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118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83" y="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9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709D-678A-4FA4-B8B4-CEAE54200056}" type="datetime5">
              <a:rPr lang="en-US" smtClean="0"/>
              <a:t>17-Jan-26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050-47BB-47E1-9070-B955E65655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838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first-aids-emergency-cpr-heart-attack-man.jpg" descr="first-aids-emergency-cpr-heart-attack-man.jpg"/>
          <p:cNvPicPr>
            <a:picLocks noChangeAspect="1"/>
          </p:cNvPicPr>
          <p:nvPr/>
        </p:nvPicPr>
        <p:blipFill>
          <a:blip r:embed="rId2" cstate="print"/>
          <a:srcRect t="13410" b="5469"/>
          <a:stretch>
            <a:fillRect/>
          </a:stretch>
        </p:blipFill>
        <p:spPr>
          <a:xfrm>
            <a:off x="-51678" y="-38606"/>
            <a:ext cx="24487356" cy="13754606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265384" y="-50800"/>
            <a:ext cx="24700185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748771" y="3880189"/>
            <a:ext cx="13940771" cy="2878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6…"/>
          <p:cNvSpPr txBox="1"/>
          <p:nvPr/>
        </p:nvSpPr>
        <p:spPr>
          <a:xfrm>
            <a:off x="1200259" y="4083124"/>
            <a:ext cx="8592442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Patient Assessment</a:t>
            </a:r>
          </a:p>
        </p:txBody>
      </p: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3" name="PPT 6 - 1"/>
            <p:cNvSpPr txBox="1"/>
            <p:nvPr/>
          </p:nvSpPr>
          <p:spPr>
            <a:xfrm>
              <a:off x="13840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/>
                <a:t>PPT 6 - 1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5432360" y="145740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6153B-340A-BD2B-FBD2-97FD9890571B}"/>
              </a:ext>
            </a:extLst>
          </p:cNvPr>
          <p:cNvSpPr txBox="1"/>
          <p:nvPr/>
        </p:nvSpPr>
        <p:spPr>
          <a:xfrm>
            <a:off x="2789197" y="6122770"/>
            <a:ext cx="862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28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10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4409728"/>
            <a:ext cx="7627217" cy="323078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30760" y="282555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List the five general procedures a medical first responder should complete when arriving at the scene.…"/>
          <p:cNvSpPr txBox="1"/>
          <p:nvPr/>
        </p:nvSpPr>
        <p:spPr>
          <a:xfrm>
            <a:off x="11546216" y="5446144"/>
            <a:ext cx="11983623" cy="51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five general procedures a medical first responder should complete when arriving at the scene.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six phases of the patient assessment plan.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8497378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4985792"/>
            <a:ext cx="7627217" cy="251070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102768" y="311358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1" name="List the six steps of the initial assessment.…"/>
          <p:cNvSpPr txBox="1"/>
          <p:nvPr/>
        </p:nvSpPr>
        <p:spPr>
          <a:xfrm>
            <a:off x="11656862" y="5612025"/>
            <a:ext cx="12224968" cy="345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six steps of the initial assessment.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a complete physical examination as defined in this lesson.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844663" y="5334220"/>
            <a:ext cx="1219201" cy="1681959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844663" y="7032576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2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5" name="Arrival on the Scene"/>
          <p:cNvSpPr txBox="1"/>
          <p:nvPr/>
        </p:nvSpPr>
        <p:spPr>
          <a:xfrm>
            <a:off x="1318792" y="3113584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Arrival on the Scene</a:t>
            </a:r>
          </a:p>
        </p:txBody>
      </p:sp>
      <p:sp>
        <p:nvSpPr>
          <p:cNvPr id="136" name="Ensure your own personal safety.…"/>
          <p:cNvSpPr txBox="1"/>
          <p:nvPr/>
        </p:nvSpPr>
        <p:spPr>
          <a:xfrm>
            <a:off x="10187990" y="4254228"/>
            <a:ext cx="13447128" cy="663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889000" indent="-889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your own personal safety.</a:t>
            </a:r>
          </a:p>
          <a:p>
            <a:pPr marL="889000" indent="-889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patient safety.</a:t>
            </a:r>
          </a:p>
          <a:p>
            <a:pPr marL="889000" indent="-889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Establish a general impression of the scene and begin initial assessment of the patient.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44" name="Arrival on the Scene"/>
          <p:cNvSpPr txBox="1"/>
          <p:nvPr/>
        </p:nvSpPr>
        <p:spPr>
          <a:xfrm>
            <a:off x="958752" y="32576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Arrival on the Scene</a:t>
            </a:r>
          </a:p>
        </p:txBody>
      </p:sp>
      <p:sp>
        <p:nvSpPr>
          <p:cNvPr id="145" name="Identify and treat life-threatening conditions.…"/>
          <p:cNvSpPr txBox="1"/>
          <p:nvPr/>
        </p:nvSpPr>
        <p:spPr>
          <a:xfrm>
            <a:off x="10187990" y="4254228"/>
            <a:ext cx="13447128" cy="495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889000" indent="-889000" defTabSz="1896340">
              <a:spcBef>
                <a:spcPts val="5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and treat life-threatening conditions.</a:t>
            </a:r>
          </a:p>
          <a:p>
            <a:pPr marL="889000" indent="-889000" defTabSz="1896340">
              <a:spcBef>
                <a:spcPts val="5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Stabilize and continue to monitor the patient.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5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5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3613556" y="1579468"/>
            <a:ext cx="9691689" cy="4662489"/>
          </a:xfrm>
          <a:prstGeom prst="rect">
            <a:avLst/>
          </a:prstGeom>
        </p:spPr>
        <p:txBody>
          <a:bodyPr lIns="50355" tIns="50355" rIns="50355" bIns="50355" anchor="t"/>
          <a:lstStyle/>
          <a:p>
            <a:pPr defTabSz="1042987">
              <a:spcBef>
                <a:spcPts val="1200"/>
              </a:spcBef>
              <a:defRPr sz="3200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42987">
              <a:spcBef>
                <a:spcPts val="1200"/>
              </a:spcBef>
              <a:defRPr sz="3200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3" name="Rounded Rectangle"/>
          <p:cNvSpPr/>
          <p:nvPr/>
        </p:nvSpPr>
        <p:spPr>
          <a:xfrm>
            <a:off x="101483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4" name="The scene itself (observe, plan, react)"/>
          <p:cNvSpPr txBox="1"/>
          <p:nvPr/>
        </p:nvSpPr>
        <p:spPr>
          <a:xfrm>
            <a:off x="1175812" y="7607517"/>
            <a:ext cx="7050077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The scene itself </a:t>
            </a:r>
            <a:r>
              <a:rPr sz="5200"/>
              <a:t>(observe, plan, react)</a:t>
            </a:r>
          </a:p>
        </p:txBody>
      </p:sp>
      <p:sp>
        <p:nvSpPr>
          <p:cNvPr id="155" name="Rounded Rectangle"/>
          <p:cNvSpPr/>
          <p:nvPr/>
        </p:nvSpPr>
        <p:spPr>
          <a:xfrm>
            <a:off x="8763000" y="7023317"/>
            <a:ext cx="7366000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6" name="Patient…"/>
          <p:cNvSpPr txBox="1"/>
          <p:nvPr/>
        </p:nvSpPr>
        <p:spPr>
          <a:xfrm>
            <a:off x="9947219" y="7607517"/>
            <a:ext cx="499756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Patient 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(if responsive)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4332758" y="5168731"/>
            <a:ext cx="1219201" cy="1681958"/>
            <a:chOff x="0" y="115975"/>
            <a:chExt cx="1219200" cy="1681957"/>
          </a:xfrm>
        </p:grpSpPr>
        <p:sp>
          <p:nvSpPr>
            <p:cNvPr id="15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60" name="Rounded Rectangle"/>
          <p:cNvSpPr/>
          <p:nvPr/>
        </p:nvSpPr>
        <p:spPr>
          <a:xfrm>
            <a:off x="1651115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1" name="Relatives or bystanders"/>
          <p:cNvSpPr txBox="1"/>
          <p:nvPr/>
        </p:nvSpPr>
        <p:spPr>
          <a:xfrm>
            <a:off x="17752141" y="7607517"/>
            <a:ext cx="488403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Relatives or bystanders</a:t>
            </a:r>
          </a:p>
        </p:txBody>
      </p:sp>
      <p:grpSp>
        <p:nvGrpSpPr>
          <p:cNvPr id="164" name="Group"/>
          <p:cNvGrpSpPr/>
          <p:nvPr/>
        </p:nvGrpSpPr>
        <p:grpSpPr>
          <a:xfrm>
            <a:off x="11836400" y="5168731"/>
            <a:ext cx="1219200" cy="1681958"/>
            <a:chOff x="0" y="115975"/>
            <a:chExt cx="1219200" cy="1681957"/>
          </a:xfrm>
        </p:grpSpPr>
        <p:sp>
          <p:nvSpPr>
            <p:cNvPr id="16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7" name="Group"/>
          <p:cNvGrpSpPr/>
          <p:nvPr/>
        </p:nvGrpSpPr>
        <p:grpSpPr>
          <a:xfrm>
            <a:off x="19584559" y="5168731"/>
            <a:ext cx="1219201" cy="1681958"/>
            <a:chOff x="0" y="115975"/>
            <a:chExt cx="1219200" cy="1681957"/>
          </a:xfrm>
        </p:grpSpPr>
        <p:sp>
          <p:nvSpPr>
            <p:cNvPr id="16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68" name="Immediate Sources of Information"/>
          <p:cNvSpPr txBox="1"/>
          <p:nvPr/>
        </p:nvSpPr>
        <p:spPr>
          <a:xfrm>
            <a:off x="6503368" y="2321496"/>
            <a:ext cx="10518857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Immediate Sources of Information</a:t>
            </a:r>
          </a:p>
        </p:txBody>
      </p:sp>
      <p:pic>
        <p:nvPicPr>
          <p:cNvPr id="24" name="Picture 2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75" name="Rounded Rectangle"/>
          <p:cNvSpPr/>
          <p:nvPr/>
        </p:nvSpPr>
        <p:spPr>
          <a:xfrm>
            <a:off x="1014839" y="6657126"/>
            <a:ext cx="7366001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The mechanism of injury (forces that caused the injury; kinematics)."/>
          <p:cNvSpPr txBox="1"/>
          <p:nvPr/>
        </p:nvSpPr>
        <p:spPr>
          <a:xfrm>
            <a:off x="1175812" y="7241326"/>
            <a:ext cx="7050077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mechanism of injury (forces that caused the injury; kinematics).</a:t>
            </a:r>
          </a:p>
        </p:txBody>
      </p:sp>
      <p:sp>
        <p:nvSpPr>
          <p:cNvPr id="177" name="Rounded Rectangle"/>
          <p:cNvSpPr/>
          <p:nvPr/>
        </p:nvSpPr>
        <p:spPr>
          <a:xfrm>
            <a:off x="8763000" y="6657126"/>
            <a:ext cx="7366000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Any remarkable deformity or obvious injury."/>
          <p:cNvSpPr txBox="1"/>
          <p:nvPr/>
        </p:nvSpPr>
        <p:spPr>
          <a:xfrm>
            <a:off x="9220009" y="7241326"/>
            <a:ext cx="645198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Any remarkable deformity or obvious injury.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4332758" y="4802540"/>
            <a:ext cx="1219201" cy="1681958"/>
            <a:chOff x="0" y="115975"/>
            <a:chExt cx="1219200" cy="1681957"/>
          </a:xfrm>
        </p:grpSpPr>
        <p:sp>
          <p:nvSpPr>
            <p:cNvPr id="17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82" name="Rounded Rectangle"/>
          <p:cNvSpPr/>
          <p:nvPr/>
        </p:nvSpPr>
        <p:spPr>
          <a:xfrm>
            <a:off x="16511159" y="6657126"/>
            <a:ext cx="7366001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3" name="Any sign or characteristics of certain types of injury or illness."/>
          <p:cNvSpPr txBox="1"/>
          <p:nvPr/>
        </p:nvSpPr>
        <p:spPr>
          <a:xfrm>
            <a:off x="16752028" y="7241326"/>
            <a:ext cx="6884262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Any sign or characteristics of certain types of injury or illness.</a:t>
            </a:r>
          </a:p>
        </p:txBody>
      </p:sp>
      <p:grpSp>
        <p:nvGrpSpPr>
          <p:cNvPr id="186" name="Group"/>
          <p:cNvGrpSpPr/>
          <p:nvPr/>
        </p:nvGrpSpPr>
        <p:grpSpPr>
          <a:xfrm>
            <a:off x="11836400" y="4802540"/>
            <a:ext cx="1219200" cy="1681958"/>
            <a:chOff x="0" y="115975"/>
            <a:chExt cx="1219200" cy="1681957"/>
          </a:xfrm>
        </p:grpSpPr>
        <p:sp>
          <p:nvSpPr>
            <p:cNvPr id="18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19584559" y="4802540"/>
            <a:ext cx="1219201" cy="1681958"/>
            <a:chOff x="0" y="115975"/>
            <a:chExt cx="1219200" cy="1681957"/>
          </a:xfrm>
        </p:grpSpPr>
        <p:sp>
          <p:nvSpPr>
            <p:cNvPr id="18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90" name="Immediate Sources of Information"/>
          <p:cNvSpPr txBox="1"/>
          <p:nvPr/>
        </p:nvSpPr>
        <p:spPr>
          <a:xfrm>
            <a:off x="6791400" y="1961456"/>
            <a:ext cx="10518857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Immediate Sources of Information</a:t>
            </a:r>
          </a:p>
        </p:txBody>
      </p:sp>
      <p:sp>
        <p:nvSpPr>
          <p:cNvPr id="191" name="Text"/>
          <p:cNvSpPr txBox="1"/>
          <p:nvPr/>
        </p:nvSpPr>
        <p:spPr>
          <a:xfrm>
            <a:off x="14469704" y="11070467"/>
            <a:ext cx="127001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pic>
        <p:nvPicPr>
          <p:cNvPr id="24" name="Picture 2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6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9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99" name="Initial Assessment"/>
          <p:cNvSpPr txBox="1"/>
          <p:nvPr/>
        </p:nvSpPr>
        <p:spPr>
          <a:xfrm>
            <a:off x="958752" y="2681536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Initial Assessment</a:t>
            </a:r>
          </a:p>
        </p:txBody>
      </p:sp>
      <p:sp>
        <p:nvSpPr>
          <p:cNvPr id="200" name="A process used to identify and treat conditions posing an immediate threat to…"/>
          <p:cNvSpPr txBox="1"/>
          <p:nvPr/>
        </p:nvSpPr>
        <p:spPr>
          <a:xfrm>
            <a:off x="9858055" y="4879096"/>
            <a:ext cx="11524725" cy="4979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A process used to identify and treat conditions posing an immediate threat to </a:t>
            </a:r>
          </a:p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the patient’s life.</a:t>
            </a:r>
          </a:p>
        </p:txBody>
      </p:sp>
      <p:sp>
        <p:nvSpPr>
          <p:cNvPr id="20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09" name="Physical Exam"/>
          <p:cNvSpPr txBox="1"/>
          <p:nvPr/>
        </p:nvSpPr>
        <p:spPr>
          <a:xfrm>
            <a:off x="1102768" y="289756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Physical Exam</a:t>
            </a:r>
          </a:p>
        </p:txBody>
      </p:sp>
      <p:sp>
        <p:nvSpPr>
          <p:cNvPr id="210" name="The main purpose of the physical exam is to reveal any injury or medical problem that could pose a threat to patient survival if left untreated."/>
          <p:cNvSpPr txBox="1"/>
          <p:nvPr/>
        </p:nvSpPr>
        <p:spPr>
          <a:xfrm>
            <a:off x="9858055" y="4879096"/>
            <a:ext cx="13440485" cy="606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main purpose of the physical exam is to reveal any injury or medical problem that could pose a threat to patient survival if left untreated.</a:t>
            </a:r>
          </a:p>
        </p:txBody>
      </p:sp>
      <p:sp>
        <p:nvSpPr>
          <p:cNvPr id="21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-468494" y="7276422"/>
            <a:ext cx="9691689" cy="4664076"/>
          </a:xfrm>
          <a:prstGeom prst="rect">
            <a:avLst/>
          </a:prstGeom>
        </p:spPr>
        <p:txBody>
          <a:bodyPr lIns="50355" tIns="50355" rIns="50355" bIns="50355" anchor="t"/>
          <a:lstStyle>
            <a:lvl1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	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334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Aatish Panwar</cp:lastModifiedBy>
  <cp:revision>6</cp:revision>
  <dcterms:modified xsi:type="dcterms:W3CDTF">2026-01-17T15:14:59Z</dcterms:modified>
</cp:coreProperties>
</file>