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1188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2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0607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1F31DE-96AD-B96E-F395-531F5810C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ABC20-505B-4B29-BB89-CA53CAA6FD76}" type="datetime1">
              <a:rPr lang="en-US" altLang="en-US"/>
              <a:pPr>
                <a:defRPr/>
              </a:pPr>
              <a:t>12/31/2025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C86DB3-97B7-C669-023F-160BA2E8B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0579A4-F150-694F-B833-E1B98CC0B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A29FD-B1B1-4EB9-B234-D3E040FCDA88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939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SON 1…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1</a:t>
            </a:r>
          </a:p>
          <a:p>
            <a:pPr defTabSz="2438400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C00D-99B9-6CF6-2301-0BB16E944A71}"/>
              </a:ext>
            </a:extLst>
          </p:cNvPr>
          <p:cNvSpPr txBox="1"/>
          <p:nvPr/>
        </p:nvSpPr>
        <p:spPr>
          <a:xfrm>
            <a:off x="602390" y="4471001"/>
            <a:ext cx="11132820" cy="3694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Damage Types</a:t>
            </a:r>
          </a:p>
        </p:txBody>
      </p:sp>
      <p:pic>
        <p:nvPicPr>
          <p:cNvPr id="4" name="aerial-view-firefighters-extinguishing-fire-industrial-area.jpg" descr="aerial-view-firefighters-extinguishing-fire-industrial-area.jpg">
            <a:extLst>
              <a:ext uri="{FF2B5EF4-FFF2-40B4-BE49-F238E27FC236}">
                <a16:creationId xmlns:a16="http://schemas.microsoft.com/office/drawing/2014/main" id="{86AA5755-D623-9F18-195F-6BAD2E6EBC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" t="38328" r="21653"/>
          <a:stretch>
            <a:fillRect/>
          </a:stretch>
        </p:blipFill>
        <p:spPr>
          <a:xfrm>
            <a:off x="-50802" y="820118"/>
            <a:ext cx="24434802" cy="1289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ADA77-5C7C-53F3-FE9A-88C61CAF9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  <p:sp>
        <p:nvSpPr>
          <p:cNvPr id="167" name="Rectangle"/>
          <p:cNvSpPr/>
          <p:nvPr/>
        </p:nvSpPr>
        <p:spPr>
          <a:xfrm>
            <a:off x="-22860" y="-10161"/>
            <a:ext cx="24384000" cy="13716000"/>
          </a:xfrm>
          <a:prstGeom prst="rect">
            <a:avLst/>
          </a:prstGeom>
          <a:solidFill>
            <a:srgbClr val="535353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70" name="Shape"/>
          <p:cNvSpPr/>
          <p:nvPr/>
        </p:nvSpPr>
        <p:spPr>
          <a:xfrm flipH="1">
            <a:off x="-50802" y="-9856"/>
            <a:ext cx="24434802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8866E3E0-DEED-6FEC-0E68-E49EA1B971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FBA4D5-658C-EC97-0282-E9ECBE9B18A2}"/>
              </a:ext>
            </a:extLst>
          </p:cNvPr>
          <p:cNvSpPr/>
          <p:nvPr/>
        </p:nvSpPr>
        <p:spPr>
          <a:xfrm>
            <a:off x="4170607" y="663389"/>
            <a:ext cx="16609133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COLLAPSED STRUCTURE SEARCH AND RESCUE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8" name="Image" descr="LESSON">
            <a:extLst>
              <a:ext uri="{FF2B5EF4-FFF2-40B4-BE49-F238E27FC236}">
                <a16:creationId xmlns:a16="http://schemas.microsoft.com/office/drawing/2014/main" id="{A18792FC-710C-A71E-000E-2252E3DA8E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0"/>
          </a:blip>
          <a:srcRect l="50481"/>
          <a:stretch>
            <a:fillRect/>
          </a:stretch>
        </p:blipFill>
        <p:spPr>
          <a:xfrm>
            <a:off x="-1" y="4159265"/>
            <a:ext cx="15933815" cy="46481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</p:pic>
      <p:sp>
        <p:nvSpPr>
          <p:cNvPr id="16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NDRF</a:t>
            </a:r>
            <a:r>
              <a:rPr dirty="0">
                <a:solidFill>
                  <a:srgbClr val="FF0000"/>
                </a:solidFill>
              </a:rPr>
              <a:t> | CSSR | INDIA</a:t>
            </a:r>
          </a:p>
        </p:txBody>
      </p:sp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pic>
        <p:nvPicPr>
          <p:cNvPr id="169" name="CSSR-logo-white-01.png" descr="CSSR-logo-white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4594" y="9546699"/>
            <a:ext cx="8714406" cy="322678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Rectangle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 dirty="0"/>
          </a:p>
        </p:txBody>
      </p:sp>
      <p:sp>
        <p:nvSpPr>
          <p:cNvPr id="9" name="PPT 1-2">
            <a:extLst>
              <a:ext uri="{FF2B5EF4-FFF2-40B4-BE49-F238E27FC236}">
                <a16:creationId xmlns:a16="http://schemas.microsoft.com/office/drawing/2014/main" id="{9123D43C-C5A6-CA5D-EE11-670395A17A56}"/>
              </a:ext>
            </a:extLst>
          </p:cNvPr>
          <p:cNvSpPr txBox="1"/>
          <p:nvPr/>
        </p:nvSpPr>
        <p:spPr>
          <a:xfrm>
            <a:off x="21715470" y="12813338"/>
            <a:ext cx="1527060" cy="6197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 numCol="1" anchor="t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hi-IN" dirty="0"/>
              <a:t>3</a:t>
            </a:r>
            <a:r>
              <a:rPr b="1" dirty="0"/>
              <a:t>-</a:t>
            </a:r>
            <a:r>
              <a:rPr lang="en-US" b="1" dirty="0"/>
              <a:t>1</a:t>
            </a:r>
            <a:endParaRPr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78CA4-439B-2787-C606-E0F7D74D8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3FB8C8-A125-C142-EEA1-34FD8B4C1024}"/>
              </a:ext>
            </a:extLst>
          </p:cNvPr>
          <p:cNvSpPr txBox="1"/>
          <p:nvPr/>
        </p:nvSpPr>
        <p:spPr>
          <a:xfrm>
            <a:off x="728715" y="4515266"/>
            <a:ext cx="12275820" cy="3643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Damage Types</a:t>
            </a: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554A1FF7-C65C-9A40-1F8A-22FF842A9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846" y="8188369"/>
            <a:ext cx="9366421" cy="5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altLang="en-US" sz="2800" b="1" dirty="0">
                <a:latin typeface="Open Sans" panose="020B0606030504020204" pitchFamily="34" charset="0"/>
              </a:rPr>
              <a:t>Presented By:- Kamlesh Dhoundiyal,2IC</a:t>
            </a:r>
            <a:endParaRPr lang="en-US" altLang="en-US" sz="2800" dirty="0">
              <a:latin typeface="Open Sans" panose="020B06060305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2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7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2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30" name="Rounded Rectangle"/>
          <p:cNvSpPr/>
          <p:nvPr/>
        </p:nvSpPr>
        <p:spPr>
          <a:xfrm>
            <a:off x="1526201" y="8635909"/>
            <a:ext cx="6350001" cy="2286001"/>
          </a:xfrm>
          <a:prstGeom prst="roundRect">
            <a:avLst>
              <a:gd name="adj" fmla="val 555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1" name="Rounded Rectangle"/>
          <p:cNvSpPr/>
          <p:nvPr/>
        </p:nvSpPr>
        <p:spPr>
          <a:xfrm>
            <a:off x="9017000" y="8635909"/>
            <a:ext cx="6350000" cy="2286001"/>
          </a:xfrm>
          <a:prstGeom prst="roundRect">
            <a:avLst>
              <a:gd name="adj" fmla="val 555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2" name="Properties of Construction Materials"/>
          <p:cNvSpPr txBox="1"/>
          <p:nvPr/>
        </p:nvSpPr>
        <p:spPr>
          <a:xfrm>
            <a:off x="6291682" y="1284033"/>
            <a:ext cx="12002293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algn="ctr"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Properties of</a:t>
            </a:r>
            <a:br>
              <a:rPr dirty="0"/>
            </a:br>
            <a:r>
              <a:rPr dirty="0"/>
              <a:t>Construction Materials</a:t>
            </a:r>
          </a:p>
        </p:txBody>
      </p:sp>
      <p:sp>
        <p:nvSpPr>
          <p:cNvPr id="233" name="Rounded Rectangle"/>
          <p:cNvSpPr/>
          <p:nvPr/>
        </p:nvSpPr>
        <p:spPr>
          <a:xfrm>
            <a:off x="16507798" y="8635909"/>
            <a:ext cx="6350001" cy="2286001"/>
          </a:xfrm>
          <a:prstGeom prst="roundRect">
            <a:avLst>
              <a:gd name="adj" fmla="val 555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4" name="Steel"/>
          <p:cNvSpPr txBox="1"/>
          <p:nvPr/>
        </p:nvSpPr>
        <p:spPr>
          <a:xfrm>
            <a:off x="11220846" y="9226459"/>
            <a:ext cx="1942308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Steel</a:t>
            </a:r>
          </a:p>
        </p:txBody>
      </p:sp>
      <p:sp>
        <p:nvSpPr>
          <p:cNvPr id="235" name="Wood"/>
          <p:cNvSpPr txBox="1"/>
          <p:nvPr/>
        </p:nvSpPr>
        <p:spPr>
          <a:xfrm>
            <a:off x="18550514" y="9226459"/>
            <a:ext cx="2264569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Wood</a:t>
            </a:r>
          </a:p>
        </p:txBody>
      </p:sp>
      <p:sp>
        <p:nvSpPr>
          <p:cNvPr id="236" name="Concrete"/>
          <p:cNvSpPr txBox="1"/>
          <p:nvPr/>
        </p:nvSpPr>
        <p:spPr>
          <a:xfrm>
            <a:off x="2923021" y="9148174"/>
            <a:ext cx="3689551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Concrete</a:t>
            </a:r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2"/>
          <a:srcRect l="16785" t="3317" r="16785" b="4626"/>
          <a:stretch>
            <a:fillRect/>
          </a:stretch>
        </p:blipFill>
        <p:spPr>
          <a:xfrm>
            <a:off x="3243911" y="5169849"/>
            <a:ext cx="3047771" cy="3047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8" name="Image" descr="Image"/>
          <p:cNvPicPr>
            <a:picLocks noChangeAspect="1"/>
          </p:cNvPicPr>
          <p:nvPr/>
        </p:nvPicPr>
        <p:blipFill>
          <a:blip r:embed="rId3"/>
          <a:srcRect l="23014" t="4545" r="11387" b="4548"/>
          <a:stretch>
            <a:fillRect/>
          </a:stretch>
        </p:blipFill>
        <p:spPr>
          <a:xfrm>
            <a:off x="10668115" y="5169849"/>
            <a:ext cx="3047771" cy="3047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9" name="Image" descr="Image"/>
          <p:cNvPicPr>
            <a:picLocks noChangeAspect="1"/>
          </p:cNvPicPr>
          <p:nvPr/>
        </p:nvPicPr>
        <p:blipFill>
          <a:blip r:embed="rId4"/>
          <a:srcRect l="17581" t="4545" r="17581" b="4548"/>
          <a:stretch>
            <a:fillRect/>
          </a:stretch>
        </p:blipFill>
        <p:spPr>
          <a:xfrm>
            <a:off x="18158914" y="5169849"/>
            <a:ext cx="3047771" cy="3047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39F43B14-08AD-2259-36BF-A97CD5B74D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87DCFF-79D0-4B58-68BD-4964418907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4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4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4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47" name="Methods of Construction"/>
          <p:cNvSpPr txBox="1"/>
          <p:nvPr/>
        </p:nvSpPr>
        <p:spPr>
          <a:xfrm>
            <a:off x="602390" y="3619648"/>
            <a:ext cx="12002293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Methods of Construction</a:t>
            </a:r>
          </a:p>
        </p:txBody>
      </p:sp>
      <p:sp>
        <p:nvSpPr>
          <p:cNvPr id="248" name="UNFRAMED STRUCTURES: those in which the weight of the floors and roof are supported by the bearing walls."/>
          <p:cNvSpPr txBox="1"/>
          <p:nvPr/>
        </p:nvSpPr>
        <p:spPr>
          <a:xfrm>
            <a:off x="9985055" y="4879096"/>
            <a:ext cx="12764110" cy="305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6400" b="1">
                <a:latin typeface="Open Sans"/>
                <a:ea typeface="Open Sans"/>
                <a:cs typeface="Open Sans"/>
                <a:sym typeface="Open Sans"/>
              </a:rPr>
              <a:t>UNFRAMED STRUCTURES:</a:t>
            </a:r>
            <a:br/>
            <a:r>
              <a:t>those in which the weight of the floors and roof are supported by the bearing walls. </a:t>
            </a:r>
          </a:p>
        </p:txBody>
      </p:sp>
      <p:sp>
        <p:nvSpPr>
          <p:cNvPr id="249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41BFAC5E-EB7B-6CF5-789D-F59645C01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202CFC-621D-835A-DBCB-D60CAD674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75000"/>
              </a:schemeClr>
            </a:solidFill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5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4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257" name="Methods of Construction"/>
          <p:cNvSpPr txBox="1"/>
          <p:nvPr/>
        </p:nvSpPr>
        <p:spPr>
          <a:xfrm>
            <a:off x="602390" y="3512703"/>
            <a:ext cx="12002293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Methods of Construction</a:t>
            </a:r>
          </a:p>
        </p:txBody>
      </p:sp>
      <p:sp>
        <p:nvSpPr>
          <p:cNvPr id="258" name="FRAMED STRUCTURES: consist of a structural steel or reinforced concrete skeleton made of horizontal beams and vertical columns."/>
          <p:cNvSpPr txBox="1"/>
          <p:nvPr/>
        </p:nvSpPr>
        <p:spPr>
          <a:xfrm>
            <a:off x="9985055" y="4879096"/>
            <a:ext cx="12764110" cy="397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6400" b="1">
                <a:latin typeface="Open Sans"/>
                <a:ea typeface="Open Sans"/>
                <a:cs typeface="Open Sans"/>
                <a:sym typeface="Open Sans"/>
              </a:rPr>
              <a:t>FRAMED STRUCTURES: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t>consist of a structural steel or reinforced concrete skeleton made of horizontal beams and vertical columns. </a:t>
            </a:r>
          </a:p>
        </p:txBody>
      </p:sp>
      <p:sp>
        <p:nvSpPr>
          <p:cNvPr id="259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A57E14C6-4B3C-0A41-BB68-49FF52C17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9C15CE-F5C4-7E64-2510-49C1BC2C5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6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6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66" name="Structural Types"/>
          <p:cNvSpPr txBox="1"/>
          <p:nvPr/>
        </p:nvSpPr>
        <p:spPr>
          <a:xfrm>
            <a:off x="8635441" y="1254123"/>
            <a:ext cx="7113118" cy="174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Structural Types</a:t>
            </a:r>
          </a:p>
        </p:txBody>
      </p:sp>
      <p:sp>
        <p:nvSpPr>
          <p:cNvPr id="267" name="Rounded Rectangle"/>
          <p:cNvSpPr/>
          <p:nvPr/>
        </p:nvSpPr>
        <p:spPr>
          <a:xfrm>
            <a:off x="2677288" y="4893545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8" name="Light frame"/>
          <p:cNvSpPr txBox="1"/>
          <p:nvPr/>
        </p:nvSpPr>
        <p:spPr>
          <a:xfrm>
            <a:off x="3266206" y="5532434"/>
            <a:ext cx="7712165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Light frame</a:t>
            </a:r>
          </a:p>
        </p:txBody>
      </p:sp>
      <p:sp>
        <p:nvSpPr>
          <p:cNvPr id="269" name="Rounded Rectangle"/>
          <p:cNvSpPr/>
          <p:nvPr/>
        </p:nvSpPr>
        <p:spPr>
          <a:xfrm>
            <a:off x="12816711" y="4893545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0" name="Heavy wall"/>
          <p:cNvSpPr txBox="1"/>
          <p:nvPr/>
        </p:nvSpPr>
        <p:spPr>
          <a:xfrm>
            <a:off x="13565108" y="5532435"/>
            <a:ext cx="768616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Heavy wall</a:t>
            </a:r>
          </a:p>
        </p:txBody>
      </p:sp>
      <p:sp>
        <p:nvSpPr>
          <p:cNvPr id="271" name="Rounded Rectangle"/>
          <p:cNvSpPr/>
          <p:nvPr/>
        </p:nvSpPr>
        <p:spPr>
          <a:xfrm>
            <a:off x="2677288" y="7729129"/>
            <a:ext cx="8890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2" name="Heavy floor"/>
          <p:cNvSpPr txBox="1"/>
          <p:nvPr/>
        </p:nvSpPr>
        <p:spPr>
          <a:xfrm>
            <a:off x="3266206" y="8368020"/>
            <a:ext cx="640088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Heavy floor</a:t>
            </a:r>
          </a:p>
        </p:txBody>
      </p:sp>
      <p:sp>
        <p:nvSpPr>
          <p:cNvPr id="273" name="Rounded Rectangle"/>
          <p:cNvSpPr/>
          <p:nvPr/>
        </p:nvSpPr>
        <p:spPr>
          <a:xfrm>
            <a:off x="12816711" y="7729129"/>
            <a:ext cx="8890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4" name="Pre-cast concrete"/>
          <p:cNvSpPr txBox="1"/>
          <p:nvPr/>
        </p:nvSpPr>
        <p:spPr>
          <a:xfrm>
            <a:off x="13594584" y="8368020"/>
            <a:ext cx="762721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Pre-cast concrete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2BF834B0-FC98-A0EF-5B0A-E99A8A486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45EF2-3856-5780-FCC8-9AD4BC0B6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7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8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7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pic>
        <p:nvPicPr>
          <p:cNvPr id="281" name="Light Frame" descr="Light Frame"/>
          <p:cNvPicPr>
            <a:picLocks noChangeAspect="1"/>
          </p:cNvPicPr>
          <p:nvPr/>
        </p:nvPicPr>
        <p:blipFill>
          <a:blip r:embed="rId2"/>
          <a:srcRect b="6404"/>
          <a:stretch>
            <a:fillRect/>
          </a:stretch>
        </p:blipFill>
        <p:spPr>
          <a:xfrm>
            <a:off x="5767387" y="3062181"/>
            <a:ext cx="12849310" cy="889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Light Frame Structure"/>
          <p:cNvSpPr txBox="1"/>
          <p:nvPr/>
        </p:nvSpPr>
        <p:spPr>
          <a:xfrm>
            <a:off x="7409642" y="1133083"/>
            <a:ext cx="10695478" cy="96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Light Frame Structure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30B3B156-44E7-9127-2789-296B64B21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97A0F8-CB1A-840A-FFCD-21B5769760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8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6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8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89" name="Heavy Wall Structure"/>
          <p:cNvSpPr txBox="1"/>
          <p:nvPr/>
        </p:nvSpPr>
        <p:spPr>
          <a:xfrm>
            <a:off x="7112462" y="1146440"/>
            <a:ext cx="10375438" cy="96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Heavy Wall Structure</a:t>
            </a:r>
          </a:p>
        </p:txBody>
      </p:sp>
      <p:pic>
        <p:nvPicPr>
          <p:cNvPr id="290" name="Heavy wall" descr="Heavy wall"/>
          <p:cNvPicPr>
            <a:picLocks noChangeAspect="1"/>
          </p:cNvPicPr>
          <p:nvPr/>
        </p:nvPicPr>
        <p:blipFill>
          <a:blip r:embed="rId2"/>
          <a:srcRect b="7717"/>
          <a:stretch>
            <a:fillRect/>
          </a:stretch>
        </p:blipFill>
        <p:spPr>
          <a:xfrm>
            <a:off x="6624042" y="3048824"/>
            <a:ext cx="11135733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AD5F9D6A-15E2-3F18-E1EE-AD2AB8A89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3A9586-4979-B554-84B1-5205AA75B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9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4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9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97" name="Heavy Floor Structure"/>
          <p:cNvSpPr txBox="1"/>
          <p:nvPr/>
        </p:nvSpPr>
        <p:spPr>
          <a:xfrm>
            <a:off x="7181042" y="1446320"/>
            <a:ext cx="10855498" cy="96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Heavy Floor Structure</a:t>
            </a:r>
          </a:p>
        </p:txBody>
      </p:sp>
      <p:pic>
        <p:nvPicPr>
          <p:cNvPr id="298" name="Heavy floor2" descr="Heavy floor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360" y="2543768"/>
            <a:ext cx="12588771" cy="1018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1C2B1514-1E86-EB78-8938-924EE3D7A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04429D-A7C5-D6CA-A666-F55ED75FB1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0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2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0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305" name="Pre-Cast Concrete Structure"/>
          <p:cNvSpPr txBox="1"/>
          <p:nvPr/>
        </p:nvSpPr>
        <p:spPr>
          <a:xfrm>
            <a:off x="5672282" y="1126698"/>
            <a:ext cx="13654594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Pre-Cast Concrete Structure</a:t>
            </a:r>
          </a:p>
        </p:txBody>
      </p:sp>
      <p:pic>
        <p:nvPicPr>
          <p:cNvPr id="306" name="Precast2" descr="Precas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67" y="2683301"/>
            <a:ext cx="11213205" cy="990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CB5637B8-2DFA-2B3B-BD61-4E69A740F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3F43E4-DCE9-F73C-9CBE-7500B02618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0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0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1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313" name="Characteristics of a Structure"/>
          <p:cNvSpPr txBox="1"/>
          <p:nvPr/>
        </p:nvSpPr>
        <p:spPr>
          <a:xfrm>
            <a:off x="8209742" y="980831"/>
            <a:ext cx="8308976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Characteristics of a Structure</a:t>
            </a:r>
          </a:p>
        </p:txBody>
      </p:sp>
      <p:sp>
        <p:nvSpPr>
          <p:cNvPr id="314" name="Rounded Rectangle"/>
          <p:cNvSpPr/>
          <p:nvPr/>
        </p:nvSpPr>
        <p:spPr>
          <a:xfrm>
            <a:off x="2677288" y="4893545"/>
            <a:ext cx="8890001" cy="2540001"/>
          </a:xfrm>
          <a:prstGeom prst="roundRect">
            <a:avLst>
              <a:gd name="adj" fmla="val 50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5" name="General"/>
          <p:cNvSpPr txBox="1"/>
          <p:nvPr/>
        </p:nvSpPr>
        <p:spPr>
          <a:xfrm>
            <a:off x="3266206" y="5532434"/>
            <a:ext cx="7712165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General</a:t>
            </a:r>
          </a:p>
        </p:txBody>
      </p:sp>
      <p:sp>
        <p:nvSpPr>
          <p:cNvPr id="316" name="Rounded Rectangle"/>
          <p:cNvSpPr/>
          <p:nvPr/>
        </p:nvSpPr>
        <p:spPr>
          <a:xfrm>
            <a:off x="12816711" y="4893545"/>
            <a:ext cx="8890001" cy="2540001"/>
          </a:xfrm>
          <a:prstGeom prst="roundRect">
            <a:avLst>
              <a:gd name="adj" fmla="val 50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7" name="Architecture"/>
          <p:cNvSpPr txBox="1"/>
          <p:nvPr/>
        </p:nvSpPr>
        <p:spPr>
          <a:xfrm>
            <a:off x="13565108" y="5532435"/>
            <a:ext cx="768616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Architecture</a:t>
            </a:r>
          </a:p>
        </p:txBody>
      </p:sp>
      <p:sp>
        <p:nvSpPr>
          <p:cNvPr id="318" name="Rounded Rectangle"/>
          <p:cNvSpPr/>
          <p:nvPr/>
        </p:nvSpPr>
        <p:spPr>
          <a:xfrm>
            <a:off x="2677288" y="8202098"/>
            <a:ext cx="8890001" cy="2540001"/>
          </a:xfrm>
          <a:prstGeom prst="roundRect">
            <a:avLst>
              <a:gd name="adj" fmla="val 50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9" name="Structural elements"/>
          <p:cNvSpPr txBox="1"/>
          <p:nvPr/>
        </p:nvSpPr>
        <p:spPr>
          <a:xfrm>
            <a:off x="3266206" y="8498089"/>
            <a:ext cx="6400889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Structural elements</a:t>
            </a:r>
          </a:p>
        </p:txBody>
      </p:sp>
      <p:sp>
        <p:nvSpPr>
          <p:cNvPr id="320" name="Rounded Rectangle"/>
          <p:cNvSpPr/>
          <p:nvPr/>
        </p:nvSpPr>
        <p:spPr>
          <a:xfrm>
            <a:off x="12816711" y="8202098"/>
            <a:ext cx="8890001" cy="2540001"/>
          </a:xfrm>
          <a:prstGeom prst="roundRect">
            <a:avLst>
              <a:gd name="adj" fmla="val 50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1" name="Non-structural elements"/>
          <p:cNvSpPr txBox="1"/>
          <p:nvPr/>
        </p:nvSpPr>
        <p:spPr>
          <a:xfrm>
            <a:off x="13594584" y="8498089"/>
            <a:ext cx="7627216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Non-structural elements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98E91AAE-3224-1C72-FAB4-281EE002D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8DE519-015F-7246-F88A-1373B2945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5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grpSp>
        <p:nvGrpSpPr>
          <p:cNvPr id="337" name="Group"/>
          <p:cNvGrpSpPr/>
          <p:nvPr/>
        </p:nvGrpSpPr>
        <p:grpSpPr>
          <a:xfrm>
            <a:off x="3139868" y="3055694"/>
            <a:ext cx="18104264" cy="9398001"/>
            <a:chOff x="0" y="0"/>
            <a:chExt cx="18104261" cy="9398000"/>
          </a:xfrm>
        </p:grpSpPr>
        <p:pic>
          <p:nvPicPr>
            <p:cNvPr id="328" name="non-structure" descr="non-structure"/>
            <p:cNvPicPr>
              <a:picLocks noChangeAspect="1"/>
            </p:cNvPicPr>
            <p:nvPr/>
          </p:nvPicPr>
          <p:blipFill>
            <a:blip r:embed="rId2"/>
            <a:srcRect r="41177" b="67762"/>
            <a:stretch>
              <a:fillRect/>
            </a:stretch>
          </p:blipFill>
          <p:spPr>
            <a:xfrm>
              <a:off x="1328447" y="549448"/>
              <a:ext cx="16104915" cy="80907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9" name="Cantilever"/>
            <p:cNvSpPr txBox="1"/>
            <p:nvPr/>
          </p:nvSpPr>
          <p:spPr>
            <a:xfrm>
              <a:off x="14963385" y="1853633"/>
              <a:ext cx="3140877" cy="966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spcBef>
                  <a:spcPts val="1300"/>
                </a:spcBef>
                <a:defRPr sz="2200" b="1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Cantilever </a:t>
              </a:r>
            </a:p>
          </p:txBody>
        </p:sp>
        <p:sp>
          <p:nvSpPr>
            <p:cNvPr id="330" name="Beam"/>
            <p:cNvSpPr txBox="1"/>
            <p:nvPr/>
          </p:nvSpPr>
          <p:spPr>
            <a:xfrm>
              <a:off x="0" y="0"/>
              <a:ext cx="3140876" cy="966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spcBef>
                  <a:spcPts val="1300"/>
                </a:spcBef>
                <a:defRPr sz="2200" b="1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Beam </a:t>
              </a:r>
            </a:p>
          </p:txBody>
        </p:sp>
        <p:sp>
          <p:nvSpPr>
            <p:cNvPr id="331" name="Line"/>
            <p:cNvSpPr/>
            <p:nvPr/>
          </p:nvSpPr>
          <p:spPr>
            <a:xfrm>
              <a:off x="661014" y="751717"/>
              <a:ext cx="4849705" cy="139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5" h="20745" extrusionOk="0">
                  <a:moveTo>
                    <a:pt x="2061" y="0"/>
                  </a:moveTo>
                  <a:cubicBezTo>
                    <a:pt x="348" y="7335"/>
                    <a:pt x="-1365" y="14670"/>
                    <a:pt x="1657" y="18135"/>
                  </a:cubicBezTo>
                  <a:cubicBezTo>
                    <a:pt x="4679" y="21600"/>
                    <a:pt x="17157" y="20295"/>
                    <a:pt x="20235" y="20745"/>
                  </a:cubicBezTo>
                </a:path>
              </a:pathLst>
            </a:custGeom>
            <a:noFill/>
            <a:ln w="381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332" name="Line"/>
            <p:cNvSpPr/>
            <p:nvPr/>
          </p:nvSpPr>
          <p:spPr>
            <a:xfrm>
              <a:off x="5257045" y="2113263"/>
              <a:ext cx="544063" cy="1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333" name="Rectangle"/>
            <p:cNvSpPr/>
            <p:nvPr/>
          </p:nvSpPr>
          <p:spPr>
            <a:xfrm>
              <a:off x="2383193" y="8434938"/>
              <a:ext cx="2787069" cy="784927"/>
            </a:xfrm>
            <a:prstGeom prst="rect">
              <a:avLst/>
            </a:prstGeom>
            <a:noFill/>
            <a:ln w="5715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300"/>
              </a:pPr>
              <a:endParaRPr/>
            </a:p>
          </p:txBody>
        </p:sp>
        <p:sp>
          <p:nvSpPr>
            <p:cNvPr id="334" name="Rectangle"/>
            <p:cNvSpPr/>
            <p:nvPr/>
          </p:nvSpPr>
          <p:spPr>
            <a:xfrm>
              <a:off x="9272425" y="8377578"/>
              <a:ext cx="2783731" cy="775871"/>
            </a:xfrm>
            <a:prstGeom prst="rect">
              <a:avLst/>
            </a:prstGeom>
            <a:noFill/>
            <a:ln w="5715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300"/>
              </a:pPr>
              <a:endParaRPr/>
            </a:p>
          </p:txBody>
        </p:sp>
        <p:sp>
          <p:nvSpPr>
            <p:cNvPr id="335" name="Foundation"/>
            <p:cNvSpPr txBox="1"/>
            <p:nvPr/>
          </p:nvSpPr>
          <p:spPr>
            <a:xfrm>
              <a:off x="13811842" y="8431920"/>
              <a:ext cx="3621521" cy="966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spcBef>
                  <a:spcPts val="1300"/>
                </a:spcBef>
                <a:defRPr sz="2200" b="1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Foundation</a:t>
              </a:r>
            </a:p>
          </p:txBody>
        </p:sp>
        <p:sp>
          <p:nvSpPr>
            <p:cNvPr id="336" name="Line"/>
            <p:cNvSpPr/>
            <p:nvPr/>
          </p:nvSpPr>
          <p:spPr>
            <a:xfrm flipH="1" flipV="1">
              <a:off x="11315163" y="8751928"/>
              <a:ext cx="2526721" cy="27171"/>
            </a:xfrm>
            <a:prstGeom prst="line">
              <a:avLst/>
            </a:prstGeom>
            <a:noFill/>
            <a:ln w="381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338" name="Structural Elements"/>
          <p:cNvSpPr txBox="1"/>
          <p:nvPr/>
        </p:nvSpPr>
        <p:spPr>
          <a:xfrm>
            <a:off x="6976863" y="1162758"/>
            <a:ext cx="9974849" cy="96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Structural Elements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B6D126E3-049E-E71B-8A97-6E27FFDD4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F1A851-5BAB-1827-D63F-E536B0EEF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7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77422" y="5676740"/>
            <a:ext cx="7627217" cy="227866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3114737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53551" y="2833947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10005267" y="5867752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10061724" y="7955401"/>
            <a:ext cx="1219201" cy="1681958"/>
            <a:chOff x="0" y="115975"/>
            <a:chExt cx="1219200" cy="1681957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3</a:t>
              </a:r>
            </a:p>
          </p:txBody>
        </p:sp>
      </p:grpSp>
      <p:sp>
        <p:nvSpPr>
          <p:cNvPr id="121" name="Define construction materials and classify them by their composition types and uses.…"/>
          <p:cNvSpPr txBox="1"/>
          <p:nvPr/>
        </p:nvSpPr>
        <p:spPr>
          <a:xfrm>
            <a:off x="11835645" y="2925647"/>
            <a:ext cx="11875355" cy="965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construction materials and classify them by their composition types and uses.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and describe three forces that can affect construction materials.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three properties of each material:  concrete, steel and wood.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two methods of construction.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10076572" y="10139261"/>
            <a:ext cx="1219201" cy="1681958"/>
            <a:chOff x="0" y="115975"/>
            <a:chExt cx="1219200" cy="1681957"/>
          </a:xfrm>
        </p:grpSpPr>
        <p:sp>
          <p:nvSpPr>
            <p:cNvPr id="12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92510440-36A0-E1B1-9522-19FCB1A20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3E53B5-198A-BF45-63D8-6B43F01EE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4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2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4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345" name="Non-Structural Elements"/>
          <p:cNvSpPr txBox="1"/>
          <p:nvPr/>
        </p:nvSpPr>
        <p:spPr>
          <a:xfrm>
            <a:off x="6532199" y="897680"/>
            <a:ext cx="12464461" cy="96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Non-Structural Elements</a:t>
            </a:r>
          </a:p>
        </p:txBody>
      </p:sp>
      <p:pic>
        <p:nvPicPr>
          <p:cNvPr id="346" name="non-structure" descr="non-structure"/>
          <p:cNvPicPr>
            <a:picLocks noChangeAspect="1"/>
          </p:cNvPicPr>
          <p:nvPr/>
        </p:nvPicPr>
        <p:blipFill>
          <a:blip r:embed="rId2"/>
          <a:srcRect l="8921" t="37269" r="1373" b="5421"/>
          <a:stretch>
            <a:fillRect/>
          </a:stretch>
        </p:blipFill>
        <p:spPr>
          <a:xfrm>
            <a:off x="3692854" y="2345612"/>
            <a:ext cx="16493939" cy="1070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2E1B16D0-E80C-2B93-F78E-73D2F3695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5F9685-7461-D7EB-17EB-06F02A8E3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0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353" name="Damage Types"/>
          <p:cNvSpPr txBox="1"/>
          <p:nvPr/>
        </p:nvSpPr>
        <p:spPr>
          <a:xfrm>
            <a:off x="8952735" y="897423"/>
            <a:ext cx="8308976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Damage Types</a:t>
            </a:r>
          </a:p>
        </p:txBody>
      </p:sp>
      <p:sp>
        <p:nvSpPr>
          <p:cNvPr id="354" name="Rounded Rectangle"/>
          <p:cNvSpPr/>
          <p:nvPr/>
        </p:nvSpPr>
        <p:spPr>
          <a:xfrm>
            <a:off x="2677288" y="5461107"/>
            <a:ext cx="8890001" cy="6096001"/>
          </a:xfrm>
          <a:prstGeom prst="roundRect">
            <a:avLst>
              <a:gd name="adj" fmla="val 20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5" name="STRUCTURAL:  affecting structural (load-bearing) elements"/>
          <p:cNvSpPr txBox="1"/>
          <p:nvPr/>
        </p:nvSpPr>
        <p:spPr>
          <a:xfrm>
            <a:off x="3266206" y="6099997"/>
            <a:ext cx="7712165" cy="386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b="1">
                <a:latin typeface="Open Sans"/>
                <a:ea typeface="Open Sans"/>
                <a:cs typeface="Open Sans"/>
                <a:sym typeface="Open Sans"/>
              </a:rPr>
              <a:t>STRUCTURAL: </a:t>
            </a:r>
            <a:r>
              <a:t> </a:t>
            </a:r>
            <a:r>
              <a:rPr>
                <a:solidFill>
                  <a:srgbClr val="535353"/>
                </a:solidFill>
              </a:rPr>
              <a:t>affecting structural (load-bearing) elements</a:t>
            </a:r>
          </a:p>
        </p:txBody>
      </p:sp>
      <p:sp>
        <p:nvSpPr>
          <p:cNvPr id="356" name="Rounded Rectangle"/>
          <p:cNvSpPr/>
          <p:nvPr/>
        </p:nvSpPr>
        <p:spPr>
          <a:xfrm>
            <a:off x="12816711" y="5461107"/>
            <a:ext cx="8890001" cy="6096001"/>
          </a:xfrm>
          <a:prstGeom prst="roundRect">
            <a:avLst>
              <a:gd name="adj" fmla="val 20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7" name="NON-STRUCTURAL:  affecting…"/>
          <p:cNvSpPr txBox="1"/>
          <p:nvPr/>
        </p:nvSpPr>
        <p:spPr>
          <a:xfrm>
            <a:off x="13565108" y="6099997"/>
            <a:ext cx="7686167" cy="386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b="1">
                <a:latin typeface="Open Sans"/>
                <a:ea typeface="Open Sans"/>
                <a:cs typeface="Open Sans"/>
                <a:sym typeface="Open Sans"/>
              </a:rPr>
              <a:t>NON-STRUCTURAL:</a:t>
            </a:r>
            <a:r>
              <a:t>  </a:t>
            </a:r>
            <a:r>
              <a:rPr>
                <a:solidFill>
                  <a:srgbClr val="535353"/>
                </a:solidFill>
              </a:rPr>
              <a:t>affecting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solidFill>
                  <a:srgbClr val="535353"/>
                </a:solidFill>
              </a:rPr>
              <a:t>non-structural and decorative elements</a:t>
            </a:r>
          </a:p>
        </p:txBody>
      </p:sp>
      <p:sp>
        <p:nvSpPr>
          <p:cNvPr id="358" name="Damage to a building can be classified as two types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2173490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Damage to a building can be classified as two types: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F63FF4D9-FF28-2CE0-E051-E85215635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45F83B-9A9E-1A5C-0208-CD7C4C3B8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6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2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6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pic>
        <p:nvPicPr>
          <p:cNvPr id="365" name="Damage" descr="Da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642" y="2538249"/>
            <a:ext cx="12194139" cy="914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Colombia earthquake:…"/>
          <p:cNvSpPr txBox="1"/>
          <p:nvPr/>
        </p:nvSpPr>
        <p:spPr>
          <a:xfrm>
            <a:off x="1029587" y="2569641"/>
            <a:ext cx="8527750" cy="2502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Bhuj (Gujarat)</a:t>
            </a:r>
            <a:r>
              <a:rPr dirty="0"/>
              <a:t> earthquake: 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structural and non-structural damage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5A9297EA-034E-557B-F637-D97C1AEC0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6E3768-0C03-908B-7AF6-B7C8B6A829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0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pic>
        <p:nvPicPr>
          <p:cNvPr id="373" name="Cantilever" descr="Cantile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417" y="1624218"/>
            <a:ext cx="10443767" cy="10467564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Basic Collapse Patterns"/>
          <p:cNvSpPr txBox="1"/>
          <p:nvPr/>
        </p:nvSpPr>
        <p:spPr>
          <a:xfrm>
            <a:off x="8037512" y="1172000"/>
            <a:ext cx="8308976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Basic Collapse Patterns</a:t>
            </a:r>
          </a:p>
        </p:txBody>
      </p:sp>
      <p:sp>
        <p:nvSpPr>
          <p:cNvPr id="375" name="Cantilever"/>
          <p:cNvSpPr txBox="1"/>
          <p:nvPr/>
        </p:nvSpPr>
        <p:spPr>
          <a:xfrm>
            <a:off x="1213077" y="6227266"/>
            <a:ext cx="4150322" cy="12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Cantilever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9878055D-6461-FBF0-A277-CB1418699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5094CC-DD49-B046-9571-2E248863A1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9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382" name="Basic Collapse Patterns"/>
          <p:cNvSpPr txBox="1"/>
          <p:nvPr/>
        </p:nvSpPr>
        <p:spPr>
          <a:xfrm>
            <a:off x="6492240" y="1149140"/>
            <a:ext cx="11224260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Basic Collapse Patterns</a:t>
            </a:r>
          </a:p>
        </p:txBody>
      </p:sp>
      <p:sp>
        <p:nvSpPr>
          <p:cNvPr id="383" name="Lean-to"/>
          <p:cNvSpPr txBox="1"/>
          <p:nvPr/>
        </p:nvSpPr>
        <p:spPr>
          <a:xfrm>
            <a:off x="1213077" y="6227266"/>
            <a:ext cx="3143053" cy="12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Lean-to</a:t>
            </a:r>
          </a:p>
        </p:txBody>
      </p:sp>
      <p:pic>
        <p:nvPicPr>
          <p:cNvPr id="384" name="Lean-to" descr="Lean-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767" y="2023482"/>
            <a:ext cx="12942826" cy="10177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C325BB46-2DD0-22DC-B828-0DDBBDC16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2B4822-9A3F-E358-D490-6065DFD9AA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88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391" name="Basic Collapse Patterns"/>
          <p:cNvSpPr txBox="1"/>
          <p:nvPr/>
        </p:nvSpPr>
        <p:spPr>
          <a:xfrm>
            <a:off x="4660533" y="803641"/>
            <a:ext cx="8308976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Basic Collapse Patterns</a:t>
            </a:r>
          </a:p>
        </p:txBody>
      </p:sp>
      <p:sp>
        <p:nvSpPr>
          <p:cNvPr id="392" name="Pancake"/>
          <p:cNvSpPr txBox="1"/>
          <p:nvPr/>
        </p:nvSpPr>
        <p:spPr>
          <a:xfrm>
            <a:off x="1213077" y="6227266"/>
            <a:ext cx="3447456" cy="12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Pancake</a:t>
            </a:r>
          </a:p>
        </p:txBody>
      </p:sp>
      <p:pic>
        <p:nvPicPr>
          <p:cNvPr id="393" name="Pancake" descr="Pancak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154" y="1769085"/>
            <a:ext cx="11281388" cy="10467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35211BBF-B59E-392B-546E-D243F88F7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CBDDAD-1E05-4924-B7E0-69B89F0774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39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97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39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400" name="Basic Collapse Patterns"/>
          <p:cNvSpPr txBox="1"/>
          <p:nvPr/>
        </p:nvSpPr>
        <p:spPr>
          <a:xfrm>
            <a:off x="7335714" y="835131"/>
            <a:ext cx="8308976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Basic Collapse Patterns</a:t>
            </a:r>
          </a:p>
        </p:txBody>
      </p:sp>
      <p:sp>
        <p:nvSpPr>
          <p:cNvPr id="401" name="V-Shape"/>
          <p:cNvSpPr txBox="1"/>
          <p:nvPr/>
        </p:nvSpPr>
        <p:spPr>
          <a:xfrm>
            <a:off x="1213077" y="6227266"/>
            <a:ext cx="3345459" cy="12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V-Shape</a:t>
            </a:r>
          </a:p>
        </p:txBody>
      </p:sp>
      <p:pic>
        <p:nvPicPr>
          <p:cNvPr id="402" name="V-shape" descr="V-sha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110" y="2466001"/>
            <a:ext cx="14476303" cy="9681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015F3CBE-4E51-0FCB-CA7D-ABAFEB601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489C1F-342D-E8EA-494D-8EC3E4A725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4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06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4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409" name="Identify Structural Damage"/>
          <p:cNvSpPr txBox="1"/>
          <p:nvPr/>
        </p:nvSpPr>
        <p:spPr>
          <a:xfrm>
            <a:off x="676850" y="4283793"/>
            <a:ext cx="8308976" cy="2817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Identify Structural Damage</a:t>
            </a:r>
          </a:p>
        </p:txBody>
      </p:sp>
      <p:pic>
        <p:nvPicPr>
          <p:cNvPr id="410" name="failure" descr="fail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8" y="1244240"/>
            <a:ext cx="13953579" cy="11713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6A8188B1-DE3D-0323-1639-DA90F5ED1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AAB0E2-75DA-1D0E-A57F-CCDD58898B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F28B13-441F-33C2-292A-2878F51B5EA4}"/>
              </a:ext>
            </a:extLst>
          </p:cNvPr>
          <p:cNvSpPr/>
          <p:nvPr/>
        </p:nvSpPr>
        <p:spPr>
          <a:xfrm>
            <a:off x="153459" y="1"/>
            <a:ext cx="24077083" cy="135625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FF41259A-2928-0FF1-C72F-7D952D69E7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731" y="6553731"/>
            <a:ext cx="608542" cy="608542"/>
          </a:xfrm>
          <a:prstGeom prst="rect">
            <a:avLst/>
          </a:prstGeom>
          <a:noFill/>
        </p:spPr>
        <p:txBody>
          <a:bodyPr lIns="182880" tIns="91440" rIns="182880" bIns="91440"/>
          <a:lstStyle/>
          <a:p>
            <a:pPr>
              <a:defRPr/>
            </a:pPr>
            <a:endParaRPr lang="en-IN" sz="2800"/>
          </a:p>
        </p:txBody>
      </p:sp>
      <p:sp>
        <p:nvSpPr>
          <p:cNvPr id="41988" name="Slide Number Placeholder 1">
            <a:extLst>
              <a:ext uri="{FF2B5EF4-FFF2-40B4-BE49-F238E27FC236}">
                <a16:creationId xmlns:a16="http://schemas.microsoft.com/office/drawing/2014/main" id="{2EB5B3EE-81D5-5577-D6C0-BBD34030A3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73728" y="12343369"/>
            <a:ext cx="701472" cy="738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C68094-55DD-467D-B369-CAD2E9358855}" type="slidenum">
              <a:rPr lang="en-IN" altLang="en-US"/>
              <a:pPr/>
              <a:t>28</a:t>
            </a:fld>
            <a:endParaRPr lang="en-IN" altLang="en-US"/>
          </a:p>
        </p:txBody>
      </p:sp>
      <p:sp>
        <p:nvSpPr>
          <p:cNvPr id="41989" name="Rounded Rectangle">
            <a:extLst>
              <a:ext uri="{FF2B5EF4-FFF2-40B4-BE49-F238E27FC236}">
                <a16:creationId xmlns:a16="http://schemas.microsoft.com/office/drawing/2014/main" id="{AD713CBE-8AD7-FE3B-6E37-1DC30690E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917" y="291042"/>
            <a:ext cx="13610167" cy="1252273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85" tIns="78285" rIns="78285" bIns="78285"/>
          <a:lstStyle/>
          <a:p>
            <a:endParaRPr lang="en-US" altLang="en-US" sz="6000">
              <a:latin typeface="Open Sans" panose="020B0606030504020204" pitchFamily="34" charset="0"/>
            </a:endParaRPr>
          </a:p>
        </p:txBody>
      </p:sp>
      <p:sp>
        <p:nvSpPr>
          <p:cNvPr id="41990" name="Duties of…">
            <a:extLst>
              <a:ext uri="{FF2B5EF4-FFF2-40B4-BE49-F238E27FC236}">
                <a16:creationId xmlns:a16="http://schemas.microsoft.com/office/drawing/2014/main" id="{2FADE5B6-846A-D7BA-CDD1-B5D45D76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80" y="6461125"/>
            <a:ext cx="7448020" cy="138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85" tIns="78285" rIns="78285" bIns="78285">
            <a:spAutoFit/>
          </a:bodyPr>
          <a:lstStyle/>
          <a:p>
            <a:pPr algn="ctr"/>
            <a:r>
              <a:rPr lang="en-US" altLang="en-US" sz="8000" b="1">
                <a:latin typeface="Open Sans" panose="020B0606030504020204" pitchFamily="34" charset="0"/>
              </a:rPr>
              <a:t>THANK YOU </a:t>
            </a:r>
            <a:r>
              <a:rPr lang="en-US" altLang="en-US" sz="8000">
                <a:latin typeface="Open Sans" panose="020B0606030504020204" pitchFamily="34" charset="0"/>
              </a:rPr>
              <a:t> </a:t>
            </a:r>
          </a:p>
        </p:txBody>
      </p:sp>
      <p:pic>
        <p:nvPicPr>
          <p:cNvPr id="41991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A0286AB0-808E-AC7F-4451-5CE75BA9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731" y="1031875"/>
            <a:ext cx="9752542" cy="1107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3">
            <a:extLst>
              <a:ext uri="{FF2B5EF4-FFF2-40B4-BE49-F238E27FC236}">
                <a16:creationId xmlns:a16="http://schemas.microsoft.com/office/drawing/2014/main" id="{766AEAC0-28B3-C00F-A551-A64CBB66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81563" cy="29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6">
            <a:extLst>
              <a:ext uri="{FF2B5EF4-FFF2-40B4-BE49-F238E27FC236}">
                <a16:creationId xmlns:a16="http://schemas.microsoft.com/office/drawing/2014/main" id="{9121B418-99E1-30C4-6520-077EEEF61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981" y="13230"/>
            <a:ext cx="2775478" cy="245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2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8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2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31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77422" y="5659421"/>
            <a:ext cx="7627217" cy="223294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32" name="OBJECTIVES"/>
          <p:cNvSpPr txBox="1"/>
          <p:nvPr/>
        </p:nvSpPr>
        <p:spPr>
          <a:xfrm>
            <a:off x="1077422" y="3477133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3" name="List four types of structures.…"/>
          <p:cNvSpPr txBox="1"/>
          <p:nvPr/>
        </p:nvSpPr>
        <p:spPr>
          <a:xfrm>
            <a:off x="11860613" y="4490317"/>
            <a:ext cx="11893114" cy="792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types of structures.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at least three characteristics of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a building in each of the following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four categories: </a:t>
            </a:r>
          </a:p>
          <a:p>
            <a:pPr marL="762000" indent="-508000" defTabSz="1896340"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general </a:t>
            </a:r>
          </a:p>
          <a:p>
            <a:pPr marL="762000" indent="-508000" defTabSz="1896340"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architecture </a:t>
            </a:r>
          </a:p>
          <a:p>
            <a:pPr marL="762000" indent="-508000" defTabSz="1896340"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structural elements</a:t>
            </a:r>
          </a:p>
          <a:p>
            <a:pPr marL="762000" indent="-508000" defTabSz="1896340"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non-structural elements</a:t>
            </a:r>
          </a:p>
        </p:txBody>
      </p:sp>
      <p:grpSp>
        <p:nvGrpSpPr>
          <p:cNvPr id="136" name="Group"/>
          <p:cNvGrpSpPr/>
          <p:nvPr/>
        </p:nvGrpSpPr>
        <p:grpSpPr>
          <a:xfrm>
            <a:off x="10013073" y="4177718"/>
            <a:ext cx="1219201" cy="1681958"/>
            <a:chOff x="0" y="115975"/>
            <a:chExt cx="1219200" cy="1681957"/>
          </a:xfrm>
        </p:grpSpPr>
        <p:sp>
          <p:nvSpPr>
            <p:cNvPr id="13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39" name="Group"/>
          <p:cNvGrpSpPr/>
          <p:nvPr/>
        </p:nvGrpSpPr>
        <p:grpSpPr>
          <a:xfrm>
            <a:off x="10013073" y="6017021"/>
            <a:ext cx="1219201" cy="1681958"/>
            <a:chOff x="0" y="115975"/>
            <a:chExt cx="1219200" cy="1681957"/>
          </a:xfrm>
        </p:grpSpPr>
        <p:sp>
          <p:nvSpPr>
            <p:cNvPr id="13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FE20B185-2071-2FF3-2811-29E1A301D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05C0CB-4391-95AC-A607-86F4A7F05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4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46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16000" y="5775223"/>
            <a:ext cx="7627217" cy="2552989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47" name="OBJECTIVES"/>
          <p:cNvSpPr txBox="1"/>
          <p:nvPr/>
        </p:nvSpPr>
        <p:spPr>
          <a:xfrm>
            <a:off x="1048868" y="3619202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8" name="List and describe two types of damage in a structure and their potential resulting failures.…"/>
          <p:cNvSpPr txBox="1"/>
          <p:nvPr/>
        </p:nvSpPr>
        <p:spPr>
          <a:xfrm>
            <a:off x="11860613" y="5532128"/>
            <a:ext cx="11386727" cy="559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and describe two types of damage in a structure and their potential resulting failures.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Name and describe the four basic collapse patterns.</a:t>
            </a:r>
          </a:p>
        </p:txBody>
      </p:sp>
      <p:grpSp>
        <p:nvGrpSpPr>
          <p:cNvPr id="151" name="Group"/>
          <p:cNvGrpSpPr/>
          <p:nvPr/>
        </p:nvGrpSpPr>
        <p:grpSpPr>
          <a:xfrm>
            <a:off x="10013073" y="5367500"/>
            <a:ext cx="1219201" cy="1681958"/>
            <a:chOff x="0" y="115975"/>
            <a:chExt cx="1219200" cy="1681957"/>
          </a:xfrm>
        </p:grpSpPr>
        <p:sp>
          <p:nvSpPr>
            <p:cNvPr id="14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7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54" name="Group"/>
          <p:cNvGrpSpPr/>
          <p:nvPr/>
        </p:nvGrpSpPr>
        <p:grpSpPr>
          <a:xfrm>
            <a:off x="10013073" y="8946092"/>
            <a:ext cx="1219201" cy="1681958"/>
            <a:chOff x="0" y="115975"/>
            <a:chExt cx="1219200" cy="1681957"/>
          </a:xfrm>
        </p:grpSpPr>
        <p:sp>
          <p:nvSpPr>
            <p:cNvPr id="15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3" name="8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8</a:t>
              </a:r>
            </a:p>
          </p:txBody>
        </p:sp>
      </p:grp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362AF65C-67E3-B11F-4785-45D9498D1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E0802F-1C93-9ECF-7935-6E1DA66BAB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8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grpSp>
        <p:nvGrpSpPr>
          <p:cNvPr id="163" name="Group"/>
          <p:cNvGrpSpPr/>
          <p:nvPr/>
        </p:nvGrpSpPr>
        <p:grpSpPr>
          <a:xfrm>
            <a:off x="998695" y="5681826"/>
            <a:ext cx="4826001" cy="2319180"/>
            <a:chOff x="0" y="0"/>
            <a:chExt cx="4826000" cy="2319179"/>
          </a:xfrm>
        </p:grpSpPr>
        <p:sp>
          <p:nvSpPr>
            <p:cNvPr id="161" name="Rounded Rectangle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Stone"/>
            <p:cNvSpPr txBox="1"/>
            <p:nvPr/>
          </p:nvSpPr>
          <p:spPr>
            <a:xfrm>
              <a:off x="217980" y="759540"/>
              <a:ext cx="4041465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508000" indent="-508000" defTabSz="1896340">
                <a:spcBef>
                  <a:spcPts val="1000"/>
                </a:spcBef>
                <a:buSzPct val="100000"/>
                <a:buChar char="‣"/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000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Stone</a:t>
              </a:r>
            </a:p>
          </p:txBody>
        </p:sp>
      </p:grpSp>
      <p:grpSp>
        <p:nvGrpSpPr>
          <p:cNvPr id="166" name="Group"/>
          <p:cNvGrpSpPr/>
          <p:nvPr/>
        </p:nvGrpSpPr>
        <p:grpSpPr>
          <a:xfrm>
            <a:off x="12637980" y="5681826"/>
            <a:ext cx="5080698" cy="2319180"/>
            <a:chOff x="0" y="0"/>
            <a:chExt cx="5080696" cy="2319179"/>
          </a:xfrm>
        </p:grpSpPr>
        <p:sp>
          <p:nvSpPr>
            <p:cNvPr id="164" name="Rounded Rectangle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65" name="Metal"/>
            <p:cNvSpPr txBox="1"/>
            <p:nvPr/>
          </p:nvSpPr>
          <p:spPr>
            <a:xfrm>
              <a:off x="349617" y="759540"/>
              <a:ext cx="4731080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508000" indent="-508000" defTabSz="1896340">
                <a:spcBef>
                  <a:spcPts val="1000"/>
                </a:spcBef>
                <a:buSzPct val="100000"/>
                <a:buChar char="‣"/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000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Metal</a:t>
              </a:r>
            </a:p>
          </p:txBody>
        </p:sp>
      </p:grpSp>
      <p:grpSp>
        <p:nvGrpSpPr>
          <p:cNvPr id="169" name="Group"/>
          <p:cNvGrpSpPr/>
          <p:nvPr/>
        </p:nvGrpSpPr>
        <p:grpSpPr>
          <a:xfrm>
            <a:off x="18273991" y="5681826"/>
            <a:ext cx="4946980" cy="2319180"/>
            <a:chOff x="0" y="0"/>
            <a:chExt cx="4946979" cy="2319179"/>
          </a:xfrm>
        </p:grpSpPr>
        <p:sp>
          <p:nvSpPr>
            <p:cNvPr id="167" name="Rounded Rectangle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68" name="Conglomerates"/>
            <p:cNvSpPr txBox="1"/>
            <p:nvPr/>
          </p:nvSpPr>
          <p:spPr>
            <a:xfrm>
              <a:off x="215900" y="759540"/>
              <a:ext cx="4731080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508000" indent="-508000" defTabSz="1896340">
                <a:spcBef>
                  <a:spcPts val="1000"/>
                </a:spcBef>
                <a:buSzPct val="100000"/>
                <a:buChar char="‣"/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000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Conglomerates</a:t>
              </a:r>
            </a:p>
          </p:txBody>
        </p:sp>
      </p:grpSp>
      <p:grpSp>
        <p:nvGrpSpPr>
          <p:cNvPr id="172" name="Group"/>
          <p:cNvGrpSpPr/>
          <p:nvPr/>
        </p:nvGrpSpPr>
        <p:grpSpPr>
          <a:xfrm>
            <a:off x="6818338" y="5681826"/>
            <a:ext cx="4826001" cy="2319180"/>
            <a:chOff x="0" y="0"/>
            <a:chExt cx="4826000" cy="2319179"/>
          </a:xfrm>
        </p:grpSpPr>
        <p:sp>
          <p:nvSpPr>
            <p:cNvPr id="170" name="Rounded Rectangle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71" name="Organic materials"/>
            <p:cNvSpPr txBox="1"/>
            <p:nvPr/>
          </p:nvSpPr>
          <p:spPr>
            <a:xfrm>
              <a:off x="377459" y="410290"/>
              <a:ext cx="3445575" cy="149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508000" indent="-508000" defTabSz="1896340">
                <a:spcBef>
                  <a:spcPts val="1000"/>
                </a:spcBef>
                <a:buSzPct val="100000"/>
                <a:buChar char="‣"/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000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Organic materials</a:t>
              </a:r>
            </a:p>
          </p:txBody>
        </p:sp>
      </p:grpSp>
      <p:sp>
        <p:nvSpPr>
          <p:cNvPr id="173" name="Construction…"/>
          <p:cNvSpPr txBox="1"/>
          <p:nvPr/>
        </p:nvSpPr>
        <p:spPr>
          <a:xfrm>
            <a:off x="8324255" y="939081"/>
            <a:ext cx="7735489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Construction </a:t>
            </a:r>
          </a:p>
          <a:p>
            <a:pPr algn="ctr"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Materials</a:t>
            </a:r>
          </a:p>
        </p:txBody>
      </p:sp>
      <p:sp>
        <p:nvSpPr>
          <p:cNvPr id="174" name="Classified by composition"/>
          <p:cNvSpPr txBox="1"/>
          <p:nvPr/>
        </p:nvSpPr>
        <p:spPr>
          <a:xfrm>
            <a:off x="1144986" y="3995139"/>
            <a:ext cx="7627217" cy="1846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Classified by composition</a:t>
            </a:r>
          </a:p>
        </p:txBody>
      </p:sp>
      <p:grpSp>
        <p:nvGrpSpPr>
          <p:cNvPr id="177" name="Group"/>
          <p:cNvGrpSpPr/>
          <p:nvPr/>
        </p:nvGrpSpPr>
        <p:grpSpPr>
          <a:xfrm>
            <a:off x="998695" y="8517411"/>
            <a:ext cx="4826001" cy="2319180"/>
            <a:chOff x="0" y="0"/>
            <a:chExt cx="4826000" cy="2319179"/>
          </a:xfrm>
        </p:grpSpPr>
        <p:sp>
          <p:nvSpPr>
            <p:cNvPr id="175" name="Rounded Rectangle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Ceramics"/>
            <p:cNvSpPr txBox="1"/>
            <p:nvPr/>
          </p:nvSpPr>
          <p:spPr>
            <a:xfrm>
              <a:off x="217980" y="744815"/>
              <a:ext cx="4041465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508000" indent="-508000" defTabSz="1896340">
                <a:spcBef>
                  <a:spcPts val="1000"/>
                </a:spcBef>
                <a:buSzPct val="100000"/>
                <a:buChar char="‣"/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000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Ceramics</a:t>
              </a:r>
            </a:p>
          </p:txBody>
        </p:sp>
      </p:grpSp>
      <p:grpSp>
        <p:nvGrpSpPr>
          <p:cNvPr id="180" name="Group"/>
          <p:cNvGrpSpPr/>
          <p:nvPr/>
        </p:nvGrpSpPr>
        <p:grpSpPr>
          <a:xfrm>
            <a:off x="12637980" y="8517411"/>
            <a:ext cx="5080698" cy="2319180"/>
            <a:chOff x="0" y="0"/>
            <a:chExt cx="5080696" cy="2319179"/>
          </a:xfrm>
        </p:grpSpPr>
        <p:sp>
          <p:nvSpPr>
            <p:cNvPr id="178" name="Rounded Rectangle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Plastics"/>
            <p:cNvSpPr txBox="1"/>
            <p:nvPr/>
          </p:nvSpPr>
          <p:spPr>
            <a:xfrm>
              <a:off x="349617" y="744815"/>
              <a:ext cx="4731080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508000" indent="-508000" defTabSz="1896340">
                <a:spcBef>
                  <a:spcPts val="1000"/>
                </a:spcBef>
                <a:buSzPct val="100000"/>
                <a:buChar char="‣"/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000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Plastics</a:t>
              </a:r>
            </a:p>
          </p:txBody>
        </p:sp>
      </p:grpSp>
      <p:grpSp>
        <p:nvGrpSpPr>
          <p:cNvPr id="183" name="Group"/>
          <p:cNvGrpSpPr/>
          <p:nvPr/>
        </p:nvGrpSpPr>
        <p:grpSpPr>
          <a:xfrm>
            <a:off x="6818338" y="8517411"/>
            <a:ext cx="4826001" cy="2319180"/>
            <a:chOff x="0" y="0"/>
            <a:chExt cx="4826000" cy="2319179"/>
          </a:xfrm>
        </p:grpSpPr>
        <p:sp>
          <p:nvSpPr>
            <p:cNvPr id="181" name="Rounded Rectangle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Glass"/>
            <p:cNvSpPr txBox="1"/>
            <p:nvPr/>
          </p:nvSpPr>
          <p:spPr>
            <a:xfrm>
              <a:off x="406934" y="744815"/>
              <a:ext cx="3445576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marL="508000" indent="-508000" defTabSz="1896340">
                <a:spcBef>
                  <a:spcPts val="1000"/>
                </a:spcBef>
                <a:buSzPct val="100000"/>
                <a:buChar char="‣"/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000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Glass</a:t>
              </a:r>
            </a:p>
          </p:txBody>
        </p:sp>
      </p:grp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8CAF0A8C-5A54-16F2-113A-CB413A2A63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C8F3BD-B2FF-6165-02F6-0C83BE719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8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7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0" name="Rounded Rectangle"/>
          <p:cNvSpPr/>
          <p:nvPr/>
        </p:nvSpPr>
        <p:spPr>
          <a:xfrm>
            <a:off x="2677288" y="5681826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1" name="Structural/load-bearing elements"/>
          <p:cNvSpPr txBox="1"/>
          <p:nvPr/>
        </p:nvSpPr>
        <p:spPr>
          <a:xfrm>
            <a:off x="3266206" y="6092115"/>
            <a:ext cx="7712165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Structural/load-bearing elements</a:t>
            </a:r>
          </a:p>
        </p:txBody>
      </p:sp>
      <p:sp>
        <p:nvSpPr>
          <p:cNvPr id="192" name="Rounded Rectangle"/>
          <p:cNvSpPr/>
          <p:nvPr/>
        </p:nvSpPr>
        <p:spPr>
          <a:xfrm>
            <a:off x="12816711" y="5681826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3" name="Decorative elements"/>
          <p:cNvSpPr txBox="1"/>
          <p:nvPr/>
        </p:nvSpPr>
        <p:spPr>
          <a:xfrm>
            <a:off x="13565108" y="6092116"/>
            <a:ext cx="768616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Decorative elements</a:t>
            </a:r>
          </a:p>
        </p:txBody>
      </p:sp>
      <p:sp>
        <p:nvSpPr>
          <p:cNvPr id="194" name="Construction…"/>
          <p:cNvSpPr txBox="1"/>
          <p:nvPr/>
        </p:nvSpPr>
        <p:spPr>
          <a:xfrm>
            <a:off x="9447019" y="1349370"/>
            <a:ext cx="7735489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Construction </a:t>
            </a:r>
          </a:p>
          <a:p>
            <a:pPr algn="ctr"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Materials</a:t>
            </a:r>
          </a:p>
        </p:txBody>
      </p:sp>
      <p:sp>
        <p:nvSpPr>
          <p:cNvPr id="195" name="Classified by Use"/>
          <p:cNvSpPr txBox="1"/>
          <p:nvPr/>
        </p:nvSpPr>
        <p:spPr>
          <a:xfrm>
            <a:off x="1144986" y="3995139"/>
            <a:ext cx="7627217" cy="1846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Classified by Use</a:t>
            </a:r>
          </a:p>
        </p:txBody>
      </p:sp>
      <p:sp>
        <p:nvSpPr>
          <p:cNvPr id="196" name="Rounded Rectangle"/>
          <p:cNvSpPr/>
          <p:nvPr/>
        </p:nvSpPr>
        <p:spPr>
          <a:xfrm>
            <a:off x="2677288" y="8517411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7" name="Non-structural walls and partitions"/>
          <p:cNvSpPr txBox="1"/>
          <p:nvPr/>
        </p:nvSpPr>
        <p:spPr>
          <a:xfrm>
            <a:off x="3266206" y="8927700"/>
            <a:ext cx="6400889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Non-structural walls and partitions</a:t>
            </a:r>
          </a:p>
        </p:txBody>
      </p:sp>
      <p:sp>
        <p:nvSpPr>
          <p:cNvPr id="198" name="Rounded Rectangle"/>
          <p:cNvSpPr/>
          <p:nvPr/>
        </p:nvSpPr>
        <p:spPr>
          <a:xfrm>
            <a:off x="12816711" y="8517411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9" name="Covering elements (roofing)"/>
          <p:cNvSpPr txBox="1"/>
          <p:nvPr/>
        </p:nvSpPr>
        <p:spPr>
          <a:xfrm>
            <a:off x="13594584" y="8927700"/>
            <a:ext cx="762721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Covering elements (roofing)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C2F2896B-46B0-228E-8628-0DCDB58AE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5F8BA6-F32D-1A16-7A9E-0F09E2F23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0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0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6" name="Tension"/>
          <p:cNvSpPr txBox="1"/>
          <p:nvPr/>
        </p:nvSpPr>
        <p:spPr>
          <a:xfrm>
            <a:off x="10652760" y="989120"/>
            <a:ext cx="4079256" cy="96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Tension</a:t>
            </a:r>
          </a:p>
        </p:txBody>
      </p:sp>
      <p:pic>
        <p:nvPicPr>
          <p:cNvPr id="207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259" y="5013280"/>
            <a:ext cx="20795482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28AACFAA-9D23-70B0-5BDF-A8A9EE823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E93F43-CF65-C670-2E14-B10894FFC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1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1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1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14" name="Compression"/>
          <p:cNvSpPr txBox="1"/>
          <p:nvPr/>
        </p:nvSpPr>
        <p:spPr>
          <a:xfrm>
            <a:off x="1237442" y="6377560"/>
            <a:ext cx="6603538" cy="96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Compression</a:t>
            </a:r>
          </a:p>
        </p:txBody>
      </p:sp>
      <p:pic>
        <p:nvPicPr>
          <p:cNvPr id="215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787731"/>
            <a:ext cx="5334000" cy="12140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5C5BD500-DEFD-D3CA-8D3D-A8903739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A00D3B-0268-DCC5-34EB-3123772F7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1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9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2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22" name="Shear"/>
          <p:cNvSpPr txBox="1"/>
          <p:nvPr/>
        </p:nvSpPr>
        <p:spPr>
          <a:xfrm>
            <a:off x="4932786" y="2817920"/>
            <a:ext cx="3113934" cy="96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Shear</a:t>
            </a:r>
          </a:p>
        </p:txBody>
      </p:sp>
      <p:pic>
        <p:nvPicPr>
          <p:cNvPr id="223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993" y="2139800"/>
            <a:ext cx="16210014" cy="999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52721993-8822-D51A-F1E3-3B3662A57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16BF77-E37C-6B7F-21F1-3EC8DD0D6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608</Words>
  <Application>Microsoft Office PowerPoint</Application>
  <PresentationFormat>Custom</PresentationFormat>
  <Paragraphs>190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HelveticaNeueLT Std Lt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NDRF ACADEMY</cp:lastModifiedBy>
  <cp:revision>8</cp:revision>
  <dcterms:modified xsi:type="dcterms:W3CDTF">2025-12-31T12:28:32Z</dcterms:modified>
</cp:coreProperties>
</file>