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7"/>
  </p:notesMasterIdLst>
  <p:sldIdLst>
    <p:sldId id="281" r:id="rId3"/>
    <p:sldId id="257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3" r:id="rId15"/>
    <p:sldId id="304" r:id="rId16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94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04A7D-9F3A-4EDC-9DFC-B0D5CF74ED13}" type="datetimeFigureOut">
              <a:rPr lang="en-IN" smtClean="0"/>
              <a:t>31-12-2025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FF3B7-933F-415F-AE0E-11621611F0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3826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FF3B7-933F-415F-AE0E-11621611F001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2815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2597F6DB-7DE6-DAD8-AFED-108410330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>
            <a:extLst>
              <a:ext uri="{FF2B5EF4-FFF2-40B4-BE49-F238E27FC236}">
                <a16:creationId xmlns:a16="http://schemas.microsoft.com/office/drawing/2014/main" id="{FE2778A9-7F9F-00AD-F475-ED0B60B8DD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>
            <a:extLst>
              <a:ext uri="{FF2B5EF4-FFF2-40B4-BE49-F238E27FC236}">
                <a16:creationId xmlns:a16="http://schemas.microsoft.com/office/drawing/2014/main" id="{DF4EBD44-D19F-E872-43B1-247C0589EB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8197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2D1F-D5BE-467E-9560-5ADAF5732C04}" type="datetime1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797B-A1CD-4423-AA47-77C78E8E95C7}" type="datetime1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FE41C-D5C3-4233-973D-DAE42830FE4F}" type="datetime1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01" type="tx">
  <p:cSld name="Default 01"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/>
        </p:nvSpPr>
        <p:spPr>
          <a:xfrm>
            <a:off x="301117" y="6438419"/>
            <a:ext cx="2320675" cy="26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15" tIns="39115" rIns="39115" bIns="3911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 sz="1799"/>
          </a:p>
        </p:txBody>
      </p:sp>
      <p:sp>
        <p:nvSpPr>
          <p:cNvPr id="17" name="Google Shape;17;p2"/>
          <p:cNvSpPr/>
          <p:nvPr/>
        </p:nvSpPr>
        <p:spPr>
          <a:xfrm>
            <a:off x="507868" y="6756400"/>
            <a:ext cx="1907172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15" tIns="39115" rIns="39115" bIns="3911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10754767" y="6406670"/>
            <a:ext cx="696984" cy="30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15" tIns="39115" rIns="39115" bIns="3911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 sz="1799"/>
          </a:p>
        </p:txBody>
      </p:sp>
      <p:sp>
        <p:nvSpPr>
          <p:cNvPr id="19" name="Google Shape;19;p2"/>
          <p:cNvSpPr/>
          <p:nvPr/>
        </p:nvSpPr>
        <p:spPr>
          <a:xfrm>
            <a:off x="10766796" y="6756400"/>
            <a:ext cx="939555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15" tIns="39115" rIns="39115" bIns="3911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1381597" y="6406670"/>
            <a:ext cx="302031" cy="33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06" y="283029"/>
            <a:ext cx="1524964" cy="10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79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63" lvl="0" indent="-34279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126" lvl="1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189" lvl="2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251" lvl="3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314" lvl="4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377" lvl="5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440" lvl="6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6503" lvl="7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3566" lvl="8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33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27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599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399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999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799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85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599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63" lvl="0" indent="-22853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399">
                <a:solidFill>
                  <a:srgbClr val="888888"/>
                </a:solidFill>
              </a:defRPr>
            </a:lvl1pPr>
            <a:lvl2pPr marL="914126" lvl="1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999">
                <a:solidFill>
                  <a:srgbClr val="888888"/>
                </a:solidFill>
              </a:defRPr>
            </a:lvl2pPr>
            <a:lvl3pPr marL="1371189" lvl="2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799">
                <a:solidFill>
                  <a:srgbClr val="888888"/>
                </a:solidFill>
              </a:defRPr>
            </a:lvl3pPr>
            <a:lvl4pPr marL="1828251" lvl="3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5314" lvl="4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2377" lvl="5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199440" lvl="6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6503" lvl="7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3566" lvl="8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44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837982" y="1825625"/>
            <a:ext cx="518025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63" lvl="0" indent="-34279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126" lvl="1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189" lvl="2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251" lvl="3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314" lvl="4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377" lvl="5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440" lvl="6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6503" lvl="7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3566" lvl="8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6170592" y="1825625"/>
            <a:ext cx="518025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63" lvl="0" indent="-34279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126" lvl="1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189" lvl="2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251" lvl="3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314" lvl="4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377" lvl="5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440" lvl="6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6503" lvl="7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3566" lvl="8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67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063" lvl="0" indent="-22853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399" b="1"/>
            </a:lvl1pPr>
            <a:lvl2pPr marL="914126" lvl="1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999" b="1"/>
            </a:lvl2pPr>
            <a:lvl3pPr marL="1371189" lvl="2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799" b="1"/>
            </a:lvl3pPr>
            <a:lvl4pPr marL="1828251" lvl="3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314" lvl="4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377" lvl="5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199440" lvl="6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6503" lvl="7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3566" lvl="8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2"/>
          </p:nvPr>
        </p:nvSpPr>
        <p:spPr>
          <a:xfrm>
            <a:off x="839570" y="2505075"/>
            <a:ext cx="5156444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63" lvl="0" indent="-34279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126" lvl="1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189" lvl="2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251" lvl="3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314" lvl="4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377" lvl="5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440" lvl="6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6503" lvl="7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3566" lvl="8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3"/>
          </p:nvPr>
        </p:nvSpPr>
        <p:spPr>
          <a:xfrm>
            <a:off x="6170593" y="1681163"/>
            <a:ext cx="518183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063" lvl="0" indent="-22853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399" b="1"/>
            </a:lvl1pPr>
            <a:lvl2pPr marL="914126" lvl="1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999" b="1"/>
            </a:lvl2pPr>
            <a:lvl3pPr marL="1371189" lvl="2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799" b="1"/>
            </a:lvl3pPr>
            <a:lvl4pPr marL="1828251" lvl="3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314" lvl="4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377" lvl="5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199440" lvl="6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6503" lvl="7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3566" lvl="8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4"/>
          </p:nvPr>
        </p:nvSpPr>
        <p:spPr>
          <a:xfrm>
            <a:off x="6170593" y="2505075"/>
            <a:ext cx="518183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63" lvl="0" indent="-34279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126" lvl="1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189" lvl="2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251" lvl="3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314" lvl="4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377" lvl="5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440" lvl="6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6503" lvl="7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3566" lvl="8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4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1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5181838" y="987426"/>
            <a:ext cx="617059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63" lvl="0" indent="-43167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199"/>
            </a:lvl1pPr>
            <a:lvl2pPr marL="914126" lvl="1" indent="-40627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799"/>
            </a:lvl2pPr>
            <a:lvl3pPr marL="1371189" lvl="2" indent="-3808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399"/>
            </a:lvl3pPr>
            <a:lvl4pPr marL="1828251" lvl="3" indent="-35549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99"/>
            </a:lvl4pPr>
            <a:lvl5pPr marL="2285314" lvl="4" indent="-35549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99"/>
            </a:lvl5pPr>
            <a:lvl6pPr marL="2742377" lvl="5" indent="-35549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99"/>
            </a:lvl6pPr>
            <a:lvl7pPr marL="3199440" lvl="6" indent="-35549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99"/>
            </a:lvl7pPr>
            <a:lvl8pPr marL="3656503" lvl="7" indent="-35549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99"/>
            </a:lvl8pPr>
            <a:lvl9pPr marL="4113566" lvl="8" indent="-35549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99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2"/>
          </p:nvPr>
        </p:nvSpPr>
        <p:spPr>
          <a:xfrm>
            <a:off x="839570" y="2057400"/>
            <a:ext cx="393121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63" lvl="0" indent="-22853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126" lvl="1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189" lvl="2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251" lvl="3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314" lvl="4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2377" lvl="5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199440" lvl="6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6503" lvl="7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3566" lvl="8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08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2673-16FA-47CF-84D0-C48C587D0790}" type="datetime1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1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>
            <a:spLocks noGrp="1"/>
          </p:cNvSpPr>
          <p:nvPr>
            <p:ph type="pic" idx="2"/>
          </p:nvPr>
        </p:nvSpPr>
        <p:spPr>
          <a:xfrm>
            <a:off x="5181838" y="987426"/>
            <a:ext cx="617059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839570" y="2057400"/>
            <a:ext cx="393121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63" lvl="0" indent="-22853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126" lvl="1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189" lvl="2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251" lvl="3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314" lvl="4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2377" lvl="5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199440" lvl="6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6503" lvl="7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3566" lvl="8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26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3918744" y="-1255137"/>
            <a:ext cx="4351338" cy="10512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63" lvl="0" indent="-34279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126" lvl="1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189" lvl="2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251" lvl="3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314" lvl="4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377" lvl="5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440" lvl="6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6503" lvl="7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3566" lvl="8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8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 rot="5400000">
            <a:off x="7130817" y="1956937"/>
            <a:ext cx="5811838" cy="262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 rot="5400000">
            <a:off x="1798206" y="-595099"/>
            <a:ext cx="5811838" cy="7732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63" lvl="0" indent="-34279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126" lvl="1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189" lvl="2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251" lvl="3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314" lvl="4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377" lvl="5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440" lvl="6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6503" lvl="7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3566" lvl="8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94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8F8A-8C0A-4229-AD86-6B9647759436}" type="datetime1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91C3-F5D2-4685-8247-6A922791D4F4}" type="datetime1">
              <a:rPr lang="en-US" smtClean="0"/>
              <a:t>12/31/2025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5DDAE-E1A4-463F-B94E-33FA07BD20FF}" type="datetime1">
              <a:rPr lang="en-US" smtClean="0"/>
              <a:t>12/31/2025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87DA-4EC3-46F2-8293-87702E9F4527}" type="datetime1">
              <a:rPr lang="en-US" smtClean="0"/>
              <a:t>12/31/2025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457A-420B-400F-A50A-7496B46B4B57}" type="datetime1">
              <a:rPr lang="en-US" smtClean="0"/>
              <a:t>12/31/2025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4B78-C864-4544-A901-D3C9A89F52A7}" type="datetime1">
              <a:rPr lang="en-US" smtClean="0"/>
              <a:t>12/31/2025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694F3-A12A-474C-AB8A-72D087DC9CC1}" type="datetime1">
              <a:rPr lang="en-US" smtClean="0"/>
              <a:t>12/31/2025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90769-3F6D-46A9-BAC8-F8A2AC89A3C8}" type="datetime1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53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1C07536-5CB7-9E90-634C-430D2741D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893"/>
            <a:ext cx="12188825" cy="68562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88952" cy="979468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000000"/>
                </a:solidFill>
              </a:defRPr>
            </a:pPr>
            <a:r>
              <a:rPr kumimoji="0" lang="en-IN" sz="5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CADRE</a:t>
            </a:r>
            <a:endParaRPr kumimoji="0" sz="5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3A34EB-061E-16C8-A96C-5680ACF49E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19" y="1"/>
            <a:ext cx="1175209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D0C1A4-AE42-F176-E2C7-2BDC9A3E5E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8109" y="1"/>
            <a:ext cx="900716" cy="9794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C656E4-A45D-D4B5-7D96-49F0A2CBA3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1872347"/>
            <a:ext cx="7900417" cy="21065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D77E99-C449-483F-7895-06FDF2AFD3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9" y="5410199"/>
            <a:ext cx="3009900" cy="1447800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A7BC186-99B6-55E4-AE43-C224DA8F6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4509" y="6356349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FF6DA9-008F-8B48-92A6-B652298478BF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4D77E5-ADDD-D943-4D08-440A5154A816}"/>
              </a:ext>
            </a:extLst>
          </p:cNvPr>
          <p:cNvSpPr txBox="1"/>
          <p:nvPr/>
        </p:nvSpPr>
        <p:spPr>
          <a:xfrm>
            <a:off x="0" y="2414686"/>
            <a:ext cx="728644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prstClr val="white"/>
                </a:solidFill>
                <a:latin typeface="Arial Black" panose="020B0A04020102020204" pitchFamily="34" charset="0"/>
                <a:ea typeface="Cambria" panose="02040503050406030204" pitchFamily="18" charset="0"/>
                <a:cs typeface="Cordia New" panose="020B0304020202020204" pitchFamily="34" charset="-34"/>
              </a:rPr>
              <a:t>Securing Family and Preparing for Response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FEF709-72D1-04E4-464B-1961E6BB3160}"/>
              </a:ext>
            </a:extLst>
          </p:cNvPr>
          <p:cNvSpPr txBox="1"/>
          <p:nvPr/>
        </p:nvSpPr>
        <p:spPr>
          <a:xfrm>
            <a:off x="0" y="1965839"/>
            <a:ext cx="26334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mbria" panose="02040503050406030204" pitchFamily="18" charset="0"/>
                <a:cs typeface="Cordia New" panose="020B0304020202020204" pitchFamily="34" charset="-34"/>
              </a:rPr>
              <a:t>Lesson 3</a:t>
            </a:r>
          </a:p>
        </p:txBody>
      </p:sp>
      <p:sp>
        <p:nvSpPr>
          <p:cNvPr id="3" name="Duties of…">
            <a:extLst>
              <a:ext uri="{FF2B5EF4-FFF2-40B4-BE49-F238E27FC236}">
                <a16:creationId xmlns:a16="http://schemas.microsoft.com/office/drawing/2014/main" id="{4CA7AC9D-F11B-F91B-244A-53AB1A0183CC}"/>
              </a:ext>
            </a:extLst>
          </p:cNvPr>
          <p:cNvSpPr txBox="1"/>
          <p:nvPr/>
        </p:nvSpPr>
        <p:spPr>
          <a:xfrm>
            <a:off x="2168873" y="3443493"/>
            <a:ext cx="5155471" cy="417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en-US" sz="2200" b="1" dirty="0">
                <a:latin typeface="Open sans"/>
              </a:rPr>
              <a:t>Presented By:- Pavan Dev Gaur,2IC</a:t>
            </a:r>
            <a:endParaRPr lang="en-US" sz="2200" dirty="0">
              <a:latin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44446-D78F-2240-F747-8619D2BEC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184345CD-8F91-0343-47EE-36CEED459191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 startAt="2"/>
              <a:defRPr/>
            </a:pPr>
            <a:r>
              <a:rPr lang="en-US" altLang="en-US" sz="2400" b="1" kern="0">
                <a:solidFill>
                  <a:schemeClr val="tx2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Talk and discuss strategies to your family.</a:t>
            </a: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40E72592-3C0A-06F7-794C-96035EA7235F}"/>
              </a:ext>
            </a:extLst>
          </p:cNvPr>
          <p:cNvSpPr txBox="1"/>
          <p:nvPr/>
        </p:nvSpPr>
        <p:spPr>
          <a:xfrm>
            <a:off x="321370" y="2124133"/>
            <a:ext cx="3555686" cy="1310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r>
              <a:rPr lang="en-US" altLang="en-US" sz="40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PHASES OF OPERATION</a:t>
            </a:r>
            <a:endParaRPr kumimoji="0" lang="en-PH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4BC7B59B-1452-B66D-AF0A-114B503782B1}"/>
              </a:ext>
            </a:extLst>
          </p:cNvPr>
          <p:cNvSpPr txBox="1"/>
          <p:nvPr/>
        </p:nvSpPr>
        <p:spPr>
          <a:xfrm>
            <a:off x="4748700" y="1225231"/>
            <a:ext cx="6675204" cy="6542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lvl="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Operation Phase :</a:t>
            </a:r>
          </a:p>
          <a:p>
            <a:pPr marL="457200" lvl="0" indent="-4572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Secure the scene</a:t>
            </a:r>
          </a:p>
          <a:p>
            <a:pPr marL="457200" lvl="0" indent="-4572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Initial assessment</a:t>
            </a:r>
            <a:r>
              <a:rPr lang="en-US" altLang="en-US" sz="2800" b="1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457200" indent="-4572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Conduct search</a:t>
            </a:r>
            <a:r>
              <a:rPr lang="en-US" altLang="en-US" sz="2800" b="1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457200" indent="-4572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Gain access to victims.</a:t>
            </a:r>
          </a:p>
          <a:p>
            <a:pPr marL="457200" indent="-4572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Stabilize the victim.</a:t>
            </a:r>
          </a:p>
          <a:p>
            <a:pPr marL="457200" indent="-4572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Extricate and transfer to treatment area.</a:t>
            </a: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26143E-B35A-6B13-A621-CE92C811F8B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F9DFB4-D4C5-9585-B684-24BFDEFAAC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319633-5007-4DE6-3158-99610A610B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96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6E820-E582-4CCB-748A-63058E043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7AB4FB37-603A-EE28-9291-ECC47DECAD0B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 startAt="2"/>
              <a:defRPr/>
            </a:pPr>
            <a:r>
              <a:rPr lang="en-US" altLang="en-US" sz="2400" b="1" kern="0">
                <a:solidFill>
                  <a:schemeClr val="tx2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Talk and discuss strategies to your family.</a:t>
            </a: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DB7E59AE-C23B-9052-7DAD-125260DB41C5}"/>
              </a:ext>
            </a:extLst>
          </p:cNvPr>
          <p:cNvSpPr txBox="1"/>
          <p:nvPr/>
        </p:nvSpPr>
        <p:spPr>
          <a:xfrm>
            <a:off x="321370" y="2124133"/>
            <a:ext cx="3555686" cy="1310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r>
              <a:rPr lang="en-US" altLang="en-US" sz="40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PHASES OF OPERATION</a:t>
            </a:r>
            <a:endParaRPr kumimoji="0" lang="en-PH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FDBD7D9E-ADB8-6AA5-AEB6-CB3180AB64EA}"/>
              </a:ext>
            </a:extLst>
          </p:cNvPr>
          <p:cNvSpPr txBox="1"/>
          <p:nvPr/>
        </p:nvSpPr>
        <p:spPr>
          <a:xfrm>
            <a:off x="4748700" y="1103311"/>
            <a:ext cx="6675204" cy="5180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lvl="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Deactivation and Demobilization Phase :</a:t>
            </a:r>
          </a:p>
          <a:p>
            <a:pPr marL="457200" lvl="0" indent="-4572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Confirm no operation is further needed.</a:t>
            </a:r>
          </a:p>
          <a:p>
            <a:pPr marL="457200" lvl="0" indent="-4572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Account for personnel and basic tools.</a:t>
            </a:r>
          </a:p>
          <a:p>
            <a:pPr marL="457200" lvl="0" indent="-4572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Arrange transportation if necessary.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BF6306-77EF-0815-9C0F-0ECC8651F8D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95875D-9049-5788-F030-AB475A7E55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010B39-AEE7-50A7-30CE-E40CA3044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954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5F3DE-6E2C-8077-F33D-80E3655B9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3A3960D4-A28E-0CEA-F507-C50EB77684AC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 startAt="2"/>
              <a:defRPr/>
            </a:pPr>
            <a:r>
              <a:rPr lang="en-US" altLang="en-US" sz="2400" b="1" kern="0">
                <a:solidFill>
                  <a:schemeClr val="tx2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Talk and discuss strategies to your family.</a:t>
            </a: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3EE69D8C-B6D1-A653-1442-6FBC61B93080}"/>
              </a:ext>
            </a:extLst>
          </p:cNvPr>
          <p:cNvSpPr txBox="1"/>
          <p:nvPr/>
        </p:nvSpPr>
        <p:spPr>
          <a:xfrm>
            <a:off x="321370" y="2124133"/>
            <a:ext cx="3555686" cy="1310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r>
              <a:rPr lang="en-US" altLang="en-US" sz="40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PHASES OF OPERATION</a:t>
            </a:r>
            <a:endParaRPr kumimoji="0" lang="en-PH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F4CA291E-327B-032D-2C6E-4019CC8E6002}"/>
              </a:ext>
            </a:extLst>
          </p:cNvPr>
          <p:cNvSpPr txBox="1"/>
          <p:nvPr/>
        </p:nvSpPr>
        <p:spPr>
          <a:xfrm>
            <a:off x="4748700" y="1725103"/>
            <a:ext cx="6675204" cy="3134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lvl="0" defTabSz="9144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5. Post Operation Phase :</a:t>
            </a:r>
          </a:p>
          <a:p>
            <a:pPr marL="457200" lvl="0" indent="-457200" defTabSz="9144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Keep all logs and records.</a:t>
            </a:r>
          </a:p>
          <a:p>
            <a:pPr marL="457200" lvl="0" indent="-457200" defTabSz="9144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Team de-briefing.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E9317E-5FB8-52F5-29AD-D368A56D1C4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63E1F5-E6CC-5F55-8DEF-D7C39C97C6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10ABF2-8FA8-6B8C-D704-DEA5D3D04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1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AA9A603E-5CFC-5BCF-7F19-7173ADE60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>
            <a:extLst>
              <a:ext uri="{FF2B5EF4-FFF2-40B4-BE49-F238E27FC236}">
                <a16:creationId xmlns:a16="http://schemas.microsoft.com/office/drawing/2014/main" id="{58A8BB0F-7737-63C9-23DB-C4F95FE7EA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2064" y="1028655"/>
            <a:ext cx="4456542" cy="86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ctr" anchorCtr="0">
            <a:normAutofit/>
          </a:bodyPr>
          <a:lstStyle/>
          <a:p>
            <a:pPr algn="ctr">
              <a:buClr>
                <a:srgbClr val="C00000"/>
              </a:buClr>
              <a:buSzPts val="4000"/>
            </a:pPr>
            <a:r>
              <a:rPr lang="en-US" sz="3999" b="1" dirty="0">
                <a:solidFill>
                  <a:srgbClr val="C00000"/>
                </a:solidFill>
                <a:latin typeface="Open Sans"/>
                <a:cs typeface="Arial"/>
                <a:sym typeface="Arial"/>
              </a:rPr>
              <a:t>REVIEW</a:t>
            </a:r>
            <a:r>
              <a:rPr lang="en-US" dirty="0">
                <a:latin typeface="Open Sans"/>
              </a:rPr>
              <a:t> </a:t>
            </a:r>
          </a:p>
        </p:txBody>
      </p:sp>
      <p:sp>
        <p:nvSpPr>
          <p:cNvPr id="113" name="Google Shape;113;p15">
            <a:extLst>
              <a:ext uri="{FF2B5EF4-FFF2-40B4-BE49-F238E27FC236}">
                <a16:creationId xmlns:a16="http://schemas.microsoft.com/office/drawing/2014/main" id="{4AFA28A1-032D-C79C-12A6-DF9B159EC3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888737" y="1249362"/>
            <a:ext cx="5958024" cy="5491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noAutofit/>
          </a:bodyPr>
          <a:lstStyle/>
          <a:p>
            <a:pPr mar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Cordia New" panose="020B0304020202020204" pitchFamily="34" charset="-34"/>
              </a:rPr>
              <a:t>Describe the importance of Family Preparedness</a:t>
            </a:r>
            <a:r>
              <a:rPr lang="en-PH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Cordia New" panose="020B0304020202020204" pitchFamily="34" charset="-34"/>
              </a:rPr>
              <a:t>List the steps in creating a Family Disaster Plan.</a:t>
            </a:r>
            <a:endParaRPr lang="en-PH"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Cordia New" panose="020B0304020202020204" pitchFamily="34" charset="-34"/>
              </a:rPr>
              <a:t>List the important items in assembling and storing a disaster kit.</a:t>
            </a:r>
          </a:p>
          <a:p>
            <a:pPr mar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Cordia New" panose="020B0304020202020204" pitchFamily="34" charset="-34"/>
              </a:rPr>
              <a:t>Identify the Phases of Operation.</a:t>
            </a:r>
            <a:endParaRPr lang="en-PH"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Cordia New" panose="020B0304020202020204" pitchFamily="34" charset="-34"/>
              </a:rPr>
              <a:t>List the steps to follow in Operation Phase.</a:t>
            </a:r>
            <a:endParaRPr lang="en-PH"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6" name="Google Shape;116;p15">
            <a:extLst>
              <a:ext uri="{FF2B5EF4-FFF2-40B4-BE49-F238E27FC236}">
                <a16:creationId xmlns:a16="http://schemas.microsoft.com/office/drawing/2014/main" id="{A493F19C-10B1-FEA5-9439-217EB38AA4CE}"/>
              </a:ext>
            </a:extLst>
          </p:cNvPr>
          <p:cNvSpPr txBox="1"/>
          <p:nvPr/>
        </p:nvSpPr>
        <p:spPr>
          <a:xfrm>
            <a:off x="585064" y="1921240"/>
            <a:ext cx="3857763" cy="1384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pPr marL="0" marR="0" lvl="0" indent="0" algn="just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US" sz="279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Times New Roman" pitchFamily="18" charset="0"/>
                <a:sym typeface="Arial"/>
              </a:rPr>
              <a:t>Upon </a:t>
            </a:r>
            <a:r>
              <a:rPr kumimoji="0" lang="en-US" sz="2799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Times New Roman" pitchFamily="18" charset="0"/>
                <a:sym typeface="Arial"/>
              </a:rPr>
              <a:t>completi</a:t>
            </a:r>
            <a:r>
              <a:rPr lang="en-US" sz="2799" kern="0" dirty="0">
                <a:solidFill>
                  <a:srgbClr val="000000"/>
                </a:solidFill>
                <a:latin typeface="Open Sans"/>
                <a:cs typeface="Times New Roman" pitchFamily="18" charset="0"/>
                <a:sym typeface="Arial"/>
              </a:rPr>
              <a:t>on</a:t>
            </a:r>
            <a:r>
              <a:rPr kumimoji="0" lang="en-US" sz="279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Times New Roman" pitchFamily="18" charset="0"/>
                <a:sym typeface="Arial"/>
              </a:rPr>
              <a:t> of this lesson, now you are able to :-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17" name="Google Shape;117;p15">
            <a:extLst>
              <a:ext uri="{FF2B5EF4-FFF2-40B4-BE49-F238E27FC236}">
                <a16:creationId xmlns:a16="http://schemas.microsoft.com/office/drawing/2014/main" id="{E7218E02-B526-A160-AC01-F1EFA8781BF9}"/>
              </a:ext>
            </a:extLst>
          </p:cNvPr>
          <p:cNvSpPr/>
          <p:nvPr/>
        </p:nvSpPr>
        <p:spPr>
          <a:xfrm>
            <a:off x="4847184" y="1405567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999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Arial"/>
                <a:sym typeface="Arial"/>
              </a:rPr>
              <a:t>1</a:t>
            </a:r>
            <a:endParaRPr kumimoji="0" sz="399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Arial"/>
              <a:sym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9FC5940-D45F-9AD7-89F4-444A92A75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28" y="268243"/>
            <a:ext cx="1320994" cy="98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566AB95A-1BC2-DD02-1606-146A1C6A8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96" y="241644"/>
            <a:ext cx="1319498" cy="90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26947D9-7777-ACDF-F5AC-C222023036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sp>
        <p:nvSpPr>
          <p:cNvPr id="3" name="Google Shape;117;p15">
            <a:extLst>
              <a:ext uri="{FF2B5EF4-FFF2-40B4-BE49-F238E27FC236}">
                <a16:creationId xmlns:a16="http://schemas.microsoft.com/office/drawing/2014/main" id="{1CCFF5FE-FDC9-A4B5-ABC4-AC8BA04EB463}"/>
              </a:ext>
            </a:extLst>
          </p:cNvPr>
          <p:cNvSpPr/>
          <p:nvPr/>
        </p:nvSpPr>
        <p:spPr>
          <a:xfrm>
            <a:off x="4877428" y="2510582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999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Arial"/>
                <a:sym typeface="Arial"/>
              </a:rPr>
              <a:t>2</a:t>
            </a:r>
            <a:endParaRPr kumimoji="0" sz="399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Arial"/>
              <a:sym typeface="Arial"/>
            </a:endParaRPr>
          </a:p>
        </p:txBody>
      </p:sp>
      <p:sp>
        <p:nvSpPr>
          <p:cNvPr id="4" name="Google Shape;117;p15">
            <a:extLst>
              <a:ext uri="{FF2B5EF4-FFF2-40B4-BE49-F238E27FC236}">
                <a16:creationId xmlns:a16="http://schemas.microsoft.com/office/drawing/2014/main" id="{9027A47B-87A8-F99E-3D62-CF30C5C68287}"/>
              </a:ext>
            </a:extLst>
          </p:cNvPr>
          <p:cNvSpPr/>
          <p:nvPr/>
        </p:nvSpPr>
        <p:spPr>
          <a:xfrm>
            <a:off x="4847184" y="3647224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999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Arial"/>
                <a:sym typeface="Arial"/>
              </a:rPr>
              <a:t>3</a:t>
            </a:r>
            <a:endParaRPr kumimoji="0" sz="399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Arial"/>
              <a:sym typeface="Arial"/>
            </a:endParaRPr>
          </a:p>
        </p:txBody>
      </p:sp>
      <p:sp>
        <p:nvSpPr>
          <p:cNvPr id="5" name="Google Shape;117;p15">
            <a:extLst>
              <a:ext uri="{FF2B5EF4-FFF2-40B4-BE49-F238E27FC236}">
                <a16:creationId xmlns:a16="http://schemas.microsoft.com/office/drawing/2014/main" id="{82213CF8-D0C2-41C4-3F27-9C99FD80D681}"/>
              </a:ext>
            </a:extLst>
          </p:cNvPr>
          <p:cNvSpPr/>
          <p:nvPr/>
        </p:nvSpPr>
        <p:spPr>
          <a:xfrm>
            <a:off x="4877428" y="4590122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999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Arial"/>
                <a:sym typeface="Arial"/>
              </a:rPr>
              <a:t>4</a:t>
            </a:r>
            <a:endParaRPr kumimoji="0" sz="399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Arial"/>
              <a:sym typeface="Arial"/>
            </a:endParaRPr>
          </a:p>
        </p:txBody>
      </p:sp>
      <p:sp>
        <p:nvSpPr>
          <p:cNvPr id="7" name="Google Shape;117;p15">
            <a:extLst>
              <a:ext uri="{FF2B5EF4-FFF2-40B4-BE49-F238E27FC236}">
                <a16:creationId xmlns:a16="http://schemas.microsoft.com/office/drawing/2014/main" id="{84A95C70-5009-9D44-4FFD-F7C9E12E3B25}"/>
              </a:ext>
            </a:extLst>
          </p:cNvPr>
          <p:cNvSpPr/>
          <p:nvPr/>
        </p:nvSpPr>
        <p:spPr>
          <a:xfrm>
            <a:off x="4877428" y="5362742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999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Arial"/>
                <a:sym typeface="Arial"/>
              </a:rPr>
              <a:t>5</a:t>
            </a:r>
            <a:endParaRPr kumimoji="0" sz="399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4559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30F3E-1414-BA8D-B6A0-F08DFFF45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B0988974-DE1B-9ACB-A738-9248FEAB9B8E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endParaRPr sz="2399"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1D193E82-41AC-2413-8453-3C175AF9B825}"/>
              </a:ext>
            </a:extLst>
          </p:cNvPr>
          <p:cNvSpPr txBox="1"/>
          <p:nvPr/>
        </p:nvSpPr>
        <p:spPr>
          <a:xfrm>
            <a:off x="124255" y="3035185"/>
            <a:ext cx="4224670" cy="694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EB35F7-BFDE-E72A-0E79-1E15BB67E83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17E5BD-3FEB-D5A7-C42D-BA67249B515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B4B27B-C40F-249A-9542-576C961B8B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55B613-9EF1-1887-72B2-1052267ACF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F71378-9413-2089-E1D5-4840355B2B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5382" y="1394691"/>
            <a:ext cx="3839296" cy="438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0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342064" y="1028655"/>
            <a:ext cx="4456542" cy="86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ctr" anchorCtr="0">
            <a:normAutofit/>
          </a:bodyPr>
          <a:lstStyle/>
          <a:p>
            <a:pPr algn="ctr">
              <a:buClr>
                <a:srgbClr val="C00000"/>
              </a:buClr>
              <a:buSzPts val="4000"/>
            </a:pPr>
            <a:r>
              <a:rPr lang="en-US" sz="3999" b="1" dirty="0">
                <a:solidFill>
                  <a:srgbClr val="C00000"/>
                </a:solidFill>
                <a:latin typeface="Open Sans"/>
                <a:ea typeface="Arial"/>
                <a:cs typeface="Arial"/>
                <a:sym typeface="Arial"/>
              </a:rPr>
              <a:t>OBJECTIVES</a:t>
            </a:r>
            <a:r>
              <a:rPr lang="en-US" dirty="0">
                <a:latin typeface="Open Sans"/>
              </a:rPr>
              <a:t> </a:t>
            </a:r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1"/>
          </p:nvPr>
        </p:nvSpPr>
        <p:spPr>
          <a:xfrm>
            <a:off x="5888737" y="1249362"/>
            <a:ext cx="5958024" cy="5491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noAutofit/>
          </a:bodyPr>
          <a:lstStyle/>
          <a:p>
            <a:pPr mar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Describe the importance of Family Preparedness</a:t>
            </a:r>
            <a:r>
              <a:rPr lang="en-PH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the steps in creating a Family Disaster Plan.</a:t>
            </a:r>
            <a:endParaRPr lang="en-PH"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the important items in assembling and storing a disaster kit.</a:t>
            </a:r>
          </a:p>
          <a:p>
            <a:pPr mar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Identify the Phases of Operation.</a:t>
            </a:r>
            <a:endParaRPr lang="en-PH"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the steps to follow in Operation Phase.</a:t>
            </a:r>
            <a:endParaRPr lang="en-PH"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585064" y="1921240"/>
            <a:ext cx="3857763" cy="1384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pPr lvl="0" algn="just" defTabSz="914126">
              <a:buClr>
                <a:srgbClr val="000000"/>
              </a:buClr>
              <a:buSzPts val="3200"/>
              <a:defRPr/>
            </a:pPr>
            <a:r>
              <a:rPr kumimoji="0" lang="en-US" sz="279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Times New Roman" pitchFamily="18" charset="0"/>
                <a:sym typeface="Arial"/>
              </a:rPr>
              <a:t>Upon </a:t>
            </a:r>
            <a:r>
              <a:rPr lang="en-US" sz="2799" kern="0">
                <a:solidFill>
                  <a:srgbClr val="000000"/>
                </a:solidFill>
                <a:latin typeface="Open Sans"/>
                <a:cs typeface="Times New Roman" pitchFamily="18" charset="0"/>
                <a:sym typeface="Arial"/>
              </a:rPr>
              <a:t>completion</a:t>
            </a:r>
            <a:r>
              <a:rPr kumimoji="0" lang="en-US" sz="2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79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Times New Roman" pitchFamily="18" charset="0"/>
                <a:sym typeface="Arial"/>
              </a:rPr>
              <a:t>of this lesson, you will be able to :-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17" name="Google Shape;117;p15"/>
          <p:cNvSpPr/>
          <p:nvPr/>
        </p:nvSpPr>
        <p:spPr>
          <a:xfrm>
            <a:off x="4847184" y="1405567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999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Arial"/>
                <a:sym typeface="Arial"/>
              </a:rPr>
              <a:t>1</a:t>
            </a:r>
            <a:endParaRPr kumimoji="0" sz="399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Arial"/>
              <a:sym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28" y="268243"/>
            <a:ext cx="1320994" cy="98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96" y="241644"/>
            <a:ext cx="1319498" cy="90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2C2796-4910-B0EB-ECF1-3424D1AB69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sp>
        <p:nvSpPr>
          <p:cNvPr id="3" name="Google Shape;117;p15">
            <a:extLst>
              <a:ext uri="{FF2B5EF4-FFF2-40B4-BE49-F238E27FC236}">
                <a16:creationId xmlns:a16="http://schemas.microsoft.com/office/drawing/2014/main" id="{E1DDF3A1-F0A6-A9D9-3002-F61DD65262B2}"/>
              </a:ext>
            </a:extLst>
          </p:cNvPr>
          <p:cNvSpPr/>
          <p:nvPr/>
        </p:nvSpPr>
        <p:spPr>
          <a:xfrm>
            <a:off x="4877428" y="2510582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999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Arial"/>
                <a:sym typeface="Arial"/>
              </a:rPr>
              <a:t>2</a:t>
            </a:r>
            <a:endParaRPr kumimoji="0" sz="399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Arial"/>
              <a:sym typeface="Arial"/>
            </a:endParaRPr>
          </a:p>
        </p:txBody>
      </p:sp>
      <p:sp>
        <p:nvSpPr>
          <p:cNvPr id="4" name="Google Shape;117;p15">
            <a:extLst>
              <a:ext uri="{FF2B5EF4-FFF2-40B4-BE49-F238E27FC236}">
                <a16:creationId xmlns:a16="http://schemas.microsoft.com/office/drawing/2014/main" id="{9BD79543-C946-56D9-622E-271D9C30AE3F}"/>
              </a:ext>
            </a:extLst>
          </p:cNvPr>
          <p:cNvSpPr/>
          <p:nvPr/>
        </p:nvSpPr>
        <p:spPr>
          <a:xfrm>
            <a:off x="4847184" y="3647224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999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Arial"/>
                <a:sym typeface="Arial"/>
              </a:rPr>
              <a:t>3</a:t>
            </a:r>
            <a:endParaRPr kumimoji="0" sz="399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Arial"/>
              <a:sym typeface="Arial"/>
            </a:endParaRPr>
          </a:p>
        </p:txBody>
      </p:sp>
      <p:sp>
        <p:nvSpPr>
          <p:cNvPr id="5" name="Google Shape;117;p15">
            <a:extLst>
              <a:ext uri="{FF2B5EF4-FFF2-40B4-BE49-F238E27FC236}">
                <a16:creationId xmlns:a16="http://schemas.microsoft.com/office/drawing/2014/main" id="{BC4392EB-49C1-BB88-DEEB-E20664358BD4}"/>
              </a:ext>
            </a:extLst>
          </p:cNvPr>
          <p:cNvSpPr/>
          <p:nvPr/>
        </p:nvSpPr>
        <p:spPr>
          <a:xfrm>
            <a:off x="4877428" y="4590122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999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Arial"/>
                <a:sym typeface="Arial"/>
              </a:rPr>
              <a:t>4</a:t>
            </a:r>
            <a:endParaRPr kumimoji="0" sz="399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Arial"/>
              <a:sym typeface="Arial"/>
            </a:endParaRPr>
          </a:p>
        </p:txBody>
      </p:sp>
      <p:sp>
        <p:nvSpPr>
          <p:cNvPr id="7" name="Google Shape;117;p15">
            <a:extLst>
              <a:ext uri="{FF2B5EF4-FFF2-40B4-BE49-F238E27FC236}">
                <a16:creationId xmlns:a16="http://schemas.microsoft.com/office/drawing/2014/main" id="{55C4F867-0924-A2B9-BBA9-45A98262A803}"/>
              </a:ext>
            </a:extLst>
          </p:cNvPr>
          <p:cNvSpPr/>
          <p:nvPr/>
        </p:nvSpPr>
        <p:spPr>
          <a:xfrm>
            <a:off x="4877428" y="5362742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999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Arial"/>
                <a:sym typeface="Arial"/>
              </a:rPr>
              <a:t>5</a:t>
            </a:r>
            <a:endParaRPr kumimoji="0" sz="399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AED9F-FA78-85A1-325E-BE3DA5030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A3F81C3F-DFF8-BB0E-CDD5-DCE66ACBF534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 startAt="2"/>
              <a:defRPr/>
            </a:pPr>
            <a:r>
              <a:rPr lang="en-US" altLang="en-US" sz="2400" b="1" kern="0">
                <a:solidFill>
                  <a:schemeClr val="tx2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Talk and discuss strategies to your family.</a:t>
            </a: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38AD783C-493E-362C-832C-E437850BDCFF}"/>
              </a:ext>
            </a:extLst>
          </p:cNvPr>
          <p:cNvSpPr txBox="1"/>
          <p:nvPr/>
        </p:nvSpPr>
        <p:spPr>
          <a:xfrm>
            <a:off x="321370" y="2124133"/>
            <a:ext cx="4120140" cy="3156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r>
              <a:rPr lang="en-US" altLang="en-US" sz="4000" b="1" dirty="0">
                <a:solidFill>
                  <a:srgbClr val="C00000"/>
                </a:solidFill>
                <a:cs typeface="Arial" panose="020B0604020202020204" pitchFamily="34" charset="0"/>
              </a:rPr>
              <a:t>Important steps in creating a family disaster plan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A3183F6D-4639-0228-E1B3-5F951E4C1421}"/>
              </a:ext>
            </a:extLst>
          </p:cNvPr>
          <p:cNvSpPr txBox="1"/>
          <p:nvPr/>
        </p:nvSpPr>
        <p:spPr>
          <a:xfrm>
            <a:off x="5012285" y="1745588"/>
            <a:ext cx="6400801" cy="58960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marL="457200" lvl="0" indent="-4572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r>
              <a:rPr lang="en-US" altLang="en-US" sz="2800" b="1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First things first</a:t>
            </a:r>
          </a:p>
          <a:p>
            <a:pPr marL="457200" indent="-4572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r>
              <a:rPr lang="en-US" altLang="en-US" sz="2800" b="1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Talk and discuss strategies to your family.</a:t>
            </a:r>
          </a:p>
          <a:p>
            <a:pPr marL="457200" indent="-4572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r>
              <a:rPr lang="en-US" altLang="en-US" sz="2800" b="1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 how your family will stay in contact if separated by disaster.</a:t>
            </a:r>
          </a:p>
          <a:p>
            <a:pPr marL="457200" indent="-4572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r>
              <a:rPr lang="en-US" altLang="en-US" sz="2800" b="1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 emergency telephone numbers by phone.</a:t>
            </a: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6F07C7-6EC3-F33D-DC8F-7C74A053975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579147-C143-B72B-DB3B-281619463F8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DE1E65-5D5B-46B2-F417-7D1B913085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4497BA-AA10-3006-FFB6-946ED026F2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033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E5AB1-9334-C99F-799C-C85407C07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EDA5CC2F-7D96-652D-D12B-48F854ACE047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 startAt="2"/>
              <a:defRPr/>
            </a:pPr>
            <a:r>
              <a:rPr lang="en-US" altLang="en-US" sz="2400" b="1" kern="0">
                <a:solidFill>
                  <a:schemeClr val="tx2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Talk and discuss strategies to your family.</a:t>
            </a: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4D3709F0-7212-0867-FCCA-051951DB39B5}"/>
              </a:ext>
            </a:extLst>
          </p:cNvPr>
          <p:cNvSpPr txBox="1"/>
          <p:nvPr/>
        </p:nvSpPr>
        <p:spPr>
          <a:xfrm>
            <a:off x="321370" y="2124133"/>
            <a:ext cx="4120140" cy="3156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r>
              <a:rPr lang="en-US" altLang="en-US" sz="4000" dirty="0">
                <a:solidFill>
                  <a:srgbClr val="C0000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Cordia New" panose="020B0304020202020204" pitchFamily="34" charset="-34"/>
              </a:rPr>
              <a:t>The important items in assembling and storing a disaster kit</a:t>
            </a:r>
            <a:endParaRPr kumimoji="0" lang="en-PH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459F72-28AF-EAAC-1AE4-ECF55CBDAD6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26435F-D450-D740-0425-0F659F81920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E8E9DD-9814-3209-9C42-0EFA1792EF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729C69-CECA-D6F9-6C2C-8F1DCF0228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560984-3589-73DF-5B96-1F66D1CBDA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0341" y="1833498"/>
            <a:ext cx="4706520" cy="45723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80486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173DFA-F562-71B5-04C6-E0241C7CE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86800C28-8868-B4BE-C8C5-36A16D949EA5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 startAt="2"/>
              <a:defRPr/>
            </a:pPr>
            <a:r>
              <a:rPr lang="en-US" altLang="en-US" sz="2400" b="1" kern="0">
                <a:solidFill>
                  <a:schemeClr val="tx2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Talk and discuss strategies to your family.</a:t>
            </a: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B65997F7-7A19-DD55-07D4-96CD2C2001AE}"/>
              </a:ext>
            </a:extLst>
          </p:cNvPr>
          <p:cNvSpPr txBox="1"/>
          <p:nvPr/>
        </p:nvSpPr>
        <p:spPr>
          <a:xfrm>
            <a:off x="321370" y="2124133"/>
            <a:ext cx="4120140" cy="3156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r>
              <a:rPr lang="en-US" altLang="en-US" sz="4000" dirty="0">
                <a:solidFill>
                  <a:srgbClr val="C0000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Cordia New" panose="020B0304020202020204" pitchFamily="34" charset="-34"/>
              </a:rPr>
              <a:t>The important items in assembling and storing a disaster kit</a:t>
            </a:r>
            <a:endParaRPr lang="en-PH" altLang="en-US" sz="4000" b="1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6BA347-9045-726A-3062-DDB84248467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9BD672-8D0F-85B3-C622-100AC2A8A03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7CB84E-56F7-0592-6C5B-50E051AD28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E71D56-33B3-CFA2-7D20-B4DC7AFB79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C93442-09BF-C515-F6DA-E8D59878D4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8116" y="1839031"/>
            <a:ext cx="7390970" cy="429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0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44DD3D-EE4E-92C4-8CB2-4343B7D92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9AEA2533-3F43-E278-E493-66796261B5D6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 startAt="2"/>
              <a:defRPr/>
            </a:pPr>
            <a:r>
              <a:rPr lang="en-US" altLang="en-US" sz="2400" b="1" kern="0">
                <a:solidFill>
                  <a:schemeClr val="tx2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Talk and discuss strategies to your family.</a:t>
            </a: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521182F4-0185-E797-1063-1D092C2965BC}"/>
              </a:ext>
            </a:extLst>
          </p:cNvPr>
          <p:cNvSpPr txBox="1"/>
          <p:nvPr/>
        </p:nvSpPr>
        <p:spPr>
          <a:xfrm>
            <a:off x="321370" y="2124133"/>
            <a:ext cx="3555686" cy="1310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r>
              <a:rPr lang="en-US" altLang="en-US" sz="40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PHASES OF OPERATION</a:t>
            </a:r>
            <a:endParaRPr kumimoji="0" lang="en-PH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7A8FF69F-6BD1-EA38-8870-C00B154B5F50}"/>
              </a:ext>
            </a:extLst>
          </p:cNvPr>
          <p:cNvSpPr txBox="1"/>
          <p:nvPr/>
        </p:nvSpPr>
        <p:spPr>
          <a:xfrm>
            <a:off x="5012285" y="1456879"/>
            <a:ext cx="6400801" cy="6542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marL="457200" lvl="0" indent="-4572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r>
              <a:rPr lang="en-US" alt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Preparation Phase :</a:t>
            </a:r>
          </a:p>
          <a:p>
            <a:pPr marL="457200" lvl="0" indent="-4572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Training</a:t>
            </a:r>
          </a:p>
          <a:p>
            <a:pPr marL="457200" lvl="0" indent="-4572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Selection of Team members and Squad Leaders</a:t>
            </a:r>
            <a:r>
              <a:rPr lang="en-US" altLang="en-US" sz="2800" b="1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457200" indent="-4572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PPE</a:t>
            </a:r>
            <a:r>
              <a:rPr lang="en-US" altLang="en-US" sz="2800" b="1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457200" indent="-4572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Knowledge of Community Disaster Plan.</a:t>
            </a:r>
          </a:p>
          <a:p>
            <a:pPr marL="457200" indent="-4572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800" b="1" dirty="0">
                <a:ea typeface="Cambria" panose="02040503050406030204" pitchFamily="18" charset="0"/>
                <a:cs typeface="Arial" panose="020B0604020202020204" pitchFamily="34" charset="0"/>
              </a:rPr>
              <a:t>Transportation arrangements.</a:t>
            </a: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D6549E-BF9E-C92F-F52F-5DDF4084269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839C58-F3B0-20CD-F720-D2AF87B9DA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6926DC-E689-E766-20FF-B72D0F01B2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43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61F25E-1225-F12D-BE6A-10E23F4AC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F2FD0A8F-5E97-2EE7-1FE4-21BAF81FDB92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 startAt="2"/>
              <a:defRPr/>
            </a:pPr>
            <a:r>
              <a:rPr lang="en-US" altLang="en-US" sz="2400" b="1" kern="0">
                <a:solidFill>
                  <a:schemeClr val="tx2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Talk and discuss strategies to your family.</a:t>
            </a: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138B06FF-C448-ABCB-BE6A-E7CE0D714CD0}"/>
              </a:ext>
            </a:extLst>
          </p:cNvPr>
          <p:cNvSpPr txBox="1"/>
          <p:nvPr/>
        </p:nvSpPr>
        <p:spPr>
          <a:xfrm>
            <a:off x="321370" y="2124133"/>
            <a:ext cx="3555686" cy="1310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r>
              <a:rPr lang="en-US" altLang="en-US" sz="40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PHASES OF OPERATION</a:t>
            </a:r>
            <a:endParaRPr kumimoji="0" lang="en-PH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2C6C9E08-5418-167D-4A43-EF5FDC7B6718}"/>
              </a:ext>
            </a:extLst>
          </p:cNvPr>
          <p:cNvSpPr txBox="1"/>
          <p:nvPr/>
        </p:nvSpPr>
        <p:spPr>
          <a:xfrm>
            <a:off x="4929542" y="951044"/>
            <a:ext cx="6483544" cy="6757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lvl="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Activation and Mobilization Phase :</a:t>
            </a:r>
          </a:p>
          <a:p>
            <a:pPr marL="457200" lvl="0" indent="-4572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Request for transportation if necessary.</a:t>
            </a:r>
          </a:p>
          <a:p>
            <a:pPr marL="457200" lvl="0" indent="-4572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Notify team members</a:t>
            </a:r>
            <a:r>
              <a:rPr lang="en-US" altLang="en-US" sz="2800" b="1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457200" indent="-4572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Load team jump kits</a:t>
            </a:r>
            <a:r>
              <a:rPr lang="en-US" altLang="en-US" sz="2800" b="1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457200" indent="-4572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Obtain information of disaster or emergency </a:t>
            </a:r>
          </a:p>
          <a:p>
            <a:pPr marL="457200" indent="-4572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Brief team members</a:t>
            </a: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B65F76-8014-1633-8D7C-BDBD1DDBD7B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2679F6-EE53-CF90-F15D-8E7447874E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D5E7F0-845B-583F-676B-CFE6D3E4DA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05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7043C-FA58-EA73-18CF-258870D31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27122293-74A9-25D1-5591-90366923963D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 startAt="2"/>
              <a:defRPr/>
            </a:pPr>
            <a:r>
              <a:rPr lang="en-US" altLang="en-US" sz="2400" b="1" kern="0">
                <a:solidFill>
                  <a:schemeClr val="tx2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Talk and discuss strategies to your family.</a:t>
            </a: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4825FC16-C9EC-9BC2-B174-D372AE2FA794}"/>
              </a:ext>
            </a:extLst>
          </p:cNvPr>
          <p:cNvSpPr txBox="1"/>
          <p:nvPr/>
        </p:nvSpPr>
        <p:spPr>
          <a:xfrm>
            <a:off x="321370" y="2124133"/>
            <a:ext cx="4120140" cy="1925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r>
              <a:rPr lang="en-US" altLang="en-US" sz="40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Activation and Mobilization Phase</a:t>
            </a:r>
            <a:endParaRPr lang="en-PH" altLang="en-US" sz="4000" b="1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6E72FE-9734-9243-5556-364E3700D88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1C9114-A322-C151-09E4-4F5154639E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8FF39D-499F-4C39-9A33-686D640794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443014-D094-57CE-1B56-B206111C6F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D05455-ED35-7C13-FA3C-9F3054C1CC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2519" y="1454747"/>
            <a:ext cx="6984936" cy="507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99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F3666-B9AC-41DE-FDD0-41A6F5140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3FBA99E7-93EC-EED6-38C0-3C93F01BAE03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 startAt="2"/>
              <a:defRPr/>
            </a:pPr>
            <a:r>
              <a:rPr lang="en-US" altLang="en-US" sz="2400" b="1" kern="0">
                <a:solidFill>
                  <a:schemeClr val="tx2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Talk and discuss strategies to your family.</a:t>
            </a: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056B70BE-3E03-9FD9-690A-8B437FB8BDD4}"/>
              </a:ext>
            </a:extLst>
          </p:cNvPr>
          <p:cNvSpPr txBox="1"/>
          <p:nvPr/>
        </p:nvSpPr>
        <p:spPr>
          <a:xfrm>
            <a:off x="321370" y="2124133"/>
            <a:ext cx="4120140" cy="1925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r>
              <a:rPr lang="en-US" altLang="en-US" sz="40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Activation and Mobilization Phase</a:t>
            </a:r>
            <a:endParaRPr lang="en-PH" altLang="en-US" sz="4000" b="1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787530-A4EE-13A4-16BF-26C0729C438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26AEFC-4641-815C-33AF-3FEF6D8833B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EE555C-99CB-8DB1-2581-CA24FC038F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EA79CB-A6BA-813C-72F9-A0C0DF9E35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E3A04566-E58B-FD40-08F4-FC632ABF1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519" y="1520470"/>
            <a:ext cx="6956549" cy="505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183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434</Words>
  <Application>Microsoft Office PowerPoint</Application>
  <PresentationFormat>Custom</PresentationFormat>
  <Paragraphs>84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Arial Black</vt:lpstr>
      <vt:lpstr>Arial Rounded MT Bold</vt:lpstr>
      <vt:lpstr>Calibri</vt:lpstr>
      <vt:lpstr>Cambria</vt:lpstr>
      <vt:lpstr>Open Sans</vt:lpstr>
      <vt:lpstr>Open Sans</vt:lpstr>
      <vt:lpstr>Open Sans</vt:lpstr>
      <vt:lpstr>Open Sans SemiBold</vt:lpstr>
      <vt:lpstr>Wingdings</vt:lpstr>
      <vt:lpstr>Office Theme</vt:lpstr>
      <vt:lpstr>1_Office Theme</vt:lpstr>
      <vt:lpstr>PowerPoint Presentation</vt:lpstr>
      <vt:lpstr>OBJECTIVES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REVIEW 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PC</dc:creator>
  <cp:keywords/>
  <dc:description>generated using python-pptx</dc:description>
  <cp:lastModifiedBy>NDRF ACADEMY</cp:lastModifiedBy>
  <cp:revision>15</cp:revision>
  <dcterms:created xsi:type="dcterms:W3CDTF">2013-01-27T09:14:16Z</dcterms:created>
  <dcterms:modified xsi:type="dcterms:W3CDTF">2025-12-31T06:59:38Z</dcterms:modified>
  <cp:category/>
</cp:coreProperties>
</file>