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66" r:id="rId3"/>
    <p:sldId id="27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8" r:id="rId13"/>
    <p:sldId id="279" r:id="rId14"/>
    <p:sldId id="283" r:id="rId15"/>
    <p:sldId id="118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94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AF9D5-2258-4932-8FDF-0CAA767ED907}" type="datetimeFigureOut">
              <a:rPr lang="en-IN" smtClean="0"/>
              <a:t>07-01-2026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460260-BA36-4B3B-A8B1-4E8057926F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2560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0691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5950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00062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570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0762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0403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656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863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1237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4827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859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‹#›</a:t>
            </a:fld>
            <a:endParaRPr lang="en-IN"/>
          </a:p>
        </p:txBody>
      </p:sp>
      <p:sp>
        <p:nvSpPr>
          <p:cNvPr id="7" name="Rectangle"/>
          <p:cNvSpPr/>
          <p:nvPr userDrawn="1"/>
        </p:nvSpPr>
        <p:spPr>
          <a:xfrm>
            <a:off x="10016836" y="6628210"/>
            <a:ext cx="922713" cy="105095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1598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5324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596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358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63582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13509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30337"/>
            <a:ext cx="4355351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9505" y="1681163"/>
            <a:ext cx="283712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3659" y="2505075"/>
            <a:ext cx="3994952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358610" y="1681163"/>
            <a:ext cx="299677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362765" y="2505075"/>
            <a:ext cx="3719743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58618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75007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09681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97000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19873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350546"/>
            <a:ext cx="45098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9856" y="1100831"/>
            <a:ext cx="6843944" cy="5076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ED0BF-B613-4EA2-A21D-6A60A5241C27}" type="slidenum">
              <a:rPr lang="en-IN" smtClean="0"/>
              <a:t>‹#›</a:t>
            </a:fld>
            <a:endParaRPr lang="en-IN"/>
          </a:p>
        </p:txBody>
      </p:sp>
      <p:sp>
        <p:nvSpPr>
          <p:cNvPr id="9" name="PEER | CSSR | INDIA"/>
          <p:cNvSpPr txBox="1"/>
          <p:nvPr userDrawn="1"/>
        </p:nvSpPr>
        <p:spPr>
          <a:xfrm>
            <a:off x="216130" y="6286056"/>
            <a:ext cx="2177935" cy="342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sz="1200" dirty="0"/>
              <a:t>DM</a:t>
            </a:r>
            <a:r>
              <a:rPr sz="1200" dirty="0"/>
              <a:t> | INDIA</a:t>
            </a:r>
          </a:p>
        </p:txBody>
      </p:sp>
      <p:sp>
        <p:nvSpPr>
          <p:cNvPr id="10" name="Rectangle"/>
          <p:cNvSpPr/>
          <p:nvPr userDrawn="1"/>
        </p:nvSpPr>
        <p:spPr>
          <a:xfrm>
            <a:off x="758297" y="6587004"/>
            <a:ext cx="1017235" cy="45719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" name="PPT 2 -"/>
          <p:cNvSpPr txBox="1"/>
          <p:nvPr userDrawn="1"/>
        </p:nvSpPr>
        <p:spPr>
          <a:xfrm>
            <a:off x="10213109" y="6348343"/>
            <a:ext cx="551280" cy="342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sz="1200" b="0" dirty="0"/>
              <a:t>PPT </a:t>
            </a:r>
            <a:r>
              <a:rPr sz="1200" b="0" spc="-59" dirty="0"/>
              <a:t> </a:t>
            </a:r>
            <a:r>
              <a:rPr sz="1200" b="0" dirty="0"/>
              <a:t>-</a:t>
            </a:r>
          </a:p>
        </p:txBody>
      </p:sp>
      <p:sp>
        <p:nvSpPr>
          <p:cNvPr id="12" name="Rectangle"/>
          <p:cNvSpPr/>
          <p:nvPr userDrawn="1"/>
        </p:nvSpPr>
        <p:spPr>
          <a:xfrm>
            <a:off x="10262586" y="6628210"/>
            <a:ext cx="676963" cy="93265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8D7D87-A38B-D4F6-0514-312F00761C9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4" y="13020"/>
            <a:ext cx="1547495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A47BA9-BE5C-5EEB-9BCC-0F5DCE9C55E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8156" y="0"/>
            <a:ext cx="863600" cy="1079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9101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ED0BF-B613-4EA2-A21D-6A60A5241C27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NDRF LOGO | NDRF - National Disaster Response Force"/>
          <p:cNvPicPr/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94485" cy="876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5497" y="5944"/>
            <a:ext cx="882650" cy="877570"/>
          </a:xfrm>
          <a:prstGeom prst="rect">
            <a:avLst/>
          </a:prstGeom>
          <a:noFill/>
        </p:spPr>
      </p:pic>
      <p:sp>
        <p:nvSpPr>
          <p:cNvPr id="9" name="PEER | CSSR | INDIA"/>
          <p:cNvSpPr txBox="1"/>
          <p:nvPr userDrawn="1"/>
        </p:nvSpPr>
        <p:spPr>
          <a:xfrm>
            <a:off x="8861367" y="6309865"/>
            <a:ext cx="2177935" cy="342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sz="1200" dirty="0"/>
              <a:t> </a:t>
            </a:r>
            <a:r>
              <a:rPr lang="en-US" sz="1200" dirty="0"/>
              <a:t>PPT-</a:t>
            </a:r>
            <a:endParaRPr sz="1200" dirty="0"/>
          </a:p>
        </p:txBody>
      </p:sp>
      <p:sp>
        <p:nvSpPr>
          <p:cNvPr id="10" name="Rectangle"/>
          <p:cNvSpPr/>
          <p:nvPr userDrawn="1"/>
        </p:nvSpPr>
        <p:spPr>
          <a:xfrm>
            <a:off x="505049" y="6587004"/>
            <a:ext cx="1600098" cy="82412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Rectangle"/>
          <p:cNvSpPr/>
          <p:nvPr userDrawn="1"/>
        </p:nvSpPr>
        <p:spPr>
          <a:xfrm>
            <a:off x="8985506" y="6617645"/>
            <a:ext cx="1600098" cy="82412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PEER | CSSR | INDIA"/>
          <p:cNvSpPr txBox="1"/>
          <p:nvPr userDrawn="1"/>
        </p:nvSpPr>
        <p:spPr>
          <a:xfrm>
            <a:off x="368530" y="6273696"/>
            <a:ext cx="2177935" cy="342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sz="1200" dirty="0"/>
              <a:t> </a:t>
            </a:r>
            <a:r>
              <a:rPr lang="en-US" sz="1200" dirty="0"/>
              <a:t>DM</a:t>
            </a:r>
            <a:r>
              <a:rPr sz="1200" dirty="0"/>
              <a:t> | INDIA</a:t>
            </a:r>
          </a:p>
        </p:txBody>
      </p:sp>
    </p:spTree>
    <p:extLst>
      <p:ext uri="{BB962C8B-B14F-4D97-AF65-F5344CB8AC3E}">
        <p14:creationId xmlns:p14="http://schemas.microsoft.com/office/powerpoint/2010/main" val="3719723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0"/>
            <a:ext cx="8229600" cy="1143000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ROLE OF OTHER STAKEHOLDERS IN DISASTER MANAGEMENT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9EB059-7FFF-6CF3-5172-CCB0E3C704A6}"/>
              </a:ext>
            </a:extLst>
          </p:cNvPr>
          <p:cNvSpPr txBox="1"/>
          <p:nvPr/>
        </p:nvSpPr>
        <p:spPr>
          <a:xfrm>
            <a:off x="6657720" y="4432538"/>
            <a:ext cx="45720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Presented by:- </a:t>
            </a:r>
            <a:r>
              <a:rPr lang="en-IN" b="1" dirty="0"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Dileep Kumar</a:t>
            </a:r>
            <a:r>
              <a:rPr lang="en-IN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, 2IC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462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92" y="2563180"/>
            <a:ext cx="4281852" cy="1325563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en-IN" sz="4000" b="1" dirty="0">
                <a:solidFill>
                  <a:schemeClr val="bg1"/>
                </a:solidFill>
              </a:rP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0056" y="1673352"/>
            <a:ext cx="6862924" cy="2992147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just"/>
            <a:r>
              <a:rPr dirty="0"/>
              <a:t>Integrated approach needed</a:t>
            </a:r>
            <a:r>
              <a:rPr lang="en-US" dirty="0"/>
              <a:t>.</a:t>
            </a:r>
          </a:p>
          <a:p>
            <a:pPr algn="just"/>
            <a:endParaRPr dirty="0"/>
          </a:p>
          <a:p>
            <a:pPr algn="just"/>
            <a:r>
              <a:rPr dirty="0"/>
              <a:t> Synergy among all stakeholders</a:t>
            </a:r>
            <a:r>
              <a:rPr lang="en-US" dirty="0"/>
              <a:t>.</a:t>
            </a:r>
          </a:p>
          <a:p>
            <a:pPr algn="just"/>
            <a:endParaRPr dirty="0"/>
          </a:p>
          <a:p>
            <a:pPr algn="just"/>
            <a:r>
              <a:rPr dirty="0"/>
              <a:t>Strengthening partnerships for resilience</a:t>
            </a:r>
            <a:r>
              <a:rPr lang="en-US" dirty="0"/>
              <a:t>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21085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095" y="2920577"/>
            <a:ext cx="2907323" cy="1016845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en-US" altLang="en-US" sz="4000" b="1" dirty="0">
                <a:solidFill>
                  <a:schemeClr val="bg1"/>
                </a:solidFill>
                <a:latin typeface="Open Sans "/>
                <a:cs typeface="Arial" panose="020B0604020202020204" pitchFamily="34" charset="0"/>
              </a:rPr>
              <a:t>REVIEW</a:t>
            </a:r>
            <a:endParaRPr lang="en-IN" sz="4000" dirty="0">
              <a:solidFill>
                <a:schemeClr val="bg1"/>
              </a:solidFill>
              <a:latin typeface="Open Sans 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5524" y="2511426"/>
            <a:ext cx="7608276" cy="2113329"/>
          </a:xfrm>
          <a:solidFill>
            <a:schemeClr val="bg2"/>
          </a:solidFill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Open Sans "/>
                <a:cs typeface="Arial" panose="020B0604020202020204" pitchFamily="34" charset="0"/>
              </a:rPr>
              <a:t>Upon completion of this </a:t>
            </a:r>
            <a:r>
              <a:rPr lang="en-US" b="1" dirty="0" err="1">
                <a:latin typeface="Open Sans "/>
                <a:cs typeface="Arial" panose="020B0604020202020204" pitchFamily="34" charset="0"/>
              </a:rPr>
              <a:t>lesson,now</a:t>
            </a:r>
            <a:r>
              <a:rPr lang="en-US" b="1" dirty="0">
                <a:latin typeface="Open Sans "/>
              </a:rPr>
              <a:t> you are able to</a:t>
            </a:r>
            <a:r>
              <a:rPr lang="en-US" b="1" dirty="0">
                <a:latin typeface="Open Sans "/>
                <a:cs typeface="Arial" panose="020B0604020202020204" pitchFamily="34" charset="0"/>
              </a:rPr>
              <a:t>.</a:t>
            </a:r>
          </a:p>
          <a:p>
            <a:r>
              <a:rPr lang="en-US" dirty="0">
                <a:ea typeface="Open Sans" panose="020B0606030504020204" pitchFamily="34" charset="0"/>
                <a:cs typeface="Open Sans" panose="020B0606030504020204" pitchFamily="34" charset="0"/>
              </a:rPr>
              <a:t>Describe </a:t>
            </a:r>
            <a:r>
              <a:rPr lang="en-IN" dirty="0">
                <a:ea typeface="Open Sans" panose="020B0606030504020204" pitchFamily="34" charset="0"/>
                <a:cs typeface="Open Sans" panose="020B0606030504020204" pitchFamily="34" charset="0"/>
              </a:rPr>
              <a:t>Collaborative Efforts for Effective Disaster Response</a:t>
            </a:r>
          </a:p>
          <a:p>
            <a:pPr marL="0" indent="0">
              <a:buNone/>
            </a:pPr>
            <a:endParaRPr lang="en-IN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3071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8645" y="3064362"/>
            <a:ext cx="4762500" cy="1325563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Open Sans "/>
              </a:rPr>
              <a:t>ANY QUESTION ?</a:t>
            </a:r>
            <a:endParaRPr lang="en-IN" sz="4000" b="1" dirty="0">
              <a:solidFill>
                <a:schemeClr val="bg1"/>
              </a:solidFill>
              <a:latin typeface="Open Sans 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719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C0D86E-A252-70B4-1B40-D30488B20C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558A9-7D8C-C005-C16B-55A6B6D34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037" y="2497434"/>
            <a:ext cx="4762500" cy="1325563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Open Sans "/>
              </a:rPr>
              <a:t>EVALUATION</a:t>
            </a:r>
            <a:endParaRPr lang="en-IN" sz="4000" b="1" dirty="0">
              <a:solidFill>
                <a:schemeClr val="bg1"/>
              </a:solidFill>
              <a:latin typeface="Open Sans 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6E0D5F-458C-0D02-40FB-5DF71FD64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9531B6-9505-B630-B1D3-FBBFC60C7A6B}"/>
              </a:ext>
            </a:extLst>
          </p:cNvPr>
          <p:cNvSpPr/>
          <p:nvPr/>
        </p:nvSpPr>
        <p:spPr>
          <a:xfrm>
            <a:off x="5998464" y="1683459"/>
            <a:ext cx="5797296" cy="295351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/>
              <a:t>QUES 1- Which international agencies do political </a:t>
            </a:r>
            <a:r>
              <a:rPr lang="en-US" sz="2800" b="1" dirty="0" err="1"/>
              <a:t>guidances</a:t>
            </a:r>
            <a:r>
              <a:rPr lang="en-US" sz="2800" b="1" dirty="0"/>
              <a:t> and framework</a:t>
            </a:r>
          </a:p>
          <a:p>
            <a:endParaRPr lang="en-US" sz="2800" dirty="0"/>
          </a:p>
          <a:p>
            <a:r>
              <a:rPr lang="en-US" sz="2800" dirty="0"/>
              <a:t>Ans:- UNDRR, WHO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1503328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76200" y="0"/>
            <a:ext cx="12039600" cy="67818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36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D6900A-37B1-25E8-DEA8-CD370440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8701" y="6368537"/>
            <a:ext cx="350736" cy="369331"/>
          </a:xfrm>
        </p:spPr>
        <p:txBody>
          <a:bodyPr/>
          <a:lstStyle/>
          <a:p>
            <a:fld id="{2BB1E14F-796C-409E-9B94-89634ADD74DA}" type="slidenum">
              <a:rPr lang="en-IN" smtClean="0"/>
              <a:t>14</a:t>
            </a:fld>
            <a:endParaRPr lang="en-IN"/>
          </a:p>
        </p:txBody>
      </p:sp>
      <p:sp>
        <p:nvSpPr>
          <p:cNvPr id="5" name="Rounded Rectangle">
            <a:extLst>
              <a:ext uri="{FF2B5EF4-FFF2-40B4-BE49-F238E27FC236}">
                <a16:creationId xmlns:a16="http://schemas.microsoft.com/office/drawing/2014/main" id="{84E5656A-9707-D91F-731E-B05F3A2105A5}"/>
              </a:ext>
            </a:extLst>
          </p:cNvPr>
          <p:cNvSpPr/>
          <p:nvPr/>
        </p:nvSpPr>
        <p:spPr>
          <a:xfrm>
            <a:off x="4217365" y="145669"/>
            <a:ext cx="6805306" cy="626186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42" tIns="39142" rIns="39142" bIns="39142"/>
          <a:lstStyle/>
          <a:p>
            <a:endParaRPr sz="2400">
              <a:latin typeface="Open Sans"/>
            </a:endParaRPr>
          </a:p>
        </p:txBody>
      </p:sp>
      <p:sp>
        <p:nvSpPr>
          <p:cNvPr id="6" name="Duties of…">
            <a:extLst>
              <a:ext uri="{FF2B5EF4-FFF2-40B4-BE49-F238E27FC236}">
                <a16:creationId xmlns:a16="http://schemas.microsoft.com/office/drawing/2014/main" id="{848F74B0-1F3A-240E-68E6-62D0EC9F3863}"/>
              </a:ext>
            </a:extLst>
          </p:cNvPr>
          <p:cNvSpPr txBox="1"/>
          <p:nvPr/>
        </p:nvSpPr>
        <p:spPr>
          <a:xfrm>
            <a:off x="339569" y="3230216"/>
            <a:ext cx="3724569" cy="694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9142" tIns="39142" rIns="39142" bIns="39142">
            <a:spAutoFit/>
          </a:bodyPr>
          <a:lstStyle/>
          <a:p>
            <a:pPr algn="ctr"/>
            <a:r>
              <a:rPr lang="en-US" sz="4000" b="1" dirty="0">
                <a:latin typeface="Open sans"/>
              </a:rPr>
              <a:t>THANK YOU </a:t>
            </a:r>
            <a:r>
              <a:rPr lang="en-US" sz="4000" dirty="0">
                <a:latin typeface="Open sans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45DFA0-FA40-1268-9BDA-EE87700A3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" y="0"/>
            <a:ext cx="2440349" cy="1463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75644E-1651-5CBA-BB13-D20A48592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7618" y="6621"/>
            <a:ext cx="1387082" cy="122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4CA96A-DBE4-90D4-F8B7-34DFA0DBB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7493" y="633032"/>
            <a:ext cx="5739388" cy="5349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8063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648" y="2962429"/>
            <a:ext cx="3200401" cy="933141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n-US" altLang="en-US" sz="4000" b="1" dirty="0">
                <a:solidFill>
                  <a:schemeClr val="bg1"/>
                </a:solidFill>
                <a:latin typeface="Open Sans "/>
                <a:cs typeface="Arial" panose="020B0604020202020204" pitchFamily="34" charset="0"/>
              </a:rPr>
              <a:t>OBJECTIVES</a:t>
            </a:r>
            <a:endParaRPr lang="en-IN" sz="4000" dirty="0">
              <a:solidFill>
                <a:schemeClr val="bg1"/>
              </a:solidFill>
              <a:latin typeface="Open Sans 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4993" y="2118150"/>
            <a:ext cx="7992207" cy="2778370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b="1" dirty="0">
                <a:latin typeface="Open Sans "/>
                <a:cs typeface="Times New Roman" pitchFamily="18" charset="0"/>
              </a:rPr>
              <a:t>Upon completion of this lesson, you will be able to:</a:t>
            </a:r>
          </a:p>
          <a:p>
            <a:pPr marL="0" indent="0">
              <a:buNone/>
              <a:defRPr/>
            </a:pPr>
            <a:endParaRPr lang="en-US" dirty="0">
              <a:latin typeface="Open Sans "/>
              <a:cs typeface="Times New Roman" pitchFamily="18" charset="0"/>
            </a:endParaRPr>
          </a:p>
          <a:p>
            <a:r>
              <a:rPr lang="en-US" dirty="0">
                <a:ea typeface="Open Sans" panose="020B0606030504020204" pitchFamily="34" charset="0"/>
                <a:cs typeface="Open Sans" panose="020B0606030504020204" pitchFamily="34" charset="0"/>
              </a:rPr>
              <a:t>Describe </a:t>
            </a:r>
            <a:r>
              <a:rPr lang="en-IN" dirty="0">
                <a:ea typeface="Open Sans" panose="020B0606030504020204" pitchFamily="34" charset="0"/>
                <a:cs typeface="Open Sans" panose="020B0606030504020204" pitchFamily="34" charset="0"/>
              </a:rPr>
              <a:t>Collaborative Efforts for Effective Disaster Response</a:t>
            </a:r>
          </a:p>
          <a:p>
            <a:pPr marL="0" indent="0">
              <a:buNone/>
            </a:pPr>
            <a:endParaRPr lang="en-IN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006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938" y="2810069"/>
            <a:ext cx="4210918" cy="1325563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en-IN" sz="4000" b="1" dirty="0">
                <a:solidFill>
                  <a:schemeClr val="bg1"/>
                </a:solidFill>
              </a:rPr>
              <a:t>GOVERNMENT AGENCIES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4561" y="1371602"/>
            <a:ext cx="7130561" cy="3640013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en-US" sz="2400" dirty="0"/>
              <a:t> </a:t>
            </a:r>
            <a:r>
              <a:rPr sz="2400" dirty="0"/>
              <a:t> </a:t>
            </a:r>
            <a:r>
              <a:rPr lang="en-IN" sz="2400" dirty="0">
                <a:ea typeface="Open Sans" panose="020B0606030504020204" pitchFamily="34" charset="0"/>
                <a:cs typeface="Open Sans" panose="020B0606030504020204" pitchFamily="34" charset="0"/>
              </a:rPr>
              <a:t>Definition of disaster management</a:t>
            </a:r>
          </a:p>
          <a:p>
            <a:r>
              <a:rPr lang="en-US" sz="2400" dirty="0">
                <a:ea typeface="Open Sans" panose="020B0606030504020204" pitchFamily="34" charset="0"/>
                <a:cs typeface="Open Sans" panose="020B0606030504020204" pitchFamily="34" charset="0"/>
              </a:rPr>
              <a:t>  Importance of multi-stakeholder involvement</a:t>
            </a:r>
          </a:p>
          <a:p>
            <a:r>
              <a:rPr lang="en-US" sz="2400" dirty="0">
                <a:ea typeface="Open Sans" panose="020B0606030504020204" pitchFamily="34" charset="0"/>
                <a:cs typeface="Open Sans" panose="020B0606030504020204" pitchFamily="34" charset="0"/>
              </a:rPr>
              <a:t>  Phases of disaster management: Prevention, </a:t>
            </a:r>
          </a:p>
          <a:p>
            <a:pPr marL="0" indent="0">
              <a:buNone/>
            </a:pPr>
            <a:r>
              <a:rPr lang="en-US" sz="2400" dirty="0">
                <a:ea typeface="Open Sans" panose="020B0606030504020204" pitchFamily="34" charset="0"/>
                <a:cs typeface="Open Sans" panose="020B0606030504020204" pitchFamily="34" charset="0"/>
              </a:rPr>
              <a:t>     Preparedness, Response, Recovery</a:t>
            </a:r>
          </a:p>
          <a:p>
            <a:pPr algn="just"/>
            <a:r>
              <a:rPr lang="en-US" sz="2400" dirty="0"/>
              <a:t>  </a:t>
            </a:r>
            <a:r>
              <a:rPr sz="2400" dirty="0"/>
              <a:t>Policy formulation and legislation</a:t>
            </a:r>
          </a:p>
          <a:p>
            <a:pPr algn="just"/>
            <a:r>
              <a:rPr lang="en-US" sz="2400" dirty="0"/>
              <a:t>  </a:t>
            </a:r>
            <a:r>
              <a:rPr sz="2400" dirty="0"/>
              <a:t>Early warning systems and emergency</a:t>
            </a:r>
            <a:endParaRPr lang="en-US" sz="2400" dirty="0"/>
          </a:p>
          <a:p>
            <a:pPr marL="0" indent="0" algn="just">
              <a:buNone/>
            </a:pPr>
            <a:r>
              <a:rPr lang="en-IN" sz="2400" dirty="0"/>
              <a:t>    </a:t>
            </a:r>
            <a:r>
              <a:rPr sz="2400" dirty="0"/>
              <a:t> services</a:t>
            </a:r>
          </a:p>
          <a:p>
            <a:pPr algn="just"/>
            <a:r>
              <a:rPr sz="2400" dirty="0"/>
              <a:t> </a:t>
            </a:r>
            <a:r>
              <a:rPr lang="en-US" sz="2400" dirty="0"/>
              <a:t> </a:t>
            </a:r>
            <a:r>
              <a:rPr sz="2400" dirty="0"/>
              <a:t>Coordination and resource mobilization</a:t>
            </a:r>
          </a:p>
        </p:txBody>
      </p:sp>
    </p:spTree>
    <p:extLst>
      <p:ext uri="{BB962C8B-B14F-4D97-AF65-F5344CB8AC3E}">
        <p14:creationId xmlns:p14="http://schemas.microsoft.com/office/powerpoint/2010/main" val="2441983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885" y="2340864"/>
            <a:ext cx="4615361" cy="2363021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</a:rPr>
              <a:t>NON-GOVERNMENTAL ORGANIZATIONS (NGOS)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6943" y="2189108"/>
            <a:ext cx="6333391" cy="2666531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just"/>
            <a:r>
              <a:rPr dirty="0"/>
              <a:t>Relief distribution and rehabilitation</a:t>
            </a:r>
            <a:r>
              <a:rPr lang="en-US" dirty="0"/>
              <a:t>.</a:t>
            </a:r>
            <a:endParaRPr dirty="0"/>
          </a:p>
          <a:p>
            <a:pPr algn="just"/>
            <a:r>
              <a:rPr dirty="0"/>
              <a:t>Community training and awareness</a:t>
            </a:r>
            <a:r>
              <a:rPr lang="en-US" dirty="0"/>
              <a:t>.</a:t>
            </a:r>
            <a:endParaRPr dirty="0"/>
          </a:p>
          <a:p>
            <a:pPr algn="just"/>
            <a:r>
              <a:rPr dirty="0"/>
              <a:t>Bridging gaps between government and community</a:t>
            </a:r>
            <a:r>
              <a:rPr lang="en-US" dirty="0"/>
              <a:t>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47605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261" y="2634223"/>
            <a:ext cx="4509856" cy="1325563"/>
          </a:xfrm>
          <a:solidFill>
            <a:srgbClr val="C00000"/>
          </a:solidFill>
        </p:spPr>
        <p:txBody>
          <a:bodyPr/>
          <a:lstStyle/>
          <a:p>
            <a:pPr algn="ctr"/>
            <a:r>
              <a:rPr lang="en-IN" b="1" dirty="0">
                <a:solidFill>
                  <a:schemeClr val="bg1"/>
                </a:solidFill>
              </a:rPr>
              <a:t>LOCAL COMMUNITIES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8099" y="1974113"/>
            <a:ext cx="6843944" cy="2645781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just"/>
            <a:r>
              <a:rPr dirty="0"/>
              <a:t>First responders in emergencies</a:t>
            </a:r>
            <a:r>
              <a:rPr lang="en-US" dirty="0"/>
              <a:t>.</a:t>
            </a:r>
            <a:endParaRPr dirty="0"/>
          </a:p>
          <a:p>
            <a:pPr algn="just"/>
            <a:r>
              <a:rPr dirty="0"/>
              <a:t> Local knowledge and resource mobilization</a:t>
            </a:r>
            <a:r>
              <a:rPr lang="en-US" dirty="0"/>
              <a:t>.</a:t>
            </a:r>
            <a:endParaRPr dirty="0"/>
          </a:p>
          <a:p>
            <a:pPr algn="just"/>
            <a:r>
              <a:rPr dirty="0"/>
              <a:t>Participation in risk assessment and planning</a:t>
            </a:r>
            <a:r>
              <a:rPr lang="en-US" dirty="0"/>
              <a:t>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8939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256" y="2766218"/>
            <a:ext cx="3191360" cy="1325563"/>
          </a:xfrm>
          <a:solidFill>
            <a:srgbClr val="C00000"/>
          </a:solidFill>
        </p:spPr>
        <p:txBody>
          <a:bodyPr/>
          <a:lstStyle/>
          <a:p>
            <a:pPr algn="ctr"/>
            <a:r>
              <a:rPr lang="en-IN" b="1" dirty="0">
                <a:solidFill>
                  <a:schemeClr val="bg1"/>
                </a:solidFill>
              </a:rPr>
              <a:t>PRIVATE SECTOR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6367" y="2311356"/>
            <a:ext cx="6843944" cy="2451261"/>
          </a:xfrm>
          <a:solidFill>
            <a:schemeClr val="bg2"/>
          </a:solidFill>
        </p:spPr>
        <p:txBody>
          <a:bodyPr/>
          <a:lstStyle/>
          <a:p>
            <a:pPr algn="just"/>
            <a:r>
              <a:rPr dirty="0"/>
              <a:t>Infrastructure support and logistics</a:t>
            </a:r>
            <a:r>
              <a:rPr lang="en-US" dirty="0"/>
              <a:t>.</a:t>
            </a:r>
            <a:endParaRPr dirty="0"/>
          </a:p>
          <a:p>
            <a:pPr algn="just"/>
            <a:r>
              <a:rPr dirty="0"/>
              <a:t> Technology and communication solutions</a:t>
            </a:r>
            <a:r>
              <a:rPr lang="en-US" dirty="0"/>
              <a:t>.</a:t>
            </a:r>
            <a:endParaRPr dirty="0"/>
          </a:p>
          <a:p>
            <a:pPr algn="just"/>
            <a:r>
              <a:rPr dirty="0"/>
              <a:t> Corporate Social Responsibility (CSR) initiatives</a:t>
            </a:r>
            <a:r>
              <a:rPr lang="en-US" dirty="0"/>
              <a:t>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23541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245" y="3061047"/>
            <a:ext cx="2690446" cy="957038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en-IN" sz="4000" b="1" dirty="0">
                <a:solidFill>
                  <a:schemeClr val="bg1"/>
                </a:solidFill>
              </a:rPr>
              <a:t>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5131" y="2393066"/>
            <a:ext cx="8566640" cy="2292999"/>
          </a:xfrm>
          <a:solidFill>
            <a:schemeClr val="bg2"/>
          </a:solidFill>
        </p:spPr>
        <p:txBody>
          <a:bodyPr/>
          <a:lstStyle/>
          <a:p>
            <a:pPr algn="just"/>
            <a:r>
              <a:rPr dirty="0"/>
              <a:t> Dissemination of information and alerts</a:t>
            </a:r>
            <a:r>
              <a:rPr lang="en-US" dirty="0"/>
              <a:t>.</a:t>
            </a:r>
            <a:endParaRPr dirty="0"/>
          </a:p>
          <a:p>
            <a:pPr algn="just"/>
            <a:r>
              <a:rPr lang="en-US" dirty="0"/>
              <a:t> </a:t>
            </a:r>
            <a:r>
              <a:rPr dirty="0"/>
              <a:t>Raising awareness and education</a:t>
            </a:r>
            <a:r>
              <a:rPr lang="en-US" dirty="0"/>
              <a:t>.</a:t>
            </a:r>
            <a:endParaRPr dirty="0"/>
          </a:p>
          <a:p>
            <a:pPr algn="just"/>
            <a:r>
              <a:rPr dirty="0"/>
              <a:t> Advocacy and highlighting needs during recovery</a:t>
            </a:r>
            <a:r>
              <a:rPr lang="en-US" dirty="0"/>
              <a:t>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39559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786" y="2530075"/>
            <a:ext cx="4509856" cy="1638617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</a:rPr>
              <a:t>ACADEMIA AND RESEARCH INSTITUTIONS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7216" y="2344046"/>
            <a:ext cx="6721192" cy="2169907"/>
          </a:xfrm>
          <a:solidFill>
            <a:schemeClr val="bg2"/>
          </a:solidFill>
        </p:spPr>
        <p:txBody>
          <a:bodyPr>
            <a:normAutofit fontScale="92500" lnSpcReduction="20000"/>
          </a:bodyPr>
          <a:lstStyle/>
          <a:p>
            <a:pPr algn="just"/>
            <a:r>
              <a:rPr dirty="0"/>
              <a:t> Research on disaster risk reduction</a:t>
            </a:r>
            <a:r>
              <a:rPr lang="en-US" dirty="0"/>
              <a:t>.</a:t>
            </a:r>
          </a:p>
          <a:p>
            <a:pPr algn="just"/>
            <a:endParaRPr dirty="0"/>
          </a:p>
          <a:p>
            <a:pPr algn="just"/>
            <a:r>
              <a:rPr dirty="0"/>
              <a:t> Data collection and analysis</a:t>
            </a:r>
            <a:r>
              <a:rPr lang="en-US" dirty="0"/>
              <a:t>.</a:t>
            </a:r>
          </a:p>
          <a:p>
            <a:pPr algn="just"/>
            <a:endParaRPr dirty="0"/>
          </a:p>
          <a:p>
            <a:pPr algn="just"/>
            <a:r>
              <a:rPr dirty="0"/>
              <a:t>Training and capacity building</a:t>
            </a:r>
            <a:r>
              <a:rPr lang="en-US" dirty="0"/>
              <a:t>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23924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531" y="2766218"/>
            <a:ext cx="4509856" cy="1325563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en-IN" sz="4000" b="1" dirty="0">
                <a:solidFill>
                  <a:schemeClr val="bg1"/>
                </a:solidFill>
              </a:rPr>
              <a:t>INTERNATIONAL AGENCIES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9784" y="1810512"/>
            <a:ext cx="6656949" cy="3068499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dirty="0"/>
              <a:t> Financial and technical assistance</a:t>
            </a:r>
            <a:r>
              <a:rPr lang="en-US" dirty="0"/>
              <a:t>.</a:t>
            </a:r>
          </a:p>
          <a:p>
            <a:endParaRPr dirty="0"/>
          </a:p>
          <a:p>
            <a:r>
              <a:rPr dirty="0"/>
              <a:t>Coordination in large-scale disasters</a:t>
            </a:r>
            <a:r>
              <a:rPr lang="en-US" dirty="0"/>
              <a:t>.</a:t>
            </a:r>
          </a:p>
          <a:p>
            <a:endParaRPr dirty="0"/>
          </a:p>
          <a:p>
            <a:r>
              <a:rPr dirty="0"/>
              <a:t>Policy guidance and frameworks (e.g., UNDRR, WHO)</a:t>
            </a:r>
            <a:r>
              <a:rPr lang="en-US" dirty="0"/>
              <a:t>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296731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Open Sans"/>
        <a:ea typeface=""/>
        <a:cs typeface="Open Sans"/>
      </a:majorFont>
      <a:minorFont>
        <a:latin typeface="Open Sans"/>
        <a:ea typeface=""/>
        <a:cs typeface="Open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276</Words>
  <Application>Microsoft Office PowerPoint</Application>
  <PresentationFormat>Widescreen</PresentationFormat>
  <Paragraphs>63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Calibri</vt:lpstr>
      <vt:lpstr>Calibri Light</vt:lpstr>
      <vt:lpstr>Open Sans</vt:lpstr>
      <vt:lpstr>Open Sans</vt:lpstr>
      <vt:lpstr>Open Sans </vt:lpstr>
      <vt:lpstr>Open Sans Semibold</vt:lpstr>
      <vt:lpstr>Times New Roman</vt:lpstr>
      <vt:lpstr>Verdana</vt:lpstr>
      <vt:lpstr>Office Theme</vt:lpstr>
      <vt:lpstr>1_Office Theme</vt:lpstr>
      <vt:lpstr>ROLE OF OTHER STAKEHOLDERS IN DISASTER MANAGEMENT</vt:lpstr>
      <vt:lpstr>OBJECTIVES</vt:lpstr>
      <vt:lpstr>GOVERNMENT AGENCIES</vt:lpstr>
      <vt:lpstr>NON-GOVERNMENTAL ORGANIZATIONS (NGOS)</vt:lpstr>
      <vt:lpstr>LOCAL COMMUNITIES</vt:lpstr>
      <vt:lpstr>PRIVATE SECTOR</vt:lpstr>
      <vt:lpstr>MEDIA</vt:lpstr>
      <vt:lpstr>ACADEMIA AND RESEARCH INSTITUTIONS</vt:lpstr>
      <vt:lpstr>INTERNATIONAL AGENCIES</vt:lpstr>
      <vt:lpstr>CONCLUSION</vt:lpstr>
      <vt:lpstr>REVIEW</vt:lpstr>
      <vt:lpstr>ANY QUESTION ?</vt:lpstr>
      <vt:lpstr>EVALUATION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NDRF ACADEMY</cp:lastModifiedBy>
  <cp:revision>13</cp:revision>
  <dcterms:created xsi:type="dcterms:W3CDTF">2025-08-21T09:31:06Z</dcterms:created>
  <dcterms:modified xsi:type="dcterms:W3CDTF">2026-01-07T11:45:16Z</dcterms:modified>
</cp:coreProperties>
</file>