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5" r:id="rId4"/>
    <p:sldId id="376" r:id="rId5"/>
    <p:sldId id="6299" r:id="rId6"/>
    <p:sldId id="6309" r:id="rId7"/>
    <p:sldId id="6310" r:id="rId8"/>
    <p:sldId id="6311" r:id="rId9"/>
    <p:sldId id="6312" r:id="rId10"/>
    <p:sldId id="6313" r:id="rId11"/>
    <p:sldId id="6314" r:id="rId12"/>
    <p:sldId id="6315" r:id="rId13"/>
    <p:sldId id="6317" r:id="rId14"/>
    <p:sldId id="6318" r:id="rId15"/>
    <p:sldId id="6319" r:id="rId16"/>
    <p:sldId id="6320" r:id="rId17"/>
    <p:sldId id="6321" r:id="rId18"/>
    <p:sldId id="6323" r:id="rId19"/>
    <p:sldId id="6322" r:id="rId20"/>
    <p:sldId id="6324" r:id="rId21"/>
    <p:sldId id="6325" r:id="rId22"/>
    <p:sldId id="6326" r:id="rId23"/>
    <p:sldId id="6327" r:id="rId24"/>
    <p:sldId id="6328" r:id="rId25"/>
    <p:sldId id="6329" r:id="rId26"/>
    <p:sldId id="6330" r:id="rId27"/>
    <p:sldId id="274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B9B9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7805" autoAdjust="0"/>
  </p:normalViewPr>
  <p:slideViewPr>
    <p:cSldViewPr snapToGrid="0">
      <p:cViewPr varScale="1">
        <p:scale>
          <a:sx n="36" d="100"/>
          <a:sy n="36" d="100"/>
        </p:scale>
        <p:origin x="1099" y="6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 dirty="0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DMO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/>
        </p:blipFill>
        <p:spPr>
          <a:xfrm>
            <a:off x="25399" y="-34941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961056" y="396524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2733" y="4577391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sz="6600" dirty="0"/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Psycho-Social Issues Related to Disaster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126578" y="0"/>
              <a:ext cx="1626446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8- 1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DISASTER MANAGEMENT ORIENTATION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DMO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A circular diagram of a process&#10;&#10;AI-generated content may be incorrect.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537" y="6858000"/>
            <a:ext cx="5215346" cy="5219977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8199AAC-2607-AB22-D18C-6DA362F59380}"/>
              </a:ext>
            </a:extLst>
          </p:cNvPr>
          <p:cNvSpPr txBox="1"/>
          <p:nvPr/>
        </p:nvSpPr>
        <p:spPr>
          <a:xfrm>
            <a:off x="5244947" y="10149762"/>
            <a:ext cx="8938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30601-419B-3C18-9B53-ECC2156D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76DAB06B-30ED-CA61-A5E6-F4177A452BC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63D3A5F-91BF-1351-5C70-2F292614CF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7A37D57-B73E-E1E8-2E34-6EA7A8CE0374}"/>
              </a:ext>
            </a:extLst>
          </p:cNvPr>
          <p:cNvSpPr txBox="1"/>
          <p:nvPr/>
        </p:nvSpPr>
        <p:spPr>
          <a:xfrm>
            <a:off x="8784772" y="5351787"/>
            <a:ext cx="15162916" cy="497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Accessibility: seating, ramps, proximity to WASH and medical desk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Buddy system; medication continuity and assistive devices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for confusion, delirium, neglect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1020157C-EF5A-41DF-48E4-146F625BF483}"/>
              </a:ext>
            </a:extLst>
          </p:cNvPr>
          <p:cNvSpPr txBox="1"/>
          <p:nvPr/>
        </p:nvSpPr>
        <p:spPr>
          <a:xfrm>
            <a:off x="742861" y="2812493"/>
            <a:ext cx="9903367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Elderly &amp; Persons with Disabilities: Psychological requirements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A78E3A-D05F-7DEE-DC54-AD2D5556B58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893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55EA6-7252-25AF-1390-B0F5E826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718DE7E-014A-3681-DB5C-BBE7C568B4C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CE40E67-FCAE-5FC5-419F-EE4E92BA4142}"/>
              </a:ext>
            </a:extLst>
          </p:cNvPr>
          <p:cNvSpPr txBox="1"/>
          <p:nvPr/>
        </p:nvSpPr>
        <p:spPr>
          <a:xfrm>
            <a:off x="8564880" y="4669452"/>
            <a:ext cx="15382807" cy="619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stress, moral injury, sleep deprivation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support, rest cycles, nutrition/hydration plans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Post-mission defusing/debrief; referral pathways for responders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420317B-890F-4397-A721-798D335179E9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026179D-4FF7-B5AB-00F3-FE7689B8BB5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2387243-E176-163F-6B8F-00C41BC688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C813B-A90C-53FE-2356-380EFBB1C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7A4268D-660B-F789-0D12-26B241FDDFC1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First Responders: Stress &amp; Burnout</a:t>
            </a:r>
          </a:p>
        </p:txBody>
      </p:sp>
    </p:spTree>
    <p:extLst>
      <p:ext uri="{BB962C8B-B14F-4D97-AF65-F5344CB8AC3E}">
        <p14:creationId xmlns:p14="http://schemas.microsoft.com/office/powerpoint/2010/main" val="4304325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789AE-942C-3B73-088E-EDA33DDC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57C3707-2882-F895-2B6B-985861566C4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609C3A7-E210-589A-810C-EA4FB3418A3C}"/>
              </a:ext>
            </a:extLst>
          </p:cNvPr>
          <p:cNvSpPr txBox="1"/>
          <p:nvPr/>
        </p:nvSpPr>
        <p:spPr>
          <a:xfrm>
            <a:off x="8564880" y="4669452"/>
            <a:ext cx="15382807" cy="521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rituals and mourning practices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clear, compassionate, non-judgmental language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Counter </a:t>
            </a:r>
            <a:r>
              <a:rPr lang="en-US" sz="5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rumours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avoid sensationalism or blame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6AFCBB7-8160-19F5-5D36-B2F43800C254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B20209-2108-BB14-A5AE-16D1106D6B4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E3D609E-D619-8277-9958-36CF380D154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801BB-7C13-F438-C92D-C6307D7D0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4C8CC02-9C7C-6AC9-A0A7-CBF1867BF8A5}"/>
              </a:ext>
            </a:extLst>
          </p:cNvPr>
          <p:cNvSpPr txBox="1"/>
          <p:nvPr/>
        </p:nvSpPr>
        <p:spPr>
          <a:xfrm>
            <a:off x="742863" y="2812493"/>
            <a:ext cx="7113118" cy="329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Culture, Stigma &amp; </a:t>
            </a:r>
            <a:r>
              <a:rPr lang="en-US" sz="6000" dirty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621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544D7-0B9D-9DC7-E864-56B18551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75B9FCF0-4F86-27B8-6394-D53748CAA8D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EEA6510-4A8A-0D5A-DF47-DDF88BF9020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41231735-281C-8AA6-E500-42781AF1D608}"/>
              </a:ext>
            </a:extLst>
          </p:cNvPr>
          <p:cNvSpPr txBox="1"/>
          <p:nvPr/>
        </p:nvSpPr>
        <p:spPr>
          <a:xfrm>
            <a:off x="742861" y="2812493"/>
            <a:ext cx="725813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MHPSS Framework</a:t>
            </a:r>
          </a:p>
        </p:txBody>
      </p:sp>
      <p:pic>
        <p:nvPicPr>
          <p:cNvPr id="7" name="Picture 6" descr="A diagram of a pyramid&#10;&#10;AI-generated content may be incorrect.">
            <a:extLst>
              <a:ext uri="{FF2B5EF4-FFF2-40B4-BE49-F238E27FC236}">
                <a16:creationId xmlns:a16="http://schemas.microsoft.com/office/drawing/2014/main" id="{27B6B590-E806-392F-1A1C-C64752C3C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318656"/>
            <a:ext cx="17803930" cy="104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12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5AC12-3F71-DA36-1DE7-AC6207C9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7BBB769-A8CC-D9FC-A4E3-D87C0C8751B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13B4F62-9C76-1429-3F86-CFF5F9ACDC8F}"/>
              </a:ext>
            </a:extLst>
          </p:cNvPr>
          <p:cNvSpPr txBox="1"/>
          <p:nvPr/>
        </p:nvSpPr>
        <p:spPr>
          <a:xfrm>
            <a:off x="8564880" y="4669452"/>
            <a:ext cx="15382807" cy="828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 MHPSS across preparedness, response, recovery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responders in PFA and referral pathways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up safe spaces; ensure confidentiality and data protection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with DMHP, NIMHANS, NGOs; collect SADD where appropriate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89803E1-ABFA-77F5-3CBA-1BB13989C10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3E1761C-42CE-3EF1-661B-6D95A9BA276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AF0B4F0-B709-5D88-1E8B-43741B7E293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07C91-8CF0-D886-34D0-3660820E0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2A71442F-F46F-CFE0-39AE-C35FF9E98797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NDMA MHPSS Guidelines (2023)</a:t>
            </a:r>
          </a:p>
        </p:txBody>
      </p:sp>
    </p:spTree>
    <p:extLst>
      <p:ext uri="{BB962C8B-B14F-4D97-AF65-F5344CB8AC3E}">
        <p14:creationId xmlns:p14="http://schemas.microsoft.com/office/powerpoint/2010/main" val="9617813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A0105-6709-CB17-D298-146CE6F3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639DCCAF-37F0-F152-9EBA-84DBF0495BC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4DF9B42-C845-3116-7D5D-D02895EB0FD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9F39FAA-5251-845A-ADF4-3E6F9A357633}"/>
              </a:ext>
            </a:extLst>
          </p:cNvPr>
          <p:cNvSpPr txBox="1"/>
          <p:nvPr/>
        </p:nvSpPr>
        <p:spPr>
          <a:xfrm>
            <a:off x="8784772" y="5351787"/>
            <a:ext cx="15162916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assess safety, basic needs, urgent risks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attend, accept, and comfort; no forced debriefing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to information, services, social supports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36790039-82E9-D71E-D327-1D8F856B123F}"/>
              </a:ext>
            </a:extLst>
          </p:cNvPr>
          <p:cNvSpPr txBox="1"/>
          <p:nvPr/>
        </p:nvSpPr>
        <p:spPr>
          <a:xfrm>
            <a:off x="742861" y="2812493"/>
            <a:ext cx="990336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Psychological First Aid (PFA)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96FBB4-1445-7AB8-9B1F-65880A6516F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70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ADCC0-6C90-59C4-CAEF-4D4BDA1A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FCEFED10-18BC-A03A-0395-1BCCBA82E4B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3343340-9C9A-71B8-EA9A-9D1D2DDCDCF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46A908A-7B41-537F-D646-4306DFB5B883}"/>
              </a:ext>
            </a:extLst>
          </p:cNvPr>
          <p:cNvSpPr txBox="1"/>
          <p:nvPr/>
        </p:nvSpPr>
        <p:spPr>
          <a:xfrm>
            <a:off x="8784772" y="5351787"/>
            <a:ext cx="15162916" cy="682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Green: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mild distress → basic/communal support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rgbClr val="FFFF00"/>
                </a:solidFill>
                <a:highlight>
                  <a:srgbClr val="0000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Yellow:</a:t>
            </a:r>
            <a:r>
              <a:rPr lang="en-US" sz="6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impairment </a:t>
            </a: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focused support, follow-up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Red: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severe risk (suicidality, psychosis, extreme agitation) </a:t>
            </a: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urgent specialist referral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40795CF3-1CB5-0EDA-714D-81614BE6713B}"/>
              </a:ext>
            </a:extLst>
          </p:cNvPr>
          <p:cNvSpPr txBox="1"/>
          <p:nvPr/>
        </p:nvSpPr>
        <p:spPr>
          <a:xfrm>
            <a:off x="742861" y="2812493"/>
            <a:ext cx="990336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Psychological Triage &amp; Referral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D1A02E-A9E1-383E-516C-F588C98FB75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686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D992C-4A9F-57E2-DC3D-F859630E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5D9382D-A290-DA70-EEEE-9F9D7D27D09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28DA147-A45F-04AB-F31E-B069324D4AE9}"/>
              </a:ext>
            </a:extLst>
          </p:cNvPr>
          <p:cNvSpPr txBox="1"/>
          <p:nvPr/>
        </p:nvSpPr>
        <p:spPr>
          <a:xfrm>
            <a:off x="8564880" y="4669452"/>
            <a:ext cx="15382807" cy="619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Zoning for families, women/children; quiet corners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Lighting, locks; predictable schedules (meals, announcements)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Complaint/help desk with female presence; suggestion box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B2AEB76-E672-8501-2D69-66C95C1F3DEE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687EDDE-2E7B-4982-20D7-98E15E8E0D2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F25284B-FA49-EE55-0547-88554A1387F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7BC2A-DAFE-C27D-8F60-AB77C9591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53AB90C-C925-4958-D1B7-4765A0AEB91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Camp Design to Reduce Distress</a:t>
            </a:r>
          </a:p>
        </p:txBody>
      </p:sp>
    </p:spTree>
    <p:extLst>
      <p:ext uri="{BB962C8B-B14F-4D97-AF65-F5344CB8AC3E}">
        <p14:creationId xmlns:p14="http://schemas.microsoft.com/office/powerpoint/2010/main" val="1481986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1E32C-EBDB-438D-CB9A-E25F9CED6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F106F43-027C-A7B0-03A2-3D56848DFD6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B513B5-5A70-1756-D9A9-3C1912C49DE6}"/>
              </a:ext>
            </a:extLst>
          </p:cNvPr>
          <p:cNvSpPr txBox="1"/>
          <p:nvPr/>
        </p:nvSpPr>
        <p:spPr>
          <a:xfrm>
            <a:off x="8564880" y="4669452"/>
            <a:ext cx="15382807" cy="7178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private space for bad news; allow rituals where possible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diverse mourning practices; avoid rushed disposal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documentation for death/missing certificates; link to compensation desks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F7CE575-F367-95BD-0CCD-A7DE32BA055A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B2600A2-F3B7-8B19-91B3-5649485B510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865C762-30EC-D45E-8A8F-2E4405B162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8B42F-0404-9066-B545-C95C4FFC4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EEC709E-60C4-21CE-1C03-40261747ABC9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Managing Grief, Loss &amp; Missing Persons</a:t>
            </a:r>
          </a:p>
        </p:txBody>
      </p:sp>
    </p:spTree>
    <p:extLst>
      <p:ext uri="{BB962C8B-B14F-4D97-AF65-F5344CB8AC3E}">
        <p14:creationId xmlns:p14="http://schemas.microsoft.com/office/powerpoint/2010/main" val="12516317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082E3-D38A-443E-871E-205FE7EB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966A9543-BE90-101E-BAEE-784DCA7D11E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2A80A45-A347-E375-8F59-95BEF5DF47C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515376E-5F5E-5426-E9B8-3635D80B11AA}"/>
              </a:ext>
            </a:extLst>
          </p:cNvPr>
          <p:cNvSpPr txBox="1"/>
          <p:nvPr/>
        </p:nvSpPr>
        <p:spPr>
          <a:xfrm>
            <a:off x="8784772" y="5351787"/>
            <a:ext cx="15162916" cy="7745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Warning signs: hopelessness, withdrawal, giving away belongings, explicit talk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leave the person alone; remove means; engage family/peer support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Activate emergency referral (ambulance/psychiatry); maintain confidentiality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F916C68A-E3B4-6400-2C70-5FB6EC2DDCAC}"/>
              </a:ext>
            </a:extLst>
          </p:cNvPr>
          <p:cNvSpPr txBox="1"/>
          <p:nvPr/>
        </p:nvSpPr>
        <p:spPr>
          <a:xfrm>
            <a:off x="742861" y="2812493"/>
            <a:ext cx="990336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Suicide Risk: Identify &amp; Act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C75145-05C9-798B-48CB-FDBA40A26DF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927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305163" y="5044311"/>
            <a:ext cx="11469939" cy="7016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Understand Psycho-social care requirement during disaster response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02 types of psychological reaction of victims including Medium &amp; Long-Term Psychosocial Issues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Understand psychological requirement of various types of victims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67839" y="7322459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778940" y="1028846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43854-81B5-57F6-EB74-7DA1BD605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78C1619-376E-D9CE-8296-FE785E961DB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130EE7C-FEB7-BA2A-0E99-55C31C5AA772}"/>
              </a:ext>
            </a:extLst>
          </p:cNvPr>
          <p:cNvSpPr txBox="1"/>
          <p:nvPr/>
        </p:nvSpPr>
        <p:spPr>
          <a:xfrm>
            <a:off x="8564880" y="4669452"/>
            <a:ext cx="15382807" cy="619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pathways: 112 (ERSS), 1091 (Women), 1098 (Childline)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 reporting; same-sex interviewer on request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with One-Stop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Police, DWCD, Health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366B79E-B340-0F3B-7705-15267E92E754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BB8EADF-82FC-B3BE-A496-FCC90AB9E37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2900189-7A3D-7BB2-6B57-9BBBA0A0334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3F0C5-DC82-E648-384A-77D6A43C8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2541FBCE-EF4E-AF8F-14D8-E6D235312AA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GBV &amp; Protection Linkages</a:t>
            </a:r>
          </a:p>
        </p:txBody>
      </p:sp>
    </p:spTree>
    <p:extLst>
      <p:ext uri="{BB962C8B-B14F-4D97-AF65-F5344CB8AC3E}">
        <p14:creationId xmlns:p14="http://schemas.microsoft.com/office/powerpoint/2010/main" val="9035053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986F5-0A58-4681-80B7-1C34A8FF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7A076895-D8DE-B6AF-9095-288B219829A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DD69402-D495-746D-6FE2-A2323CE8F9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F6E9CD5-F796-EB65-7683-40F8F381F28E}"/>
              </a:ext>
            </a:extLst>
          </p:cNvPr>
          <p:cNvSpPr txBox="1"/>
          <p:nvPr/>
        </p:nvSpPr>
        <p:spPr>
          <a:xfrm>
            <a:off x="8784772" y="5351787"/>
            <a:ext cx="15162916" cy="68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volunteers ran child-friendly spaces and PFA corners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with Health Dept. improved follow-up and referrals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FCD946C5-6833-C270-6846-08EF22F3F77F}"/>
              </a:ext>
            </a:extLst>
          </p:cNvPr>
          <p:cNvSpPr txBox="1"/>
          <p:nvPr/>
        </p:nvSpPr>
        <p:spPr>
          <a:xfrm>
            <a:off x="742861" y="2812493"/>
            <a:ext cx="8629739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Case Study: </a:t>
            </a:r>
          </a:p>
          <a:p>
            <a:pPr>
              <a:lnSpc>
                <a:spcPct val="100000"/>
              </a:lnSpc>
            </a:pPr>
            <a:r>
              <a:rPr lang="en-US" dirty="0"/>
              <a:t>Kerala Floods 2018 – Community PSS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C9908F-29A7-B630-0210-BB015DEBFF5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582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6C03-6423-C8D8-34D2-B18D9153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1E5D8660-75E2-9D66-6DD8-428C9ACDF82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96FFD2F-EB6C-974C-162C-F4852F6CFD4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3942182-C8F1-D608-8637-E0803503599A}"/>
              </a:ext>
            </a:extLst>
          </p:cNvPr>
          <p:cNvSpPr txBox="1"/>
          <p:nvPr/>
        </p:nvSpPr>
        <p:spPr>
          <a:xfrm>
            <a:off x="8784772" y="5351787"/>
            <a:ext cx="15162916" cy="68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Women’s SHGs supported shelter management and information desks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 lighting and routine announcements reduced anxiety and conflict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39B6D189-089B-4E6B-0D25-78797AAFF234}"/>
              </a:ext>
            </a:extLst>
          </p:cNvPr>
          <p:cNvSpPr txBox="1"/>
          <p:nvPr/>
        </p:nvSpPr>
        <p:spPr>
          <a:xfrm>
            <a:off x="742861" y="2812493"/>
            <a:ext cx="8629739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Case Study: </a:t>
            </a:r>
          </a:p>
          <a:p>
            <a:pPr>
              <a:lnSpc>
                <a:spcPct val="100000"/>
              </a:lnSpc>
            </a:pPr>
            <a:r>
              <a:rPr lang="en-US" dirty="0"/>
              <a:t>Cyclone Fani 2019 – Odisha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1583FF-3414-9825-7C94-50882ADFFB8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4057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11B31-7C9F-5748-A19A-50809F4D5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C8B4738E-78E0-2EEE-75F3-9157AB838C7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6329E53-8494-682C-5579-D21952630D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5ADB807-AAE1-BC82-37F7-BD3A44F18BC9}"/>
              </a:ext>
            </a:extLst>
          </p:cNvPr>
          <p:cNvSpPr txBox="1"/>
          <p:nvPr/>
        </p:nvSpPr>
        <p:spPr>
          <a:xfrm>
            <a:off x="8784772" y="5351787"/>
            <a:ext cx="15162916" cy="68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Helplines, community kitchens, and transit camp PFA reduced panic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with transport and documentation desks supported dignity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39A62D9A-0E7C-2FE5-2C7D-2D9825964EE3}"/>
              </a:ext>
            </a:extLst>
          </p:cNvPr>
          <p:cNvSpPr txBox="1"/>
          <p:nvPr/>
        </p:nvSpPr>
        <p:spPr>
          <a:xfrm>
            <a:off x="742861" y="2812493"/>
            <a:ext cx="8923653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Case Study: </a:t>
            </a:r>
          </a:p>
          <a:p>
            <a:pPr>
              <a:lnSpc>
                <a:spcPct val="100000"/>
              </a:lnSpc>
            </a:pPr>
            <a:r>
              <a:rPr lang="en-IN" dirty="0"/>
              <a:t>COVID - 19 – Migrant Workers’ Distress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83B9CA-0A5F-341D-A015-AA7AAFAE9EF6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480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F752E-A7B3-B6CB-76F9-15292502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2767874-C260-D6F4-8C2B-6EC2A1ECF96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EE9A66-7952-267E-E67B-6941E47C8213}"/>
              </a:ext>
            </a:extLst>
          </p:cNvPr>
          <p:cNvSpPr txBox="1"/>
          <p:nvPr/>
        </p:nvSpPr>
        <p:spPr>
          <a:xfrm>
            <a:off x="8564880" y="4669452"/>
            <a:ext cx="15382807" cy="828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 MHPSS focal; brief team on PFA &amp; confidentiality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up safe/quiet spaces; ensure lighting/locks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and display referral numbers; coordinate with DMHP/NIMHANS links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daily feedback huddle; track follow-ups discreetly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30484F8-0886-2009-52E0-4E794281D4DE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2A76423-909E-301A-88B3-B1800BD19C7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4B5F5A-C851-E680-6C87-85E90F3E918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DA7F2-B428-32BB-4104-CE0F1BF31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92D224B-2024-800F-EA57-23EAFEE9F414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Operational Checklist for NDRF Rescuers</a:t>
            </a:r>
          </a:p>
        </p:txBody>
      </p:sp>
    </p:spTree>
    <p:extLst>
      <p:ext uri="{BB962C8B-B14F-4D97-AF65-F5344CB8AC3E}">
        <p14:creationId xmlns:p14="http://schemas.microsoft.com/office/powerpoint/2010/main" val="13518952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E94E-3C58-F490-3634-993E2EB9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CF2A14D-B32E-EF82-BF4B-D5066F65799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CE9CF49-425C-C72B-0C57-EF7A5CD36AE2}"/>
              </a:ext>
            </a:extLst>
          </p:cNvPr>
          <p:cNvSpPr txBox="1"/>
          <p:nvPr/>
        </p:nvSpPr>
        <p:spPr>
          <a:xfrm>
            <a:off x="8564880" y="4669452"/>
            <a:ext cx="15382807" cy="8664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NDMA: Mental Health &amp; Psychosocial Support (MHPSS) Guidelines, 2023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NDMA: National Disaster Management Plan (NDMP), 2019 – mainstreaming MHPSS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NDMA: Minimum Standards of Relief – camp norms impacting psychosocial wellbeing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MoHFW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/NIMHANS/DMHP resources; IASC PSS in emergencies (adapted)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917A64B-B1AF-B421-22DF-53302BA9B553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FBAE4B6-BDD4-4B2F-1D5A-9C30C2ADE26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4B10D0A-2183-63EB-928D-FC237FFB175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754D9-A8CC-4A71-A39D-0927A9CB1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9241F62-CEBD-ABE1-5CE6-BCF4CAA652A0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References – Government Guidelines </a:t>
            </a:r>
          </a:p>
        </p:txBody>
      </p:sp>
    </p:spTree>
    <p:extLst>
      <p:ext uri="{BB962C8B-B14F-4D97-AF65-F5344CB8AC3E}">
        <p14:creationId xmlns:p14="http://schemas.microsoft.com/office/powerpoint/2010/main" val="320026064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AF7B6-853F-948C-61F4-088BED3D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CD464F4-CA3D-A0EE-FF06-BA47F988106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E0E0411-D20E-D506-63AF-AE0AB047608A}"/>
              </a:ext>
            </a:extLst>
          </p:cNvPr>
          <p:cNvSpPr txBox="1"/>
          <p:nvPr/>
        </p:nvSpPr>
        <p:spPr>
          <a:xfrm>
            <a:off x="8564880" y="4669452"/>
            <a:ext cx="15382807" cy="683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112 (ERSS), 1098 (Childline), 1091 (Women)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District Mental Health Programme (DMHP) nodal contacts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NIMHANS &amp; State Mental Health Institutes for training/referral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KIRAN National Mental Health Helpline: 1800-599-0019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A63071A-6BC3-B8D8-C76A-BC6FE8B1F7BA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6A74B3-FB0D-B743-1988-7D65A7D305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3F81009-EE3B-135F-D312-7C1F75637F4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9609A-6048-4A84-2F18-B6E9FA77C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A256B29-3CD6-DBE3-2936-F9A00771F980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Contacts &amp; Helplines </a:t>
            </a:r>
          </a:p>
        </p:txBody>
      </p:sp>
    </p:spTree>
    <p:extLst>
      <p:ext uri="{BB962C8B-B14F-4D97-AF65-F5344CB8AC3E}">
        <p14:creationId xmlns:p14="http://schemas.microsoft.com/office/powerpoint/2010/main" val="38150538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6292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441623" y="5936045"/>
            <a:ext cx="11672690" cy="607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Aquent with </a:t>
            </a:r>
            <a:r>
              <a:rPr lang="en-US" sz="4800" dirty="0">
                <a:sym typeface="Open Sans"/>
              </a:rPr>
              <a:t>mental health and psychosocial support (MHPSS) framework</a:t>
            </a: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Provide psychological first aid at field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/>
              <a:t>Prepare Operational </a:t>
            </a:r>
            <a:r>
              <a:rPr lang="en-US" dirty="0"/>
              <a:t>Checklist for NDRF Rescuers to address psychosocial issues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958961" y="8353291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C8A36766-82CA-BB07-9D3E-065B5866BA95}"/>
              </a:ext>
            </a:extLst>
          </p:cNvPr>
          <p:cNvGrpSpPr/>
          <p:nvPr/>
        </p:nvGrpSpPr>
        <p:grpSpPr>
          <a:xfrm>
            <a:off x="10022460" y="10339968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DEF2BD99-2102-4264-0993-40006A3A955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736CD9AD-CD6A-FA04-FD81-8131684FF606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1B5C-7732-B67C-0FA2-2156BF40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992F1F2-5BAB-B138-E0E0-72EAEBB85C7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CB171A8-B485-E022-5B93-8F9345E7FA50}"/>
              </a:ext>
            </a:extLst>
          </p:cNvPr>
          <p:cNvSpPr txBox="1"/>
          <p:nvPr/>
        </p:nvSpPr>
        <p:spPr>
          <a:xfrm>
            <a:off x="8564880" y="4669452"/>
            <a:ext cx="15382807" cy="854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address traumatic reaction of victims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Promote Community Resilience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Supports Emotional and Mental Health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Fosters a Holistic Recovery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Minimize negative consequences of Disaster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realize specific needs of vulnerable groups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EDE3184-319C-B9A8-ABEF-CE3CE873C579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8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C62F292-7412-B111-1687-8434917B292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932DC55-AFCD-E005-7D07-A184940596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0A2C-0298-6B57-AF3B-4C722D55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BF2EC7C-0813-C132-27C6-13094D64EA83}"/>
              </a:ext>
            </a:extLst>
          </p:cNvPr>
          <p:cNvSpPr txBox="1"/>
          <p:nvPr/>
        </p:nvSpPr>
        <p:spPr>
          <a:xfrm>
            <a:off x="742863" y="2812493"/>
            <a:ext cx="7113118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Why Psychosocial Care Matters during Disaster Response?</a:t>
            </a:r>
          </a:p>
        </p:txBody>
      </p:sp>
    </p:spTree>
    <p:extLst>
      <p:ext uri="{BB962C8B-B14F-4D97-AF65-F5344CB8AC3E}">
        <p14:creationId xmlns:p14="http://schemas.microsoft.com/office/powerpoint/2010/main" val="25817656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4E9FC-ED89-BC24-4B23-9346A05D1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B67F515D-5FC8-B0D2-70EE-AF1D6CACDF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2598D55-9E45-D734-1B60-7242569EDC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4C6267E-5CCF-946B-5676-5EB082AE5A3B}"/>
              </a:ext>
            </a:extLst>
          </p:cNvPr>
          <p:cNvSpPr txBox="1"/>
          <p:nvPr/>
        </p:nvSpPr>
        <p:spPr>
          <a:xfrm>
            <a:off x="8784772" y="5351787"/>
            <a:ext cx="15162916" cy="6176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Multi-hazard setting: floods, cyclones, earthquakes, landslides, industrial, biological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Disasters amplify pre-existing vulnerabilities and service gaps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population density → crowded shelters; language and cultural diversity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A69F5FE7-1B45-36FD-BF05-D72E36EDABBF}"/>
              </a:ext>
            </a:extLst>
          </p:cNvPr>
          <p:cNvSpPr txBox="1"/>
          <p:nvPr/>
        </p:nvSpPr>
        <p:spPr>
          <a:xfrm>
            <a:off x="742862" y="2812493"/>
            <a:ext cx="9021624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Indian Context: Hazards &amp; Mental Health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FA9118-F066-BB35-E944-A6F4B1071603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692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153A-8E0D-2B88-F01B-FA054B4F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E26624BC-5928-79BF-8FF3-3A4ECE834A0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05956A5-5E61-8369-3AD6-266F21D2611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75FF8AF-BEF8-B5B1-00B2-29E8E5E9B8CB}"/>
              </a:ext>
            </a:extLst>
          </p:cNvPr>
          <p:cNvSpPr txBox="1"/>
          <p:nvPr/>
        </p:nvSpPr>
        <p:spPr>
          <a:xfrm>
            <a:off x="8784772" y="5351787"/>
            <a:ext cx="7184571" cy="6196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Normal: 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Fear, Sadness, Anger, Numbness, Sleep Disturbance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DE516CA1-2EA9-09FB-BABE-7E9B28AA0A63}"/>
              </a:ext>
            </a:extLst>
          </p:cNvPr>
          <p:cNvSpPr txBox="1"/>
          <p:nvPr/>
        </p:nvSpPr>
        <p:spPr>
          <a:xfrm>
            <a:off x="742861" y="2812493"/>
            <a:ext cx="101972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Reactions: Normal vs Concerning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9FC6BE-4F0D-FB2B-0FCC-6ABD098603D7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199C275-5762-1C7F-D3B2-4F4F075E9014}"/>
              </a:ext>
            </a:extLst>
          </p:cNvPr>
          <p:cNvSpPr txBox="1"/>
          <p:nvPr/>
        </p:nvSpPr>
        <p:spPr>
          <a:xfrm>
            <a:off x="16487484" y="5397907"/>
            <a:ext cx="7184571" cy="6196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Concerning: 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Persistent Disorientation, Panic Attacks, Dissociation, Suicidal Talk</a:t>
            </a:r>
          </a:p>
        </p:txBody>
      </p:sp>
    </p:spTree>
    <p:extLst>
      <p:ext uri="{BB962C8B-B14F-4D97-AF65-F5344CB8AC3E}">
        <p14:creationId xmlns:p14="http://schemas.microsoft.com/office/powerpoint/2010/main" val="24436310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4242D-5C99-73A2-7678-1420F684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D45B6C05-91CB-3BC9-4089-C31D5D060D9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970B1E0-C776-A36D-703D-88018FF919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C630F32-0499-B050-0939-9A4644C94E70}"/>
              </a:ext>
            </a:extLst>
          </p:cNvPr>
          <p:cNvSpPr txBox="1"/>
          <p:nvPr/>
        </p:nvSpPr>
        <p:spPr>
          <a:xfrm>
            <a:off x="8784772" y="5351787"/>
            <a:ext cx="15162916" cy="645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Depression, anxiety, PTSD, complicated grief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Substance misuse; domestic violence; livelihood stress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dropouts; family separation; social conflict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AD82EC08-0741-5EBA-12E8-97524BF72A4F}"/>
              </a:ext>
            </a:extLst>
          </p:cNvPr>
          <p:cNvSpPr txBox="1"/>
          <p:nvPr/>
        </p:nvSpPr>
        <p:spPr>
          <a:xfrm>
            <a:off x="742861" y="2812493"/>
            <a:ext cx="990336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Medium &amp; Long-Term Psychosocial Issues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26759A-266E-9902-9453-FC7534FAC40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988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9822C-F230-ED8F-21B3-25A0D305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2136569C-DB9D-8B6E-7DF0-D7CB4BB775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CB24D8E-29FA-690A-DE38-9E7DADC8096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6881C9E-E85D-4517-15A4-A339BC7C36FC}"/>
              </a:ext>
            </a:extLst>
          </p:cNvPr>
          <p:cNvSpPr txBox="1"/>
          <p:nvPr/>
        </p:nvSpPr>
        <p:spPr>
          <a:xfrm>
            <a:off x="8784772" y="5351787"/>
            <a:ext cx="15162916" cy="682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spaces, routine, play/learning activities reduce distress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 for unaccompanied/separated children; rapid family tracing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graphic details in front of children; prepare caregivers for common reactions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EC595EDB-E056-04F3-5965-7DCAD27C6032}"/>
              </a:ext>
            </a:extLst>
          </p:cNvPr>
          <p:cNvSpPr txBox="1"/>
          <p:nvPr/>
        </p:nvSpPr>
        <p:spPr>
          <a:xfrm>
            <a:off x="742861" y="2812493"/>
            <a:ext cx="9903367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Children &amp; Adolescents: Psychological requirements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8AF798-A8B9-D682-E965-85943D772D31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385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56337-26A7-CC49-8205-5927E0998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B30D0D69-C11A-FBE9-B4DE-66DC928048D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B8C0BF9-3B85-0EF4-5592-FFD6D99A0F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DA1FC14-04A1-0217-CAE4-B42B5F982F3F}"/>
              </a:ext>
            </a:extLst>
          </p:cNvPr>
          <p:cNvSpPr txBox="1"/>
          <p:nvPr/>
        </p:nvSpPr>
        <p:spPr>
          <a:xfrm>
            <a:off x="8784772" y="5351787"/>
            <a:ext cx="15162916" cy="682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Privacy, lighting, and safe WASH reduce anxiety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 to MISP services: obstetric emergencies, clinical management of rape</a:t>
            </a:r>
          </a:p>
          <a:p>
            <a:pPr marL="1143000" indent="-1143000" algn="just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for intimate partner violence; provide discreet reporting pathways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B1E74DD4-B35A-D8A3-D2CC-DA6205C25E92}"/>
              </a:ext>
            </a:extLst>
          </p:cNvPr>
          <p:cNvSpPr txBox="1"/>
          <p:nvPr/>
        </p:nvSpPr>
        <p:spPr>
          <a:xfrm>
            <a:off x="742861" y="2812493"/>
            <a:ext cx="9903367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Women, Pregnant &amp; Lactating Persons: Psychological requirements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995AE3-6192-B3A3-A50D-F4C7BD17ED8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915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977</Words>
  <Application>Microsoft Office PowerPoint</Application>
  <PresentationFormat>Custom</PresentationFormat>
  <Paragraphs>163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Open Sans</vt:lpstr>
      <vt:lpstr>Open Sans Semibold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Aatish Panwar</cp:lastModifiedBy>
  <cp:revision>100</cp:revision>
  <dcterms:modified xsi:type="dcterms:W3CDTF">2026-01-17T15:58:31Z</dcterms:modified>
</cp:coreProperties>
</file>