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97" r:id="rId2"/>
    <p:sldId id="257" r:id="rId3"/>
    <p:sldId id="275" r:id="rId4"/>
    <p:sldId id="276" r:id="rId5"/>
    <p:sldId id="258" r:id="rId6"/>
    <p:sldId id="291" r:id="rId7"/>
    <p:sldId id="292" r:id="rId8"/>
    <p:sldId id="293" r:id="rId9"/>
    <p:sldId id="294" r:id="rId10"/>
    <p:sldId id="295" r:id="rId11"/>
    <p:sldId id="296" r:id="rId12"/>
    <p:sldId id="299" r:id="rId13"/>
    <p:sldId id="300" r:id="rId14"/>
    <p:sldId id="298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 autoAdjust="0"/>
    <p:restoredTop sz="94660"/>
  </p:normalViewPr>
  <p:slideViewPr>
    <p:cSldViewPr snapToGrid="0">
      <p:cViewPr varScale="1">
        <p:scale>
          <a:sx n="38" d="100"/>
          <a:sy n="38" d="100"/>
        </p:scale>
        <p:origin x="1776" y="11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24F2B74D-F11E-A5DB-5043-8BE355B57385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9"/>
            <a:ext cx="905046" cy="50261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5E2FD404-044F-4320-5F92-72E92DB0DDD7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2B3DFEB-AD9F-FE6C-361E-0205A8A5B2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DB766189-80CE-A703-E292-9366EB64CAE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A9E7F-ED96-1630-5F44-F7F1631848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137" y="38720"/>
            <a:ext cx="2231142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5626698-A73A-12E1-1740-8A55985147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2" name="PEER | MFR | INDIA">
            <a:extLst>
              <a:ext uri="{FF2B5EF4-FFF2-40B4-BE49-F238E27FC236}">
                <a16:creationId xmlns:a16="http://schemas.microsoft.com/office/drawing/2014/main" id="{5756C156-BAFF-F354-1A4C-767C3126B277}"/>
              </a:ext>
            </a:extLst>
          </p:cNvPr>
          <p:cNvSpPr txBox="1"/>
          <p:nvPr userDrawn="1"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/>
              <a:t>CAPF | </a:t>
            </a:r>
            <a:r>
              <a:rPr dirty="0"/>
              <a:t>MFR | INDIA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8B22D2E-D8EC-4A98-23F7-488A6E15488E}"/>
              </a:ext>
            </a:extLst>
          </p:cNvPr>
          <p:cNvSpPr/>
          <p:nvPr userDrawn="1"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PPT 2 -">
            <a:extLst>
              <a:ext uri="{FF2B5EF4-FFF2-40B4-BE49-F238E27FC236}">
                <a16:creationId xmlns:a16="http://schemas.microsoft.com/office/drawing/2014/main" id="{8B0424C2-D99E-7E04-A2DF-88986D9AF56C}"/>
              </a:ext>
            </a:extLst>
          </p:cNvPr>
          <p:cNvSpPr txBox="1"/>
          <p:nvPr userDrawn="1"/>
        </p:nvSpPr>
        <p:spPr>
          <a:xfrm>
            <a:off x="21546983" y="12813338"/>
            <a:ext cx="1406835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3</a:t>
            </a:r>
            <a:r>
              <a:rPr b="1" dirty="0"/>
              <a:t> -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6D4E023-009E-D84A-59B6-CFE974A124D7}"/>
              </a:ext>
            </a:extLst>
          </p:cNvPr>
          <p:cNvSpPr/>
          <p:nvPr userDrawn="1"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E68C5C7-2EFC-EA6F-F155-AFCE48EDDBA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ransition spd="med"/>
  <p:hf hd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F27801-618A-FC75-6F7A-FEC92A17FD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69100" y="12835531"/>
            <a:ext cx="3686352" cy="677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sp>
        <p:nvSpPr>
          <p:cNvPr id="7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9" name="PPT 2 -"/>
          <p:cNvSpPr txBox="1"/>
          <p:nvPr/>
        </p:nvSpPr>
        <p:spPr>
          <a:xfrm>
            <a:off x="22010250" y="12813338"/>
            <a:ext cx="480298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  -</a:t>
            </a:r>
          </a:p>
        </p:txBody>
      </p:sp>
      <p:sp>
        <p:nvSpPr>
          <p:cNvPr id="8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</a:t>
            </a:fld>
            <a:endParaRPr/>
          </a:p>
        </p:txBody>
      </p:sp>
      <p:sp>
        <p:nvSpPr>
          <p:cNvPr id="83" name="Shape"/>
          <p:cNvSpPr/>
          <p:nvPr/>
        </p:nvSpPr>
        <p:spPr>
          <a:xfrm>
            <a:off x="0" y="3880189"/>
            <a:ext cx="13669107" cy="2977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4" name="LESSON 2…"/>
          <p:cNvSpPr txBox="1"/>
          <p:nvPr/>
        </p:nvSpPr>
        <p:spPr>
          <a:xfrm>
            <a:off x="1200259" y="4083124"/>
            <a:ext cx="9740888" cy="2536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IN" dirty="0"/>
              <a:t>LESSON 3</a:t>
            </a:r>
          </a:p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Infectious Disease and Precautions</a:t>
            </a:r>
          </a:p>
        </p:txBody>
      </p:sp>
      <p:sp>
        <p:nvSpPr>
          <p:cNvPr id="85" name="Shape"/>
          <p:cNvSpPr/>
          <p:nvPr/>
        </p:nvSpPr>
        <p:spPr>
          <a:xfrm flipH="1">
            <a:off x="-87200" y="2457"/>
            <a:ext cx="24497477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/>
          </a:p>
        </p:txBody>
      </p:sp>
      <p:pic>
        <p:nvPicPr>
          <p:cNvPr id="95" name="MFR-logo-02.png" descr="MFR-logo-02.png"/>
          <p:cNvPicPr>
            <a:picLocks noChangeAspect="1"/>
          </p:cNvPicPr>
          <p:nvPr/>
        </p:nvPicPr>
        <p:blipFill>
          <a:blip r:embed="rId3" cstate="print"/>
          <a:srcRect t="12599" b="19178"/>
          <a:stretch>
            <a:fillRect/>
          </a:stretch>
        </p:blipFill>
        <p:spPr>
          <a:xfrm>
            <a:off x="16316126" y="7112432"/>
            <a:ext cx="7102674" cy="342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41"/>
            <a:ext cx="3258094" cy="22195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42" y="-86295"/>
            <a:ext cx="2231141" cy="242859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9EC43E-C7B1-EF48-5F3B-E2AF3723BE8A}"/>
              </a:ext>
            </a:extLst>
          </p:cNvPr>
          <p:cNvSpPr/>
          <p:nvPr/>
        </p:nvSpPr>
        <p:spPr>
          <a:xfrm>
            <a:off x="4831337" y="354061"/>
            <a:ext cx="16234425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              MEDICAL FIRST RESPONDER</a:t>
            </a:r>
            <a:endParaRPr kumimoji="0" lang="en-I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8" name="PEER | CSSR | INDIA">
            <a:extLst>
              <a:ext uri="{FF2B5EF4-FFF2-40B4-BE49-F238E27FC236}">
                <a16:creationId xmlns:a16="http://schemas.microsoft.com/office/drawing/2014/main" id="{FEF0CCE6-B2AE-9EAB-6B3B-5FA5D2198DCB}"/>
              </a:ext>
            </a:extLst>
          </p:cNvPr>
          <p:cNvSpPr txBox="1"/>
          <p:nvPr/>
        </p:nvSpPr>
        <p:spPr>
          <a:xfrm>
            <a:off x="663350" y="1296065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rgbClr val="FF0000"/>
                </a:solidFill>
              </a:rPr>
              <a:t>CAPF</a:t>
            </a:r>
            <a:r>
              <a:rPr dirty="0">
                <a:solidFill>
                  <a:srgbClr val="FF0000"/>
                </a:solidFill>
              </a:rPr>
              <a:t> | </a:t>
            </a:r>
            <a:r>
              <a:rPr lang="en-US" dirty="0">
                <a:solidFill>
                  <a:srgbClr val="FF0000"/>
                </a:solidFill>
              </a:rPr>
              <a:t>MFR</a:t>
            </a:r>
            <a:r>
              <a:rPr dirty="0">
                <a:solidFill>
                  <a:srgbClr val="FF0000"/>
                </a:solidFill>
              </a:rPr>
              <a:t> | INDIA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4880A2-A3EA-53AF-C0CD-BB4BF3790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10486" y="3431176"/>
            <a:ext cx="8810455" cy="8810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880D70-59E9-F2CE-8085-B8CA264935B9}"/>
              </a:ext>
            </a:extLst>
          </p:cNvPr>
          <p:cNvSpPr txBox="1"/>
          <p:nvPr/>
        </p:nvSpPr>
        <p:spPr>
          <a:xfrm>
            <a:off x="4116759" y="7951980"/>
            <a:ext cx="7397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N" sz="2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Presented by:- Pavan Dev Gaur, 2IC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df" descr="image.pdf">
            <a:extLst>
              <a:ext uri="{FF2B5EF4-FFF2-40B4-BE49-F238E27FC236}">
                <a16:creationId xmlns:a16="http://schemas.microsoft.com/office/drawing/2014/main" id="{6BD91D68-DAC2-8AC0-7041-1ABEFA6716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198"/>
          <a:stretch>
            <a:fillRect/>
          </a:stretch>
        </p:blipFill>
        <p:spPr>
          <a:xfrm>
            <a:off x="971154" y="4808533"/>
            <a:ext cx="7543593" cy="749507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ANGER">
            <a:extLst>
              <a:ext uri="{FF2B5EF4-FFF2-40B4-BE49-F238E27FC236}">
                <a16:creationId xmlns:a16="http://schemas.microsoft.com/office/drawing/2014/main" id="{3C1A7EFC-B3D9-0AA8-3405-0A033B3D6899}"/>
              </a:ext>
            </a:extLst>
          </p:cNvPr>
          <p:cNvSpPr txBox="1"/>
          <p:nvPr/>
        </p:nvSpPr>
        <p:spPr>
          <a:xfrm>
            <a:off x="1065609" y="2574080"/>
            <a:ext cx="7449138" cy="1155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DANGER</a:t>
            </a:r>
          </a:p>
        </p:txBody>
      </p:sp>
      <p:sp>
        <p:nvSpPr>
          <p:cNvPr id="4" name="All bodily fluids are considered infectious and you must take appropriate precautions for all patients at all times!">
            <a:extLst>
              <a:ext uri="{FF2B5EF4-FFF2-40B4-BE49-F238E27FC236}">
                <a16:creationId xmlns:a16="http://schemas.microsoft.com/office/drawing/2014/main" id="{08DEAEAE-2CA1-AD7C-C260-A89CCFAC0416}"/>
              </a:ext>
            </a:extLst>
          </p:cNvPr>
          <p:cNvSpPr txBox="1"/>
          <p:nvPr/>
        </p:nvSpPr>
        <p:spPr>
          <a:xfrm>
            <a:off x="9551225" y="6267941"/>
            <a:ext cx="12804531" cy="409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spcBef>
                <a:spcPts val="5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All bodily fluids are considered infectious and you must take appropriate precautions for all patients at all times!</a:t>
            </a:r>
          </a:p>
        </p:txBody>
      </p:sp>
    </p:spTree>
    <p:extLst>
      <p:ext uri="{BB962C8B-B14F-4D97-AF65-F5344CB8AC3E}">
        <p14:creationId xmlns:p14="http://schemas.microsoft.com/office/powerpoint/2010/main" val="138144696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ways discard contaminated items properly so YOU don’t get infected!">
            <a:extLst>
              <a:ext uri="{FF2B5EF4-FFF2-40B4-BE49-F238E27FC236}">
                <a16:creationId xmlns:a16="http://schemas.microsoft.com/office/drawing/2014/main" id="{4A6D51C0-C4D3-9C51-6860-519FB0F18252}"/>
              </a:ext>
            </a:extLst>
          </p:cNvPr>
          <p:cNvSpPr txBox="1"/>
          <p:nvPr/>
        </p:nvSpPr>
        <p:spPr>
          <a:xfrm>
            <a:off x="8014069" y="4254998"/>
            <a:ext cx="8355863" cy="409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1896340">
              <a:spcBef>
                <a:spcPts val="5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Always discard contaminated items properly so YOU don’t get infected!</a:t>
            </a:r>
          </a:p>
        </p:txBody>
      </p:sp>
    </p:spTree>
    <p:extLst>
      <p:ext uri="{BB962C8B-B14F-4D97-AF65-F5344CB8AC3E}">
        <p14:creationId xmlns:p14="http://schemas.microsoft.com/office/powerpoint/2010/main" val="219472144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027D7-3832-C19F-CB49-72A51E9F9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2269F7D8-26FC-DE01-EE0F-DF87FE280D29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marR="0" lvl="0" indent="0" algn="l" defTabSz="1896340" rtl="0" eaLnBrk="1" fontAlgn="auto" latinLnBrk="0" hangingPunct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Now you </a:t>
            </a:r>
            <a:r>
              <a:rPr lang="en-US" sz="4800" dirty="0"/>
              <a:t>are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able to: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68645DEF-C597-8DF0-561F-0B030DC33E67}"/>
              </a:ext>
            </a:extLst>
          </p:cNvPr>
          <p:cNvSpPr txBox="1"/>
          <p:nvPr/>
        </p:nvSpPr>
        <p:spPr>
          <a:xfrm>
            <a:off x="8661373" y="787889"/>
            <a:ext cx="3601345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REVIEW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2C16A258-8FEF-FBF1-E7E5-0A1C8AF549C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ctr" defTabSz="1662545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3000" b="1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pPr marL="0" marR="0" lvl="0" indent="0" algn="ctr" defTabSz="1662545" rtl="0" eaLnBrk="1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Define infectious disease.…">
            <a:extLst>
              <a:ext uri="{FF2B5EF4-FFF2-40B4-BE49-F238E27FC236}">
                <a16:creationId xmlns:a16="http://schemas.microsoft.com/office/drawing/2014/main" id="{3185726C-159D-A044-98ED-00EBA16BB551}"/>
              </a:ext>
            </a:extLst>
          </p:cNvPr>
          <p:cNvSpPr txBox="1"/>
          <p:nvPr/>
        </p:nvSpPr>
        <p:spPr>
          <a:xfrm>
            <a:off x="11546216" y="5141344"/>
            <a:ext cx="11983623" cy="5935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0" marR="0" lvl="1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Define infectious disease.</a:t>
            </a:r>
          </a:p>
          <a:p>
            <a:pPr marL="0" marR="0" lvl="1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1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Describe the two means of transmission of infectious disease.</a:t>
            </a:r>
          </a:p>
          <a:p>
            <a:pPr marL="0" marR="0" lvl="1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1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List eight signs and symptoms </a:t>
            </a:r>
          </a:p>
          <a:p>
            <a:pPr marL="0" marR="0" lvl="1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of infectious disease.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02BA3A74-6F67-5DED-26A6-34C8EC68F150}"/>
              </a:ext>
            </a:extLst>
          </p:cNvPr>
          <p:cNvGrpSpPr/>
          <p:nvPr/>
        </p:nvGrpSpPr>
        <p:grpSpPr>
          <a:xfrm>
            <a:off x="9844663" y="4841461"/>
            <a:ext cx="1219201" cy="1681958"/>
            <a:chOff x="0" y="1159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8CD2D208-DEE5-9A3A-D2EA-6CD1EB1FA85D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marL="0" marR="0" lvl="0" indent="0" algn="l" defTabSz="16625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56674966-E8EF-448C-57B6-5548BD7494E3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marL="0" marR="0" lvl="0" indent="0" algn="l" defTabSz="16625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200" b="0" i="1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DE62534A-0C2B-1E6E-8B9D-25B4DDC61710}"/>
              </a:ext>
            </a:extLst>
          </p:cNvPr>
          <p:cNvGrpSpPr/>
          <p:nvPr/>
        </p:nvGrpSpPr>
        <p:grpSpPr>
          <a:xfrm>
            <a:off x="9844663" y="6531313"/>
            <a:ext cx="1219201" cy="1681958"/>
            <a:chOff x="0" y="115975"/>
            <a:chExt cx="1219200" cy="168195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84D3D1B3-B368-5EB4-70B4-9132FF176E23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marL="0" marR="0" lvl="0" indent="0" algn="l" defTabSz="16625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2">
              <a:extLst>
                <a:ext uri="{FF2B5EF4-FFF2-40B4-BE49-F238E27FC236}">
                  <a16:creationId xmlns:a16="http://schemas.microsoft.com/office/drawing/2014/main" id="{1292884F-2CF9-6659-47C8-0329C56FE009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marL="0" marR="0" lvl="0" indent="0" algn="l" defTabSz="16625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200" b="0" i="1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309CF79A-4BC1-238F-B875-1E9913907C09}"/>
              </a:ext>
            </a:extLst>
          </p:cNvPr>
          <p:cNvGrpSpPr/>
          <p:nvPr/>
        </p:nvGrpSpPr>
        <p:grpSpPr>
          <a:xfrm>
            <a:off x="9844663" y="9005868"/>
            <a:ext cx="1219201" cy="1681958"/>
            <a:chOff x="0" y="115975"/>
            <a:chExt cx="1219200" cy="168195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4A4E6970-5ABC-D6E4-2245-72719848DF15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marL="0" marR="0" lvl="0" indent="0" algn="l" defTabSz="16625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3">
              <a:extLst>
                <a:ext uri="{FF2B5EF4-FFF2-40B4-BE49-F238E27FC236}">
                  <a16:creationId xmlns:a16="http://schemas.microsoft.com/office/drawing/2014/main" id="{FA5F7F9E-FC05-042A-9985-B5F7CBDE66E5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marL="0" marR="0" lvl="0" indent="0" algn="l" defTabSz="16625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200" b="0" i="1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597889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B15F4-F157-95E7-C7A8-7792F5CD6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A4C81467-6E1F-C583-1F18-5E1087259383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marR="0" lvl="0" indent="0" algn="l" defTabSz="1896340" rtl="0" eaLnBrk="1" fontAlgn="auto" latinLnBrk="0" hangingPunct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Now you are able to: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B54D17B0-35A2-7F5A-F8BD-FB05BD26C1CD}"/>
              </a:ext>
            </a:extLst>
          </p:cNvPr>
          <p:cNvSpPr txBox="1"/>
          <p:nvPr/>
        </p:nvSpPr>
        <p:spPr>
          <a:xfrm>
            <a:off x="8661373" y="787889"/>
            <a:ext cx="3601345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REVIEW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086B5181-8CCD-005A-ED76-8B8CA13FD61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ctr" defTabSz="1662545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3000" b="1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pPr marL="0" marR="0" lvl="0" indent="0" algn="ctr" defTabSz="1662545" rtl="0" eaLnBrk="1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" name="Define body substance isolation and list three categories of body substance isolation precautions.…">
            <a:extLst>
              <a:ext uri="{FF2B5EF4-FFF2-40B4-BE49-F238E27FC236}">
                <a16:creationId xmlns:a16="http://schemas.microsoft.com/office/drawing/2014/main" id="{7F5D4DBC-E843-D582-DDDC-850B614F6DA3}"/>
              </a:ext>
            </a:extLst>
          </p:cNvPr>
          <p:cNvSpPr txBox="1"/>
          <p:nvPr/>
        </p:nvSpPr>
        <p:spPr>
          <a:xfrm>
            <a:off x="11656862" y="4305372"/>
            <a:ext cx="12224968" cy="6678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0" marR="0" lvl="1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Define body substance isolation and list three categories of body substance isolation precautions.</a:t>
            </a:r>
          </a:p>
          <a:p>
            <a:pPr marL="0" marR="0" lvl="1" indent="0" algn="l" defTabSz="189634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1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List five components of the personal protective equipment (PPE) used for patient assessment and during </a:t>
            </a:r>
          </a:p>
          <a:p>
            <a:pPr marL="0" marR="0" lvl="1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pre-hospital treatment.</a:t>
            </a:r>
          </a:p>
        </p:txBody>
      </p:sp>
      <p:grpSp>
        <p:nvGrpSpPr>
          <p:cNvPr id="23" name="Group">
            <a:extLst>
              <a:ext uri="{FF2B5EF4-FFF2-40B4-BE49-F238E27FC236}">
                <a16:creationId xmlns:a16="http://schemas.microsoft.com/office/drawing/2014/main" id="{3B86CED0-2A4D-DC47-B281-9328D320E72D}"/>
              </a:ext>
            </a:extLst>
          </p:cNvPr>
          <p:cNvGrpSpPr/>
          <p:nvPr/>
        </p:nvGrpSpPr>
        <p:grpSpPr>
          <a:xfrm>
            <a:off x="9844663" y="4027568"/>
            <a:ext cx="1219201" cy="1681958"/>
            <a:chOff x="0" y="115975"/>
            <a:chExt cx="1219200" cy="168195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70C1499C-ECAF-11AB-B5E6-0D2F117F995E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marL="0" marR="0" lvl="0" indent="0" algn="l" defTabSz="16625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4">
              <a:extLst>
                <a:ext uri="{FF2B5EF4-FFF2-40B4-BE49-F238E27FC236}">
                  <a16:creationId xmlns:a16="http://schemas.microsoft.com/office/drawing/2014/main" id="{55BB004D-A559-63A5-64CA-19813EE98FA2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marL="0" marR="0" lvl="0" indent="0" algn="l" defTabSz="16625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4</a:t>
              </a:r>
            </a:p>
          </p:txBody>
        </p:sp>
      </p:grpSp>
      <p:grpSp>
        <p:nvGrpSpPr>
          <p:cNvPr id="26" name="Group">
            <a:extLst>
              <a:ext uri="{FF2B5EF4-FFF2-40B4-BE49-F238E27FC236}">
                <a16:creationId xmlns:a16="http://schemas.microsoft.com/office/drawing/2014/main" id="{049E297D-5DC0-185B-0441-FA0283D326F5}"/>
              </a:ext>
            </a:extLst>
          </p:cNvPr>
          <p:cNvGrpSpPr/>
          <p:nvPr/>
        </p:nvGrpSpPr>
        <p:grpSpPr>
          <a:xfrm>
            <a:off x="9844663" y="7312329"/>
            <a:ext cx="1219201" cy="1681958"/>
            <a:chOff x="0" y="115975"/>
            <a:chExt cx="1219200" cy="1681957"/>
          </a:xfrm>
        </p:grpSpPr>
        <p:sp>
          <p:nvSpPr>
            <p:cNvPr id="27" name="Circle">
              <a:extLst>
                <a:ext uri="{FF2B5EF4-FFF2-40B4-BE49-F238E27FC236}">
                  <a16:creationId xmlns:a16="http://schemas.microsoft.com/office/drawing/2014/main" id="{4B6A4B24-F0EE-9240-8877-390C2510165E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marL="0" marR="0" lvl="0" indent="0" algn="l" defTabSz="16625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5">
              <a:extLst>
                <a:ext uri="{FF2B5EF4-FFF2-40B4-BE49-F238E27FC236}">
                  <a16:creationId xmlns:a16="http://schemas.microsoft.com/office/drawing/2014/main" id="{EEF70D53-EFB5-7341-116D-6DE42268D681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marL="0" marR="0" lvl="0" indent="0" algn="l" defTabSz="16625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200" b="0" i="1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361266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2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7881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6B61E-3BFB-8B6A-B54D-9BFC4C887C61}"/>
              </a:ext>
            </a:extLst>
          </p:cNvPr>
          <p:cNvSpPr/>
          <p:nvPr/>
        </p:nvSpPr>
        <p:spPr>
          <a:xfrm>
            <a:off x="14237731" y="1915775"/>
            <a:ext cx="4301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518E35-6747-06C1-F896-D0CB4FEDB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193" y="3474209"/>
            <a:ext cx="7285264" cy="8326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4CA96A-DBE4-90D4-F8B7-34DFA0DBB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808" y="3195885"/>
            <a:ext cx="11477971" cy="9402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C77F0D2F-63C2-DC7A-327A-7363CBB73A8D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sz="4800" dirty="0"/>
              <a:t>Upon completion of this lesson, you will be able to: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D3DB3725-B6EF-8DE8-0BDC-B71D6415B706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83C7BAED-6F29-E142-C962-8C88F04D95B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2" name="Define infectious disease.…">
            <a:extLst>
              <a:ext uri="{FF2B5EF4-FFF2-40B4-BE49-F238E27FC236}">
                <a16:creationId xmlns:a16="http://schemas.microsoft.com/office/drawing/2014/main" id="{320D5963-5616-DE9C-DD87-2C9C0B0FB324}"/>
              </a:ext>
            </a:extLst>
          </p:cNvPr>
          <p:cNvSpPr txBox="1"/>
          <p:nvPr/>
        </p:nvSpPr>
        <p:spPr>
          <a:xfrm>
            <a:off x="11546216" y="5141344"/>
            <a:ext cx="11983623" cy="5935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Define infectious disease.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Describe the two means of transmission of infectious disease.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List eight signs and symptoms 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of infectious disease.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525E3421-B770-D67B-B505-B634661B2501}"/>
              </a:ext>
            </a:extLst>
          </p:cNvPr>
          <p:cNvGrpSpPr/>
          <p:nvPr/>
        </p:nvGrpSpPr>
        <p:grpSpPr>
          <a:xfrm>
            <a:off x="9844663" y="4841461"/>
            <a:ext cx="1219201" cy="1681958"/>
            <a:chOff x="0" y="1159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53E608D0-447C-4381-4CFC-1FDF2EF8CD13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A225B2EF-9644-3ECA-56A9-7EF72F66EF94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50603F42-8AF4-8F82-B4E1-4F168675EEC2}"/>
              </a:ext>
            </a:extLst>
          </p:cNvPr>
          <p:cNvGrpSpPr/>
          <p:nvPr/>
        </p:nvGrpSpPr>
        <p:grpSpPr>
          <a:xfrm>
            <a:off x="9844663" y="6531313"/>
            <a:ext cx="1219201" cy="1681958"/>
            <a:chOff x="0" y="115975"/>
            <a:chExt cx="1219200" cy="168195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2BC4D488-2B92-4391-3DF3-B93AE3690FB5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8" name="2">
              <a:extLst>
                <a:ext uri="{FF2B5EF4-FFF2-40B4-BE49-F238E27FC236}">
                  <a16:creationId xmlns:a16="http://schemas.microsoft.com/office/drawing/2014/main" id="{E7F705C2-AA21-13A7-AE2A-B796DBB3E5EB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EDBD89D4-DCBA-DB33-D63D-EFF81E524A11}"/>
              </a:ext>
            </a:extLst>
          </p:cNvPr>
          <p:cNvGrpSpPr/>
          <p:nvPr/>
        </p:nvGrpSpPr>
        <p:grpSpPr>
          <a:xfrm>
            <a:off x="9844663" y="9005868"/>
            <a:ext cx="1219201" cy="1681958"/>
            <a:chOff x="0" y="115975"/>
            <a:chExt cx="1219200" cy="168195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0D544A6A-C9A8-0CF5-D680-5400A744C1B6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1" name="3">
              <a:extLst>
                <a:ext uri="{FF2B5EF4-FFF2-40B4-BE49-F238E27FC236}">
                  <a16:creationId xmlns:a16="http://schemas.microsoft.com/office/drawing/2014/main" id="{7DA9F67D-45D5-9BA4-1F6F-49747E27A774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A287-F30E-965F-8CE8-767FBC7C0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F5718F69-9DD9-9433-D379-32CAAFCAE4EB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sz="4800"/>
              <a:t>Upon completion of </a:t>
            </a:r>
            <a:r>
              <a:rPr lang="en-US" sz="4800" dirty="0"/>
              <a:t>this lesson, you will be able to: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800CDD3E-D678-F499-FEBF-63CF25662869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04411A1-C3C6-2F4F-82AF-C46323EE4C0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22" name="Define body substance isolation and list three categories of body substance isolation precautions.…">
            <a:extLst>
              <a:ext uri="{FF2B5EF4-FFF2-40B4-BE49-F238E27FC236}">
                <a16:creationId xmlns:a16="http://schemas.microsoft.com/office/drawing/2014/main" id="{2227DBE3-C6B3-1EC1-6690-5AB372B51153}"/>
              </a:ext>
            </a:extLst>
          </p:cNvPr>
          <p:cNvSpPr txBox="1"/>
          <p:nvPr/>
        </p:nvSpPr>
        <p:spPr>
          <a:xfrm>
            <a:off x="11656862" y="4305372"/>
            <a:ext cx="12224968" cy="6678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Define body substance isolation and list three categories of body substance isolation precautions.</a:t>
            </a:r>
          </a:p>
          <a:p>
            <a:pPr lvl="1" indent="0" defTabSz="1896340">
              <a:lnSpc>
                <a:spcPct val="9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List five components of the personal protective equipment (PPE) used for patient assessment and during 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pre-hospital treatment.</a:t>
            </a:r>
          </a:p>
        </p:txBody>
      </p:sp>
      <p:grpSp>
        <p:nvGrpSpPr>
          <p:cNvPr id="23" name="Group">
            <a:extLst>
              <a:ext uri="{FF2B5EF4-FFF2-40B4-BE49-F238E27FC236}">
                <a16:creationId xmlns:a16="http://schemas.microsoft.com/office/drawing/2014/main" id="{A9526BB1-3B04-67F5-11EA-82DBD8174863}"/>
              </a:ext>
            </a:extLst>
          </p:cNvPr>
          <p:cNvGrpSpPr/>
          <p:nvPr/>
        </p:nvGrpSpPr>
        <p:grpSpPr>
          <a:xfrm>
            <a:off x="9844663" y="4027568"/>
            <a:ext cx="1219201" cy="1681958"/>
            <a:chOff x="0" y="115975"/>
            <a:chExt cx="1219200" cy="168195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88E638A4-33B0-2E55-B0D9-CFADADDC5F24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5" name="4">
              <a:extLst>
                <a:ext uri="{FF2B5EF4-FFF2-40B4-BE49-F238E27FC236}">
                  <a16:creationId xmlns:a16="http://schemas.microsoft.com/office/drawing/2014/main" id="{DA778A5E-0E4A-BA7A-8718-B535B9210BE5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4</a:t>
              </a:r>
            </a:p>
          </p:txBody>
        </p:sp>
      </p:grpSp>
      <p:grpSp>
        <p:nvGrpSpPr>
          <p:cNvPr id="26" name="Group">
            <a:extLst>
              <a:ext uri="{FF2B5EF4-FFF2-40B4-BE49-F238E27FC236}">
                <a16:creationId xmlns:a16="http://schemas.microsoft.com/office/drawing/2014/main" id="{5FA2C6D7-5A35-E9F4-4486-DAEFED2A1363}"/>
              </a:ext>
            </a:extLst>
          </p:cNvPr>
          <p:cNvGrpSpPr/>
          <p:nvPr/>
        </p:nvGrpSpPr>
        <p:grpSpPr>
          <a:xfrm>
            <a:off x="9844663" y="7312329"/>
            <a:ext cx="1219201" cy="1681958"/>
            <a:chOff x="0" y="115975"/>
            <a:chExt cx="1219200" cy="1681957"/>
          </a:xfrm>
        </p:grpSpPr>
        <p:sp>
          <p:nvSpPr>
            <p:cNvPr id="27" name="Circle">
              <a:extLst>
                <a:ext uri="{FF2B5EF4-FFF2-40B4-BE49-F238E27FC236}">
                  <a16:creationId xmlns:a16="http://schemas.microsoft.com/office/drawing/2014/main" id="{861B1E23-878E-DADD-AE3F-2A07CAF5B3AE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5">
              <a:extLst>
                <a:ext uri="{FF2B5EF4-FFF2-40B4-BE49-F238E27FC236}">
                  <a16:creationId xmlns:a16="http://schemas.microsoft.com/office/drawing/2014/main" id="{34ECE582-AF4B-0F85-F69C-C7B5993EB4DE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32336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5BDA02DF-461E-06A7-3B8E-2988932644D8}"/>
              </a:ext>
            </a:extLst>
          </p:cNvPr>
          <p:cNvSpPr txBox="1"/>
          <p:nvPr/>
        </p:nvSpPr>
        <p:spPr>
          <a:xfrm>
            <a:off x="1229822" y="269600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Infectious Diseases</a:t>
            </a:r>
          </a:p>
        </p:txBody>
      </p:sp>
      <p:sp>
        <p:nvSpPr>
          <p:cNvPr id="4" name="A network of resources linked together for the purpose of providing emergency care and transport to victims of sudden illness or injury.">
            <a:extLst>
              <a:ext uri="{FF2B5EF4-FFF2-40B4-BE49-F238E27FC236}">
                <a16:creationId xmlns:a16="http://schemas.microsoft.com/office/drawing/2014/main" id="{CCE6C40E-974E-8EF6-3CF7-4828B88A95AC}"/>
              </a:ext>
            </a:extLst>
          </p:cNvPr>
          <p:cNvSpPr txBox="1"/>
          <p:nvPr/>
        </p:nvSpPr>
        <p:spPr>
          <a:xfrm>
            <a:off x="10137455" y="6585976"/>
            <a:ext cx="12441572" cy="3709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tx1"/>
                </a:solidFill>
              </a:rPr>
              <a:t>Illnesses caused by pathogens, microorganisms such as bacteria or viruses, that can be transmitted.</a:t>
            </a:r>
          </a:p>
        </p:txBody>
      </p:sp>
    </p:spTree>
    <p:extLst>
      <p:ext uri="{BB962C8B-B14F-4D97-AF65-F5344CB8AC3E}">
        <p14:creationId xmlns:p14="http://schemas.microsoft.com/office/powerpoint/2010/main" val="343369284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6B94FF5D-C055-CC88-7F74-42077F0A2C2F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E46C0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61325C0C-41AE-336C-F4A0-EF06C028E7DD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C53A0304-A326-4547-452C-71E9F43559D7}"/>
              </a:ext>
            </a:extLst>
          </p:cNvPr>
          <p:cNvSpPr txBox="1"/>
          <p:nvPr/>
        </p:nvSpPr>
        <p:spPr>
          <a:xfrm>
            <a:off x="8564880" y="3888736"/>
            <a:ext cx="15076257" cy="544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spcBef>
                <a:spcPts val="5000"/>
              </a:spcBef>
              <a:defRPr sz="64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>
                <a:solidFill>
                  <a:srgbClr val="002060"/>
                </a:solidFill>
              </a:rPr>
              <a:t>Direct contact:   </a:t>
            </a:r>
          </a:p>
          <a:p>
            <a:pPr>
              <a:spcBef>
                <a:spcPts val="2000"/>
              </a:spcBef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>
                <a:solidFill>
                  <a:schemeClr val="tx1"/>
                </a:solidFill>
              </a:rPr>
              <a:t>Which occurs through contact with bodily fluids, contact through open wounds or exposed tissues, or contact with mucous membranes of the mouth, eyes or nose.</a:t>
            </a: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0E3C1710-48E4-A63D-27DB-8798A27B2C06}"/>
              </a:ext>
            </a:extLst>
          </p:cNvPr>
          <p:cNvSpPr/>
          <p:nvPr/>
        </p:nvSpPr>
        <p:spPr>
          <a:xfrm>
            <a:off x="7597415" y="2784342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PPT 2 -"/>
          <p:cNvSpPr txBox="1"/>
          <p:nvPr/>
        </p:nvSpPr>
        <p:spPr>
          <a:xfrm>
            <a:off x="21546983" y="12813338"/>
            <a:ext cx="1406835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3</a:t>
            </a:r>
            <a:r>
              <a:rPr b="1" dirty="0"/>
              <a:t> -</a:t>
            </a:r>
          </a:p>
        </p:txBody>
      </p:sp>
      <p:sp>
        <p:nvSpPr>
          <p:cNvPr id="11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33C8EB-7C1D-DAD0-AD17-99A8DAFBD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F5C739D0-AF86-1D13-BC6B-9D81D33BEC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FCB9E74C-D255-2DB2-82AD-DD44C6B084D8}"/>
              </a:ext>
            </a:extLst>
          </p:cNvPr>
          <p:cNvSpPr txBox="1"/>
          <p:nvPr/>
        </p:nvSpPr>
        <p:spPr>
          <a:xfrm>
            <a:off x="742863" y="2812493"/>
            <a:ext cx="7113118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IN" dirty="0"/>
              <a:t>Methods of Transmission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D9644-03D0-660C-1C23-18A9E44AB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B45B7776-BF56-47B5-3F39-522C75A7797E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E46C0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4A164F9A-AFEC-4FBE-8285-8C6DB8A17B94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CA917402-CAEA-6BBB-B11A-4150CFF4A432}"/>
              </a:ext>
            </a:extLst>
          </p:cNvPr>
          <p:cNvSpPr txBox="1"/>
          <p:nvPr/>
        </p:nvSpPr>
        <p:spPr>
          <a:xfrm>
            <a:off x="8564880" y="3888736"/>
            <a:ext cx="15076257" cy="544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spcBef>
                <a:spcPts val="5000"/>
              </a:spcBef>
              <a:defRPr sz="64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>
                <a:solidFill>
                  <a:srgbClr val="002060"/>
                </a:solidFill>
              </a:rPr>
              <a:t>Indirect contact:    </a:t>
            </a:r>
          </a:p>
          <a:p>
            <a:pPr>
              <a:spcBef>
                <a:spcPts val="2000"/>
              </a:spcBef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>
                <a:solidFill>
                  <a:schemeClr val="tx1"/>
                </a:solidFill>
              </a:rPr>
              <a:t>Through airborne pathogens spread by tiny droplets sprayed during breathing, coughing or sneezing, or by way of contaminated objects, such as needles.</a:t>
            </a: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C3459670-4721-B6AC-B12B-483B27D48323}"/>
              </a:ext>
            </a:extLst>
          </p:cNvPr>
          <p:cNvSpPr/>
          <p:nvPr/>
        </p:nvSpPr>
        <p:spPr>
          <a:xfrm>
            <a:off x="7597415" y="2784342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3" name="Rectangle">
            <a:extLst>
              <a:ext uri="{FF2B5EF4-FFF2-40B4-BE49-F238E27FC236}">
                <a16:creationId xmlns:a16="http://schemas.microsoft.com/office/drawing/2014/main" id="{D300455C-95A5-27AC-A8C3-49090D4AD1BA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878B733C-8A5E-45A6-4A2C-412E27E71CF7}"/>
              </a:ext>
            </a:extLst>
          </p:cNvPr>
          <p:cNvSpPr txBox="1"/>
          <p:nvPr/>
        </p:nvSpPr>
        <p:spPr>
          <a:xfrm>
            <a:off x="21546983" y="12813338"/>
            <a:ext cx="1406835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3</a:t>
            </a:r>
            <a:r>
              <a:rPr b="1" dirty="0"/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A1EE3036-E949-78FA-B04A-72181406E0B7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A95F01AD-52F3-095D-AE70-F8907528C5A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146E71-3358-C3F5-525E-6DE99A6818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30993EF3-9FCD-A434-4B58-0768715CC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1C2881F9-9ED3-D02B-F79B-A32E442D649B}"/>
              </a:ext>
            </a:extLst>
          </p:cNvPr>
          <p:cNvSpPr txBox="1"/>
          <p:nvPr/>
        </p:nvSpPr>
        <p:spPr>
          <a:xfrm>
            <a:off x="742863" y="2812493"/>
            <a:ext cx="7113118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IN" dirty="0"/>
              <a:t>Methods of Transmission</a:t>
            </a:r>
          </a:p>
        </p:txBody>
      </p:sp>
    </p:spTree>
    <p:extLst>
      <p:ext uri="{BB962C8B-B14F-4D97-AF65-F5344CB8AC3E}">
        <p14:creationId xmlns:p14="http://schemas.microsoft.com/office/powerpoint/2010/main" val="143536241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fectious Disease">
            <a:extLst>
              <a:ext uri="{FF2B5EF4-FFF2-40B4-BE49-F238E27FC236}">
                <a16:creationId xmlns:a16="http://schemas.microsoft.com/office/drawing/2014/main" id="{8C6092F2-B8FE-7D8F-43F0-E5BE577C4E17}"/>
              </a:ext>
            </a:extLst>
          </p:cNvPr>
          <p:cNvSpPr txBox="1"/>
          <p:nvPr/>
        </p:nvSpPr>
        <p:spPr>
          <a:xfrm>
            <a:off x="981290" y="2421680"/>
            <a:ext cx="7449138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Infectious Disease</a:t>
            </a:r>
          </a:p>
        </p:txBody>
      </p:sp>
      <p:sp>
        <p:nvSpPr>
          <p:cNvPr id="3" name="Fever…">
            <a:extLst>
              <a:ext uri="{FF2B5EF4-FFF2-40B4-BE49-F238E27FC236}">
                <a16:creationId xmlns:a16="http://schemas.microsoft.com/office/drawing/2014/main" id="{E8A64B50-42A4-2E00-693C-F89C84E8EA95}"/>
              </a:ext>
            </a:extLst>
          </p:cNvPr>
          <p:cNvSpPr txBox="1"/>
          <p:nvPr/>
        </p:nvSpPr>
        <p:spPr>
          <a:xfrm>
            <a:off x="10019966" y="5392783"/>
            <a:ext cx="13439514" cy="6887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Fever 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Nausea, vomiting, dizziness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Yellowish coloration of the skin and whites of the eyes 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t>Headache, chest or abdominal pain</a:t>
            </a:r>
          </a:p>
        </p:txBody>
      </p:sp>
      <p:sp>
        <p:nvSpPr>
          <p:cNvPr id="4" name="Signs and Symptoms">
            <a:extLst>
              <a:ext uri="{FF2B5EF4-FFF2-40B4-BE49-F238E27FC236}">
                <a16:creationId xmlns:a16="http://schemas.microsoft.com/office/drawing/2014/main" id="{1D2031FC-5B1E-5B59-FB3A-BE6A4EF2BDCE}"/>
              </a:ext>
            </a:extLst>
          </p:cNvPr>
          <p:cNvSpPr txBox="1"/>
          <p:nvPr/>
        </p:nvSpPr>
        <p:spPr>
          <a:xfrm>
            <a:off x="924520" y="5162268"/>
            <a:ext cx="7770665" cy="1197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Signs and Symptoms</a:t>
            </a:r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EE4A5A64-2D0B-9F6F-FC38-FDA1C89B4560}"/>
              </a:ext>
            </a:extLst>
          </p:cNvPr>
          <p:cNvSpPr/>
          <p:nvPr/>
        </p:nvSpPr>
        <p:spPr>
          <a:xfrm>
            <a:off x="10179203" y="4794724"/>
            <a:ext cx="13439514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217324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E7465-5929-A998-6087-F57A6BC09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fectious Disease">
            <a:extLst>
              <a:ext uri="{FF2B5EF4-FFF2-40B4-BE49-F238E27FC236}">
                <a16:creationId xmlns:a16="http://schemas.microsoft.com/office/drawing/2014/main" id="{BCB0D880-0F08-0D51-154C-C0D0BF062562}"/>
              </a:ext>
            </a:extLst>
          </p:cNvPr>
          <p:cNvSpPr txBox="1"/>
          <p:nvPr/>
        </p:nvSpPr>
        <p:spPr>
          <a:xfrm>
            <a:off x="981290" y="2421680"/>
            <a:ext cx="7449138" cy="252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Infectious Disease</a:t>
            </a:r>
          </a:p>
        </p:txBody>
      </p:sp>
      <p:sp>
        <p:nvSpPr>
          <p:cNvPr id="3" name="Fever…">
            <a:extLst>
              <a:ext uri="{FF2B5EF4-FFF2-40B4-BE49-F238E27FC236}">
                <a16:creationId xmlns:a16="http://schemas.microsoft.com/office/drawing/2014/main" id="{EBC7C100-50A6-0DDB-DB13-C507A4DADAB0}"/>
              </a:ext>
            </a:extLst>
          </p:cNvPr>
          <p:cNvSpPr txBox="1"/>
          <p:nvPr/>
        </p:nvSpPr>
        <p:spPr>
          <a:xfrm>
            <a:off x="10019966" y="5392783"/>
            <a:ext cx="13439514" cy="539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Coughing, shortness of breath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Diarrhea 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Fatigue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Weight loss</a:t>
            </a:r>
          </a:p>
        </p:txBody>
      </p:sp>
      <p:sp>
        <p:nvSpPr>
          <p:cNvPr id="4" name="Signs and Symptoms">
            <a:extLst>
              <a:ext uri="{FF2B5EF4-FFF2-40B4-BE49-F238E27FC236}">
                <a16:creationId xmlns:a16="http://schemas.microsoft.com/office/drawing/2014/main" id="{53E01086-1631-8BF3-6865-2AE310ACCDE1}"/>
              </a:ext>
            </a:extLst>
          </p:cNvPr>
          <p:cNvSpPr txBox="1"/>
          <p:nvPr/>
        </p:nvSpPr>
        <p:spPr>
          <a:xfrm>
            <a:off x="924520" y="5162268"/>
            <a:ext cx="7770665" cy="1197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Signs and Symptoms</a:t>
            </a:r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0926AD51-3C04-B649-5D0C-F7864DE03434}"/>
              </a:ext>
            </a:extLst>
          </p:cNvPr>
          <p:cNvSpPr/>
          <p:nvPr/>
        </p:nvSpPr>
        <p:spPr>
          <a:xfrm>
            <a:off x="10179203" y="4794724"/>
            <a:ext cx="13439514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584340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07C58-5939-F8EC-020E-6EE87DA33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3B4FD4FA-8064-8243-F700-840036F85077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E46C0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7B5F2833-0E76-7A00-9604-2A17FB8F650C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D6312408-3F45-ABD3-3628-E9670EF8FBC2}"/>
              </a:ext>
            </a:extLst>
          </p:cNvPr>
          <p:cNvSpPr txBox="1"/>
          <p:nvPr/>
        </p:nvSpPr>
        <p:spPr>
          <a:xfrm>
            <a:off x="8564880" y="5222233"/>
            <a:ext cx="15076257" cy="4109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000" dirty="0">
                <a:solidFill>
                  <a:schemeClr val="tx1"/>
                </a:solidFill>
              </a:rPr>
              <a:t>A strict form of infection control, based on the premise, that blood and bodily fluids are infectious.</a:t>
            </a: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CD0A0EFE-7ECD-11BF-ED49-8F59B37ABC41}"/>
              </a:ext>
            </a:extLst>
          </p:cNvPr>
          <p:cNvSpPr/>
          <p:nvPr/>
        </p:nvSpPr>
        <p:spPr>
          <a:xfrm>
            <a:off x="7597415" y="2784342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3" name="Rectangle">
            <a:extLst>
              <a:ext uri="{FF2B5EF4-FFF2-40B4-BE49-F238E27FC236}">
                <a16:creationId xmlns:a16="http://schemas.microsoft.com/office/drawing/2014/main" id="{D6EE2C8F-7A1C-3A14-070D-4519F8EC7F87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38F81B70-6A1B-9062-A3F5-BC4F6C821533}"/>
              </a:ext>
            </a:extLst>
          </p:cNvPr>
          <p:cNvSpPr txBox="1"/>
          <p:nvPr/>
        </p:nvSpPr>
        <p:spPr>
          <a:xfrm>
            <a:off x="21546983" y="12813338"/>
            <a:ext cx="1406835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3</a:t>
            </a:r>
            <a:r>
              <a:rPr b="1" dirty="0"/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B18FE53C-1E26-E60D-0EDF-FB598D4FFCC1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454146F0-3E99-7CA1-A2B4-4FD5BD1185A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C2F48-E775-340F-5941-5FC1C3DD2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136F888D-0B0D-5773-464D-7F0B55066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A3BA8CF2-4CA2-43C1-ED67-1B95C7C8F534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IN" dirty="0"/>
              <a:t>Body Substance Isolation</a:t>
            </a:r>
          </a:p>
        </p:txBody>
      </p:sp>
    </p:spTree>
    <p:extLst>
      <p:ext uri="{BB962C8B-B14F-4D97-AF65-F5344CB8AC3E}">
        <p14:creationId xmlns:p14="http://schemas.microsoft.com/office/powerpoint/2010/main" val="318813911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390</Words>
  <Application>Microsoft Office PowerPoint</Application>
  <PresentationFormat>Custom</PresentationFormat>
  <Paragraphs>82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Open Sans</vt:lpstr>
      <vt:lpstr>Open Sans Semibold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Kamal Mehra</dc:creator>
  <cp:lastModifiedBy>Aatish Panwar</cp:lastModifiedBy>
  <cp:revision>44</cp:revision>
  <dcterms:modified xsi:type="dcterms:W3CDTF">2026-01-17T16:05:46Z</dcterms:modified>
</cp:coreProperties>
</file>