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28"/>
  </p:notesMasterIdLst>
  <p:sldIdLst>
    <p:sldId id="291" r:id="rId2"/>
    <p:sldId id="600" r:id="rId3"/>
    <p:sldId id="601" r:id="rId4"/>
    <p:sldId id="602" r:id="rId5"/>
    <p:sldId id="603" r:id="rId6"/>
    <p:sldId id="604" r:id="rId7"/>
    <p:sldId id="605" r:id="rId8"/>
    <p:sldId id="606" r:id="rId9"/>
    <p:sldId id="607" r:id="rId10"/>
    <p:sldId id="608" r:id="rId11"/>
    <p:sldId id="609" r:id="rId12"/>
    <p:sldId id="610" r:id="rId13"/>
    <p:sldId id="611" r:id="rId14"/>
    <p:sldId id="612" r:id="rId15"/>
    <p:sldId id="613" r:id="rId16"/>
    <p:sldId id="614" r:id="rId17"/>
    <p:sldId id="615" r:id="rId18"/>
    <p:sldId id="616" r:id="rId19"/>
    <p:sldId id="617" r:id="rId20"/>
    <p:sldId id="618" r:id="rId21"/>
    <p:sldId id="619" r:id="rId22"/>
    <p:sldId id="620" r:id="rId23"/>
    <p:sldId id="621" r:id="rId24"/>
    <p:sldId id="622" r:id="rId25"/>
    <p:sldId id="623" r:id="rId26"/>
    <p:sldId id="12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varScale="1">
        <p:scale>
          <a:sx n="78" d="100"/>
          <a:sy n="78" d="100"/>
        </p:scale>
        <p:origin x="936" y="9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36"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endParaRPr lang="en-US"/>
          </a:p>
        </p:txBody>
      </p:sp>
      <p:sp>
        <p:nvSpPr>
          <p:cNvPr id="1048737"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fld id="{7BBF21A7-87A5-42AF-9363-7249CACE0514}" type="datetimeFigureOut">
              <a:rPr lang="en-US"/>
              <a:pPr/>
              <a:t>1/7/2026</a:t>
            </a:fld>
            <a:endParaRPr lang="en-US"/>
          </a:p>
        </p:txBody>
      </p:sp>
      <p:sp>
        <p:nvSpPr>
          <p:cNvPr id="1048738"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1048739"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8740"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endParaRPr lang="en-US"/>
          </a:p>
        </p:txBody>
      </p:sp>
      <p:sp>
        <p:nvSpPr>
          <p:cNvPr id="1048741"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fld id="{B8C92FB6-1D6B-4012-9BD9-31E2CB61B33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8C92FB6-1D6B-4012-9BD9-31E2CB61B332}" type="slidenum">
              <a:rPr lang="en-US" smtClean="0"/>
              <a:pPr/>
              <a:t>17</a:t>
            </a:fld>
            <a:endParaRPr lang="en-US"/>
          </a:p>
        </p:txBody>
      </p:sp>
    </p:spTree>
    <p:extLst>
      <p:ext uri="{BB962C8B-B14F-4D97-AF65-F5344CB8AC3E}">
        <p14:creationId xmlns:p14="http://schemas.microsoft.com/office/powerpoint/2010/main" val="97556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4F2B7-FA30-4F43-4C6C-FEC95FD06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DB9EA-1C5A-0A9F-FD00-2E4ADD78A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7FC67-B9F4-3B63-B500-E4EB7F3EFAC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65D4214-A6D6-5CEF-FB48-49E2A5480407}"/>
              </a:ext>
            </a:extLst>
          </p:cNvPr>
          <p:cNvSpPr>
            <a:spLocks noGrp="1"/>
          </p:cNvSpPr>
          <p:nvPr>
            <p:ph type="sldNum" sz="quarter" idx="5"/>
          </p:nvPr>
        </p:nvSpPr>
        <p:spPr/>
        <p:txBody>
          <a:bodyPr/>
          <a:lstStyle/>
          <a:p>
            <a:fld id="{B8C92FB6-1D6B-4012-9BD9-31E2CB61B332}" type="slidenum">
              <a:rPr lang="en-US" smtClean="0"/>
              <a:pPr/>
              <a:t>18</a:t>
            </a:fld>
            <a:endParaRPr lang="en-US"/>
          </a:p>
        </p:txBody>
      </p:sp>
    </p:spTree>
    <p:extLst>
      <p:ext uri="{BB962C8B-B14F-4D97-AF65-F5344CB8AC3E}">
        <p14:creationId xmlns:p14="http://schemas.microsoft.com/office/powerpoint/2010/main" val="162305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8F9D5-C8C1-303C-1110-C65492719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71BE1-5652-5AA3-97D6-D11445F41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C1DE4-E31D-037B-9729-7792463E089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A017F8E-F977-8656-7746-588D33609998}"/>
              </a:ext>
            </a:extLst>
          </p:cNvPr>
          <p:cNvSpPr>
            <a:spLocks noGrp="1"/>
          </p:cNvSpPr>
          <p:nvPr>
            <p:ph type="sldNum" sz="quarter" idx="5"/>
          </p:nvPr>
        </p:nvSpPr>
        <p:spPr/>
        <p:txBody>
          <a:bodyPr/>
          <a:lstStyle/>
          <a:p>
            <a:fld id="{B8C92FB6-1D6B-4012-9BD9-31E2CB61B332}" type="slidenum">
              <a:rPr lang="en-US" smtClean="0"/>
              <a:pPr/>
              <a:t>19</a:t>
            </a:fld>
            <a:endParaRPr lang="en-US"/>
          </a:p>
        </p:txBody>
      </p:sp>
    </p:spTree>
    <p:extLst>
      <p:ext uri="{BB962C8B-B14F-4D97-AF65-F5344CB8AC3E}">
        <p14:creationId xmlns:p14="http://schemas.microsoft.com/office/powerpoint/2010/main" val="3963171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DF87B-E5DC-7030-FA4B-2823396CF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FF01F-6FB3-293A-51F5-9831F2FB6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D92CC-1520-3A5D-B602-DCEB89BAE49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06365263-D40C-EFF0-3F5F-8511939A88F1}"/>
              </a:ext>
            </a:extLst>
          </p:cNvPr>
          <p:cNvSpPr>
            <a:spLocks noGrp="1"/>
          </p:cNvSpPr>
          <p:nvPr>
            <p:ph type="sldNum" sz="quarter" idx="5"/>
          </p:nvPr>
        </p:nvSpPr>
        <p:spPr/>
        <p:txBody>
          <a:bodyPr/>
          <a:lstStyle/>
          <a:p>
            <a:fld id="{B8C92FB6-1D6B-4012-9BD9-31E2CB61B332}" type="slidenum">
              <a:rPr lang="en-US" smtClean="0"/>
              <a:pPr/>
              <a:t>20</a:t>
            </a:fld>
            <a:endParaRPr lang="en-US"/>
          </a:p>
        </p:txBody>
      </p:sp>
    </p:spTree>
    <p:extLst>
      <p:ext uri="{BB962C8B-B14F-4D97-AF65-F5344CB8AC3E}">
        <p14:creationId xmlns:p14="http://schemas.microsoft.com/office/powerpoint/2010/main" val="194369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403E-CAA8-101B-47FA-ECEBA98B1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5BE2E-4F03-2812-191F-DC3E5B80C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C25EC-4C6F-D50D-27C5-4FF21D8C985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86F0092C-23B4-A2F4-16D9-8B7A4FC6C781}"/>
              </a:ext>
            </a:extLst>
          </p:cNvPr>
          <p:cNvSpPr>
            <a:spLocks noGrp="1"/>
          </p:cNvSpPr>
          <p:nvPr>
            <p:ph type="sldNum" sz="quarter" idx="5"/>
          </p:nvPr>
        </p:nvSpPr>
        <p:spPr/>
        <p:txBody>
          <a:bodyPr/>
          <a:lstStyle/>
          <a:p>
            <a:fld id="{B8C92FB6-1D6B-4012-9BD9-31E2CB61B332}" type="slidenum">
              <a:rPr lang="en-US" smtClean="0"/>
              <a:pPr/>
              <a:t>21</a:t>
            </a:fld>
            <a:endParaRPr lang="en-US"/>
          </a:p>
        </p:txBody>
      </p:sp>
    </p:spTree>
    <p:extLst>
      <p:ext uri="{BB962C8B-B14F-4D97-AF65-F5344CB8AC3E}">
        <p14:creationId xmlns:p14="http://schemas.microsoft.com/office/powerpoint/2010/main" val="1928566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4AD44-8F19-2289-B2CC-1AA767269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021BE-E864-0A5B-3491-1A25F6C72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D527B-F38B-E39E-8014-5C0F5112522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DF953EC-8A25-A964-8B02-89DE241EBF9C}"/>
              </a:ext>
            </a:extLst>
          </p:cNvPr>
          <p:cNvSpPr>
            <a:spLocks noGrp="1"/>
          </p:cNvSpPr>
          <p:nvPr>
            <p:ph type="sldNum" sz="quarter" idx="5"/>
          </p:nvPr>
        </p:nvSpPr>
        <p:spPr/>
        <p:txBody>
          <a:bodyPr/>
          <a:lstStyle/>
          <a:p>
            <a:fld id="{B8C92FB6-1D6B-4012-9BD9-31E2CB61B332}" type="slidenum">
              <a:rPr lang="en-US" smtClean="0"/>
              <a:pPr/>
              <a:t>22</a:t>
            </a:fld>
            <a:endParaRPr lang="en-US"/>
          </a:p>
        </p:txBody>
      </p:sp>
    </p:spTree>
    <p:extLst>
      <p:ext uri="{BB962C8B-B14F-4D97-AF65-F5344CB8AC3E}">
        <p14:creationId xmlns:p14="http://schemas.microsoft.com/office/powerpoint/2010/main" val="3963715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3A109-EB8C-542F-0A81-D42DD65B2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F19FA-D037-2A04-42D6-94A5AF318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D80E16-05F5-72D7-FCF5-29F36C205C8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DB34C38-9BEF-A7AC-6EB5-DE657532986B}"/>
              </a:ext>
            </a:extLst>
          </p:cNvPr>
          <p:cNvSpPr>
            <a:spLocks noGrp="1"/>
          </p:cNvSpPr>
          <p:nvPr>
            <p:ph type="sldNum" sz="quarter" idx="5"/>
          </p:nvPr>
        </p:nvSpPr>
        <p:spPr/>
        <p:txBody>
          <a:bodyPr/>
          <a:lstStyle/>
          <a:p>
            <a:fld id="{B8C92FB6-1D6B-4012-9BD9-31E2CB61B332}" type="slidenum">
              <a:rPr lang="en-US" smtClean="0"/>
              <a:pPr/>
              <a:t>23</a:t>
            </a:fld>
            <a:endParaRPr lang="en-US"/>
          </a:p>
        </p:txBody>
      </p:sp>
    </p:spTree>
    <p:extLst>
      <p:ext uri="{BB962C8B-B14F-4D97-AF65-F5344CB8AC3E}">
        <p14:creationId xmlns:p14="http://schemas.microsoft.com/office/powerpoint/2010/main" val="1989392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E2EE2-0B06-7B21-A2B1-8266BE89C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CB182-842A-3405-4E7C-638C43ECE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BA03D-0324-FE2B-2990-E5D579DC4BD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EAB53B2-DA7F-D08B-82E6-6D7FEDB50AA4}"/>
              </a:ext>
            </a:extLst>
          </p:cNvPr>
          <p:cNvSpPr>
            <a:spLocks noGrp="1"/>
          </p:cNvSpPr>
          <p:nvPr>
            <p:ph type="sldNum" sz="quarter" idx="5"/>
          </p:nvPr>
        </p:nvSpPr>
        <p:spPr/>
        <p:txBody>
          <a:bodyPr/>
          <a:lstStyle/>
          <a:p>
            <a:fld id="{B8C92FB6-1D6B-4012-9BD9-31E2CB61B332}" type="slidenum">
              <a:rPr lang="en-US" smtClean="0"/>
              <a:pPr/>
              <a:t>24</a:t>
            </a:fld>
            <a:endParaRPr lang="en-US"/>
          </a:p>
        </p:txBody>
      </p:sp>
    </p:spTree>
    <p:extLst>
      <p:ext uri="{BB962C8B-B14F-4D97-AF65-F5344CB8AC3E}">
        <p14:creationId xmlns:p14="http://schemas.microsoft.com/office/powerpoint/2010/main" val="390303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A0F7-E437-BB51-6444-9F1E38C443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F922B2-E6F2-F823-B880-BED7A7E91F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E95845-8C22-EED8-44F7-773737BEA0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0BA12C-B41E-1989-6356-E2A69F9C6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8B1F6-828E-B2C4-AD4B-E0E23C5EE52B}"/>
              </a:ext>
            </a:extLst>
          </p:cNvPr>
          <p:cNvSpPr>
            <a:spLocks noGrp="1"/>
          </p:cNvSpPr>
          <p:nvPr>
            <p:ph type="sldNum" sz="quarter" idx="12"/>
          </p:nvPr>
        </p:nvSpPr>
        <p:spPr/>
        <p:txBody>
          <a:bodyPr/>
          <a:lstStyle/>
          <a:p>
            <a:fld id="{DE015B64-9C2A-4A3F-A0C1-C199010434A3}" type="slidenum">
              <a:rPr lang="en-US" smtClean="0"/>
              <a:pPr/>
              <a:t>‹#›</a:t>
            </a:fld>
            <a:endParaRPr lang="en-US"/>
          </a:p>
        </p:txBody>
      </p:sp>
    </p:spTree>
    <p:extLst>
      <p:ext uri="{BB962C8B-B14F-4D97-AF65-F5344CB8AC3E}">
        <p14:creationId xmlns:p14="http://schemas.microsoft.com/office/powerpoint/2010/main" val="3896515371"/>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46A5-DABE-A43A-773F-1C3DBB8033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31BEEF-56B5-DF98-E6F1-0696327E63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E6041-4672-CE11-5D88-25E4DB477CC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7A2D6D4-CE28-1719-581D-3A3A32EE2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8AF51-BC6C-C337-237D-22C77904F6E3}"/>
              </a:ext>
            </a:extLst>
          </p:cNvPr>
          <p:cNvSpPr>
            <a:spLocks noGrp="1"/>
          </p:cNvSpPr>
          <p:nvPr>
            <p:ph type="sldNum" sz="quarter" idx="12"/>
          </p:nvPr>
        </p:nvSpPr>
        <p:spPr/>
        <p:txBody>
          <a:bodyPr/>
          <a:lstStyle/>
          <a:p>
            <a:fld id="{36C6ED3A-752F-462F-8639-BFBD5B821D6D}" type="slidenum">
              <a:rPr lang="en-US" smtClean="0"/>
              <a:pPr/>
              <a:t>‹#›</a:t>
            </a:fld>
            <a:endParaRPr lang="en-US"/>
          </a:p>
        </p:txBody>
      </p:sp>
    </p:spTree>
    <p:extLst>
      <p:ext uri="{BB962C8B-B14F-4D97-AF65-F5344CB8AC3E}">
        <p14:creationId xmlns:p14="http://schemas.microsoft.com/office/powerpoint/2010/main" val="975854793"/>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3F510E-4C89-302D-5AFC-57D1395D53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03151A-56CF-FB3D-31A8-47A3092CB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ADF7C-880B-3842-7770-B4BEB3CBA97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FA5239-D10A-B4CA-17E9-C9221E4AE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CB646-FE97-2FB2-2B54-5BEF828A6C64}"/>
              </a:ext>
            </a:extLst>
          </p:cNvPr>
          <p:cNvSpPr>
            <a:spLocks noGrp="1"/>
          </p:cNvSpPr>
          <p:nvPr>
            <p:ph type="sldNum" sz="quarter" idx="12"/>
          </p:nvPr>
        </p:nvSpPr>
        <p:spPr/>
        <p:txBody>
          <a:bodyPr/>
          <a:lstStyle/>
          <a:p>
            <a:fld id="{F601B514-244A-4B36-BBA5-38DDD20DD45F}" type="slidenum">
              <a:rPr lang="en-US" smtClean="0"/>
              <a:pPr/>
              <a:t>‹#›</a:t>
            </a:fld>
            <a:endParaRPr lang="en-US"/>
          </a:p>
        </p:txBody>
      </p:sp>
    </p:spTree>
    <p:extLst>
      <p:ext uri="{BB962C8B-B14F-4D97-AF65-F5344CB8AC3E}">
        <p14:creationId xmlns:p14="http://schemas.microsoft.com/office/powerpoint/2010/main" val="824716318"/>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1" name="PEER | MFR | INDIA"/>
          <p:cNvSpPr txBox="1"/>
          <p:nvPr/>
        </p:nvSpPr>
        <p:spPr>
          <a:xfrm>
            <a:off x="301195" y="6438420"/>
            <a:ext cx="2321279" cy="263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1" tIns="39141" rIns="39141" bIns="39141">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dirty="0"/>
              <a:t>CAPF | ADRC</a:t>
            </a:r>
            <a:r>
              <a:rPr sz="1200" dirty="0"/>
              <a:t> | INDIA</a:t>
            </a:r>
          </a:p>
        </p:txBody>
      </p:sp>
      <p:sp>
        <p:nvSpPr>
          <p:cNvPr id="12"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3" name="PPT 2 -"/>
          <p:cNvSpPr txBox="1"/>
          <p:nvPr/>
        </p:nvSpPr>
        <p:spPr>
          <a:xfrm>
            <a:off x="10774696" y="6406669"/>
            <a:ext cx="701012"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b="1" dirty="0"/>
              <a:t>PPT </a:t>
            </a:r>
            <a:r>
              <a:rPr lang="en-US" sz="1500" b="1" dirty="0"/>
              <a:t>3</a:t>
            </a:r>
            <a:r>
              <a:rPr sz="1500" b="1" dirty="0"/>
              <a:t> -</a:t>
            </a:r>
          </a:p>
        </p:txBody>
      </p:sp>
      <p:sp>
        <p:nvSpPr>
          <p:cNvPr id="14"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5" name="Slide Number"/>
          <p:cNvSpPr txBox="1">
            <a:spLocks noGrp="1"/>
          </p:cNvSpPr>
          <p:nvPr>
            <p:ph type="sldNum" sz="quarter" idx="2"/>
          </p:nvPr>
        </p:nvSpPr>
        <p:spPr>
          <a:xfrm>
            <a:off x="11406102" y="6406669"/>
            <a:ext cx="484703" cy="338635"/>
          </a:xfrm>
          <a:prstGeom prst="rect">
            <a:avLst/>
          </a:prstGeom>
        </p:spPr>
        <p:txBody>
          <a:bodyPr lIns="78283" tIns="78283" rIns="78283" bIns="78283" anchor="t"/>
          <a:lstStyle>
            <a:lvl1pPr algn="ctr">
              <a:spcBef>
                <a:spcPts val="300"/>
              </a:spcBef>
              <a:defRPr sz="1500" b="1">
                <a:solidFill>
                  <a:srgbClr val="535353"/>
                </a:solidFill>
                <a:latin typeface="Open Sans"/>
                <a:ea typeface="Open Sans"/>
                <a:cs typeface="Open Sans"/>
                <a:sym typeface="Open Sans"/>
              </a:defRPr>
            </a:lvl1pPr>
          </a:lstStyle>
          <a:p>
            <a:fld id="{86CB4B4D-7CA3-9044-876B-883B54F8677D}" type="slidenum">
              <a:rPr/>
              <a:pPr/>
              <a:t>‹#›</a:t>
            </a:fld>
            <a:endParaRPr dirty="0"/>
          </a:p>
        </p:txBody>
      </p:sp>
    </p:spTree>
    <p:extLst>
      <p:ext uri="{BB962C8B-B14F-4D97-AF65-F5344CB8AC3E}">
        <p14:creationId xmlns:p14="http://schemas.microsoft.com/office/powerpoint/2010/main" val="35367592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3CE7-4831-BF2C-F559-AF408395F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5F01EA-BD15-3AEB-2D22-337C34408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1A737-1AB5-FF3A-0F40-C53A763D49D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8C28DBA-C912-CC37-817F-CD21CA1ED7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AE943-D19F-BE12-A397-29F98C657DEF}"/>
              </a:ext>
            </a:extLst>
          </p:cNvPr>
          <p:cNvSpPr>
            <a:spLocks noGrp="1"/>
          </p:cNvSpPr>
          <p:nvPr>
            <p:ph type="sldNum" sz="quarter" idx="12"/>
          </p:nvPr>
        </p:nvSpPr>
        <p:spPr/>
        <p:txBody>
          <a:bodyPr/>
          <a:lstStyle/>
          <a:p>
            <a:fld id="{BDB137E4-AAE9-4D21-9C2D-5ABF3E2C9F5C}" type="slidenum">
              <a:rPr lang="en-US" smtClean="0"/>
              <a:pPr/>
              <a:t>‹#›</a:t>
            </a:fld>
            <a:endParaRPr lang="en-US"/>
          </a:p>
        </p:txBody>
      </p:sp>
    </p:spTree>
    <p:extLst>
      <p:ext uri="{BB962C8B-B14F-4D97-AF65-F5344CB8AC3E}">
        <p14:creationId xmlns:p14="http://schemas.microsoft.com/office/powerpoint/2010/main" val="3955774950"/>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86FB-4B8C-FC58-F108-24A39A8FA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A4BD3C-6607-FA43-AC23-5E9A1DA26B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46FE6B-1CA8-A1F0-07C2-85719184F3E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547B2E-38D1-C9F6-0A44-47B3359F5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2B8EB-0B8A-FDD5-C794-0041C22093B4}"/>
              </a:ext>
            </a:extLst>
          </p:cNvPr>
          <p:cNvSpPr>
            <a:spLocks noGrp="1"/>
          </p:cNvSpPr>
          <p:nvPr>
            <p:ph type="sldNum" sz="quarter" idx="12"/>
          </p:nvPr>
        </p:nvSpPr>
        <p:spPr/>
        <p:txBody>
          <a:bodyPr/>
          <a:lstStyle/>
          <a:p>
            <a:fld id="{24E44357-E0D8-4938-8BB3-7B1B388582E4}" type="slidenum">
              <a:rPr lang="en-US" smtClean="0"/>
              <a:pPr/>
              <a:t>‹#›</a:t>
            </a:fld>
            <a:endParaRPr lang="en-US"/>
          </a:p>
        </p:txBody>
      </p:sp>
    </p:spTree>
    <p:extLst>
      <p:ext uri="{BB962C8B-B14F-4D97-AF65-F5344CB8AC3E}">
        <p14:creationId xmlns:p14="http://schemas.microsoft.com/office/powerpoint/2010/main" val="4262907874"/>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9DCC-AC56-F719-1FAE-8B9E6653C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018C3-C1B0-8DF6-2172-3B33097286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387BC7-D9EB-85B2-D2C6-27238CC305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C9703-B2DC-3961-62DC-1BF970BF46D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4BCC446-EA7B-5884-EC31-D7C8A7185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CA336-9B3A-DFB9-1C80-F6A695F46AB0}"/>
              </a:ext>
            </a:extLst>
          </p:cNvPr>
          <p:cNvSpPr>
            <a:spLocks noGrp="1"/>
          </p:cNvSpPr>
          <p:nvPr>
            <p:ph type="sldNum" sz="quarter" idx="12"/>
          </p:nvPr>
        </p:nvSpPr>
        <p:spPr/>
        <p:txBody>
          <a:bodyPr/>
          <a:lstStyle/>
          <a:p>
            <a:fld id="{2673B712-1258-4B94-AE3A-5A8557E8C9FC}" type="slidenum">
              <a:rPr lang="en-US" smtClean="0"/>
              <a:pPr/>
              <a:t>‹#›</a:t>
            </a:fld>
            <a:endParaRPr lang="en-US"/>
          </a:p>
        </p:txBody>
      </p:sp>
    </p:spTree>
    <p:extLst>
      <p:ext uri="{BB962C8B-B14F-4D97-AF65-F5344CB8AC3E}">
        <p14:creationId xmlns:p14="http://schemas.microsoft.com/office/powerpoint/2010/main" val="651915093"/>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D6E90-759A-AD06-E9C3-7EC10050CC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376111-1082-15D7-3940-C7E918D812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6E8673-FBA6-9776-8A0F-ED33A462DB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ED9E36-B6A3-A49D-FB2A-D4D4314AA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9D6DC6-BB98-92F9-C1FC-88BD319B68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D8B26B-02BB-576C-3C73-CDF584B1F32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22E5096-994A-F821-6C2C-C65250153C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63219B-1562-20D2-2F04-286BE20AE072}"/>
              </a:ext>
            </a:extLst>
          </p:cNvPr>
          <p:cNvSpPr>
            <a:spLocks noGrp="1"/>
          </p:cNvSpPr>
          <p:nvPr>
            <p:ph type="sldNum" sz="quarter" idx="12"/>
          </p:nvPr>
        </p:nvSpPr>
        <p:spPr/>
        <p:txBody>
          <a:bodyPr/>
          <a:lstStyle/>
          <a:p>
            <a:fld id="{773B3F72-C2F5-4307-B3F6-0511B1093F0C}" type="slidenum">
              <a:rPr lang="en-US" smtClean="0"/>
              <a:pPr/>
              <a:t>‹#›</a:t>
            </a:fld>
            <a:endParaRPr lang="en-US"/>
          </a:p>
        </p:txBody>
      </p:sp>
    </p:spTree>
    <p:extLst>
      <p:ext uri="{BB962C8B-B14F-4D97-AF65-F5344CB8AC3E}">
        <p14:creationId xmlns:p14="http://schemas.microsoft.com/office/powerpoint/2010/main" val="2742927375"/>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60476-EE6C-0D86-2D1C-11A4455E8D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30BEB4-074B-E112-60F5-51EA4E821D5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5D44346-74EF-AA80-BBB6-02F412995E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39E464-D342-5AB8-B21B-2A30E10F1A28}"/>
              </a:ext>
            </a:extLst>
          </p:cNvPr>
          <p:cNvSpPr>
            <a:spLocks noGrp="1"/>
          </p:cNvSpPr>
          <p:nvPr>
            <p:ph type="sldNum" sz="quarter" idx="12"/>
          </p:nvPr>
        </p:nvSpPr>
        <p:spPr/>
        <p:txBody>
          <a:bodyPr/>
          <a:lstStyle/>
          <a:p>
            <a:fld id="{44561EBF-5C6F-4394-ACB4-FA51FEAB271A}" type="slidenum">
              <a:rPr lang="en-US" smtClean="0"/>
              <a:pPr/>
              <a:t>‹#›</a:t>
            </a:fld>
            <a:endParaRPr lang="en-US"/>
          </a:p>
        </p:txBody>
      </p:sp>
    </p:spTree>
    <p:extLst>
      <p:ext uri="{BB962C8B-B14F-4D97-AF65-F5344CB8AC3E}">
        <p14:creationId xmlns:p14="http://schemas.microsoft.com/office/powerpoint/2010/main" val="3272344141"/>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C45206-FC3B-CE15-C883-FF26A4B7DA5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FDF346B-ECF0-3B49-8E39-3603E8EE6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341A7B-DDEA-674E-3008-4E5C4CF2695A}"/>
              </a:ext>
            </a:extLst>
          </p:cNvPr>
          <p:cNvSpPr>
            <a:spLocks noGrp="1"/>
          </p:cNvSpPr>
          <p:nvPr>
            <p:ph type="sldNum" sz="quarter" idx="12"/>
          </p:nvPr>
        </p:nvSpPr>
        <p:spPr/>
        <p:txBody>
          <a:bodyPr/>
          <a:lstStyle/>
          <a:p>
            <a:fld id="{74201882-DE38-47EB-99A5-EA7DC7A81F7E}" type="slidenum">
              <a:rPr lang="en-US" smtClean="0"/>
              <a:pPr/>
              <a:t>‹#›</a:t>
            </a:fld>
            <a:endParaRPr lang="en-US"/>
          </a:p>
        </p:txBody>
      </p:sp>
    </p:spTree>
    <p:extLst>
      <p:ext uri="{BB962C8B-B14F-4D97-AF65-F5344CB8AC3E}">
        <p14:creationId xmlns:p14="http://schemas.microsoft.com/office/powerpoint/2010/main" val="1554219098"/>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D253-313A-808F-2FAD-B4A2B388C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39A399-7E20-3A7E-0AEE-EBF2F262D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5C2666-018C-3086-9393-EB8B3F8B7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E586BE-3C83-981C-F89A-6B22CEA9F95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A428B93-A919-CCEB-2F26-EF12BD95DA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4B70-94E8-27A9-B053-7308A5EA3424}"/>
              </a:ext>
            </a:extLst>
          </p:cNvPr>
          <p:cNvSpPr>
            <a:spLocks noGrp="1"/>
          </p:cNvSpPr>
          <p:nvPr>
            <p:ph type="sldNum" sz="quarter" idx="12"/>
          </p:nvPr>
        </p:nvSpPr>
        <p:spPr/>
        <p:txBody>
          <a:bodyPr/>
          <a:lstStyle/>
          <a:p>
            <a:fld id="{C36B5B1B-B20D-44C0-8E17-07339EB61DDD}" type="slidenum">
              <a:rPr lang="en-US" smtClean="0"/>
              <a:pPr/>
              <a:t>‹#›</a:t>
            </a:fld>
            <a:endParaRPr lang="en-US"/>
          </a:p>
        </p:txBody>
      </p:sp>
    </p:spTree>
    <p:extLst>
      <p:ext uri="{BB962C8B-B14F-4D97-AF65-F5344CB8AC3E}">
        <p14:creationId xmlns:p14="http://schemas.microsoft.com/office/powerpoint/2010/main" val="2548706841"/>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ACB6-73D5-F4CC-B94A-E088DF9F06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E020F3-5B86-2071-3410-5C2B86AF85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222967-7B95-A4FC-2029-3DBD159E18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CE5DD-A339-0D39-4D62-1F0B804ADF8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43AEFB7-7339-DC59-D0E5-971135542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04A4C6-A0C8-E839-47F3-BBD1EC3169F6}"/>
              </a:ext>
            </a:extLst>
          </p:cNvPr>
          <p:cNvSpPr>
            <a:spLocks noGrp="1"/>
          </p:cNvSpPr>
          <p:nvPr>
            <p:ph type="sldNum" sz="quarter" idx="12"/>
          </p:nvPr>
        </p:nvSpPr>
        <p:spPr/>
        <p:txBody>
          <a:bodyPr/>
          <a:lstStyle/>
          <a:p>
            <a:fld id="{0836BBA4-3203-4371-A5C7-749D78E9BD5E}" type="slidenum">
              <a:rPr lang="en-US" smtClean="0"/>
              <a:pPr/>
              <a:t>‹#›</a:t>
            </a:fld>
            <a:endParaRPr lang="en-US"/>
          </a:p>
        </p:txBody>
      </p:sp>
    </p:spTree>
    <p:extLst>
      <p:ext uri="{BB962C8B-B14F-4D97-AF65-F5344CB8AC3E}">
        <p14:creationId xmlns:p14="http://schemas.microsoft.com/office/powerpoint/2010/main" val="3624134865"/>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4A7BA0-B976-3EF1-AB0D-D65255AFE6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ABAF18-A7F1-62F4-40B7-F967EF92C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73F53-BE9C-7596-FDD9-BC36BDC1D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392C571-760D-F88E-A1B7-5C9422F64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FA6432-A41E-2416-B13D-722FD678DC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042FC-BB99-4DDE-A4D7-E65770C898F1}" type="slidenum">
              <a:rPr lang="en-US" smtClean="0"/>
              <a:pPr/>
              <a:t>‹#›</a:t>
            </a:fld>
            <a:endParaRPr lang="en-US"/>
          </a:p>
        </p:txBody>
      </p:sp>
    </p:spTree>
    <p:extLst>
      <p:ext uri="{BB962C8B-B14F-4D97-AF65-F5344CB8AC3E}">
        <p14:creationId xmlns:p14="http://schemas.microsoft.com/office/powerpoint/2010/main" val="333388110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5" r:id="rId12"/>
  </p:sldLayoutIdLst>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898"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3">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3">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3">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8484551" y="6417765"/>
            <a:ext cx="1843176" cy="338635"/>
          </a:xfrm>
          <a:prstGeom prst="rect">
            <a:avLst/>
          </a:prstGeom>
        </p:spPr>
      </p:pic>
      <p:pic>
        <p:nvPicPr>
          <p:cNvPr id="5" name="Picture 4">
            <a:extLst>
              <a:ext uri="{FF2B5EF4-FFF2-40B4-BE49-F238E27FC236}">
                <a16:creationId xmlns:a16="http://schemas.microsoft.com/office/drawing/2014/main" id="{00210A39-9C63-BE0C-A2C5-60F7D0285E14}"/>
              </a:ext>
            </a:extLst>
          </p:cNvPr>
          <p:cNvPicPr>
            <a:picLocks noChangeAspect="1"/>
          </p:cNvPicPr>
          <p:nvPr/>
        </p:nvPicPr>
        <p:blipFill>
          <a:blip r:embed="rId2" cstate="print"/>
          <a:stretch>
            <a:fillRect/>
          </a:stretch>
        </p:blipFill>
        <p:spPr>
          <a:xfrm>
            <a:off x="508000" y="6406669"/>
            <a:ext cx="1843176" cy="338635"/>
          </a:xfrm>
          <a:prstGeom prst="rect">
            <a:avLst/>
          </a:prstGeom>
        </p:spPr>
      </p:pic>
      <p:sp>
        <p:nvSpPr>
          <p:cNvPr id="78"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79" name="PPT 2 -"/>
          <p:cNvSpPr txBox="1"/>
          <p:nvPr/>
        </p:nvSpPr>
        <p:spPr>
          <a:xfrm>
            <a:off x="11004727" y="6406669"/>
            <a:ext cx="240949"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t>  -</a:t>
            </a:r>
          </a:p>
        </p:txBody>
      </p:sp>
      <p:sp>
        <p:nvSpPr>
          <p:cNvPr id="80"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81" name="Slide Number"/>
          <p:cNvSpPr txBox="1">
            <a:spLocks noGrp="1"/>
          </p:cNvSpPr>
          <p:nvPr>
            <p:ph type="sldNum" sz="quarter" idx="2"/>
          </p:nvPr>
        </p:nvSpPr>
        <p:spPr>
          <a:xfrm>
            <a:off x="11460471" y="6356544"/>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a:t>
            </a:fld>
            <a:endParaRPr dirty="0"/>
          </a:p>
        </p:txBody>
      </p:sp>
      <p:sp>
        <p:nvSpPr>
          <p:cNvPr id="83" name="Shape"/>
          <p:cNvSpPr/>
          <p:nvPr/>
        </p:nvSpPr>
        <p:spPr>
          <a:xfrm>
            <a:off x="1" y="2117745"/>
            <a:ext cx="6834553" cy="1438472"/>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39141" tIns="39141" rIns="39141" bIns="39141"/>
          <a:lstStyle/>
          <a:p>
            <a:endParaRPr sz="700"/>
          </a:p>
        </p:txBody>
      </p:sp>
      <p:sp>
        <p:nvSpPr>
          <p:cNvPr id="84" name="LESSON 2…"/>
          <p:cNvSpPr txBox="1"/>
          <p:nvPr/>
        </p:nvSpPr>
        <p:spPr>
          <a:xfrm>
            <a:off x="581658" y="2313938"/>
            <a:ext cx="4870444" cy="12683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1" tIns="39141" rIns="39141" bIns="39141">
            <a:spAutoFit/>
          </a:bodyPr>
          <a:lstStyle/>
          <a:p>
            <a:pPr defTabSz="1219170">
              <a:lnSpc>
                <a:spcPct val="80000"/>
              </a:lnSpc>
              <a:defRPr sz="6400" b="1">
                <a:solidFill>
                  <a:srgbClr val="FFFFFF"/>
                </a:solidFill>
                <a:latin typeface="Open Sans"/>
                <a:ea typeface="Open Sans"/>
                <a:cs typeface="Open Sans"/>
                <a:sym typeface="Open Sans"/>
              </a:defRPr>
            </a:pPr>
            <a:r>
              <a:rPr lang="en-IN" sz="3200" dirty="0"/>
              <a:t>LESSON 03</a:t>
            </a:r>
          </a:p>
          <a:p>
            <a:pPr defTabSz="1219170">
              <a:lnSpc>
                <a:spcPct val="80000"/>
              </a:lnSpc>
              <a:defRPr sz="6400" b="1">
                <a:solidFill>
                  <a:srgbClr val="FFFFFF"/>
                </a:solidFill>
                <a:latin typeface="Open Sans"/>
                <a:ea typeface="Open Sans"/>
                <a:cs typeface="Open Sans"/>
                <a:sym typeface="Open Sans"/>
              </a:defRPr>
            </a:pPr>
            <a:r>
              <a:rPr lang="en-US" sz="3200" dirty="0"/>
              <a:t>IMPROVISED FLOATING DEVICES (IFDs)</a:t>
            </a:r>
          </a:p>
        </p:txBody>
      </p:sp>
      <p:sp>
        <p:nvSpPr>
          <p:cNvPr id="85" name="Shape"/>
          <p:cNvSpPr/>
          <p:nvPr/>
        </p:nvSpPr>
        <p:spPr>
          <a:xfrm flipH="1">
            <a:off x="-43600" y="1230"/>
            <a:ext cx="12248739" cy="1261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39141" tIns="39141" rIns="39141" bIns="39141" numCol="1" anchor="t">
            <a:noAutofit/>
          </a:bodyPr>
          <a:lstStyle/>
          <a:p>
            <a:endParaRPr sz="700"/>
          </a:p>
        </p:txBody>
      </p:sp>
      <p:pic>
        <p:nvPicPr>
          <p:cNvPr id="95" name="MFR-logo-02.png" descr="MFR-logo-02.png"/>
          <p:cNvPicPr>
            <a:picLocks noChangeAspect="1"/>
          </p:cNvPicPr>
          <p:nvPr/>
        </p:nvPicPr>
        <p:blipFill>
          <a:blip r:embed="rId3" cstate="print"/>
          <a:srcRect t="12599" b="19178"/>
          <a:stretch>
            <a:fillRect/>
          </a:stretch>
        </p:blipFill>
        <p:spPr>
          <a:xfrm>
            <a:off x="8158064" y="3556217"/>
            <a:ext cx="3551337" cy="1712823"/>
          </a:xfrm>
          <a:prstGeom prst="rect">
            <a:avLst/>
          </a:prstGeom>
          <a:ln w="12700">
            <a:miter lim="400000"/>
          </a:ln>
        </p:spPr>
      </p:pic>
      <p:pic>
        <p:nvPicPr>
          <p:cNvPr id="3" name="Picture 2" descr="A logo with text on it&#10;&#10;AI-generated content may be incorrect.">
            <a:extLst>
              <a:ext uri="{FF2B5EF4-FFF2-40B4-BE49-F238E27FC236}">
                <a16:creationId xmlns:a16="http://schemas.microsoft.com/office/drawing/2014/main" id="{AD3090FD-6B08-3911-9B2E-4298BEB31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470"/>
            <a:ext cx="1629047" cy="1109759"/>
          </a:xfrm>
          <a:prstGeom prst="rect">
            <a:avLst/>
          </a:prstGeom>
        </p:spPr>
      </p:pic>
      <p:pic>
        <p:nvPicPr>
          <p:cNvPr id="2" name="Picture 1">
            <a:extLst>
              <a:ext uri="{FF2B5EF4-FFF2-40B4-BE49-F238E27FC236}">
                <a16:creationId xmlns:a16="http://schemas.microsoft.com/office/drawing/2014/main" id="{B81371AA-5D78-D185-06AD-540615D16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9371" y="-43148"/>
            <a:ext cx="1115571" cy="1214299"/>
          </a:xfrm>
          <a:prstGeom prst="rect">
            <a:avLst/>
          </a:prstGeom>
        </p:spPr>
      </p:pic>
      <p:sp>
        <p:nvSpPr>
          <p:cNvPr id="4" name="Rectangle: Rounded Corners 3">
            <a:extLst>
              <a:ext uri="{FF2B5EF4-FFF2-40B4-BE49-F238E27FC236}">
                <a16:creationId xmlns:a16="http://schemas.microsoft.com/office/drawing/2014/main" id="{2E9EC43E-C7B1-EF48-5F3B-E2AF3723BE8A}"/>
              </a:ext>
            </a:extLst>
          </p:cNvPr>
          <p:cNvSpPr/>
          <p:nvPr/>
        </p:nvSpPr>
        <p:spPr>
          <a:xfrm>
            <a:off x="2493819" y="177031"/>
            <a:ext cx="8039063" cy="496078"/>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141" tIns="39141" rIns="39141" bIns="39141" numCol="1" spcCol="38100" rtlCol="0" anchor="t">
            <a:spAutoFit/>
          </a:bodyPr>
          <a:lstStyle/>
          <a:p>
            <a:pPr algn="ctr" defTabSz="831251" hangingPunct="0"/>
            <a:r>
              <a:rPr lang="en-US" sz="2400" dirty="0">
                <a:solidFill>
                  <a:srgbClr val="000000"/>
                </a:solidFill>
                <a:latin typeface="Arial Black" panose="020B0A04020102020204" pitchFamily="34" charset="0"/>
                <a:sym typeface="Arial"/>
              </a:rPr>
              <a:t>      Aquatic Disaster Response Course</a:t>
            </a:r>
            <a:endParaRPr lang="en-IN" sz="2400" dirty="0">
              <a:solidFill>
                <a:srgbClr val="000000"/>
              </a:solidFill>
              <a:latin typeface="Arial Black" panose="020B0A04020102020204" pitchFamily="34" charset="0"/>
              <a:sym typeface="Arial"/>
            </a:endParaRPr>
          </a:p>
        </p:txBody>
      </p:sp>
      <p:sp>
        <p:nvSpPr>
          <p:cNvPr id="8" name="PEER | CSSR | INDIA">
            <a:extLst>
              <a:ext uri="{FF2B5EF4-FFF2-40B4-BE49-F238E27FC236}">
                <a16:creationId xmlns:a16="http://schemas.microsoft.com/office/drawing/2014/main" id="{FEF0CCE6-B2AE-9EAB-6B3B-5FA5D2198DCB}"/>
              </a:ext>
            </a:extLst>
          </p:cNvPr>
          <p:cNvSpPr txBox="1"/>
          <p:nvPr/>
        </p:nvSpPr>
        <p:spPr>
          <a:xfrm>
            <a:off x="331675" y="6480330"/>
            <a:ext cx="2321279" cy="263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sz="1200" dirty="0">
                <a:solidFill>
                  <a:srgbClr val="FF0000"/>
                </a:solidFill>
              </a:rPr>
              <a:t>CAPF</a:t>
            </a:r>
            <a:r>
              <a:rPr sz="1200" dirty="0">
                <a:solidFill>
                  <a:srgbClr val="FF0000"/>
                </a:solidFill>
              </a:rPr>
              <a:t> | </a:t>
            </a:r>
            <a:r>
              <a:rPr lang="en-US" sz="1200" dirty="0">
                <a:solidFill>
                  <a:srgbClr val="FF0000"/>
                </a:solidFill>
              </a:rPr>
              <a:t>ADRC</a:t>
            </a:r>
            <a:r>
              <a:rPr sz="1200" dirty="0">
                <a:solidFill>
                  <a:srgbClr val="FF0000"/>
                </a:solidFill>
              </a:rPr>
              <a:t> | IND</a:t>
            </a:r>
            <a:r>
              <a:rPr lang="en-IN" sz="1200" dirty="0">
                <a:solidFill>
                  <a:srgbClr val="FF0000"/>
                </a:solidFill>
              </a:rPr>
              <a:t>IA</a:t>
            </a:r>
            <a:endParaRPr sz="1200" dirty="0">
              <a:solidFill>
                <a:srgbClr val="FF0000"/>
              </a:solidFill>
            </a:endParaRP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6"/>
          <a:stretch>
            <a:fillRect/>
          </a:stretch>
        </p:blipFill>
        <p:spPr>
          <a:xfrm>
            <a:off x="7055243" y="1715589"/>
            <a:ext cx="4405228" cy="4405228"/>
          </a:xfrm>
          <a:prstGeom prst="rect">
            <a:avLst/>
          </a:prstGeom>
        </p:spPr>
      </p:pic>
      <p:sp>
        <p:nvSpPr>
          <p:cNvPr id="6" name="TextBox 5">
            <a:extLst>
              <a:ext uri="{FF2B5EF4-FFF2-40B4-BE49-F238E27FC236}">
                <a16:creationId xmlns:a16="http://schemas.microsoft.com/office/drawing/2014/main" id="{118A0A8B-4212-11B6-B4E3-650418D1DC08}"/>
              </a:ext>
            </a:extLst>
          </p:cNvPr>
          <p:cNvSpPr txBox="1"/>
          <p:nvPr/>
        </p:nvSpPr>
        <p:spPr>
          <a:xfrm>
            <a:off x="3143672" y="3629505"/>
            <a:ext cx="3483565" cy="276999"/>
          </a:xfrm>
          <a:prstGeom prst="rect">
            <a:avLst/>
          </a:prstGeom>
          <a:noFill/>
        </p:spPr>
        <p:txBody>
          <a:bodyPr wrap="square">
            <a:spAutoFit/>
          </a:bodyPr>
          <a:lstStyle/>
          <a:p>
            <a:r>
              <a:rPr lang="en-IN" sz="1200" b="1" dirty="0">
                <a:effectLst/>
                <a:latin typeface="Verdana" panose="020B0604030504040204" pitchFamily="34" charset="0"/>
                <a:ea typeface="Verdana" panose="020B0604030504040204" pitchFamily="34" charset="0"/>
                <a:cs typeface="Mangal" panose="02040503050203030202" pitchFamily="18" charset="0"/>
              </a:rPr>
              <a:t>Presented by:- Pavan Dev Gaur, 2IC</a:t>
            </a:r>
            <a:endParaRPr lang="en-US" sz="1200" b="1" dirty="0">
              <a:latin typeface="Verdana" panose="020B0604030504040204" pitchFamily="34" charset="0"/>
              <a:ea typeface="Verdana" panose="020B060403050404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8F316-09DB-01E0-DED7-D591B4A071E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11D2646-E735-6251-C542-52CA937B6EDD}"/>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D1C50DBD-7BA0-1372-D4A7-12F1716E3C6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2D210A0-CEA6-9E16-DA8E-5D622CBAED64}"/>
              </a:ext>
            </a:extLst>
          </p:cNvPr>
          <p:cNvSpPr txBox="1"/>
          <p:nvPr/>
        </p:nvSpPr>
        <p:spPr>
          <a:xfrm>
            <a:off x="4282440" y="1944368"/>
            <a:ext cx="7538128" cy="4957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Method of making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Place each ball securely inside a nylon net for easy tying.</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Keep balls ~2 feet apart and tow rope 10–12 times from one ball to the other.</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This creates a thick rope strand strong enough to support body weight.</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Strengthen the central rope by rolling another rope around it side by side, forming a cylindrical roll.</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Tie both ends tightly to prevent loosening.</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Your ball-based raft is now ready for use!</a:t>
            </a:r>
          </a:p>
        </p:txBody>
      </p:sp>
      <p:sp>
        <p:nvSpPr>
          <p:cNvPr id="11" name="Line">
            <a:extLst>
              <a:ext uri="{FF2B5EF4-FFF2-40B4-BE49-F238E27FC236}">
                <a16:creationId xmlns:a16="http://schemas.microsoft.com/office/drawing/2014/main" id="{8D944CC9-64F6-B824-A90B-5FBFFEA6480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7FBA629-593A-3351-B26B-02D32AC27D1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1309A38-FDDA-D00C-01E8-0410BCC55429}"/>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75566FCE-21F8-E444-485B-90A153A37F5A}"/>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10E6253-5523-B010-ED77-188CC3EB7BDB}"/>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10</a:t>
            </a:fld>
            <a:endParaRPr dirty="0"/>
          </a:p>
        </p:txBody>
      </p:sp>
      <p:pic>
        <p:nvPicPr>
          <p:cNvPr id="5" name="Picture 4">
            <a:extLst>
              <a:ext uri="{FF2B5EF4-FFF2-40B4-BE49-F238E27FC236}">
                <a16:creationId xmlns:a16="http://schemas.microsoft.com/office/drawing/2014/main" id="{1D17D892-CA4D-933C-17A8-F012C25B1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4C6C0E7A-07C9-5C73-33E3-77715EFB3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60BC8BDA-C509-3ADC-6C89-E183BAEF935E}"/>
              </a:ext>
            </a:extLst>
          </p:cNvPr>
          <p:cNvSpPr txBox="1"/>
          <p:nvPr/>
        </p:nvSpPr>
        <p:spPr>
          <a:xfrm>
            <a:off x="198576" y="1392171"/>
            <a:ext cx="3712433" cy="577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BALL RAFT</a:t>
            </a:r>
          </a:p>
        </p:txBody>
      </p:sp>
      <p:pic>
        <p:nvPicPr>
          <p:cNvPr id="2" name="Picture 1">
            <a:extLst>
              <a:ext uri="{FF2B5EF4-FFF2-40B4-BE49-F238E27FC236}">
                <a16:creationId xmlns:a16="http://schemas.microsoft.com/office/drawing/2014/main" id="{9B72B2A4-4153-75DB-582D-B0638892D2DB}"/>
              </a:ext>
            </a:extLst>
          </p:cNvPr>
          <p:cNvPicPr>
            <a:picLocks noChangeAspect="1"/>
          </p:cNvPicPr>
          <p:nvPr/>
        </p:nvPicPr>
        <p:blipFill>
          <a:blip r:embed="rId4"/>
          <a:stretch>
            <a:fillRect/>
          </a:stretch>
        </p:blipFill>
        <p:spPr>
          <a:xfrm>
            <a:off x="561452" y="2235886"/>
            <a:ext cx="3237257" cy="3785944"/>
          </a:xfrm>
          <a:prstGeom prst="rect">
            <a:avLst/>
          </a:prstGeom>
        </p:spPr>
      </p:pic>
    </p:spTree>
    <p:extLst>
      <p:ext uri="{BB962C8B-B14F-4D97-AF65-F5344CB8AC3E}">
        <p14:creationId xmlns:p14="http://schemas.microsoft.com/office/powerpoint/2010/main" val="223719454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74FD7-FA80-7220-2CB9-7E566EF29CD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CF32CBF-1F41-6E49-C767-DE159E9DF45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F27FB27D-0962-37C6-C019-15FE1240E84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F6F3043-73C7-390F-ED90-1E10C566C34E}"/>
              </a:ext>
            </a:extLst>
          </p:cNvPr>
          <p:cNvSpPr txBox="1"/>
          <p:nvPr/>
        </p:nvSpPr>
        <p:spPr>
          <a:xfrm>
            <a:off x="4282440" y="1944368"/>
            <a:ext cx="7538128" cy="5295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Place the rope over the chest, passing both balls under each armpit toward the back.</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Lay face-down on the water surface in a relaxed position.</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Keep the balls secured under the arms, ensuring they stay above water.</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For added safety, tie the two balls together at the back with a rope to prevent separation.</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This setup helps the body stay afloat and prevents drowning.</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A4031424-4F53-3C0A-0E42-9F39DA45ED7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80F98210-2191-4A04-51F0-6B0C46A4983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11174C9-5755-4458-F617-45A0B487D580}"/>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A2A4BDCA-E3ED-97E2-658C-07B7700D74F8}"/>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71B5872C-B202-A832-B8AD-FC718B275AAA}"/>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11</a:t>
            </a:fld>
            <a:endParaRPr dirty="0"/>
          </a:p>
        </p:txBody>
      </p:sp>
      <p:pic>
        <p:nvPicPr>
          <p:cNvPr id="5" name="Picture 4">
            <a:extLst>
              <a:ext uri="{FF2B5EF4-FFF2-40B4-BE49-F238E27FC236}">
                <a16:creationId xmlns:a16="http://schemas.microsoft.com/office/drawing/2014/main" id="{5D8B7FEE-CFD2-A12B-F530-503828114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948C777-365B-1107-EEA4-3506ABF98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60D748D7-D621-DE56-3BD3-EF4A16DCEE63}"/>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to use </a:t>
            </a:r>
          </a:p>
        </p:txBody>
      </p:sp>
      <p:pic>
        <p:nvPicPr>
          <p:cNvPr id="3" name="Picture 2">
            <a:extLst>
              <a:ext uri="{FF2B5EF4-FFF2-40B4-BE49-F238E27FC236}">
                <a16:creationId xmlns:a16="http://schemas.microsoft.com/office/drawing/2014/main" id="{8A395831-7183-DAA1-3949-4531E697C86E}"/>
              </a:ext>
            </a:extLst>
          </p:cNvPr>
          <p:cNvPicPr>
            <a:picLocks noChangeAspect="1"/>
          </p:cNvPicPr>
          <p:nvPr/>
        </p:nvPicPr>
        <p:blipFill>
          <a:blip r:embed="rId4"/>
          <a:stretch>
            <a:fillRect/>
          </a:stretch>
        </p:blipFill>
        <p:spPr>
          <a:xfrm>
            <a:off x="508000" y="2451262"/>
            <a:ext cx="2933409" cy="3754363"/>
          </a:xfrm>
          <a:prstGeom prst="rect">
            <a:avLst/>
          </a:prstGeom>
        </p:spPr>
      </p:pic>
    </p:spTree>
    <p:extLst>
      <p:ext uri="{BB962C8B-B14F-4D97-AF65-F5344CB8AC3E}">
        <p14:creationId xmlns:p14="http://schemas.microsoft.com/office/powerpoint/2010/main" val="12685714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271BD-5AD3-8EF9-AF83-9B8FF62333F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02E17EC-28FD-7D3A-AD9D-06180DA0899A}"/>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A16AFD01-BE81-A6B4-4D08-978B6763449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CEEBA48-2A96-DAFB-8F59-AB9F1E2C5BC6}"/>
              </a:ext>
            </a:extLst>
          </p:cNvPr>
          <p:cNvSpPr txBox="1"/>
          <p:nvPr/>
        </p:nvSpPr>
        <p:spPr>
          <a:xfrm>
            <a:off x="4282441" y="2203773"/>
            <a:ext cx="7538128" cy="3685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This raft is made with the help of plastic jerrycan available in the house.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This raft can easily withstand the load of 01 person.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Material Required</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 Two Empty Plastic Jerrycan of 05 </a:t>
            </a:r>
            <a:r>
              <a:rPr lang="en-US" sz="2000" dirty="0" err="1">
                <a:solidFill>
                  <a:schemeClr val="tx1"/>
                </a:solidFill>
              </a:rPr>
              <a:t>Ltr</a:t>
            </a:r>
            <a:r>
              <a:rPr lang="en-US" sz="2000" dirty="0">
                <a:solidFill>
                  <a:schemeClr val="tx1"/>
                </a:solidFill>
              </a:rPr>
              <a:t> capacity.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10 m coconut fiber rope (thickness of rope 05 – 08 mm)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8D39FF5D-8748-2CA7-5A25-3E08C944C23F}"/>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67EC519A-52C7-0BAE-F651-BA9771C8D95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17F8C182-565D-8994-17FF-28BDDB36C10F}"/>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BDAD7B14-6B87-A636-C8D0-D30F86CF0EF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69E49646-C5A3-4996-B23A-36A80D14489A}"/>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12</a:t>
            </a:fld>
            <a:endParaRPr dirty="0"/>
          </a:p>
        </p:txBody>
      </p:sp>
      <p:pic>
        <p:nvPicPr>
          <p:cNvPr id="5" name="Picture 4">
            <a:extLst>
              <a:ext uri="{FF2B5EF4-FFF2-40B4-BE49-F238E27FC236}">
                <a16:creationId xmlns:a16="http://schemas.microsoft.com/office/drawing/2014/main" id="{BF6CBEEF-4B9E-7676-92AA-8AA20100F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CF41D0AD-A67C-D245-24A7-90F62F3D3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178066CF-BDE9-5109-4B42-DA582F719016}"/>
              </a:ext>
            </a:extLst>
          </p:cNvPr>
          <p:cNvSpPr txBox="1"/>
          <p:nvPr/>
        </p:nvSpPr>
        <p:spPr>
          <a:xfrm>
            <a:off x="198576" y="1392171"/>
            <a:ext cx="3712433" cy="577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JERRYCAN RAFT</a:t>
            </a:r>
          </a:p>
        </p:txBody>
      </p:sp>
      <p:pic>
        <p:nvPicPr>
          <p:cNvPr id="2" name="Picture 1">
            <a:extLst>
              <a:ext uri="{FF2B5EF4-FFF2-40B4-BE49-F238E27FC236}">
                <a16:creationId xmlns:a16="http://schemas.microsoft.com/office/drawing/2014/main" id="{83D5A5FD-2D91-B751-2CFE-E9B1443D7116}"/>
              </a:ext>
            </a:extLst>
          </p:cNvPr>
          <p:cNvPicPr>
            <a:picLocks noChangeAspect="1"/>
          </p:cNvPicPr>
          <p:nvPr/>
        </p:nvPicPr>
        <p:blipFill>
          <a:blip r:embed="rId4"/>
          <a:stretch>
            <a:fillRect/>
          </a:stretch>
        </p:blipFill>
        <p:spPr>
          <a:xfrm>
            <a:off x="393536" y="2267894"/>
            <a:ext cx="2786113" cy="3785944"/>
          </a:xfrm>
          <a:prstGeom prst="rect">
            <a:avLst/>
          </a:prstGeom>
        </p:spPr>
      </p:pic>
    </p:spTree>
    <p:extLst>
      <p:ext uri="{BB962C8B-B14F-4D97-AF65-F5344CB8AC3E}">
        <p14:creationId xmlns:p14="http://schemas.microsoft.com/office/powerpoint/2010/main" val="33134905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A9980-B2A5-D1BC-9D90-61B32530883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9058B1B-8116-F1F1-A660-8B694AA64B0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E30AA476-1FE1-041B-3FDC-FD7D95B31127}"/>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FE745A1-01EF-E117-FE8F-5D5D2E657E24}"/>
              </a:ext>
            </a:extLst>
          </p:cNvPr>
          <p:cNvSpPr txBox="1"/>
          <p:nvPr/>
        </p:nvSpPr>
        <p:spPr>
          <a:xfrm>
            <a:off x="4196166" y="1927937"/>
            <a:ext cx="7538128" cy="4957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Take two 5-liter jerrycans with caps tightly closed.</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Tie rope to the handles of each jerrycan, keeping them about 2 feet apart.</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Tow the rope 7–8 times between the handles to create a strong central strand.</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Reinforce by wrapping another rope around the strand side by side, forming a cylindrical roll.</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Secure both ends tightly to prevent loosening.</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The jerrycan raft is now ready for emergency floating.</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9F419948-40C4-6511-3ACC-A1266E35821F}"/>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6C764240-F104-CF91-5D81-D53EC46DA28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D10FDDE4-0CE1-7EBD-FADC-2920CA193A90}"/>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E5270771-1455-DE67-67A2-B857091BBB5B}"/>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FBC32F3F-9804-F0EA-7170-BE8B44FFBDD5}"/>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13</a:t>
            </a:fld>
            <a:endParaRPr dirty="0"/>
          </a:p>
        </p:txBody>
      </p:sp>
      <p:pic>
        <p:nvPicPr>
          <p:cNvPr id="5" name="Picture 4">
            <a:extLst>
              <a:ext uri="{FF2B5EF4-FFF2-40B4-BE49-F238E27FC236}">
                <a16:creationId xmlns:a16="http://schemas.microsoft.com/office/drawing/2014/main" id="{6BCA27E3-6481-F6AE-16BD-7566EE7E9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18C0AC7-0625-2DA9-1AB8-11EE7DD06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C9F79FEB-5F45-C6BB-2308-4E910394E75B}"/>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of making </a:t>
            </a:r>
          </a:p>
        </p:txBody>
      </p:sp>
      <p:pic>
        <p:nvPicPr>
          <p:cNvPr id="2" name="Picture 1">
            <a:extLst>
              <a:ext uri="{FF2B5EF4-FFF2-40B4-BE49-F238E27FC236}">
                <a16:creationId xmlns:a16="http://schemas.microsoft.com/office/drawing/2014/main" id="{C4CC73DF-E1A7-31C8-2430-C5A2CE2A8BE5}"/>
              </a:ext>
            </a:extLst>
          </p:cNvPr>
          <p:cNvPicPr>
            <a:picLocks noChangeAspect="1"/>
          </p:cNvPicPr>
          <p:nvPr/>
        </p:nvPicPr>
        <p:blipFill>
          <a:blip r:embed="rId4"/>
          <a:stretch>
            <a:fillRect/>
          </a:stretch>
        </p:blipFill>
        <p:spPr>
          <a:xfrm>
            <a:off x="335360" y="2544474"/>
            <a:ext cx="2621725" cy="3562564"/>
          </a:xfrm>
          <a:prstGeom prst="rect">
            <a:avLst/>
          </a:prstGeom>
        </p:spPr>
      </p:pic>
    </p:spTree>
    <p:extLst>
      <p:ext uri="{BB962C8B-B14F-4D97-AF65-F5344CB8AC3E}">
        <p14:creationId xmlns:p14="http://schemas.microsoft.com/office/powerpoint/2010/main" val="254413157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BFC0D-5C3F-2719-A618-16BDAE24B66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6509F61-2B05-5B9A-B2AD-9D70D46F8BA6}"/>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716A4BA9-70CD-07B9-3ACF-57CE8B98725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4E126D8-F9CF-D2EC-1A32-484A2C6F7C55}"/>
              </a:ext>
            </a:extLst>
          </p:cNvPr>
          <p:cNvSpPr txBox="1"/>
          <p:nvPr/>
        </p:nvSpPr>
        <p:spPr>
          <a:xfrm>
            <a:off x="4196166" y="1927937"/>
            <a:ext cx="7538128" cy="5890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Place the rope over the chest and pass the jerrycans through both armpits to the back.</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Lay face-down on the water surface in a stable position.</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Keep the jerrycans secured under the arms, floating outside the water surface.</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For extra safety, tie both jerrycans together behind the back with a simple rope.</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This prevents the jerrycans from slipping away and keeps them close to the body.</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The raft will keep one person afloat and prevent drowning.</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120858D1-2C9B-5151-E022-AEC8F790F3DB}"/>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0B5D5131-7959-61C5-58E1-7FD23C55675A}"/>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6D22029F-3C22-0FE6-6BA8-8D3E70A73840}"/>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60E76EBE-E920-6A05-50D0-2D1C7AAA6C73}"/>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021FC74-C1D8-CD2A-76FF-B97A56F0FFC3}"/>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14</a:t>
            </a:fld>
            <a:endParaRPr dirty="0"/>
          </a:p>
        </p:txBody>
      </p:sp>
      <p:pic>
        <p:nvPicPr>
          <p:cNvPr id="5" name="Picture 4">
            <a:extLst>
              <a:ext uri="{FF2B5EF4-FFF2-40B4-BE49-F238E27FC236}">
                <a16:creationId xmlns:a16="http://schemas.microsoft.com/office/drawing/2014/main" id="{00A04AF9-0339-F328-A514-BE3D7C6093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8D741E0-C744-222B-CC62-EABF3ACDD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75475775-3EF9-CA1E-2E1B-46A15F493236}"/>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to use </a:t>
            </a:r>
          </a:p>
        </p:txBody>
      </p:sp>
      <p:pic>
        <p:nvPicPr>
          <p:cNvPr id="3" name="Picture 2">
            <a:extLst>
              <a:ext uri="{FF2B5EF4-FFF2-40B4-BE49-F238E27FC236}">
                <a16:creationId xmlns:a16="http://schemas.microsoft.com/office/drawing/2014/main" id="{64F1ADB0-51A9-32A3-4A51-351E99F3938D}"/>
              </a:ext>
            </a:extLst>
          </p:cNvPr>
          <p:cNvPicPr>
            <a:picLocks noChangeAspect="1"/>
          </p:cNvPicPr>
          <p:nvPr/>
        </p:nvPicPr>
        <p:blipFill>
          <a:blip r:embed="rId4"/>
          <a:stretch>
            <a:fillRect/>
          </a:stretch>
        </p:blipFill>
        <p:spPr>
          <a:xfrm>
            <a:off x="335360" y="2589387"/>
            <a:ext cx="3221325" cy="3600400"/>
          </a:xfrm>
          <a:prstGeom prst="rect">
            <a:avLst/>
          </a:prstGeom>
        </p:spPr>
      </p:pic>
    </p:spTree>
    <p:extLst>
      <p:ext uri="{BB962C8B-B14F-4D97-AF65-F5344CB8AC3E}">
        <p14:creationId xmlns:p14="http://schemas.microsoft.com/office/powerpoint/2010/main" val="196878837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986D5-B292-5124-6D1C-FB67E7EEAAE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504D9B7-4505-2422-61CA-21687206B9DD}"/>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5A4BBD5-8335-48B3-D5EF-E1048C007F4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9DE57BA-3C7B-264B-947D-228DFC9D5245}"/>
              </a:ext>
            </a:extLst>
          </p:cNvPr>
          <p:cNvSpPr txBox="1"/>
          <p:nvPr/>
        </p:nvSpPr>
        <p:spPr>
          <a:xfrm>
            <a:off x="4282441" y="2057442"/>
            <a:ext cx="7538128" cy="3428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spcBef>
                <a:spcPts val="2000"/>
              </a:spcBef>
              <a:buSzPct val="100000"/>
              <a:defRPr sz="5400">
                <a:latin typeface="Open Sans"/>
                <a:ea typeface="Open Sans"/>
                <a:cs typeface="Open Sans"/>
                <a:sym typeface="Open Sans"/>
              </a:defRPr>
            </a:pPr>
            <a:r>
              <a:rPr lang="en-US" sz="2000" dirty="0">
                <a:solidFill>
                  <a:schemeClr val="tx1"/>
                </a:solidFill>
              </a:rPr>
              <a:t>This raft is prepared with the help of the dry coconuts available in the houses / local markets. It is made by attaching 06 - 08 dry coconuts with the help of rope.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Materials required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06 dry coconuts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03 </a:t>
            </a:r>
            <a:r>
              <a:rPr lang="en-US" sz="2000" dirty="0" err="1">
                <a:solidFill>
                  <a:schemeClr val="tx1"/>
                </a:solidFill>
              </a:rPr>
              <a:t>mtr</a:t>
            </a:r>
            <a:r>
              <a:rPr lang="en-US" sz="2000" dirty="0">
                <a:solidFill>
                  <a:schemeClr val="tx1"/>
                </a:solidFill>
              </a:rPr>
              <a:t> coconut fiber rope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B35D6F13-F8D0-50E4-8463-7B95ED85995B}"/>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A99F954-78EE-5D91-DF5E-82F93244B22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87E6070B-C9AB-930C-474F-E34D134D8A5C}"/>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6CF3DE85-3232-B6AA-0B92-8C628A19D05F}"/>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5D7C4CC5-4209-D6F9-9549-0431BC5C8C7D}"/>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dirty="0"/>
          </a:p>
        </p:txBody>
      </p:sp>
      <p:pic>
        <p:nvPicPr>
          <p:cNvPr id="5" name="Picture 4">
            <a:extLst>
              <a:ext uri="{FF2B5EF4-FFF2-40B4-BE49-F238E27FC236}">
                <a16:creationId xmlns:a16="http://schemas.microsoft.com/office/drawing/2014/main" id="{876C0287-7A02-8D03-9D88-BCE840CFFE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ADF82C-BE6F-6E93-8EB1-CA6688E6F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448AA7D1-7ECC-5A0B-D7A6-E7FBBF32E914}"/>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DRY COCONUT RAFT</a:t>
            </a:r>
          </a:p>
        </p:txBody>
      </p:sp>
    </p:spTree>
    <p:extLst>
      <p:ext uri="{BB962C8B-B14F-4D97-AF65-F5344CB8AC3E}">
        <p14:creationId xmlns:p14="http://schemas.microsoft.com/office/powerpoint/2010/main" val="420232136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1D5AF-BEA6-6263-3955-0973C9D2DC3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789B70B-FB16-06AB-5EFB-7E6EB84F9414}"/>
              </a:ext>
            </a:extLst>
          </p:cNvPr>
          <p:cNvSpPr/>
          <p:nvPr/>
        </p:nvSpPr>
        <p:spPr>
          <a:xfrm>
            <a:off x="4053588"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5CFE5E57-EEDA-9B3F-DED4-A34B0696409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2633F75-739C-DAB4-B3C9-7D80BBE63003}"/>
              </a:ext>
            </a:extLst>
          </p:cNvPr>
          <p:cNvSpPr txBox="1"/>
          <p:nvPr/>
        </p:nvSpPr>
        <p:spPr>
          <a:xfrm>
            <a:off x="4196166" y="1673265"/>
            <a:ext cx="7538128" cy="5096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Pierce two holes (top and bottom) in each dry coconut using a big needle or 8–10 inch nail.</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 Insert rope through the upper hole of the first coconut, leaving ½ meter of rope free.</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Tie knots on both sides of the coconut (near the hole) to keep it fixed in place.</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Repeat for each coconut, tying them side-by-side to form a belt-like structure.</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Repeat the same process through the lower holes to strengthen the raft.</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After the last coconut, tie a final knot and leave ½ meter of rope free at the end.</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A belt of coconuts with free rope ends on both sides is now ready — your coconut raft is complete.</a:t>
            </a:r>
          </a:p>
        </p:txBody>
      </p:sp>
      <p:sp>
        <p:nvSpPr>
          <p:cNvPr id="11" name="Line">
            <a:extLst>
              <a:ext uri="{FF2B5EF4-FFF2-40B4-BE49-F238E27FC236}">
                <a16:creationId xmlns:a16="http://schemas.microsoft.com/office/drawing/2014/main" id="{67EC6FFE-EE21-90F2-3702-B04F987AD0F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6219F9D4-418B-01C5-D084-8E665F7AEFB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7676535-C80F-CA93-1EE3-1DD8E5E5AA34}"/>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D60EBF9-C79D-5138-14D3-ABC5FADEDAB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42A5CE6E-D961-373C-821A-7C70CD371DE7}"/>
              </a:ext>
            </a:extLst>
          </p:cNvPr>
          <p:cNvSpPr txBox="1">
            <a:spLocks noGrp="1"/>
          </p:cNvSpPr>
          <p:nvPr>
            <p:ph type="sldNum" sz="quarter" idx="2"/>
          </p:nvPr>
        </p:nvSpPr>
        <p:spPr>
          <a:xfrm>
            <a:off x="11460569" y="6332395"/>
            <a:ext cx="528604"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16</a:t>
            </a:fld>
            <a:endParaRPr dirty="0"/>
          </a:p>
        </p:txBody>
      </p:sp>
      <p:pic>
        <p:nvPicPr>
          <p:cNvPr id="5" name="Picture 4">
            <a:extLst>
              <a:ext uri="{FF2B5EF4-FFF2-40B4-BE49-F238E27FC236}">
                <a16:creationId xmlns:a16="http://schemas.microsoft.com/office/drawing/2014/main" id="{128EA304-5E60-5F6F-4154-FD8AC405BB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4789D4E-2358-A66C-423C-13B5F6668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7C0C3CB3-81C5-C3C8-3907-24D0400ED1AF}"/>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of making</a:t>
            </a:r>
          </a:p>
        </p:txBody>
      </p:sp>
      <p:pic>
        <p:nvPicPr>
          <p:cNvPr id="2" name="Picture 1">
            <a:extLst>
              <a:ext uri="{FF2B5EF4-FFF2-40B4-BE49-F238E27FC236}">
                <a16:creationId xmlns:a16="http://schemas.microsoft.com/office/drawing/2014/main" id="{8A9C49B7-877B-6810-4165-9F989E69F5EC}"/>
              </a:ext>
            </a:extLst>
          </p:cNvPr>
          <p:cNvPicPr>
            <a:picLocks noChangeAspect="1"/>
          </p:cNvPicPr>
          <p:nvPr/>
        </p:nvPicPr>
        <p:blipFill>
          <a:blip r:embed="rId4"/>
          <a:stretch>
            <a:fillRect/>
          </a:stretch>
        </p:blipFill>
        <p:spPr>
          <a:xfrm>
            <a:off x="841583" y="2816682"/>
            <a:ext cx="2426418" cy="3145809"/>
          </a:xfrm>
          <a:prstGeom prst="rect">
            <a:avLst/>
          </a:prstGeom>
        </p:spPr>
      </p:pic>
    </p:spTree>
    <p:extLst>
      <p:ext uri="{BB962C8B-B14F-4D97-AF65-F5344CB8AC3E}">
        <p14:creationId xmlns:p14="http://schemas.microsoft.com/office/powerpoint/2010/main" val="1865213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6E56C-5F15-7045-39A4-7A95D965EEF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21BC236-19CF-E953-CE93-D51D1F56DBE9}"/>
              </a:ext>
            </a:extLst>
          </p:cNvPr>
          <p:cNvSpPr/>
          <p:nvPr/>
        </p:nvSpPr>
        <p:spPr>
          <a:xfrm>
            <a:off x="4053588"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462F708-5ED6-E123-CDF9-DF3DF088709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85379C4-DEDE-250F-B031-39022867568F}"/>
              </a:ext>
            </a:extLst>
          </p:cNvPr>
          <p:cNvSpPr txBox="1"/>
          <p:nvPr/>
        </p:nvSpPr>
        <p:spPr>
          <a:xfrm>
            <a:off x="4201967" y="1766322"/>
            <a:ext cx="7538128" cy="523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800" dirty="0">
                <a:solidFill>
                  <a:schemeClr val="tx1"/>
                </a:solidFill>
              </a:rPr>
              <a:t>Tie the coconut raft to the chest using the rope ends attached to the coconut belt.</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800" dirty="0">
                <a:solidFill>
                  <a:schemeClr val="tx1"/>
                </a:solidFill>
              </a:rPr>
              <a:t>Position coconuts below the shoulder joints, securing with cross knots at the back.</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800" dirty="0">
                <a:solidFill>
                  <a:schemeClr val="tx1"/>
                </a:solidFill>
              </a:rPr>
              <a:t>For extra safety, add another cross knot from front to back.</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800" dirty="0">
                <a:solidFill>
                  <a:schemeClr val="tx1"/>
                </a:solidFill>
              </a:rPr>
              <a:t>Ensure the upper part of the coconuts face upward when tying to the chest.</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800" dirty="0">
                <a:solidFill>
                  <a:schemeClr val="tx1"/>
                </a:solidFill>
              </a:rPr>
              <a:t> If tied on the back, the person can float or swim face-down on the water.</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1800" dirty="0">
                <a:solidFill>
                  <a:schemeClr val="tx1"/>
                </a:solidFill>
              </a:rPr>
              <a:t> If tied on the front, the person can float on the back or stand floating in deep water.</a:t>
            </a:r>
          </a:p>
          <a:p>
            <a:pPr marL="285750" indent="-28575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1800" dirty="0">
              <a:solidFill>
                <a:schemeClr val="tx1"/>
              </a:solidFill>
            </a:endParaRPr>
          </a:p>
        </p:txBody>
      </p:sp>
      <p:sp>
        <p:nvSpPr>
          <p:cNvPr id="11" name="Line">
            <a:extLst>
              <a:ext uri="{FF2B5EF4-FFF2-40B4-BE49-F238E27FC236}">
                <a16:creationId xmlns:a16="http://schemas.microsoft.com/office/drawing/2014/main" id="{6F6B1894-DD67-2790-F843-48B59995566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A8C93AB-F633-8095-87A5-F24A79575433}"/>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6C9D0F8B-48FD-0F0E-05FC-EEA43A4A5DB0}"/>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E3BD861-9E1D-1E15-F33E-301557495241}"/>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895FB79-CBC7-BD3E-959E-05E8BC6C9DEE}"/>
              </a:ext>
            </a:extLst>
          </p:cNvPr>
          <p:cNvSpPr txBox="1">
            <a:spLocks noGrp="1"/>
          </p:cNvSpPr>
          <p:nvPr>
            <p:ph type="sldNum" sz="quarter" idx="2"/>
          </p:nvPr>
        </p:nvSpPr>
        <p:spPr>
          <a:xfrm>
            <a:off x="11460569" y="6332395"/>
            <a:ext cx="528604"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17</a:t>
            </a:fld>
            <a:endParaRPr dirty="0"/>
          </a:p>
        </p:txBody>
      </p:sp>
      <p:pic>
        <p:nvPicPr>
          <p:cNvPr id="5" name="Picture 4">
            <a:extLst>
              <a:ext uri="{FF2B5EF4-FFF2-40B4-BE49-F238E27FC236}">
                <a16:creationId xmlns:a16="http://schemas.microsoft.com/office/drawing/2014/main" id="{1B277762-296E-90CE-ACDE-3A9216DC6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EB09C43-302A-E2C1-36C8-5228508D8D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53968B97-CB89-3D8F-BD36-319460F17313}"/>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to use </a:t>
            </a:r>
          </a:p>
        </p:txBody>
      </p:sp>
      <p:pic>
        <p:nvPicPr>
          <p:cNvPr id="9218" name="Picture 2"/>
          <p:cNvPicPr>
            <a:picLocks noChangeAspect="1" noChangeArrowheads="1"/>
          </p:cNvPicPr>
          <p:nvPr/>
        </p:nvPicPr>
        <p:blipFill>
          <a:blip r:embed="rId5"/>
          <a:srcRect/>
          <a:stretch>
            <a:fillRect/>
          </a:stretch>
        </p:blipFill>
        <p:spPr bwMode="auto">
          <a:xfrm>
            <a:off x="518875" y="2481670"/>
            <a:ext cx="3071834" cy="3799324"/>
          </a:xfrm>
          <a:prstGeom prst="rect">
            <a:avLst/>
          </a:prstGeom>
          <a:noFill/>
          <a:ln w="9525">
            <a:noFill/>
            <a:miter lim="800000"/>
            <a:headEnd/>
            <a:tailEnd/>
          </a:ln>
          <a:effectLst/>
        </p:spPr>
      </p:pic>
    </p:spTree>
    <p:extLst>
      <p:ext uri="{BB962C8B-B14F-4D97-AF65-F5344CB8AC3E}">
        <p14:creationId xmlns:p14="http://schemas.microsoft.com/office/powerpoint/2010/main" val="230237051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B2AFE-A97C-D305-99F3-DF1960FC9DE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72B79F5-47CF-3B16-AE0F-52025935F0DE}"/>
              </a:ext>
            </a:extLst>
          </p:cNvPr>
          <p:cNvSpPr/>
          <p:nvPr/>
        </p:nvSpPr>
        <p:spPr>
          <a:xfrm>
            <a:off x="4053588"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036F008F-F9B6-A44A-5E49-3724391665E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0E2FF0A-9548-F859-0894-4D2B790FD5A8}"/>
              </a:ext>
            </a:extLst>
          </p:cNvPr>
          <p:cNvSpPr txBox="1"/>
          <p:nvPr/>
        </p:nvSpPr>
        <p:spPr>
          <a:xfrm>
            <a:off x="4226901" y="1917893"/>
            <a:ext cx="7538128" cy="4449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It is prepared by tying two or more empty PVC barrels with the bamboo/ wooden planks with the help of rope. </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This raft can carry 2 to 4 persons during flood situations.</a:t>
            </a:r>
          </a:p>
          <a:p>
            <a:pPr algn="just">
              <a:spcBef>
                <a:spcPts val="600"/>
              </a:spcBef>
              <a:buSzPct val="100000"/>
              <a:defRPr sz="5400">
                <a:latin typeface="Open Sans"/>
                <a:ea typeface="Open Sans"/>
                <a:cs typeface="Open Sans"/>
                <a:sym typeface="Open Sans"/>
              </a:defRPr>
            </a:pPr>
            <a:r>
              <a:rPr lang="en-US" sz="2000" dirty="0">
                <a:solidFill>
                  <a:srgbClr val="FF0000"/>
                </a:solidFill>
              </a:rPr>
              <a:t>Materials Required</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2 plastic drums/barrels (220-liter capacity each)</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Approx. 50 meters of coconut fiber rope (5–8 mm thickness)</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4 dry bamboo logs or wooden planks</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Each ~2 feet longer than the total diameter of the barrels</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12–15 bamboo or wooden planks</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Each about 4 feet in length</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Used for making the raft platform</a:t>
            </a:r>
          </a:p>
        </p:txBody>
      </p:sp>
      <p:sp>
        <p:nvSpPr>
          <p:cNvPr id="11" name="Line">
            <a:extLst>
              <a:ext uri="{FF2B5EF4-FFF2-40B4-BE49-F238E27FC236}">
                <a16:creationId xmlns:a16="http://schemas.microsoft.com/office/drawing/2014/main" id="{86DDADAD-A9A5-0DBB-C34D-66EA31EC130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13A3D44D-0DB1-3FAB-7D45-A1301D3DBC7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31F624B-155C-7C12-5D83-04F577A65237}"/>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0DC3FEBE-B55F-AC4E-9D4E-F710126CDF48}"/>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EA085B0-D447-C471-81D8-C4C9167C301D}"/>
              </a:ext>
            </a:extLst>
          </p:cNvPr>
          <p:cNvSpPr txBox="1">
            <a:spLocks noGrp="1"/>
          </p:cNvSpPr>
          <p:nvPr>
            <p:ph type="sldNum" sz="quarter" idx="2"/>
          </p:nvPr>
        </p:nvSpPr>
        <p:spPr>
          <a:xfrm>
            <a:off x="11460569" y="6332395"/>
            <a:ext cx="528604"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18</a:t>
            </a:fld>
            <a:endParaRPr dirty="0"/>
          </a:p>
        </p:txBody>
      </p:sp>
      <p:pic>
        <p:nvPicPr>
          <p:cNvPr id="5" name="Picture 4">
            <a:extLst>
              <a:ext uri="{FF2B5EF4-FFF2-40B4-BE49-F238E27FC236}">
                <a16:creationId xmlns:a16="http://schemas.microsoft.com/office/drawing/2014/main" id="{70CFBBCA-7AA6-4450-E7DB-B052DA7F2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7110B7A-70CB-19D6-66BC-1F639E864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C9B67732-D5E1-A5A5-396D-27252C9BF7EC}"/>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DRUM/BARREL RAFT</a:t>
            </a:r>
          </a:p>
        </p:txBody>
      </p:sp>
      <p:pic>
        <p:nvPicPr>
          <p:cNvPr id="3" name="Picture 2">
            <a:extLst>
              <a:ext uri="{FF2B5EF4-FFF2-40B4-BE49-F238E27FC236}">
                <a16:creationId xmlns:a16="http://schemas.microsoft.com/office/drawing/2014/main" id="{44E30CAC-AB27-BD10-744A-33F3C8E89503}"/>
              </a:ext>
            </a:extLst>
          </p:cNvPr>
          <p:cNvPicPr>
            <a:picLocks noChangeAspect="1"/>
          </p:cNvPicPr>
          <p:nvPr/>
        </p:nvPicPr>
        <p:blipFill>
          <a:blip r:embed="rId5"/>
          <a:stretch>
            <a:fillRect/>
          </a:stretch>
        </p:blipFill>
        <p:spPr>
          <a:xfrm>
            <a:off x="443145" y="2766492"/>
            <a:ext cx="3104293" cy="2049602"/>
          </a:xfrm>
          <a:prstGeom prst="rect">
            <a:avLst/>
          </a:prstGeom>
        </p:spPr>
      </p:pic>
    </p:spTree>
    <p:extLst>
      <p:ext uri="{BB962C8B-B14F-4D97-AF65-F5344CB8AC3E}">
        <p14:creationId xmlns:p14="http://schemas.microsoft.com/office/powerpoint/2010/main" val="307262517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45B84-DBE5-891C-DAB9-8CC13D094F9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3BC7D52-B9F8-E901-4013-6C6A7DC4F597}"/>
              </a:ext>
            </a:extLst>
          </p:cNvPr>
          <p:cNvSpPr/>
          <p:nvPr/>
        </p:nvSpPr>
        <p:spPr>
          <a:xfrm>
            <a:off x="4053588"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B58D5311-DF7C-0904-80EB-4800D492FDE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3F1A566-CAD5-1C2B-4014-9AACE05C6132}"/>
              </a:ext>
            </a:extLst>
          </p:cNvPr>
          <p:cNvSpPr txBox="1"/>
          <p:nvPr/>
        </p:nvSpPr>
        <p:spPr>
          <a:xfrm>
            <a:off x="4226901" y="1917893"/>
            <a:ext cx="7538128" cy="3957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Place two bamboo logs/planks parallel on the ground, about 1 foot less than the length of the drum apart.</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 Lay the drums side by side horizontally across the bamboo, with 6” of the drum extending beyond the bamboo edges.</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Ensure drum caps are sealed tightly to maintain buoyancy.</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C3E0912E-469A-D635-8DAB-25BC97F89E4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AC83F8D0-3136-1913-80A0-44B4424A6D60}"/>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2E92014-CDC7-6232-5957-C4E13E4E427A}"/>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EE68CE69-2DA1-7F4D-B60E-B147A2C4489C}"/>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BEA18276-9D4A-5538-F61C-E36BC2E0AF04}"/>
              </a:ext>
            </a:extLst>
          </p:cNvPr>
          <p:cNvSpPr txBox="1">
            <a:spLocks noGrp="1"/>
          </p:cNvSpPr>
          <p:nvPr>
            <p:ph type="sldNum" sz="quarter" idx="2"/>
          </p:nvPr>
        </p:nvSpPr>
        <p:spPr>
          <a:xfrm>
            <a:off x="11460569" y="6332395"/>
            <a:ext cx="528604"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19</a:t>
            </a:fld>
            <a:endParaRPr dirty="0"/>
          </a:p>
        </p:txBody>
      </p:sp>
      <p:pic>
        <p:nvPicPr>
          <p:cNvPr id="5" name="Picture 4">
            <a:extLst>
              <a:ext uri="{FF2B5EF4-FFF2-40B4-BE49-F238E27FC236}">
                <a16:creationId xmlns:a16="http://schemas.microsoft.com/office/drawing/2014/main" id="{2913EC6D-EBF5-2012-0D24-14B9F85AF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ECD4ACAC-DAFF-E9E0-4A65-CC55D5FDC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EDDA3FCE-041F-4147-6B78-41786F663854}"/>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of making </a:t>
            </a:r>
          </a:p>
        </p:txBody>
      </p:sp>
      <p:pic>
        <p:nvPicPr>
          <p:cNvPr id="2" name="Picture 1">
            <a:extLst>
              <a:ext uri="{FF2B5EF4-FFF2-40B4-BE49-F238E27FC236}">
                <a16:creationId xmlns:a16="http://schemas.microsoft.com/office/drawing/2014/main" id="{A8E16955-01A5-9376-8F0C-B127581A46DC}"/>
              </a:ext>
            </a:extLst>
          </p:cNvPr>
          <p:cNvPicPr>
            <a:picLocks noChangeAspect="1"/>
          </p:cNvPicPr>
          <p:nvPr/>
        </p:nvPicPr>
        <p:blipFill>
          <a:blip r:embed="rId5"/>
          <a:stretch>
            <a:fillRect/>
          </a:stretch>
        </p:blipFill>
        <p:spPr>
          <a:xfrm>
            <a:off x="237105" y="3289781"/>
            <a:ext cx="3496397" cy="1939569"/>
          </a:xfrm>
          <a:prstGeom prst="rect">
            <a:avLst/>
          </a:prstGeom>
        </p:spPr>
      </p:pic>
    </p:spTree>
    <p:extLst>
      <p:ext uri="{BB962C8B-B14F-4D97-AF65-F5344CB8AC3E}">
        <p14:creationId xmlns:p14="http://schemas.microsoft.com/office/powerpoint/2010/main" val="262477478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288946" y="1351790"/>
            <a:ext cx="3813969" cy="3878263"/>
          </a:xfrm>
          <a:prstGeom prst="rect">
            <a:avLst/>
          </a:prstGeom>
          <a:solidFill>
            <a:srgbClr val="E46C0A"/>
          </a:solidFill>
        </p:spPr>
        <p:txBody>
          <a:bodyPr lIns="44617" tIns="44617" rIns="44617" bIns="44617"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2400" dirty="0"/>
              <a:t>Upon completion of this lesson, you will be able to:</a:t>
            </a:r>
          </a:p>
        </p:txBody>
      </p:sp>
      <p:sp>
        <p:nvSpPr>
          <p:cNvPr id="6" name="OBJECTIVES">
            <a:extLst>
              <a:ext uri="{FF2B5EF4-FFF2-40B4-BE49-F238E27FC236}">
                <a16:creationId xmlns:a16="http://schemas.microsoft.com/office/drawing/2014/main" id="{D3DB3725-B6EF-8DE8-0BDC-B71D6415B706}"/>
              </a:ext>
            </a:extLst>
          </p:cNvPr>
          <p:cNvSpPr txBox="1"/>
          <p:nvPr/>
        </p:nvSpPr>
        <p:spPr>
          <a:xfrm>
            <a:off x="4330687" y="393946"/>
            <a:ext cx="2695147" cy="6330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9141" tIns="39141" rIns="39141" bIns="39141">
            <a:spAutoFit/>
          </a:bodyPr>
          <a:lstStyle>
            <a:lvl1pPr defTabSz="1896340">
              <a:defRPr sz="7200" b="1">
                <a:solidFill>
                  <a:srgbClr val="C00000"/>
                </a:solidFill>
                <a:latin typeface="Open Sans"/>
                <a:ea typeface="Open Sans"/>
                <a:cs typeface="Open Sans"/>
                <a:sym typeface="Open Sans"/>
              </a:defRPr>
            </a:lvl1pPr>
          </a:lstStyle>
          <a:p>
            <a:r>
              <a:rPr sz="3600" dirty="0"/>
              <a:t>OBJECTIVES</a:t>
            </a:r>
          </a:p>
        </p:txBody>
      </p:sp>
      <p:sp>
        <p:nvSpPr>
          <p:cNvPr id="7" name="Describe the emergency medical services (EMS) system in the area you reside.…">
            <a:extLst>
              <a:ext uri="{FF2B5EF4-FFF2-40B4-BE49-F238E27FC236}">
                <a16:creationId xmlns:a16="http://schemas.microsoft.com/office/drawing/2014/main" id="{DEDBCB8D-8E98-1C90-F0A8-E06822BA06CD}"/>
              </a:ext>
            </a:extLst>
          </p:cNvPr>
          <p:cNvSpPr txBox="1"/>
          <p:nvPr/>
        </p:nvSpPr>
        <p:spPr>
          <a:xfrm>
            <a:off x="5770773" y="1445470"/>
            <a:ext cx="5965073" cy="2189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9141" tIns="39141" rIns="39141" bIns="39141">
            <a:spAutoFit/>
          </a:bodyPr>
          <a:lstStyle/>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Introduction of IFDs </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Preparation </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Its Uses</a:t>
            </a:r>
          </a:p>
        </p:txBody>
      </p:sp>
      <p:grpSp>
        <p:nvGrpSpPr>
          <p:cNvPr id="8" name="Group">
            <a:extLst>
              <a:ext uri="{FF2B5EF4-FFF2-40B4-BE49-F238E27FC236}">
                <a16:creationId xmlns:a16="http://schemas.microsoft.com/office/drawing/2014/main" id="{4D048C66-DD81-CB7C-31BA-5A9F922EBEC8}"/>
              </a:ext>
            </a:extLst>
          </p:cNvPr>
          <p:cNvGrpSpPr/>
          <p:nvPr/>
        </p:nvGrpSpPr>
        <p:grpSpPr>
          <a:xfrm>
            <a:off x="5110025" y="1582368"/>
            <a:ext cx="609600" cy="840979"/>
            <a:chOff x="0" y="115975"/>
            <a:chExt cx="1219200" cy="1681957"/>
          </a:xfrm>
        </p:grpSpPr>
        <p:sp>
          <p:nvSpPr>
            <p:cNvPr id="9" name="Circle">
              <a:extLst>
                <a:ext uri="{FF2B5EF4-FFF2-40B4-BE49-F238E27FC236}">
                  <a16:creationId xmlns:a16="http://schemas.microsoft.com/office/drawing/2014/main" id="{B3D590A7-C109-6A47-83CE-321D6EAF8B0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0" name="1">
              <a:extLst>
                <a:ext uri="{FF2B5EF4-FFF2-40B4-BE49-F238E27FC236}">
                  <a16:creationId xmlns:a16="http://schemas.microsoft.com/office/drawing/2014/main" id="{7F062A44-2B77-DE1A-F98A-CAF9C784C0C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1</a:t>
              </a:r>
            </a:p>
          </p:txBody>
        </p:sp>
      </p:grpSp>
      <p:grpSp>
        <p:nvGrpSpPr>
          <p:cNvPr id="11" name="Group">
            <a:extLst>
              <a:ext uri="{FF2B5EF4-FFF2-40B4-BE49-F238E27FC236}">
                <a16:creationId xmlns:a16="http://schemas.microsoft.com/office/drawing/2014/main" id="{E3734219-751D-6153-9FC6-74B3C9E788F9}"/>
              </a:ext>
            </a:extLst>
          </p:cNvPr>
          <p:cNvGrpSpPr/>
          <p:nvPr/>
        </p:nvGrpSpPr>
        <p:grpSpPr>
          <a:xfrm>
            <a:off x="5135599" y="2404214"/>
            <a:ext cx="609600" cy="649145"/>
            <a:chOff x="0" y="115975"/>
            <a:chExt cx="1219200" cy="1681957"/>
          </a:xfrm>
        </p:grpSpPr>
        <p:sp>
          <p:nvSpPr>
            <p:cNvPr id="12" name="Circle">
              <a:extLst>
                <a:ext uri="{FF2B5EF4-FFF2-40B4-BE49-F238E27FC236}">
                  <a16:creationId xmlns:a16="http://schemas.microsoft.com/office/drawing/2014/main" id="{B779BC28-C14A-769A-848D-9F435B34262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3" name="2">
              <a:extLst>
                <a:ext uri="{FF2B5EF4-FFF2-40B4-BE49-F238E27FC236}">
                  <a16:creationId xmlns:a16="http://schemas.microsoft.com/office/drawing/2014/main" id="{D57204E7-EA7D-FA51-87FB-0A44AA812E71}"/>
                </a:ext>
              </a:extLst>
            </p:cNvPr>
            <p:cNvSpPr txBox="1"/>
            <p:nvPr/>
          </p:nvSpPr>
          <p:spPr>
            <a:xfrm>
              <a:off x="261805" y="115975"/>
              <a:ext cx="822592" cy="168195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2</a:t>
              </a:r>
            </a:p>
          </p:txBody>
        </p:sp>
      </p:gr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11460471" y="6406669"/>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grpSp>
        <p:nvGrpSpPr>
          <p:cNvPr id="3" name="Group">
            <a:extLst>
              <a:ext uri="{FF2B5EF4-FFF2-40B4-BE49-F238E27FC236}">
                <a16:creationId xmlns:a16="http://schemas.microsoft.com/office/drawing/2014/main" id="{FA1488B0-0AEB-4E14-59EE-B614FBC7A0E0}"/>
              </a:ext>
            </a:extLst>
          </p:cNvPr>
          <p:cNvGrpSpPr/>
          <p:nvPr/>
        </p:nvGrpSpPr>
        <p:grpSpPr>
          <a:xfrm>
            <a:off x="5101899" y="3053359"/>
            <a:ext cx="609600" cy="840979"/>
            <a:chOff x="0" y="115975"/>
            <a:chExt cx="1219200" cy="1681957"/>
          </a:xfrm>
        </p:grpSpPr>
        <p:sp>
          <p:nvSpPr>
            <p:cNvPr id="5" name="Circle">
              <a:extLst>
                <a:ext uri="{FF2B5EF4-FFF2-40B4-BE49-F238E27FC236}">
                  <a16:creationId xmlns:a16="http://schemas.microsoft.com/office/drawing/2014/main" id="{E5E1B7A7-2F9F-B60E-3E4D-E7CA05DFEF9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5" name="3">
              <a:extLst>
                <a:ext uri="{FF2B5EF4-FFF2-40B4-BE49-F238E27FC236}">
                  <a16:creationId xmlns:a16="http://schemas.microsoft.com/office/drawing/2014/main" id="{D4FCEFF7-608B-2C29-C85C-2634225DC02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3</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EF9AB-4EC7-BCE9-83E7-399EA890BFE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3051975-BA6A-D791-F754-6ADECA59447B}"/>
              </a:ext>
            </a:extLst>
          </p:cNvPr>
          <p:cNvSpPr/>
          <p:nvPr/>
        </p:nvSpPr>
        <p:spPr>
          <a:xfrm>
            <a:off x="4053588"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EBCCB6D0-CE4E-2319-2A1E-F2806997165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0C184EF-5015-648E-9281-BB6E2D42D525}"/>
              </a:ext>
            </a:extLst>
          </p:cNvPr>
          <p:cNvSpPr txBox="1"/>
          <p:nvPr/>
        </p:nvSpPr>
        <p:spPr>
          <a:xfrm>
            <a:off x="4186743" y="2706615"/>
            <a:ext cx="7538128" cy="3387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Place another set of bamboo/planks on top of the drums, directly opposite the lower set.</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Tie the upper and lower bamboo together tightly, securing the drum in between.</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Build a small platform on top using bamboo or wooden pieces (approx. 4 ft long).</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Drum raft is ready and can carry 2–4 people. Balance must be maintained while using it.</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0947E926-2E91-80E2-B4B0-76EBC2F748AA}"/>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D0DF769C-70E8-4538-BE41-1E5074E1D2B6}"/>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6E7CD66A-F3F8-559E-C2A6-D584CFF2841D}"/>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12FE3165-6283-423A-A8F1-61DBAA16DE0E}"/>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304B641B-F0BD-0889-9B2B-72A3F00ADC7E}"/>
              </a:ext>
            </a:extLst>
          </p:cNvPr>
          <p:cNvSpPr txBox="1">
            <a:spLocks noGrp="1"/>
          </p:cNvSpPr>
          <p:nvPr>
            <p:ph type="sldNum" sz="quarter" idx="2"/>
          </p:nvPr>
        </p:nvSpPr>
        <p:spPr>
          <a:xfrm>
            <a:off x="11460569" y="6332395"/>
            <a:ext cx="528604"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20</a:t>
            </a:fld>
            <a:endParaRPr dirty="0"/>
          </a:p>
        </p:txBody>
      </p:sp>
      <p:pic>
        <p:nvPicPr>
          <p:cNvPr id="5" name="Picture 4">
            <a:extLst>
              <a:ext uri="{FF2B5EF4-FFF2-40B4-BE49-F238E27FC236}">
                <a16:creationId xmlns:a16="http://schemas.microsoft.com/office/drawing/2014/main" id="{B0733A22-B30C-1173-8DB1-859CECB74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6460557-B738-CBA1-6F46-4A22CBC62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CB64F4AB-13CE-9D8B-C048-6051E71DF3A7}"/>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of making </a:t>
            </a:r>
          </a:p>
        </p:txBody>
      </p:sp>
      <p:pic>
        <p:nvPicPr>
          <p:cNvPr id="2" name="Picture 1">
            <a:extLst>
              <a:ext uri="{FF2B5EF4-FFF2-40B4-BE49-F238E27FC236}">
                <a16:creationId xmlns:a16="http://schemas.microsoft.com/office/drawing/2014/main" id="{4C8DF7AA-4A99-15F1-8ECE-2D4208AC0368}"/>
              </a:ext>
            </a:extLst>
          </p:cNvPr>
          <p:cNvPicPr>
            <a:picLocks noChangeAspect="1"/>
          </p:cNvPicPr>
          <p:nvPr/>
        </p:nvPicPr>
        <p:blipFill>
          <a:blip r:embed="rId5"/>
          <a:stretch>
            <a:fillRect/>
          </a:stretch>
        </p:blipFill>
        <p:spPr>
          <a:xfrm>
            <a:off x="237105" y="3289781"/>
            <a:ext cx="3496397" cy="1939569"/>
          </a:xfrm>
          <a:prstGeom prst="rect">
            <a:avLst/>
          </a:prstGeom>
        </p:spPr>
      </p:pic>
    </p:spTree>
    <p:extLst>
      <p:ext uri="{BB962C8B-B14F-4D97-AF65-F5344CB8AC3E}">
        <p14:creationId xmlns:p14="http://schemas.microsoft.com/office/powerpoint/2010/main" val="65978026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14605-8424-C27E-8B99-852D2C9B55F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B76CB86-1923-DDC8-7F9E-EC073F9E673F}"/>
              </a:ext>
            </a:extLst>
          </p:cNvPr>
          <p:cNvSpPr/>
          <p:nvPr/>
        </p:nvSpPr>
        <p:spPr>
          <a:xfrm>
            <a:off x="4053588"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C4C80802-7F3A-6DB7-610C-AB2C2757175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FD3D5DD-FDEC-DC50-9A0B-1EADD4A82E78}"/>
              </a:ext>
            </a:extLst>
          </p:cNvPr>
          <p:cNvSpPr txBox="1"/>
          <p:nvPr/>
        </p:nvSpPr>
        <p:spPr>
          <a:xfrm>
            <a:off x="4186743" y="2706615"/>
            <a:ext cx="7538128" cy="3387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Place the raft on the water's surface and sit on it comfortably or build a platform for carrying loads.</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Use a long bamboo log for balancing and steering the raft.</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Wooden planks can be used to create a platform over the drums/barrels and securely tie them to the bamboo sticks.</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The raft can be used to carry household goods, children, or livestock (e.g., goats, sheep, dogs) across flooded or waterlogged areas.</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F93B0E87-BC5C-FDCC-F85E-87EA85C2B78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BB568F75-BC75-9A4C-3325-33ACC7E1AD8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0519A96B-A179-971B-BC5C-4BA830D5233E}"/>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1A1492C6-8F2B-F309-9B52-12F88151BF5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98DC50D-CB97-CBD8-DCB0-7E30EEC5A449}"/>
              </a:ext>
            </a:extLst>
          </p:cNvPr>
          <p:cNvSpPr txBox="1">
            <a:spLocks noGrp="1"/>
          </p:cNvSpPr>
          <p:nvPr>
            <p:ph type="sldNum" sz="quarter" idx="2"/>
          </p:nvPr>
        </p:nvSpPr>
        <p:spPr>
          <a:xfrm>
            <a:off x="11460569" y="6332395"/>
            <a:ext cx="528604"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21</a:t>
            </a:fld>
            <a:endParaRPr dirty="0"/>
          </a:p>
        </p:txBody>
      </p:sp>
      <p:pic>
        <p:nvPicPr>
          <p:cNvPr id="5" name="Picture 4">
            <a:extLst>
              <a:ext uri="{FF2B5EF4-FFF2-40B4-BE49-F238E27FC236}">
                <a16:creationId xmlns:a16="http://schemas.microsoft.com/office/drawing/2014/main" id="{E4E72E77-DDDA-64EA-0944-D143DB994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A2572F2D-8EB0-4AE2-9B67-31CC619077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2A9A35BF-7B15-9EF7-D817-B4042B434AA2}"/>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to use</a:t>
            </a:r>
          </a:p>
        </p:txBody>
      </p:sp>
      <p:pic>
        <p:nvPicPr>
          <p:cNvPr id="2" name="Picture 1">
            <a:extLst>
              <a:ext uri="{FF2B5EF4-FFF2-40B4-BE49-F238E27FC236}">
                <a16:creationId xmlns:a16="http://schemas.microsoft.com/office/drawing/2014/main" id="{86B93AD5-011B-E5CB-2336-4D6B9CE2D302}"/>
              </a:ext>
            </a:extLst>
          </p:cNvPr>
          <p:cNvPicPr>
            <a:picLocks noChangeAspect="1"/>
          </p:cNvPicPr>
          <p:nvPr/>
        </p:nvPicPr>
        <p:blipFill>
          <a:blip r:embed="rId5"/>
          <a:stretch>
            <a:fillRect/>
          </a:stretch>
        </p:blipFill>
        <p:spPr>
          <a:xfrm>
            <a:off x="237105" y="3289781"/>
            <a:ext cx="3496397" cy="1939569"/>
          </a:xfrm>
          <a:prstGeom prst="rect">
            <a:avLst/>
          </a:prstGeom>
        </p:spPr>
      </p:pic>
    </p:spTree>
    <p:extLst>
      <p:ext uri="{BB962C8B-B14F-4D97-AF65-F5344CB8AC3E}">
        <p14:creationId xmlns:p14="http://schemas.microsoft.com/office/powerpoint/2010/main" val="10828520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FAF45-00AF-5E18-4706-AD695BA4344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4DC230C-874D-DA62-4259-8561BE18BF71}"/>
              </a:ext>
            </a:extLst>
          </p:cNvPr>
          <p:cNvSpPr/>
          <p:nvPr/>
        </p:nvSpPr>
        <p:spPr>
          <a:xfrm>
            <a:off x="4053588"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C3BD4983-A44C-BAED-A13C-CF7E38B55DBB}"/>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F654C50A-894D-219F-D5AD-772DD136A0D4}"/>
              </a:ext>
            </a:extLst>
          </p:cNvPr>
          <p:cNvSpPr txBox="1"/>
          <p:nvPr/>
        </p:nvSpPr>
        <p:spPr>
          <a:xfrm>
            <a:off x="4186743" y="2706615"/>
            <a:ext cx="7538128" cy="3126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spcBef>
                <a:spcPts val="600"/>
              </a:spcBef>
              <a:buSzPct val="100000"/>
              <a:defRPr sz="5400">
                <a:latin typeface="Open Sans"/>
                <a:ea typeface="Open Sans"/>
                <a:cs typeface="Open Sans"/>
                <a:sym typeface="Open Sans"/>
              </a:defRPr>
            </a:pPr>
            <a:r>
              <a:rPr lang="en-US" sz="2000" dirty="0">
                <a:solidFill>
                  <a:schemeClr val="tx1"/>
                </a:solidFill>
              </a:rPr>
              <a:t>Bamboo raft is made with the help of bamboos &amp; rope as per the need. </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rgbClr val="FF0000"/>
              </a:solidFill>
            </a:endParaRPr>
          </a:p>
          <a:p>
            <a:pPr algn="just">
              <a:spcBef>
                <a:spcPts val="600"/>
              </a:spcBef>
              <a:buSzPct val="100000"/>
              <a:defRPr sz="5400">
                <a:latin typeface="Open Sans"/>
                <a:ea typeface="Open Sans"/>
                <a:cs typeface="Open Sans"/>
                <a:sym typeface="Open Sans"/>
              </a:defRPr>
            </a:pPr>
            <a:r>
              <a:rPr lang="en-US" sz="2000" dirty="0">
                <a:solidFill>
                  <a:srgbClr val="FF0000"/>
                </a:solidFill>
              </a:rPr>
              <a:t>Material Required</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10 to 12 Nos. of dry bamboos of at least 4” diameter and 05 </a:t>
            </a:r>
            <a:r>
              <a:rPr lang="en-US" sz="2000" dirty="0" err="1">
                <a:solidFill>
                  <a:schemeClr val="tx1"/>
                </a:solidFill>
              </a:rPr>
              <a:t>mtr</a:t>
            </a:r>
            <a:r>
              <a:rPr lang="en-US" sz="2000" dirty="0">
                <a:solidFill>
                  <a:schemeClr val="tx1"/>
                </a:solidFill>
              </a:rPr>
              <a:t> long. </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05 </a:t>
            </a:r>
            <a:r>
              <a:rPr lang="en-US" sz="2000" dirty="0" err="1">
                <a:solidFill>
                  <a:schemeClr val="tx1"/>
                </a:solidFill>
              </a:rPr>
              <a:t>mtr</a:t>
            </a:r>
            <a:r>
              <a:rPr lang="en-US" sz="2000" dirty="0">
                <a:solidFill>
                  <a:schemeClr val="tx1"/>
                </a:solidFill>
              </a:rPr>
              <a:t> strong coconut fiber rope to tie the bamboo. </a:t>
            </a:r>
          </a:p>
          <a:p>
            <a:pPr marL="285750" indent="-28575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DE195999-3004-1154-9F57-42D9503E5DFA}"/>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C685EFB4-8D85-4E17-EFAF-6CBE33070A7F}"/>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59768219-F069-7B53-CDDE-4B20F1303309}"/>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D61E1410-B82A-8B3C-05BF-7171B47260B1}"/>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465C8E2E-3A96-2D86-92C7-AFED4D0B9097}"/>
              </a:ext>
            </a:extLst>
          </p:cNvPr>
          <p:cNvSpPr txBox="1">
            <a:spLocks noGrp="1"/>
          </p:cNvSpPr>
          <p:nvPr>
            <p:ph type="sldNum" sz="quarter" idx="2"/>
          </p:nvPr>
        </p:nvSpPr>
        <p:spPr>
          <a:xfrm>
            <a:off x="11460569" y="6332395"/>
            <a:ext cx="528604"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22</a:t>
            </a:fld>
            <a:endParaRPr dirty="0"/>
          </a:p>
        </p:txBody>
      </p:sp>
      <p:pic>
        <p:nvPicPr>
          <p:cNvPr id="5" name="Picture 4">
            <a:extLst>
              <a:ext uri="{FF2B5EF4-FFF2-40B4-BE49-F238E27FC236}">
                <a16:creationId xmlns:a16="http://schemas.microsoft.com/office/drawing/2014/main" id="{AC00A5A8-9A95-7BE2-265B-65E9307B2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402905C4-6F11-27F5-EF9F-DC965E599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58AAC518-6D0F-DE2D-E608-02014756230D}"/>
              </a:ext>
            </a:extLst>
          </p:cNvPr>
          <p:cNvSpPr txBox="1"/>
          <p:nvPr/>
        </p:nvSpPr>
        <p:spPr>
          <a:xfrm>
            <a:off x="198576" y="1392171"/>
            <a:ext cx="3712433" cy="577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BAMBOO RAFT</a:t>
            </a:r>
          </a:p>
        </p:txBody>
      </p:sp>
      <p:pic>
        <p:nvPicPr>
          <p:cNvPr id="3" name="Picture 2">
            <a:extLst>
              <a:ext uri="{FF2B5EF4-FFF2-40B4-BE49-F238E27FC236}">
                <a16:creationId xmlns:a16="http://schemas.microsoft.com/office/drawing/2014/main" id="{ABF7655B-A4D6-BF88-A80B-A2B4A30B07C8}"/>
              </a:ext>
            </a:extLst>
          </p:cNvPr>
          <p:cNvPicPr>
            <a:picLocks noChangeAspect="1"/>
          </p:cNvPicPr>
          <p:nvPr/>
        </p:nvPicPr>
        <p:blipFill>
          <a:blip r:embed="rId5"/>
          <a:stretch>
            <a:fillRect/>
          </a:stretch>
        </p:blipFill>
        <p:spPr>
          <a:xfrm>
            <a:off x="752654" y="2564904"/>
            <a:ext cx="2604275" cy="2475137"/>
          </a:xfrm>
          <a:prstGeom prst="rect">
            <a:avLst/>
          </a:prstGeom>
        </p:spPr>
      </p:pic>
    </p:spTree>
    <p:extLst>
      <p:ext uri="{BB962C8B-B14F-4D97-AF65-F5344CB8AC3E}">
        <p14:creationId xmlns:p14="http://schemas.microsoft.com/office/powerpoint/2010/main" val="98684109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F85F-A22E-B2FD-3C5D-B47ADDE2C12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10C9BBF-C0D0-3817-941C-577EB5DE0432}"/>
              </a:ext>
            </a:extLst>
          </p:cNvPr>
          <p:cNvSpPr/>
          <p:nvPr/>
        </p:nvSpPr>
        <p:spPr>
          <a:xfrm>
            <a:off x="4053588"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5544D514-BFBB-ABF8-0AA5-47B15637D19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A525367-4CC9-9078-52A4-68A146404C5B}"/>
              </a:ext>
            </a:extLst>
          </p:cNvPr>
          <p:cNvSpPr txBox="1"/>
          <p:nvPr/>
        </p:nvSpPr>
        <p:spPr>
          <a:xfrm>
            <a:off x="4186743" y="2706615"/>
            <a:ext cx="7538128" cy="3049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Split a bamboo into two pieces along its longer axis and place them 4 feet apart on a flat surface.</a:t>
            </a:r>
          </a:p>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Place the remaining bamboo pieces side by side, perpendicular to the first two bamboos.</a:t>
            </a:r>
          </a:p>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Tie the bamboos together using coconut fiber rope, securing them with half parts of bamboo for added support.</a:t>
            </a:r>
          </a:p>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8609C410-24AA-65C8-6FDC-00400CEB2BD5}"/>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29F0314F-F332-CC2D-761B-EA982C4F9E35}"/>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37265BE-9533-0FF5-4CEA-7D7231714719}"/>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6166FC55-6C9C-F8F6-F29B-9B830E8E374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8F12F652-8AA1-4942-7B44-A58BF4534553}"/>
              </a:ext>
            </a:extLst>
          </p:cNvPr>
          <p:cNvSpPr txBox="1">
            <a:spLocks noGrp="1"/>
          </p:cNvSpPr>
          <p:nvPr>
            <p:ph type="sldNum" sz="quarter" idx="2"/>
          </p:nvPr>
        </p:nvSpPr>
        <p:spPr>
          <a:xfrm>
            <a:off x="11460569" y="6332395"/>
            <a:ext cx="528604"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23</a:t>
            </a:fld>
            <a:endParaRPr dirty="0"/>
          </a:p>
        </p:txBody>
      </p:sp>
      <p:pic>
        <p:nvPicPr>
          <p:cNvPr id="5" name="Picture 4">
            <a:extLst>
              <a:ext uri="{FF2B5EF4-FFF2-40B4-BE49-F238E27FC236}">
                <a16:creationId xmlns:a16="http://schemas.microsoft.com/office/drawing/2014/main" id="{953392BF-3B98-E8C8-E169-36EDDD024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F15A589-EAC3-AF5C-7FFF-1F93D990C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F1BEC446-0CF6-7164-7AD8-21A7B62A5A5A}"/>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of making </a:t>
            </a:r>
          </a:p>
        </p:txBody>
      </p:sp>
      <p:pic>
        <p:nvPicPr>
          <p:cNvPr id="2" name="Picture 1">
            <a:extLst>
              <a:ext uri="{FF2B5EF4-FFF2-40B4-BE49-F238E27FC236}">
                <a16:creationId xmlns:a16="http://schemas.microsoft.com/office/drawing/2014/main" id="{03D3B33E-FD50-C2A4-4A39-7B24BAF69DDC}"/>
              </a:ext>
            </a:extLst>
          </p:cNvPr>
          <p:cNvPicPr>
            <a:picLocks noChangeAspect="1"/>
          </p:cNvPicPr>
          <p:nvPr/>
        </p:nvPicPr>
        <p:blipFill>
          <a:blip r:embed="rId5"/>
          <a:stretch>
            <a:fillRect/>
          </a:stretch>
        </p:blipFill>
        <p:spPr>
          <a:xfrm>
            <a:off x="462936" y="2720327"/>
            <a:ext cx="2968767" cy="2745502"/>
          </a:xfrm>
          <a:prstGeom prst="rect">
            <a:avLst/>
          </a:prstGeom>
        </p:spPr>
      </p:pic>
    </p:spTree>
    <p:extLst>
      <p:ext uri="{BB962C8B-B14F-4D97-AF65-F5344CB8AC3E}">
        <p14:creationId xmlns:p14="http://schemas.microsoft.com/office/powerpoint/2010/main" val="172581856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35382-BA14-A000-1E66-FC4A2957BB1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5C693FB-EF72-20E9-2131-B781C779C818}"/>
              </a:ext>
            </a:extLst>
          </p:cNvPr>
          <p:cNvSpPr/>
          <p:nvPr/>
        </p:nvSpPr>
        <p:spPr>
          <a:xfrm>
            <a:off x="4053588"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C1E84335-5633-2434-C81B-BE363B098F6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5E17691-61C7-22EF-6117-FCF7253B731F}"/>
              </a:ext>
            </a:extLst>
          </p:cNvPr>
          <p:cNvSpPr txBox="1"/>
          <p:nvPr/>
        </p:nvSpPr>
        <p:spPr>
          <a:xfrm>
            <a:off x="4186743" y="2179264"/>
            <a:ext cx="7538128" cy="4141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Place the raft on the water and lay face-down with the raft under the chest.</a:t>
            </a:r>
          </a:p>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Hold the edge of the raft strongly with your hands, keeping the body floating in the water.</a:t>
            </a:r>
          </a:p>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The raft can be used for rowing in swift water while sitting on it.</a:t>
            </a:r>
          </a:p>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r>
              <a:rPr lang="en-US" sz="2000" dirty="0">
                <a:solidFill>
                  <a:schemeClr val="tx1"/>
                </a:solidFill>
              </a:rPr>
              <a:t>This raft is also useful for transporting household goods, grain, children, or small animals (e.g., goats, sheep) through waterlogged areas.</a:t>
            </a:r>
          </a:p>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a:p>
            <a:pPr marL="342900" indent="-342900" algn="just">
              <a:spcBef>
                <a:spcPts val="600"/>
              </a:spcBef>
              <a:buSzPct val="100000"/>
              <a:buFont typeface="Arial" panose="020B0604020202020204" pitchFamily="34" charset="0"/>
              <a:buChar char="•"/>
              <a:defRPr sz="5400">
                <a:latin typeface="Open Sans"/>
                <a:ea typeface="Open Sans"/>
                <a:cs typeface="Open Sans"/>
                <a:sym typeface="Open Sans"/>
              </a:defRPr>
            </a:pPr>
            <a:endParaRPr lang="en-US" sz="2000" dirty="0">
              <a:solidFill>
                <a:schemeClr val="tx1"/>
              </a:solidFill>
            </a:endParaRPr>
          </a:p>
        </p:txBody>
      </p:sp>
      <p:sp>
        <p:nvSpPr>
          <p:cNvPr id="11" name="Line">
            <a:extLst>
              <a:ext uri="{FF2B5EF4-FFF2-40B4-BE49-F238E27FC236}">
                <a16:creationId xmlns:a16="http://schemas.microsoft.com/office/drawing/2014/main" id="{D6FC03D2-BE39-B8DE-F81C-1F616D08835D}"/>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C289D5A-6F99-D771-C3A6-5165CCA57D9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BF716149-6A32-D639-4791-850406ED64A2}"/>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677A8D2-0873-FAB9-5BC5-4A4A7A807E6A}"/>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C556AE56-ECD4-5B9A-FB23-F721A2C66FDD}"/>
              </a:ext>
            </a:extLst>
          </p:cNvPr>
          <p:cNvSpPr txBox="1">
            <a:spLocks noGrp="1"/>
          </p:cNvSpPr>
          <p:nvPr>
            <p:ph type="sldNum" sz="quarter" idx="2"/>
          </p:nvPr>
        </p:nvSpPr>
        <p:spPr>
          <a:xfrm>
            <a:off x="11460569" y="6332395"/>
            <a:ext cx="528604"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24</a:t>
            </a:fld>
            <a:endParaRPr dirty="0"/>
          </a:p>
        </p:txBody>
      </p:sp>
      <p:pic>
        <p:nvPicPr>
          <p:cNvPr id="5" name="Picture 4">
            <a:extLst>
              <a:ext uri="{FF2B5EF4-FFF2-40B4-BE49-F238E27FC236}">
                <a16:creationId xmlns:a16="http://schemas.microsoft.com/office/drawing/2014/main" id="{3F05D36F-1742-D590-53D1-4659B6D79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475E0DA-82C8-FD58-65BB-ADC63BB3EC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79A146DF-7CCD-C69A-3D5B-E11A845FE10C}"/>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to use </a:t>
            </a:r>
          </a:p>
        </p:txBody>
      </p:sp>
      <p:pic>
        <p:nvPicPr>
          <p:cNvPr id="3" name="Picture 2">
            <a:extLst>
              <a:ext uri="{FF2B5EF4-FFF2-40B4-BE49-F238E27FC236}">
                <a16:creationId xmlns:a16="http://schemas.microsoft.com/office/drawing/2014/main" id="{623EC4D5-87A5-5B69-EE60-5B11648D36C5}"/>
              </a:ext>
            </a:extLst>
          </p:cNvPr>
          <p:cNvPicPr>
            <a:picLocks noChangeAspect="1"/>
          </p:cNvPicPr>
          <p:nvPr/>
        </p:nvPicPr>
        <p:blipFill>
          <a:blip r:embed="rId5"/>
          <a:stretch>
            <a:fillRect/>
          </a:stretch>
        </p:blipFill>
        <p:spPr>
          <a:xfrm>
            <a:off x="216840" y="2751336"/>
            <a:ext cx="3399896" cy="3184991"/>
          </a:xfrm>
          <a:prstGeom prst="rect">
            <a:avLst/>
          </a:prstGeom>
        </p:spPr>
      </p:pic>
    </p:spTree>
    <p:extLst>
      <p:ext uri="{BB962C8B-B14F-4D97-AF65-F5344CB8AC3E}">
        <p14:creationId xmlns:p14="http://schemas.microsoft.com/office/powerpoint/2010/main" val="327574096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94F2-4395-5E26-205E-3A85E702AA0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007FAB47-D0E8-113B-D74D-DD2C2BD3EC50}"/>
              </a:ext>
            </a:extLst>
          </p:cNvPr>
          <p:cNvSpPr txBox="1">
            <a:spLocks/>
          </p:cNvSpPr>
          <p:nvPr/>
        </p:nvSpPr>
        <p:spPr>
          <a:xfrm>
            <a:off x="288946" y="1351790"/>
            <a:ext cx="3813969" cy="3878263"/>
          </a:xfrm>
          <a:prstGeom prst="rect">
            <a:avLst/>
          </a:prstGeom>
          <a:solidFill>
            <a:srgbClr val="E46C0A"/>
          </a:solidFill>
        </p:spPr>
        <p:txBody>
          <a:bodyPr lIns="44617" tIns="44617" rIns="44617" bIns="44617"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2400" dirty="0"/>
              <a:t>Now you are able to define:</a:t>
            </a:r>
          </a:p>
        </p:txBody>
      </p:sp>
      <p:sp>
        <p:nvSpPr>
          <p:cNvPr id="6" name="OBJECTIVES">
            <a:extLst>
              <a:ext uri="{FF2B5EF4-FFF2-40B4-BE49-F238E27FC236}">
                <a16:creationId xmlns:a16="http://schemas.microsoft.com/office/drawing/2014/main" id="{31AD7138-949B-301C-68D1-2972FB1B7558}"/>
              </a:ext>
            </a:extLst>
          </p:cNvPr>
          <p:cNvSpPr txBox="1"/>
          <p:nvPr/>
        </p:nvSpPr>
        <p:spPr>
          <a:xfrm>
            <a:off x="4330687" y="393946"/>
            <a:ext cx="1710070" cy="6330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9141" tIns="39141" rIns="39141" bIns="39141">
            <a:spAutoFit/>
          </a:bodyPr>
          <a:lstStyle>
            <a:lvl1pPr defTabSz="1896340">
              <a:defRPr sz="7200" b="1">
                <a:solidFill>
                  <a:srgbClr val="C00000"/>
                </a:solidFill>
                <a:latin typeface="Open Sans"/>
                <a:ea typeface="Open Sans"/>
                <a:cs typeface="Open Sans"/>
                <a:sym typeface="Open Sans"/>
              </a:defRPr>
            </a:lvl1pPr>
          </a:lstStyle>
          <a:p>
            <a:r>
              <a:rPr lang="en-IN" sz="3600" dirty="0"/>
              <a:t>Review</a:t>
            </a:r>
            <a:endParaRPr sz="3600" dirty="0"/>
          </a:p>
        </p:txBody>
      </p:sp>
      <p:sp>
        <p:nvSpPr>
          <p:cNvPr id="7" name="Describe the emergency medical services (EMS) system in the area you reside.…">
            <a:extLst>
              <a:ext uri="{FF2B5EF4-FFF2-40B4-BE49-F238E27FC236}">
                <a16:creationId xmlns:a16="http://schemas.microsoft.com/office/drawing/2014/main" id="{66AA9F43-B48C-D538-D29E-E4BFFFD8CB3B}"/>
              </a:ext>
            </a:extLst>
          </p:cNvPr>
          <p:cNvSpPr txBox="1"/>
          <p:nvPr/>
        </p:nvSpPr>
        <p:spPr>
          <a:xfrm>
            <a:off x="5770773" y="1445470"/>
            <a:ext cx="5965073" cy="2189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9141" tIns="39141" rIns="39141" bIns="39141">
            <a:spAutoFit/>
          </a:bodyPr>
          <a:lstStyle/>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Introduction of IFDs </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Preparation </a:t>
            </a:r>
          </a:p>
          <a:p>
            <a:pPr lvl="1" defTabSz="948147">
              <a:lnSpc>
                <a:spcPct val="200000"/>
              </a:lnSpc>
              <a:tabLst>
                <a:tab pos="1142971" algn="l"/>
                <a:tab pos="1822405" algn="l"/>
                <a:tab pos="2514537" algn="l"/>
                <a:tab pos="3193971" algn="l"/>
              </a:tabLst>
              <a:defRPr sz="4800">
                <a:latin typeface="Open Sans"/>
                <a:ea typeface="Open Sans"/>
                <a:cs typeface="Open Sans"/>
                <a:sym typeface="Open Sans"/>
              </a:defRPr>
            </a:pPr>
            <a:r>
              <a:rPr lang="en-US" sz="2400" dirty="0"/>
              <a:t>Its Uses</a:t>
            </a:r>
          </a:p>
        </p:txBody>
      </p:sp>
      <p:grpSp>
        <p:nvGrpSpPr>
          <p:cNvPr id="8" name="Group">
            <a:extLst>
              <a:ext uri="{FF2B5EF4-FFF2-40B4-BE49-F238E27FC236}">
                <a16:creationId xmlns:a16="http://schemas.microsoft.com/office/drawing/2014/main" id="{3962B69F-067B-46CE-B459-8CCF0F21126C}"/>
              </a:ext>
            </a:extLst>
          </p:cNvPr>
          <p:cNvGrpSpPr/>
          <p:nvPr/>
        </p:nvGrpSpPr>
        <p:grpSpPr>
          <a:xfrm>
            <a:off x="5110025" y="1582368"/>
            <a:ext cx="609600" cy="840979"/>
            <a:chOff x="0" y="115975"/>
            <a:chExt cx="1219200" cy="1681957"/>
          </a:xfrm>
        </p:grpSpPr>
        <p:sp>
          <p:nvSpPr>
            <p:cNvPr id="9" name="Circle">
              <a:extLst>
                <a:ext uri="{FF2B5EF4-FFF2-40B4-BE49-F238E27FC236}">
                  <a16:creationId xmlns:a16="http://schemas.microsoft.com/office/drawing/2014/main" id="{F5D552D4-6E4F-95F5-60CA-899ABEEBC4A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0" name="1">
              <a:extLst>
                <a:ext uri="{FF2B5EF4-FFF2-40B4-BE49-F238E27FC236}">
                  <a16:creationId xmlns:a16="http://schemas.microsoft.com/office/drawing/2014/main" id="{E7005661-CE09-C07B-88A2-0E06786719D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a:t>1</a:t>
              </a:r>
            </a:p>
          </p:txBody>
        </p:sp>
      </p:grpSp>
      <p:grpSp>
        <p:nvGrpSpPr>
          <p:cNvPr id="11" name="Group">
            <a:extLst>
              <a:ext uri="{FF2B5EF4-FFF2-40B4-BE49-F238E27FC236}">
                <a16:creationId xmlns:a16="http://schemas.microsoft.com/office/drawing/2014/main" id="{F81F2854-F28D-DB7E-AF60-876940A4D1D9}"/>
              </a:ext>
            </a:extLst>
          </p:cNvPr>
          <p:cNvGrpSpPr/>
          <p:nvPr/>
        </p:nvGrpSpPr>
        <p:grpSpPr>
          <a:xfrm>
            <a:off x="5135599" y="2404214"/>
            <a:ext cx="609600" cy="649145"/>
            <a:chOff x="0" y="115975"/>
            <a:chExt cx="1219200" cy="1681957"/>
          </a:xfrm>
        </p:grpSpPr>
        <p:sp>
          <p:nvSpPr>
            <p:cNvPr id="12" name="Circle">
              <a:extLst>
                <a:ext uri="{FF2B5EF4-FFF2-40B4-BE49-F238E27FC236}">
                  <a16:creationId xmlns:a16="http://schemas.microsoft.com/office/drawing/2014/main" id="{BEFF9E40-5804-AA74-3AB9-EBF5F139F66E}"/>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3" name="2">
              <a:extLst>
                <a:ext uri="{FF2B5EF4-FFF2-40B4-BE49-F238E27FC236}">
                  <a16:creationId xmlns:a16="http://schemas.microsoft.com/office/drawing/2014/main" id="{9CE6E90B-5C7B-E480-DE63-6B4D1D8E257E}"/>
                </a:ext>
              </a:extLst>
            </p:cNvPr>
            <p:cNvSpPr txBox="1"/>
            <p:nvPr/>
          </p:nvSpPr>
          <p:spPr>
            <a:xfrm>
              <a:off x="261805" y="115975"/>
              <a:ext cx="822592" cy="168195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2</a:t>
              </a:r>
            </a:p>
          </p:txBody>
        </p:sp>
      </p:grpSp>
      <p:sp>
        <p:nvSpPr>
          <p:cNvPr id="14" name="Slide Number">
            <a:extLst>
              <a:ext uri="{FF2B5EF4-FFF2-40B4-BE49-F238E27FC236}">
                <a16:creationId xmlns:a16="http://schemas.microsoft.com/office/drawing/2014/main" id="{87CFF45F-8A82-42AB-ABA1-8822901ECAD8}"/>
              </a:ext>
            </a:extLst>
          </p:cNvPr>
          <p:cNvSpPr txBox="1">
            <a:spLocks noGrp="1"/>
          </p:cNvSpPr>
          <p:nvPr>
            <p:ph type="sldNum" sz="quarter" idx="2"/>
          </p:nvPr>
        </p:nvSpPr>
        <p:spPr>
          <a:xfrm>
            <a:off x="11460471" y="6406669"/>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grpSp>
        <p:nvGrpSpPr>
          <p:cNvPr id="3" name="Group">
            <a:extLst>
              <a:ext uri="{FF2B5EF4-FFF2-40B4-BE49-F238E27FC236}">
                <a16:creationId xmlns:a16="http://schemas.microsoft.com/office/drawing/2014/main" id="{77673CE6-6E9D-65BF-5A89-1B3276B75844}"/>
              </a:ext>
            </a:extLst>
          </p:cNvPr>
          <p:cNvGrpSpPr/>
          <p:nvPr/>
        </p:nvGrpSpPr>
        <p:grpSpPr>
          <a:xfrm>
            <a:off x="5101899" y="3053359"/>
            <a:ext cx="609600" cy="840979"/>
            <a:chOff x="0" y="115975"/>
            <a:chExt cx="1219200" cy="1681957"/>
          </a:xfrm>
        </p:grpSpPr>
        <p:sp>
          <p:nvSpPr>
            <p:cNvPr id="5" name="Circle">
              <a:extLst>
                <a:ext uri="{FF2B5EF4-FFF2-40B4-BE49-F238E27FC236}">
                  <a16:creationId xmlns:a16="http://schemas.microsoft.com/office/drawing/2014/main" id="{BAD79004-2178-C67E-0612-06A7B125B57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1" tIns="39141" rIns="39141" bIns="39141" numCol="1" anchor="t">
              <a:noAutofit/>
            </a:bodyPr>
            <a:lstStyle/>
            <a:p>
              <a:endParaRPr sz="700"/>
            </a:p>
          </p:txBody>
        </p:sp>
        <p:sp>
          <p:nvSpPr>
            <p:cNvPr id="15" name="3">
              <a:extLst>
                <a:ext uri="{FF2B5EF4-FFF2-40B4-BE49-F238E27FC236}">
                  <a16:creationId xmlns:a16="http://schemas.microsoft.com/office/drawing/2014/main" id="{1FBEC131-A9E9-C84D-B957-10379E34839B}"/>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numCol="1" anchor="t">
              <a:noAutofit/>
            </a:bodyPr>
            <a:lstStyle>
              <a:lvl1pPr>
                <a:defRPr sz="7200" i="1">
                  <a:solidFill>
                    <a:srgbClr val="C00000"/>
                  </a:solidFill>
                  <a:latin typeface="Open Sans"/>
                  <a:ea typeface="Open Sans"/>
                  <a:cs typeface="Open Sans"/>
                  <a:sym typeface="Open Sans"/>
                </a:defRPr>
              </a:lvl1pPr>
            </a:lstStyle>
            <a:p>
              <a:r>
                <a:rPr sz="3600" dirty="0"/>
                <a:t>3</a:t>
              </a:r>
            </a:p>
          </p:txBody>
        </p:sp>
      </p:grpSp>
    </p:spTree>
    <p:extLst>
      <p:ext uri="{BB962C8B-B14F-4D97-AF65-F5344CB8AC3E}">
        <p14:creationId xmlns:p14="http://schemas.microsoft.com/office/powerpoint/2010/main" val="135832164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0"/>
            <a:ext cx="12039600" cy="6781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360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3600"/>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a:xfrm>
            <a:off x="11418701" y="6368536"/>
            <a:ext cx="350736" cy="369331"/>
          </a:xfrm>
        </p:spPr>
        <p:txBody>
          <a:bodyPr/>
          <a:lstStyle/>
          <a:p>
            <a:fld id="{2BB1E14F-796C-409E-9B94-89634ADD74DA}" type="slidenum">
              <a:rPr lang="en-IN" smtClean="0"/>
              <a:t>26</a:t>
            </a:fld>
            <a:endParaRPr lang="en-IN"/>
          </a:p>
        </p:txBody>
      </p:sp>
      <p:sp>
        <p:nvSpPr>
          <p:cNvPr id="5" name="Rounded Rectangle">
            <a:extLst>
              <a:ext uri="{FF2B5EF4-FFF2-40B4-BE49-F238E27FC236}">
                <a16:creationId xmlns:a16="http://schemas.microsoft.com/office/drawing/2014/main" id="{84E5656A-9707-D91F-731E-B05F3A2105A5}"/>
              </a:ext>
            </a:extLst>
          </p:cNvPr>
          <p:cNvSpPr/>
          <p:nvPr/>
        </p:nvSpPr>
        <p:spPr>
          <a:xfrm>
            <a:off x="4217365" y="145669"/>
            <a:ext cx="6805306" cy="6261862"/>
          </a:xfrm>
          <a:prstGeom prst="roundRect">
            <a:avLst>
              <a:gd name="adj" fmla="val 1583"/>
            </a:avLst>
          </a:prstGeom>
          <a:solidFill>
            <a:srgbClr val="EAEAEA"/>
          </a:solidFill>
          <a:ln w="12700">
            <a:miter lim="400000"/>
          </a:ln>
        </p:spPr>
        <p:txBody>
          <a:bodyPr lIns="39142" tIns="39142" rIns="39142" bIns="39142"/>
          <a:lstStyle/>
          <a:p>
            <a:endParaRPr sz="2400">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339568" y="3230215"/>
            <a:ext cx="3724569" cy="694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p>
            <a:pPr algn="ctr"/>
            <a:r>
              <a:rPr lang="en-US" sz="4000" b="1" dirty="0">
                <a:latin typeface="Open sans"/>
              </a:rPr>
              <a:t>THANK YOU </a:t>
            </a:r>
            <a:r>
              <a:rPr lang="en-US" sz="4000" dirty="0">
                <a:latin typeface="Open sans"/>
              </a:rPr>
              <a:t> </a:t>
            </a:r>
          </a:p>
        </p:txBody>
      </p:sp>
      <p:pic>
        <p:nvPicPr>
          <p:cNvPr id="4" name="Picture 3">
            <a:extLst>
              <a:ext uri="{FF2B5EF4-FFF2-40B4-BE49-F238E27FC236}">
                <a16:creationId xmlns:a16="http://schemas.microsoft.com/office/drawing/2014/main" id="{C545DFA0-FA40-1268-9BDA-EE87700A3D9C}"/>
              </a:ext>
            </a:extLst>
          </p:cNvPr>
          <p:cNvPicPr>
            <a:picLocks noChangeAspect="1"/>
          </p:cNvPicPr>
          <p:nvPr/>
        </p:nvPicPr>
        <p:blipFill>
          <a:blip r:embed="rId2"/>
          <a:stretch>
            <a:fillRect/>
          </a:stretch>
        </p:blipFill>
        <p:spPr>
          <a:xfrm>
            <a:off x="2" y="0"/>
            <a:ext cx="2440349" cy="1463018"/>
          </a:xfrm>
          <a:prstGeom prst="rect">
            <a:avLst/>
          </a:prstGeom>
          <a:noFill/>
          <a:ln>
            <a:noFill/>
          </a:ln>
        </p:spPr>
      </p:pic>
      <p:pic>
        <p:nvPicPr>
          <p:cNvPr id="7" name="Picture 6">
            <a:extLst>
              <a:ext uri="{FF2B5EF4-FFF2-40B4-BE49-F238E27FC236}">
                <a16:creationId xmlns:a16="http://schemas.microsoft.com/office/drawing/2014/main" id="{F775644E-1651-5CBA-BB13-D20A48592C3F}"/>
              </a:ext>
            </a:extLst>
          </p:cNvPr>
          <p:cNvPicPr>
            <a:picLocks noChangeAspect="1"/>
          </p:cNvPicPr>
          <p:nvPr/>
        </p:nvPicPr>
        <p:blipFill>
          <a:blip r:embed="rId3"/>
          <a:stretch>
            <a:fillRect/>
          </a:stretch>
        </p:blipFill>
        <p:spPr>
          <a:xfrm>
            <a:off x="10817618" y="6620"/>
            <a:ext cx="1387082" cy="1227775"/>
          </a:xfrm>
          <a:prstGeom prst="rect">
            <a:avLst/>
          </a:prstGeom>
          <a:noFill/>
          <a:ln>
            <a:noFill/>
          </a:ln>
        </p:spPr>
      </p:pic>
      <p:pic>
        <p:nvPicPr>
          <p:cNvPr id="8" name="Picture 7">
            <a:extLst>
              <a:ext uri="{FF2B5EF4-FFF2-40B4-BE49-F238E27FC236}">
                <a16:creationId xmlns:a16="http://schemas.microsoft.com/office/drawing/2014/main" id="{B34CA96A-DBE4-90D4-F8B7-34DFA0DBB891}"/>
              </a:ext>
            </a:extLst>
          </p:cNvPr>
          <p:cNvPicPr>
            <a:picLocks noChangeAspect="1"/>
          </p:cNvPicPr>
          <p:nvPr/>
        </p:nvPicPr>
        <p:blipFill>
          <a:blip r:embed="rId3"/>
          <a:stretch>
            <a:fillRect/>
          </a:stretch>
        </p:blipFill>
        <p:spPr>
          <a:xfrm>
            <a:off x="4517493" y="633032"/>
            <a:ext cx="5739388" cy="5349050"/>
          </a:xfrm>
          <a:prstGeom prst="rect">
            <a:avLst/>
          </a:prstGeom>
          <a:noFill/>
          <a:ln>
            <a:noFill/>
          </a:ln>
        </p:spPr>
      </p:pic>
    </p:spTree>
    <p:extLst>
      <p:ext uri="{BB962C8B-B14F-4D97-AF65-F5344CB8AC3E}">
        <p14:creationId xmlns:p14="http://schemas.microsoft.com/office/powerpoint/2010/main" val="718266994"/>
      </p:ext>
    </p:extLst>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1325C0C-41AE-336C-F4A0-EF06C028E7D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4282440" y="1944368"/>
            <a:ext cx="7538128" cy="3482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Improvised life saving devices (improvised rafts) are one of the best tools which can help the community people to come out of flood affected area and save many precious lives without much effort.</a:t>
            </a:r>
          </a:p>
          <a:p>
            <a:pPr marL="507987" indent="-507987" algn="just">
              <a:spcBef>
                <a:spcPts val="2000"/>
              </a:spcBef>
              <a:buSzPct val="100000"/>
              <a:buAutoNum type="arabicParenR"/>
              <a:defRPr sz="5400">
                <a:latin typeface="Open Sans"/>
                <a:ea typeface="Open Sans"/>
                <a:cs typeface="Open Sans"/>
                <a:sym typeface="Open Sans"/>
              </a:defRPr>
            </a:pPr>
            <a:r>
              <a:rPr lang="en-US" sz="2700" dirty="0">
                <a:solidFill>
                  <a:schemeClr val="tx1"/>
                </a:solidFill>
              </a:rPr>
              <a:t>Rafts can easily be made with the help of local/household materials. </a:t>
            </a:r>
          </a:p>
        </p:txBody>
      </p:sp>
      <p:sp>
        <p:nvSpPr>
          <p:cNvPr id="11" name="Line">
            <a:extLst>
              <a:ext uri="{FF2B5EF4-FFF2-40B4-BE49-F238E27FC236}">
                <a16:creationId xmlns:a16="http://schemas.microsoft.com/office/drawing/2014/main" id="{0E3C1710-48E4-A63D-27DB-8798A27B2C0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a:t>
            </a:fld>
            <a:endParaRPr dirty="0"/>
          </a:p>
        </p:txBody>
      </p:sp>
      <p:pic>
        <p:nvPicPr>
          <p:cNvPr id="5" name="Picture 4">
            <a:extLst>
              <a:ext uri="{FF2B5EF4-FFF2-40B4-BE49-F238E27FC236}">
                <a16:creationId xmlns:a16="http://schemas.microsoft.com/office/drawing/2014/main" id="{E833C8EB-7C1D-DAD0-AD17-99A8DAFBD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F5C739D0-AF86-1D13-BC6B-9D81D33BE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FCB9E74C-D255-2DB2-82AD-DD44C6B084D8}"/>
              </a:ext>
            </a:extLst>
          </p:cNvPr>
          <p:cNvSpPr txBox="1"/>
          <p:nvPr/>
        </p:nvSpPr>
        <p:spPr>
          <a:xfrm>
            <a:off x="198576" y="1392171"/>
            <a:ext cx="3712433" cy="577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INTRODUCTION</a:t>
            </a:r>
          </a:p>
        </p:txBody>
      </p:sp>
      <p:pic>
        <p:nvPicPr>
          <p:cNvPr id="2" name="Picture 1">
            <a:extLst>
              <a:ext uri="{FF2B5EF4-FFF2-40B4-BE49-F238E27FC236}">
                <a16:creationId xmlns:a16="http://schemas.microsoft.com/office/drawing/2014/main" id="{755298D4-2939-E36C-60A4-1323F85B455B}"/>
              </a:ext>
            </a:extLst>
          </p:cNvPr>
          <p:cNvPicPr>
            <a:picLocks noChangeAspect="1"/>
          </p:cNvPicPr>
          <p:nvPr/>
        </p:nvPicPr>
        <p:blipFill>
          <a:blip r:embed="rId4"/>
          <a:stretch>
            <a:fillRect/>
          </a:stretch>
        </p:blipFill>
        <p:spPr>
          <a:xfrm>
            <a:off x="164765" y="2167151"/>
            <a:ext cx="3775168" cy="3713526"/>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D80CB-6BA9-9565-3E3F-C56C2C0F38F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D41DF88-3347-EED7-4E26-D9E7A006E465}"/>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4AF4FF25-EA2D-365C-0D79-B64B797CA32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E365BEF-D557-CB13-AA5D-63F9C9637B4A}"/>
              </a:ext>
            </a:extLst>
          </p:cNvPr>
          <p:cNvSpPr txBox="1"/>
          <p:nvPr/>
        </p:nvSpPr>
        <p:spPr>
          <a:xfrm>
            <a:off x="4282440" y="1944368"/>
            <a:ext cx="7538128" cy="4764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Water Bottle Raft</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Ball Raft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Jerrycan Raft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Dry Coconut Raft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Drum/Barrel Raft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Bamboo Raft </a:t>
            </a:r>
          </a:p>
          <a:p>
            <a:pPr marL="507987" indent="-507987" algn="just">
              <a:spcBef>
                <a:spcPts val="2000"/>
              </a:spcBef>
              <a:buSzPct val="100000"/>
              <a:buAutoNum type="arabicParen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D5DF2249-A681-FCD3-EB74-83423CFB4826}"/>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6DAD226-138A-A99D-DF90-FDD17EDAC72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CCBCF71E-7C95-2931-FD77-BDEFEB7BF088}"/>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476C6A8E-8BC9-E0ED-C6F3-B519982D51B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3FCBC6FF-DA38-7E05-FCEC-6AED06C7D13D}"/>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a:t>
            </a:fld>
            <a:endParaRPr dirty="0"/>
          </a:p>
        </p:txBody>
      </p:sp>
      <p:pic>
        <p:nvPicPr>
          <p:cNvPr id="5" name="Picture 4">
            <a:extLst>
              <a:ext uri="{FF2B5EF4-FFF2-40B4-BE49-F238E27FC236}">
                <a16:creationId xmlns:a16="http://schemas.microsoft.com/office/drawing/2014/main" id="{18CB2D05-9D47-A468-4FDA-E869A50970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64658871-96C9-F087-E721-FD355F8690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B560F538-498B-55AF-5A39-754E88AB2BE9}"/>
              </a:ext>
            </a:extLst>
          </p:cNvPr>
          <p:cNvSpPr txBox="1"/>
          <p:nvPr/>
        </p:nvSpPr>
        <p:spPr>
          <a:xfrm>
            <a:off x="198576" y="1392171"/>
            <a:ext cx="3712433" cy="157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IMPROVISED FLOATING DEVICES (IFDs)</a:t>
            </a:r>
          </a:p>
        </p:txBody>
      </p:sp>
    </p:spTree>
    <p:extLst>
      <p:ext uri="{BB962C8B-B14F-4D97-AF65-F5344CB8AC3E}">
        <p14:creationId xmlns:p14="http://schemas.microsoft.com/office/powerpoint/2010/main" val="16753905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AB8B2-62F0-8E37-E031-935DE99EBD7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647BF34-027D-1E6D-5C42-2AD62AC2875A}"/>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1052BEC0-24BD-C439-D3DB-083149D258E8}"/>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A9DB64F-2E3F-2616-0205-29CB2AAB81F5}"/>
              </a:ext>
            </a:extLst>
          </p:cNvPr>
          <p:cNvSpPr txBox="1"/>
          <p:nvPr/>
        </p:nvSpPr>
        <p:spPr>
          <a:xfrm>
            <a:off x="4282440" y="1944368"/>
            <a:ext cx="7538128" cy="4452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Water Bottle Raft can be prepared from empty plastic water bottles (cold drink or water bottles) generally available in our houses.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Materials required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 04 Meter coconut fiber rope (approx.)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 05-06 Empty plastic bottles (cold drink or mineral water bottles) of 1.5/2 liters. </a:t>
            </a:r>
          </a:p>
        </p:txBody>
      </p:sp>
      <p:sp>
        <p:nvSpPr>
          <p:cNvPr id="11" name="Line">
            <a:extLst>
              <a:ext uri="{FF2B5EF4-FFF2-40B4-BE49-F238E27FC236}">
                <a16:creationId xmlns:a16="http://schemas.microsoft.com/office/drawing/2014/main" id="{1A3F608D-4A9D-F689-9763-EF3C3096BCD9}"/>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FAC7E5B3-5744-728C-C6AF-60B23F4C4BF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7D4D0C60-9726-D84F-5D6D-945D78A94FC6}"/>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052EA934-056A-8648-FD7C-23E252BBAD74}"/>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991BEFD-9CD1-FC60-7CFD-71DF0C257D51}"/>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a:t>
            </a:fld>
            <a:endParaRPr dirty="0"/>
          </a:p>
        </p:txBody>
      </p:sp>
      <p:pic>
        <p:nvPicPr>
          <p:cNvPr id="5" name="Picture 4">
            <a:extLst>
              <a:ext uri="{FF2B5EF4-FFF2-40B4-BE49-F238E27FC236}">
                <a16:creationId xmlns:a16="http://schemas.microsoft.com/office/drawing/2014/main" id="{1CFA7BA4-30B0-2FF3-0E8D-8EA7339D1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0B96855-ACA4-94CA-A94F-399A342A3E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E8989292-AEEF-F49B-987E-32F7B5513C4E}"/>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WATER BOTTLE RAFT</a:t>
            </a:r>
          </a:p>
        </p:txBody>
      </p:sp>
    </p:spTree>
    <p:extLst>
      <p:ext uri="{BB962C8B-B14F-4D97-AF65-F5344CB8AC3E}">
        <p14:creationId xmlns:p14="http://schemas.microsoft.com/office/powerpoint/2010/main" val="406765632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B1CF9-4223-7ADB-6F32-95AD9622309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F25E620-61E1-FE5A-FBC5-4ECBF7FE3B29}"/>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DEA21884-99DD-7F48-EFBC-CCE7415137A4}"/>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4D076E1-C99E-63AD-BD0C-C494782CD11F}"/>
              </a:ext>
            </a:extLst>
          </p:cNvPr>
          <p:cNvSpPr txBox="1"/>
          <p:nvPr/>
        </p:nvSpPr>
        <p:spPr>
          <a:xfrm>
            <a:off x="4282440" y="1944368"/>
            <a:ext cx="7538128" cy="4708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700" dirty="0">
              <a:solidFill>
                <a:schemeClr val="tx1"/>
              </a:solidFill>
            </a:endParaRP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Seal Bottles: Ensure all empty plastic bottles are unbroken and tightly sealed with caps.</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700" dirty="0">
              <a:solidFill>
                <a:schemeClr val="tx1"/>
              </a:solidFill>
            </a:endParaRP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700" dirty="0">
                <a:solidFill>
                  <a:schemeClr val="tx1"/>
                </a:solidFill>
              </a:rPr>
              <a:t>Bottom Knot: Tie a clove hitch knot slightly above the bottom of each bottle, followed by a safety knot to prevent slipping.</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700" dirty="0">
              <a:solidFill>
                <a:schemeClr val="tx1"/>
              </a:solidFill>
            </a:endParaRPr>
          </a:p>
        </p:txBody>
      </p:sp>
      <p:sp>
        <p:nvSpPr>
          <p:cNvPr id="11" name="Line">
            <a:extLst>
              <a:ext uri="{FF2B5EF4-FFF2-40B4-BE49-F238E27FC236}">
                <a16:creationId xmlns:a16="http://schemas.microsoft.com/office/drawing/2014/main" id="{812D69E5-20A2-790B-B049-CADA25A4F517}"/>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3C8534D0-0F9D-CF8C-C0B9-92C4CBFE14BC}"/>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C6F2266-6F0D-D656-F806-E608287B5905}"/>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2DE2E037-0CB7-29EE-A297-6C453483985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90A4067E-23F1-BF09-0BE2-A1E6A2EB3AD8}"/>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6</a:t>
            </a:fld>
            <a:endParaRPr dirty="0"/>
          </a:p>
        </p:txBody>
      </p:sp>
      <p:pic>
        <p:nvPicPr>
          <p:cNvPr id="5" name="Picture 4">
            <a:extLst>
              <a:ext uri="{FF2B5EF4-FFF2-40B4-BE49-F238E27FC236}">
                <a16:creationId xmlns:a16="http://schemas.microsoft.com/office/drawing/2014/main" id="{95D20037-677D-C16B-3C7F-16AF30C1EE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24919EF-31D3-5BD4-7053-346B3FDE7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13647E19-CE0F-75A0-8FF6-6CBD7044836C}"/>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OF PREPARATION</a:t>
            </a:r>
          </a:p>
        </p:txBody>
      </p:sp>
      <p:pic>
        <p:nvPicPr>
          <p:cNvPr id="2" name="Picture 1">
            <a:extLst>
              <a:ext uri="{FF2B5EF4-FFF2-40B4-BE49-F238E27FC236}">
                <a16:creationId xmlns:a16="http://schemas.microsoft.com/office/drawing/2014/main" id="{521C4662-1CE9-EF90-FEDB-3F865A5723E8}"/>
              </a:ext>
            </a:extLst>
          </p:cNvPr>
          <p:cNvPicPr>
            <a:picLocks noChangeAspect="1"/>
          </p:cNvPicPr>
          <p:nvPr/>
        </p:nvPicPr>
        <p:blipFill>
          <a:blip r:embed="rId4"/>
          <a:stretch>
            <a:fillRect/>
          </a:stretch>
        </p:blipFill>
        <p:spPr>
          <a:xfrm>
            <a:off x="264269" y="3083067"/>
            <a:ext cx="3534440" cy="2299012"/>
          </a:xfrm>
          <a:prstGeom prst="rect">
            <a:avLst/>
          </a:prstGeom>
        </p:spPr>
      </p:pic>
    </p:spTree>
    <p:extLst>
      <p:ext uri="{BB962C8B-B14F-4D97-AF65-F5344CB8AC3E}">
        <p14:creationId xmlns:p14="http://schemas.microsoft.com/office/powerpoint/2010/main" val="246671583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5DEB7-122A-38B2-F9ED-C858359F9A5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FEF262B-807C-4CA1-6A7C-5D8E1FA144FC}"/>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A4942B71-4984-2261-333B-BF55E1A7910D}"/>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F4C8220-D647-1A28-C950-9CCA25B2F92A}"/>
              </a:ext>
            </a:extLst>
          </p:cNvPr>
          <p:cNvSpPr txBox="1"/>
          <p:nvPr/>
        </p:nvSpPr>
        <p:spPr>
          <a:xfrm>
            <a:off x="4282440" y="1944368"/>
            <a:ext cx="7538128" cy="4861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Side-by-Side Arrangement: Repeat the knotting for all bottles and tie them side by side securely.</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Leave Rope Ends: Keep ½ meter of rope free at the start and end for tying around the chest.</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Top Knot (Bottle Neck): Repeat the knotting process at the neck of each bottle, again keeping ½ meter rope free on both ends.</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Final Setup: You’ll have 4 free rope ends to secure the raft to the individual’s chest—your water bottle raft is now ready to use.</a:t>
            </a:r>
          </a:p>
        </p:txBody>
      </p:sp>
      <p:sp>
        <p:nvSpPr>
          <p:cNvPr id="11" name="Line">
            <a:extLst>
              <a:ext uri="{FF2B5EF4-FFF2-40B4-BE49-F238E27FC236}">
                <a16:creationId xmlns:a16="http://schemas.microsoft.com/office/drawing/2014/main" id="{BBE6FC52-69D6-D0A5-EFDA-0EFC40B5B032}"/>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BBA6F6A7-9E88-95F9-F8CA-96C63E14A901}"/>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344C19DF-1C3E-38E4-2B5F-9944EB075EAC}"/>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A4BC5B2C-27D1-4F55-01A0-4C6CE3C1E5CD}"/>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7B26A6EC-4E8D-A1EB-E1F0-2130B919523F}"/>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7</a:t>
            </a:fld>
            <a:endParaRPr dirty="0"/>
          </a:p>
        </p:txBody>
      </p:sp>
      <p:pic>
        <p:nvPicPr>
          <p:cNvPr id="5" name="Picture 4">
            <a:extLst>
              <a:ext uri="{FF2B5EF4-FFF2-40B4-BE49-F238E27FC236}">
                <a16:creationId xmlns:a16="http://schemas.microsoft.com/office/drawing/2014/main" id="{B4EEA409-0B16-1EAB-1F7C-BD56540F36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EEE0F4B2-DECB-3EB8-D056-2A536F80E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8979BB2B-7E6F-C363-46C5-595FAEEBB8F9}"/>
              </a:ext>
            </a:extLst>
          </p:cNvPr>
          <p:cNvSpPr txBox="1"/>
          <p:nvPr/>
        </p:nvSpPr>
        <p:spPr>
          <a:xfrm>
            <a:off x="198576" y="1392171"/>
            <a:ext cx="3712433" cy="107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OF PREPARATION</a:t>
            </a:r>
          </a:p>
        </p:txBody>
      </p:sp>
      <p:pic>
        <p:nvPicPr>
          <p:cNvPr id="3" name="Picture 2">
            <a:extLst>
              <a:ext uri="{FF2B5EF4-FFF2-40B4-BE49-F238E27FC236}">
                <a16:creationId xmlns:a16="http://schemas.microsoft.com/office/drawing/2014/main" id="{14A6E370-3615-75F2-5834-69AC28B0D2D5}"/>
              </a:ext>
            </a:extLst>
          </p:cNvPr>
          <p:cNvPicPr>
            <a:picLocks noChangeAspect="1"/>
          </p:cNvPicPr>
          <p:nvPr/>
        </p:nvPicPr>
        <p:blipFill>
          <a:blip r:embed="rId4"/>
          <a:stretch>
            <a:fillRect/>
          </a:stretch>
        </p:blipFill>
        <p:spPr>
          <a:xfrm>
            <a:off x="734240" y="2998537"/>
            <a:ext cx="2515527" cy="2752927"/>
          </a:xfrm>
          <a:prstGeom prst="rect">
            <a:avLst/>
          </a:prstGeom>
        </p:spPr>
      </p:pic>
    </p:spTree>
    <p:extLst>
      <p:ext uri="{BB962C8B-B14F-4D97-AF65-F5344CB8AC3E}">
        <p14:creationId xmlns:p14="http://schemas.microsoft.com/office/powerpoint/2010/main" val="4110921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BB22-03E6-7051-4724-9E26D28AAE5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48E7881-7CAC-407C-A5EC-7E6C47E63886}"/>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68298E87-0846-A28C-41A4-4A796984B88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2FC5B8C-6D32-E669-E85B-826EFE7F9E9F}"/>
              </a:ext>
            </a:extLst>
          </p:cNvPr>
          <p:cNvSpPr txBox="1"/>
          <p:nvPr/>
        </p:nvSpPr>
        <p:spPr>
          <a:xfrm>
            <a:off x="4282440" y="1944368"/>
            <a:ext cx="7538128" cy="4711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Tie the bottle raft on the chest of an individual properly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Bottles should be placed on the chest (below the shoulder joint) by putting cross knots at the back.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Bottle neck part of the bottle should be downward.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Ensure the bottles are properly tied with the person’s body.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65BA7B93-D9E5-78ED-5CC1-C171185FBD24}"/>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9BDE03F5-7646-596E-044F-60E4EC041619}"/>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99DB0644-A41F-80C1-BFA8-7879401C6A22}"/>
              </a:ext>
            </a:extLst>
          </p:cNvPr>
          <p:cNvSpPr txBox="1"/>
          <p:nvPr/>
        </p:nvSpPr>
        <p:spPr>
          <a:xfrm>
            <a:off x="10781106" y="6406669"/>
            <a:ext cx="688188" cy="309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BC5398C5-F40F-02CE-4B3D-0359130DC746}"/>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E534C727-4DE4-DA3C-BB97-8E3F5AFF20B6}"/>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8</a:t>
            </a:fld>
            <a:endParaRPr dirty="0"/>
          </a:p>
        </p:txBody>
      </p:sp>
      <p:pic>
        <p:nvPicPr>
          <p:cNvPr id="5" name="Picture 4">
            <a:extLst>
              <a:ext uri="{FF2B5EF4-FFF2-40B4-BE49-F238E27FC236}">
                <a16:creationId xmlns:a16="http://schemas.microsoft.com/office/drawing/2014/main" id="{3A518977-D109-24C3-39DB-B7440F3531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D3E940C-7AFC-BE93-C29D-805645988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488E92A2-C95E-2B46-F872-0DAAF04FC9E6}"/>
              </a:ext>
            </a:extLst>
          </p:cNvPr>
          <p:cNvSpPr txBox="1"/>
          <p:nvPr/>
        </p:nvSpPr>
        <p:spPr>
          <a:xfrm>
            <a:off x="198576" y="1392171"/>
            <a:ext cx="3712433" cy="1076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METHOD TO USE</a:t>
            </a:r>
          </a:p>
        </p:txBody>
      </p:sp>
      <p:pic>
        <p:nvPicPr>
          <p:cNvPr id="3" name="Picture 2">
            <a:extLst>
              <a:ext uri="{FF2B5EF4-FFF2-40B4-BE49-F238E27FC236}">
                <a16:creationId xmlns:a16="http://schemas.microsoft.com/office/drawing/2014/main" id="{C7F7FD50-840C-CFD7-BFDB-B9261E0F93BF}"/>
              </a:ext>
            </a:extLst>
          </p:cNvPr>
          <p:cNvPicPr>
            <a:picLocks noChangeAspect="1"/>
          </p:cNvPicPr>
          <p:nvPr/>
        </p:nvPicPr>
        <p:blipFill>
          <a:blip r:embed="rId4"/>
          <a:stretch>
            <a:fillRect/>
          </a:stretch>
        </p:blipFill>
        <p:spPr>
          <a:xfrm>
            <a:off x="734240" y="2998537"/>
            <a:ext cx="2515527" cy="2752927"/>
          </a:xfrm>
          <a:prstGeom prst="rect">
            <a:avLst/>
          </a:prstGeom>
        </p:spPr>
      </p:pic>
    </p:spTree>
    <p:extLst>
      <p:ext uri="{BB962C8B-B14F-4D97-AF65-F5344CB8AC3E}">
        <p14:creationId xmlns:p14="http://schemas.microsoft.com/office/powerpoint/2010/main" val="146678303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D9B18-7085-68CC-9E27-AACA39D0597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D4428D8-310A-17EA-A752-DCCD1EEB30AE}"/>
              </a:ext>
            </a:extLst>
          </p:cNvPr>
          <p:cNvSpPr/>
          <p:nvPr/>
        </p:nvSpPr>
        <p:spPr>
          <a:xfrm>
            <a:off x="4083866" y="0"/>
            <a:ext cx="8108135" cy="6858000"/>
          </a:xfrm>
          <a:prstGeom prst="rect">
            <a:avLst/>
          </a:prstGeom>
          <a:solidFill>
            <a:schemeClr val="accent6">
              <a:lumMod val="20000"/>
              <a:lumOff val="80000"/>
            </a:schemeClr>
          </a:solidFill>
          <a:ln w="12700">
            <a:miter lim="400000"/>
          </a:ln>
        </p:spPr>
        <p:txBody>
          <a:bodyPr lIns="39141" tIns="39141" rIns="39141" bIns="39141"/>
          <a:lstStyle/>
          <a:p>
            <a:endParaRPr sz="700"/>
          </a:p>
        </p:txBody>
      </p:sp>
      <p:sp>
        <p:nvSpPr>
          <p:cNvPr id="8" name="Rectangle">
            <a:extLst>
              <a:ext uri="{FF2B5EF4-FFF2-40B4-BE49-F238E27FC236}">
                <a16:creationId xmlns:a16="http://schemas.microsoft.com/office/drawing/2014/main" id="{5F2B459E-5871-FC0B-BCF0-11583A9A8692}"/>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B2CB1C1-25A3-A03F-C72E-AFF066E128C6}"/>
              </a:ext>
            </a:extLst>
          </p:cNvPr>
          <p:cNvSpPr txBox="1"/>
          <p:nvPr/>
        </p:nvSpPr>
        <p:spPr>
          <a:xfrm>
            <a:off x="4282440" y="1944368"/>
            <a:ext cx="7538128" cy="5374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This raft is made by fully air filled playing football volleyball (which is not punctured). </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Material Required</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Two footballs or basketballs (fully air-filled, not punctured)</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Two nylon nets (preferably thick, good-quality nylon rope) — one for each ball</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r>
              <a:rPr lang="en-US" sz="2400" dirty="0">
                <a:solidFill>
                  <a:schemeClr val="tx1"/>
                </a:solidFill>
              </a:rPr>
              <a:t>10 meters of rope (thick nylon or coconut fiber, approx. 5–8 mm diameter)</a:t>
            </a:r>
          </a:p>
          <a:p>
            <a:pPr marL="457200" indent="-457200" algn="just">
              <a:spcBef>
                <a:spcPts val="2000"/>
              </a:spcBef>
              <a:buSzPct val="100000"/>
              <a:buFont typeface="Arial" panose="020B0604020202020204" pitchFamily="34" charset="0"/>
              <a:buChar char="•"/>
              <a:defRPr sz="5400">
                <a:latin typeface="Open Sans"/>
                <a:ea typeface="Open Sans"/>
                <a:cs typeface="Open Sans"/>
                <a:sym typeface="Open Sans"/>
              </a:defRPr>
            </a:pPr>
            <a:endParaRPr lang="en-US" sz="2400" dirty="0">
              <a:solidFill>
                <a:schemeClr val="tx1"/>
              </a:solidFill>
            </a:endParaRPr>
          </a:p>
        </p:txBody>
      </p:sp>
      <p:sp>
        <p:nvSpPr>
          <p:cNvPr id="11" name="Line">
            <a:extLst>
              <a:ext uri="{FF2B5EF4-FFF2-40B4-BE49-F238E27FC236}">
                <a16:creationId xmlns:a16="http://schemas.microsoft.com/office/drawing/2014/main" id="{1BC3749B-2FD8-9956-47A0-67878A7CB900}"/>
              </a:ext>
            </a:extLst>
          </p:cNvPr>
          <p:cNvSpPr/>
          <p:nvPr/>
        </p:nvSpPr>
        <p:spPr>
          <a:xfrm>
            <a:off x="3798709" y="1392171"/>
            <a:ext cx="8505593" cy="391271"/>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39141" tIns="39141" rIns="39141" bIns="39141"/>
          <a:lstStyle/>
          <a:p>
            <a:endParaRPr sz="700"/>
          </a:p>
        </p:txBody>
      </p:sp>
      <p:sp>
        <p:nvSpPr>
          <p:cNvPr id="113" name="Rectangle">
            <a:extLst>
              <a:ext uri="{FF2B5EF4-FFF2-40B4-BE49-F238E27FC236}">
                <a16:creationId xmlns:a16="http://schemas.microsoft.com/office/drawing/2014/main" id="{0544C20B-9C48-38B4-A221-73BFF2994ACE}"/>
              </a:ext>
            </a:extLst>
          </p:cNvPr>
          <p:cNvSpPr/>
          <p:nvPr/>
        </p:nvSpPr>
        <p:spPr>
          <a:xfrm>
            <a:off x="508000" y="6756400"/>
            <a:ext cx="1907669" cy="101600"/>
          </a:xfrm>
          <a:prstGeom prst="rect">
            <a:avLst/>
          </a:prstGeom>
          <a:solidFill>
            <a:srgbClr val="585756"/>
          </a:solidFill>
          <a:ln w="12700">
            <a:miter lim="400000"/>
          </a:ln>
        </p:spPr>
        <p:txBody>
          <a:bodyPr lIns="39141" tIns="39141" rIns="39141" bIns="39141"/>
          <a:lstStyle/>
          <a:p>
            <a:endParaRPr sz="700"/>
          </a:p>
        </p:txBody>
      </p:sp>
      <p:sp>
        <p:nvSpPr>
          <p:cNvPr id="114" name="PPT 2 -">
            <a:extLst>
              <a:ext uri="{FF2B5EF4-FFF2-40B4-BE49-F238E27FC236}">
                <a16:creationId xmlns:a16="http://schemas.microsoft.com/office/drawing/2014/main" id="{734BCB59-6AF2-C612-AA74-DCEAA235D2F5}"/>
              </a:ext>
            </a:extLst>
          </p:cNvPr>
          <p:cNvSpPr txBox="1"/>
          <p:nvPr/>
        </p:nvSpPr>
        <p:spPr>
          <a:xfrm>
            <a:off x="10781106" y="6406669"/>
            <a:ext cx="688188" cy="309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1" tIns="39141" rIns="39141" bIns="39141">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a:t>PPT 2 -</a:t>
            </a:r>
          </a:p>
        </p:txBody>
      </p:sp>
      <p:sp>
        <p:nvSpPr>
          <p:cNvPr id="115" name="Rectangle">
            <a:extLst>
              <a:ext uri="{FF2B5EF4-FFF2-40B4-BE49-F238E27FC236}">
                <a16:creationId xmlns:a16="http://schemas.microsoft.com/office/drawing/2014/main" id="{E42EFBB3-5C84-6CD2-807F-71506B07D249}"/>
              </a:ext>
            </a:extLst>
          </p:cNvPr>
          <p:cNvSpPr/>
          <p:nvPr/>
        </p:nvSpPr>
        <p:spPr>
          <a:xfrm>
            <a:off x="10769600" y="6756400"/>
            <a:ext cx="939800" cy="101600"/>
          </a:xfrm>
          <a:prstGeom prst="rect">
            <a:avLst/>
          </a:prstGeom>
          <a:solidFill>
            <a:srgbClr val="585756"/>
          </a:solidFill>
          <a:ln w="12700">
            <a:miter lim="400000"/>
          </a:ln>
        </p:spPr>
        <p:txBody>
          <a:bodyPr lIns="39141" tIns="39141" rIns="39141" bIns="39141"/>
          <a:lstStyle/>
          <a:p>
            <a:endParaRPr sz="700"/>
          </a:p>
        </p:txBody>
      </p:sp>
      <p:sp>
        <p:nvSpPr>
          <p:cNvPr id="116" name="Slide Number">
            <a:extLst>
              <a:ext uri="{FF2B5EF4-FFF2-40B4-BE49-F238E27FC236}">
                <a16:creationId xmlns:a16="http://schemas.microsoft.com/office/drawing/2014/main" id="{1730E06D-885E-6D15-3F68-4C41D76ED597}"/>
              </a:ext>
            </a:extLst>
          </p:cNvPr>
          <p:cNvSpPr txBox="1">
            <a:spLocks noGrp="1"/>
          </p:cNvSpPr>
          <p:nvPr>
            <p:ph type="sldNum" sz="quarter" idx="2"/>
          </p:nvPr>
        </p:nvSpPr>
        <p:spPr>
          <a:xfrm>
            <a:off x="11460569" y="6332395"/>
            <a:ext cx="193372" cy="3386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9</a:t>
            </a:fld>
            <a:endParaRPr dirty="0"/>
          </a:p>
        </p:txBody>
      </p:sp>
      <p:pic>
        <p:nvPicPr>
          <p:cNvPr id="5" name="Picture 4">
            <a:extLst>
              <a:ext uri="{FF2B5EF4-FFF2-40B4-BE49-F238E27FC236}">
                <a16:creationId xmlns:a16="http://schemas.microsoft.com/office/drawing/2014/main" id="{90894813-7B01-5C1D-1345-ADD66EBEF1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EEEA3E5-FF38-FFAC-BEDD-60C0B924D3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62" y="25280"/>
            <a:ext cx="1629047" cy="1068813"/>
          </a:xfrm>
          <a:prstGeom prst="rect">
            <a:avLst/>
          </a:prstGeom>
        </p:spPr>
      </p:pic>
      <p:sp>
        <p:nvSpPr>
          <p:cNvPr id="9" name="Course Purpose">
            <a:extLst>
              <a:ext uri="{FF2B5EF4-FFF2-40B4-BE49-F238E27FC236}">
                <a16:creationId xmlns:a16="http://schemas.microsoft.com/office/drawing/2014/main" id="{2A27FD00-E732-6CB0-AFC8-B84D53C915B0}"/>
              </a:ext>
            </a:extLst>
          </p:cNvPr>
          <p:cNvSpPr txBox="1"/>
          <p:nvPr/>
        </p:nvSpPr>
        <p:spPr>
          <a:xfrm>
            <a:off x="198576" y="1392171"/>
            <a:ext cx="3712433" cy="577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1" tIns="39141" rIns="39141" bIns="39141">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en-IN" sz="3600" dirty="0"/>
              <a:t>BALL RAFT</a:t>
            </a:r>
          </a:p>
        </p:txBody>
      </p:sp>
      <p:pic>
        <p:nvPicPr>
          <p:cNvPr id="2" name="Picture 1">
            <a:extLst>
              <a:ext uri="{FF2B5EF4-FFF2-40B4-BE49-F238E27FC236}">
                <a16:creationId xmlns:a16="http://schemas.microsoft.com/office/drawing/2014/main" id="{2BAFE4F8-D509-08DC-7252-15DC5F76E602}"/>
              </a:ext>
            </a:extLst>
          </p:cNvPr>
          <p:cNvPicPr>
            <a:picLocks noChangeAspect="1"/>
          </p:cNvPicPr>
          <p:nvPr/>
        </p:nvPicPr>
        <p:blipFill>
          <a:blip r:embed="rId4"/>
          <a:stretch>
            <a:fillRect/>
          </a:stretch>
        </p:blipFill>
        <p:spPr>
          <a:xfrm>
            <a:off x="561452" y="2235886"/>
            <a:ext cx="3237257" cy="3785944"/>
          </a:xfrm>
          <a:prstGeom prst="rect">
            <a:avLst/>
          </a:prstGeom>
        </p:spPr>
      </p:pic>
    </p:spTree>
    <p:extLst>
      <p:ext uri="{BB962C8B-B14F-4D97-AF65-F5344CB8AC3E}">
        <p14:creationId xmlns:p14="http://schemas.microsoft.com/office/powerpoint/2010/main" val="2116039813"/>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TM03090430[[fn=Banded]]</Template>
  <TotalTime>435</TotalTime>
  <Words>1734</Words>
  <Application>Microsoft Office PowerPoint</Application>
  <PresentationFormat>Widescreen</PresentationFormat>
  <Paragraphs>212</Paragraphs>
  <Slides>26</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Black</vt:lpstr>
      <vt:lpstr>Calibri</vt:lpstr>
      <vt:lpstr>Calibri Light</vt:lpstr>
      <vt:lpstr>Open sans</vt:lpstr>
      <vt:lpstr>Open sans</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MANAGEMENT</dc:title>
  <dc:creator>ss</dc:creator>
  <cp:lastModifiedBy>NDRF ACADEMY</cp:lastModifiedBy>
  <cp:revision>141</cp:revision>
  <dcterms:created xsi:type="dcterms:W3CDTF">2010-10-13T09:59:00Z</dcterms:created>
  <dcterms:modified xsi:type="dcterms:W3CDTF">2026-01-07T08:05:11Z</dcterms:modified>
</cp:coreProperties>
</file>