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85"/>
  </p:notesMasterIdLst>
  <p:sldIdLst>
    <p:sldId id="256" r:id="rId3"/>
    <p:sldId id="1060" r:id="rId4"/>
    <p:sldId id="1033" r:id="rId5"/>
    <p:sldId id="1104" r:id="rId6"/>
    <p:sldId id="1106" r:id="rId7"/>
    <p:sldId id="1107" r:id="rId8"/>
    <p:sldId id="1108" r:id="rId9"/>
    <p:sldId id="1109" r:id="rId10"/>
    <p:sldId id="1110" r:id="rId11"/>
    <p:sldId id="1111" r:id="rId12"/>
    <p:sldId id="1112" r:id="rId13"/>
    <p:sldId id="1114" r:id="rId14"/>
    <p:sldId id="1115" r:id="rId15"/>
    <p:sldId id="1116" r:id="rId16"/>
    <p:sldId id="1117" r:id="rId17"/>
    <p:sldId id="1118" r:id="rId18"/>
    <p:sldId id="1119" r:id="rId19"/>
    <p:sldId id="1120" r:id="rId20"/>
    <p:sldId id="1073" r:id="rId21"/>
    <p:sldId id="1206" r:id="rId22"/>
    <p:sldId id="1074" r:id="rId23"/>
    <p:sldId id="1075" r:id="rId24"/>
    <p:sldId id="1076" r:id="rId25"/>
    <p:sldId id="1077" r:id="rId26"/>
    <p:sldId id="1078" r:id="rId27"/>
    <p:sldId id="1079" r:id="rId28"/>
    <p:sldId id="1080" r:id="rId29"/>
    <p:sldId id="1081" r:id="rId30"/>
    <p:sldId id="1082" r:id="rId31"/>
    <p:sldId id="1083" r:id="rId32"/>
    <p:sldId id="1084" r:id="rId33"/>
    <p:sldId id="1124" r:id="rId34"/>
    <p:sldId id="1125" r:id="rId35"/>
    <p:sldId id="1126" r:id="rId36"/>
    <p:sldId id="1127" r:id="rId37"/>
    <p:sldId id="1207" r:id="rId38"/>
    <p:sldId id="1134" r:id="rId39"/>
    <p:sldId id="1135" r:id="rId40"/>
    <p:sldId id="1128" r:id="rId41"/>
    <p:sldId id="1136" r:id="rId42"/>
    <p:sldId id="1142" r:id="rId43"/>
    <p:sldId id="1146" r:id="rId44"/>
    <p:sldId id="1143" r:id="rId45"/>
    <p:sldId id="1151" r:id="rId46"/>
    <p:sldId id="1152" r:id="rId47"/>
    <p:sldId id="1144" r:id="rId48"/>
    <p:sldId id="1145" r:id="rId49"/>
    <p:sldId id="1153" r:id="rId50"/>
    <p:sldId id="1154" r:id="rId51"/>
    <p:sldId id="1155" r:id="rId52"/>
    <p:sldId id="1156" r:id="rId53"/>
    <p:sldId id="1157" r:id="rId54"/>
    <p:sldId id="1158" r:id="rId55"/>
    <p:sldId id="1159" r:id="rId56"/>
    <p:sldId id="1160" r:id="rId57"/>
    <p:sldId id="1161" r:id="rId58"/>
    <p:sldId id="1162" r:id="rId59"/>
    <p:sldId id="1163" r:id="rId60"/>
    <p:sldId id="1164" r:id="rId61"/>
    <p:sldId id="1165" r:id="rId62"/>
    <p:sldId id="1166" r:id="rId63"/>
    <p:sldId id="1175" r:id="rId64"/>
    <p:sldId id="1176" r:id="rId65"/>
    <p:sldId id="1177" r:id="rId66"/>
    <p:sldId id="1184" r:id="rId67"/>
    <p:sldId id="1185" r:id="rId68"/>
    <p:sldId id="1178" r:id="rId69"/>
    <p:sldId id="1179" r:id="rId70"/>
    <p:sldId id="1182" r:id="rId71"/>
    <p:sldId id="1181" r:id="rId72"/>
    <p:sldId id="1183" r:id="rId73"/>
    <p:sldId id="1209" r:id="rId74"/>
    <p:sldId id="1186" r:id="rId75"/>
    <p:sldId id="1193" r:id="rId76"/>
    <p:sldId id="1194" r:id="rId77"/>
    <p:sldId id="1200" r:id="rId78"/>
    <p:sldId id="1201" r:id="rId79"/>
    <p:sldId id="1187" r:id="rId80"/>
    <p:sldId id="1205" r:id="rId81"/>
    <p:sldId id="1203" r:id="rId82"/>
    <p:sldId id="1204" r:id="rId83"/>
    <p:sldId id="1188"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37" autoAdjust="0"/>
  </p:normalViewPr>
  <p:slideViewPr>
    <p:cSldViewPr snapToGrid="0">
      <p:cViewPr varScale="1">
        <p:scale>
          <a:sx n="46" d="100"/>
          <a:sy n="46" d="100"/>
        </p:scale>
        <p:origin x="1092"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78183-31F2-4AE2-831A-135BBB5E3570}" type="datetimeFigureOut">
              <a:rPr lang="en-US" smtClean="0"/>
              <a:t>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2F458-C8E8-4F03-8D76-44D693802341}" type="slidenum">
              <a:rPr lang="en-US" smtClean="0"/>
              <a:t>‹#›</a:t>
            </a:fld>
            <a:endParaRPr lang="en-US"/>
          </a:p>
        </p:txBody>
      </p:sp>
    </p:spTree>
    <p:extLst>
      <p:ext uri="{BB962C8B-B14F-4D97-AF65-F5344CB8AC3E}">
        <p14:creationId xmlns:p14="http://schemas.microsoft.com/office/powerpoint/2010/main" val="197685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21631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4BC7E-B0E5-E320-FF62-D7B26686B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3E821C6-5FD9-B8B1-290D-D1500BD025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5" name="Footer Placeholder 4">
            <a:extLst>
              <a:ext uri="{FF2B5EF4-FFF2-40B4-BE49-F238E27FC236}">
                <a16:creationId xmlns:a16="http://schemas.microsoft.com/office/drawing/2014/main" id="{35E9FDF0-FE12-ECD3-4D31-951EB5C94F1E}"/>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6" name="Slide Number Placeholder 5">
            <a:extLst>
              <a:ext uri="{FF2B5EF4-FFF2-40B4-BE49-F238E27FC236}">
                <a16:creationId xmlns:a16="http://schemas.microsoft.com/office/drawing/2014/main" id="{AEC6A1C0-AFBD-30C9-7F02-D00E867D75A3}"/>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426560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D866-D82D-AF72-4BA0-DF895FAD5B2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ED88CA6-BD4E-93E5-5AB4-D9C985DA11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7711EBB-48BF-0A59-7448-CDC43D707A8A}"/>
              </a:ext>
            </a:extLst>
          </p:cNvPr>
          <p:cNvSpPr>
            <a:spLocks noGrp="1"/>
          </p:cNvSpPr>
          <p:nvPr>
            <p:ph type="dt" sz="half" idx="10"/>
          </p:nvPr>
        </p:nvSpPr>
        <p:spPr>
          <a:xfrm>
            <a:off x="838200" y="6356350"/>
            <a:ext cx="2743200" cy="365125"/>
          </a:xfrm>
          <a:prstGeom prst="rect">
            <a:avLst/>
          </a:prstGeom>
        </p:spPr>
        <p:txBody>
          <a:bodyPr/>
          <a:lstStyle/>
          <a:p>
            <a:r>
              <a:rPr lang="en-US"/>
              <a:t>16.07.2024</a:t>
            </a:r>
            <a:endParaRPr lang="en-IN"/>
          </a:p>
        </p:txBody>
      </p:sp>
      <p:sp>
        <p:nvSpPr>
          <p:cNvPr id="5" name="Footer Placeholder 4">
            <a:extLst>
              <a:ext uri="{FF2B5EF4-FFF2-40B4-BE49-F238E27FC236}">
                <a16:creationId xmlns:a16="http://schemas.microsoft.com/office/drawing/2014/main" id="{0145D100-1476-2A23-B5B6-A5E87A39B0FF}"/>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6" name="Slide Number Placeholder 5">
            <a:extLst>
              <a:ext uri="{FF2B5EF4-FFF2-40B4-BE49-F238E27FC236}">
                <a16:creationId xmlns:a16="http://schemas.microsoft.com/office/drawing/2014/main" id="{AC678150-8A6C-B54F-D93B-670911ACE9F7}"/>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363188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08F08C-6CB6-05A7-CEC2-520A979FBA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9784A7-5C09-4322-F596-18E66A101C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26FBFB0-845D-66B7-98A0-CC526388DEA8}"/>
              </a:ext>
            </a:extLst>
          </p:cNvPr>
          <p:cNvSpPr>
            <a:spLocks noGrp="1"/>
          </p:cNvSpPr>
          <p:nvPr>
            <p:ph type="dt" sz="half" idx="10"/>
          </p:nvPr>
        </p:nvSpPr>
        <p:spPr>
          <a:xfrm>
            <a:off x="838200" y="6356350"/>
            <a:ext cx="2743200" cy="365125"/>
          </a:xfrm>
          <a:prstGeom prst="rect">
            <a:avLst/>
          </a:prstGeom>
        </p:spPr>
        <p:txBody>
          <a:bodyPr/>
          <a:lstStyle/>
          <a:p>
            <a:r>
              <a:rPr lang="en-US"/>
              <a:t>16.07.2024</a:t>
            </a:r>
            <a:endParaRPr lang="en-IN"/>
          </a:p>
        </p:txBody>
      </p:sp>
      <p:sp>
        <p:nvSpPr>
          <p:cNvPr id="5" name="Footer Placeholder 4">
            <a:extLst>
              <a:ext uri="{FF2B5EF4-FFF2-40B4-BE49-F238E27FC236}">
                <a16:creationId xmlns:a16="http://schemas.microsoft.com/office/drawing/2014/main" id="{99DCAEA4-649F-8BCA-EF6E-37B05421A349}"/>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6" name="Slide Number Placeholder 5">
            <a:extLst>
              <a:ext uri="{FF2B5EF4-FFF2-40B4-BE49-F238E27FC236}">
                <a16:creationId xmlns:a16="http://schemas.microsoft.com/office/drawing/2014/main" id="{DC7D23E2-8D54-0485-9FBF-4BE200AAB7E9}"/>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4141439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2105456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44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51820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6071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10028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89809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91819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3071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8F90-728F-9DE1-886A-E95475F44F8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1183C1A-7E2E-A5A3-8D80-FA7BCBE168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a:extLst>
              <a:ext uri="{FF2B5EF4-FFF2-40B4-BE49-F238E27FC236}">
                <a16:creationId xmlns:a16="http://schemas.microsoft.com/office/drawing/2014/main" id="{7FF37B5D-D028-F9C3-A27B-3E6A8ED05AC5}"/>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6" name="Slide Number Placeholder 5">
            <a:extLst>
              <a:ext uri="{FF2B5EF4-FFF2-40B4-BE49-F238E27FC236}">
                <a16:creationId xmlns:a16="http://schemas.microsoft.com/office/drawing/2014/main" id="{2EF8C005-6AA1-4DF1-544F-20A5DD43FDF2}"/>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3376450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6592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85401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5767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16FC2-F4C8-AA72-F79A-098B1A964B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135F9F4-AFE7-7BC8-B578-98109E971D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2F93F4-BB92-FECA-AEB3-901F7A497459}"/>
              </a:ext>
            </a:extLst>
          </p:cNvPr>
          <p:cNvSpPr>
            <a:spLocks noGrp="1"/>
          </p:cNvSpPr>
          <p:nvPr>
            <p:ph type="dt" sz="half" idx="10"/>
          </p:nvPr>
        </p:nvSpPr>
        <p:spPr>
          <a:xfrm>
            <a:off x="838200" y="6356350"/>
            <a:ext cx="2743200" cy="365125"/>
          </a:xfrm>
          <a:prstGeom prst="rect">
            <a:avLst/>
          </a:prstGeom>
        </p:spPr>
        <p:txBody>
          <a:bodyPr/>
          <a:lstStyle/>
          <a:p>
            <a:r>
              <a:rPr lang="en-US"/>
              <a:t>16.07.2024</a:t>
            </a:r>
            <a:endParaRPr lang="en-IN"/>
          </a:p>
        </p:txBody>
      </p:sp>
      <p:sp>
        <p:nvSpPr>
          <p:cNvPr id="5" name="Footer Placeholder 4">
            <a:extLst>
              <a:ext uri="{FF2B5EF4-FFF2-40B4-BE49-F238E27FC236}">
                <a16:creationId xmlns:a16="http://schemas.microsoft.com/office/drawing/2014/main" id="{EC57E696-47E9-CF2A-4EB1-26D0E673F776}"/>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6" name="Slide Number Placeholder 5">
            <a:extLst>
              <a:ext uri="{FF2B5EF4-FFF2-40B4-BE49-F238E27FC236}">
                <a16:creationId xmlns:a16="http://schemas.microsoft.com/office/drawing/2014/main" id="{7EC00E88-B51F-0A88-DA86-35B03FB244E6}"/>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258331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A458-EF64-FD0A-B689-E5B3DBF35BE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9D0E9F0-D9AD-4456-6CE2-80D4BA9CF0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0D0CDC-632E-87C1-C88E-ABD82D61BD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563A1BD-32C3-DE88-E171-C8B891BB6D7F}"/>
              </a:ext>
            </a:extLst>
          </p:cNvPr>
          <p:cNvSpPr>
            <a:spLocks noGrp="1"/>
          </p:cNvSpPr>
          <p:nvPr>
            <p:ph type="dt" sz="half" idx="10"/>
          </p:nvPr>
        </p:nvSpPr>
        <p:spPr>
          <a:xfrm>
            <a:off x="838200" y="6356350"/>
            <a:ext cx="2743200" cy="365125"/>
          </a:xfrm>
          <a:prstGeom prst="rect">
            <a:avLst/>
          </a:prstGeom>
        </p:spPr>
        <p:txBody>
          <a:bodyPr/>
          <a:lstStyle/>
          <a:p>
            <a:r>
              <a:rPr lang="en-US"/>
              <a:t>16.07.2024</a:t>
            </a:r>
            <a:endParaRPr lang="en-IN"/>
          </a:p>
        </p:txBody>
      </p:sp>
      <p:sp>
        <p:nvSpPr>
          <p:cNvPr id="6" name="Footer Placeholder 5">
            <a:extLst>
              <a:ext uri="{FF2B5EF4-FFF2-40B4-BE49-F238E27FC236}">
                <a16:creationId xmlns:a16="http://schemas.microsoft.com/office/drawing/2014/main" id="{72D10EB7-CCF9-D4BC-1C72-8F0FB9DC97B0}"/>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7" name="Slide Number Placeholder 6">
            <a:extLst>
              <a:ext uri="{FF2B5EF4-FFF2-40B4-BE49-F238E27FC236}">
                <a16:creationId xmlns:a16="http://schemas.microsoft.com/office/drawing/2014/main" id="{628EC61B-A686-4F93-8F4D-BFA730578467}"/>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316658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0DA0-49D9-5368-0A02-4D81831934A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2A13697-7E30-CD8C-CBEB-777DC1FC8D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C87F49-13BD-6F65-ECC3-9DF3F9AEF8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410303D-54A6-A7B8-CB2D-5F4776C02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9E9FB8-F379-67FC-1A33-879D40C793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6BB1F26-1E63-8C8C-8D50-3F69CE013FEB}"/>
              </a:ext>
            </a:extLst>
          </p:cNvPr>
          <p:cNvSpPr>
            <a:spLocks noGrp="1"/>
          </p:cNvSpPr>
          <p:nvPr>
            <p:ph type="dt" sz="half" idx="10"/>
          </p:nvPr>
        </p:nvSpPr>
        <p:spPr>
          <a:xfrm>
            <a:off x="838200" y="6356350"/>
            <a:ext cx="2743200" cy="365125"/>
          </a:xfrm>
          <a:prstGeom prst="rect">
            <a:avLst/>
          </a:prstGeom>
        </p:spPr>
        <p:txBody>
          <a:bodyPr/>
          <a:lstStyle/>
          <a:p>
            <a:r>
              <a:rPr lang="en-US"/>
              <a:t>16.07.2024</a:t>
            </a:r>
            <a:endParaRPr lang="en-IN"/>
          </a:p>
        </p:txBody>
      </p:sp>
      <p:sp>
        <p:nvSpPr>
          <p:cNvPr id="8" name="Footer Placeholder 7">
            <a:extLst>
              <a:ext uri="{FF2B5EF4-FFF2-40B4-BE49-F238E27FC236}">
                <a16:creationId xmlns:a16="http://schemas.microsoft.com/office/drawing/2014/main" id="{C99420CE-1044-049B-6CE8-2A1B19D21E47}"/>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9" name="Slide Number Placeholder 8">
            <a:extLst>
              <a:ext uri="{FF2B5EF4-FFF2-40B4-BE49-F238E27FC236}">
                <a16:creationId xmlns:a16="http://schemas.microsoft.com/office/drawing/2014/main" id="{E595D1A0-5628-0918-72D8-3EAA2FB6C366}"/>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136311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78AE-E2F1-A5D0-24FC-C1D79F53AED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A63BD3F-9645-6023-2DA8-C43F212078EB}"/>
              </a:ext>
            </a:extLst>
          </p:cNvPr>
          <p:cNvSpPr>
            <a:spLocks noGrp="1"/>
          </p:cNvSpPr>
          <p:nvPr>
            <p:ph type="dt" sz="half" idx="10"/>
          </p:nvPr>
        </p:nvSpPr>
        <p:spPr>
          <a:xfrm>
            <a:off x="838200" y="6356350"/>
            <a:ext cx="2743200" cy="365125"/>
          </a:xfrm>
          <a:prstGeom prst="rect">
            <a:avLst/>
          </a:prstGeom>
        </p:spPr>
        <p:txBody>
          <a:bodyPr/>
          <a:lstStyle/>
          <a:p>
            <a:r>
              <a:rPr lang="en-US"/>
              <a:t>16.07.2024</a:t>
            </a:r>
            <a:endParaRPr lang="en-IN"/>
          </a:p>
        </p:txBody>
      </p:sp>
      <p:sp>
        <p:nvSpPr>
          <p:cNvPr id="4" name="Footer Placeholder 3">
            <a:extLst>
              <a:ext uri="{FF2B5EF4-FFF2-40B4-BE49-F238E27FC236}">
                <a16:creationId xmlns:a16="http://schemas.microsoft.com/office/drawing/2014/main" id="{FD39E491-AA8A-DB32-A835-FDDBECDD77D4}"/>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5" name="Slide Number Placeholder 4">
            <a:extLst>
              <a:ext uri="{FF2B5EF4-FFF2-40B4-BE49-F238E27FC236}">
                <a16:creationId xmlns:a16="http://schemas.microsoft.com/office/drawing/2014/main" id="{9A5B88AD-C852-D4FF-74AC-2B65F506264F}"/>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1797893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49FFDE-821F-4125-0800-22A6BB3B211B}"/>
              </a:ext>
            </a:extLst>
          </p:cNvPr>
          <p:cNvSpPr>
            <a:spLocks noGrp="1"/>
          </p:cNvSpPr>
          <p:nvPr>
            <p:ph type="sldNum" sz="quarter" idx="12"/>
          </p:nvPr>
        </p:nvSpPr>
        <p:spPr>
          <a:xfrm>
            <a:off x="8610600" y="6367780"/>
            <a:ext cx="3013710" cy="365125"/>
          </a:xfrm>
          <a:prstGeom prst="rect">
            <a:avLst/>
          </a:prstGeom>
        </p:spPr>
        <p:txBody>
          <a:bodyPr/>
          <a:lstStyle/>
          <a:p>
            <a:fld id="{2BB1E14F-796C-409E-9B94-89634ADD74DA}" type="slidenum">
              <a:rPr lang="en-IN" smtClean="0"/>
              <a:t>‹#›</a:t>
            </a:fld>
            <a:endParaRPr lang="en-IN" dirty="0"/>
          </a:p>
        </p:txBody>
      </p:sp>
    </p:spTree>
    <p:extLst>
      <p:ext uri="{BB962C8B-B14F-4D97-AF65-F5344CB8AC3E}">
        <p14:creationId xmlns:p14="http://schemas.microsoft.com/office/powerpoint/2010/main" val="363206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8C51-4BB1-56A4-0EA5-160C1DA97D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746A3E7-91B7-2D2E-C013-488D858F85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0F02314-FBA5-0DC3-EBB2-C443DD78D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B7F748-F215-541A-D7CB-B62C857F9DCE}"/>
              </a:ext>
            </a:extLst>
          </p:cNvPr>
          <p:cNvSpPr>
            <a:spLocks noGrp="1"/>
          </p:cNvSpPr>
          <p:nvPr>
            <p:ph type="dt" sz="half" idx="10"/>
          </p:nvPr>
        </p:nvSpPr>
        <p:spPr>
          <a:xfrm>
            <a:off x="838200" y="6356350"/>
            <a:ext cx="2743200" cy="365125"/>
          </a:xfrm>
          <a:prstGeom prst="rect">
            <a:avLst/>
          </a:prstGeom>
        </p:spPr>
        <p:txBody>
          <a:bodyPr/>
          <a:lstStyle/>
          <a:p>
            <a:r>
              <a:rPr lang="en-US" dirty="0"/>
              <a:t>6.07.2024</a:t>
            </a:r>
            <a:endParaRPr lang="en-IN" dirty="0"/>
          </a:p>
        </p:txBody>
      </p:sp>
      <p:sp>
        <p:nvSpPr>
          <p:cNvPr id="6" name="Footer Placeholder 5">
            <a:extLst>
              <a:ext uri="{FF2B5EF4-FFF2-40B4-BE49-F238E27FC236}">
                <a16:creationId xmlns:a16="http://schemas.microsoft.com/office/drawing/2014/main" id="{AC058E0E-F17D-E7FF-A72E-D3738A6BAD27}"/>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7" name="Slide Number Placeholder 6">
            <a:extLst>
              <a:ext uri="{FF2B5EF4-FFF2-40B4-BE49-F238E27FC236}">
                <a16:creationId xmlns:a16="http://schemas.microsoft.com/office/drawing/2014/main" id="{748A01E2-FD77-BD8B-098C-E646D597B656}"/>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83842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9C8F-4440-B1F1-D48E-7E93497867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A953AA9-A117-ADD9-2CA1-6A36EED38A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08DD9F3-DC4D-452D-5B9E-CC8E4A1B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F250E-2339-BE05-DA75-91862B496710}"/>
              </a:ext>
            </a:extLst>
          </p:cNvPr>
          <p:cNvSpPr>
            <a:spLocks noGrp="1"/>
          </p:cNvSpPr>
          <p:nvPr>
            <p:ph type="dt" sz="half" idx="10"/>
          </p:nvPr>
        </p:nvSpPr>
        <p:spPr>
          <a:xfrm>
            <a:off x="838200" y="6356350"/>
            <a:ext cx="2743200" cy="365125"/>
          </a:xfrm>
          <a:prstGeom prst="rect">
            <a:avLst/>
          </a:prstGeom>
        </p:spPr>
        <p:txBody>
          <a:bodyPr/>
          <a:lstStyle/>
          <a:p>
            <a:r>
              <a:rPr lang="en-US"/>
              <a:t>16.07.2024</a:t>
            </a:r>
            <a:endParaRPr lang="en-IN"/>
          </a:p>
        </p:txBody>
      </p:sp>
      <p:sp>
        <p:nvSpPr>
          <p:cNvPr id="6" name="Footer Placeholder 5">
            <a:extLst>
              <a:ext uri="{FF2B5EF4-FFF2-40B4-BE49-F238E27FC236}">
                <a16:creationId xmlns:a16="http://schemas.microsoft.com/office/drawing/2014/main" id="{FC447741-232F-AC86-0514-5722DDABECD3}"/>
              </a:ext>
            </a:extLst>
          </p:cNvPr>
          <p:cNvSpPr>
            <a:spLocks noGrp="1"/>
          </p:cNvSpPr>
          <p:nvPr>
            <p:ph type="ftr" sz="quarter" idx="11"/>
          </p:nvPr>
        </p:nvSpPr>
        <p:spPr>
          <a:xfrm>
            <a:off x="4038600" y="6356350"/>
            <a:ext cx="4114800" cy="365125"/>
          </a:xfrm>
          <a:prstGeom prst="rect">
            <a:avLst/>
          </a:prstGeom>
        </p:spPr>
        <p:txBody>
          <a:bodyPr/>
          <a:lstStyle/>
          <a:p>
            <a:r>
              <a:rPr lang="en-IN"/>
              <a:t>2nd BN NDRF KOLKATA</a:t>
            </a:r>
          </a:p>
        </p:txBody>
      </p:sp>
      <p:sp>
        <p:nvSpPr>
          <p:cNvPr id="7" name="Slide Number Placeholder 6">
            <a:extLst>
              <a:ext uri="{FF2B5EF4-FFF2-40B4-BE49-F238E27FC236}">
                <a16:creationId xmlns:a16="http://schemas.microsoft.com/office/drawing/2014/main" id="{957BDA86-E375-7E36-823F-6D9C2019DCA3}"/>
              </a:ext>
            </a:extLst>
          </p:cNvPr>
          <p:cNvSpPr>
            <a:spLocks noGrp="1"/>
          </p:cNvSpPr>
          <p:nvPr>
            <p:ph type="sldNum" sz="quarter" idx="12"/>
          </p:nvPr>
        </p:nvSpPr>
        <p:spPr>
          <a:xfrm>
            <a:off x="8610600" y="6356350"/>
            <a:ext cx="2743200" cy="365125"/>
          </a:xfrm>
          <a:prstGeom prst="rect">
            <a:avLst/>
          </a:prstGeom>
        </p:spPr>
        <p:txBody>
          <a:bodyPr/>
          <a:lstStyle/>
          <a:p>
            <a:fld id="{2BB1E14F-796C-409E-9B94-89634ADD74DA}" type="slidenum">
              <a:rPr lang="en-IN" smtClean="0"/>
              <a:t>‹#›</a:t>
            </a:fld>
            <a:endParaRPr lang="en-IN"/>
          </a:p>
        </p:txBody>
      </p:sp>
    </p:spTree>
    <p:extLst>
      <p:ext uri="{BB962C8B-B14F-4D97-AF65-F5344CB8AC3E}">
        <p14:creationId xmlns:p14="http://schemas.microsoft.com/office/powerpoint/2010/main" val="150978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704036-3C9C-E227-BD90-79516BE32B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7B24CE4-405A-1948-7488-BB35297448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Slide Number Placeholder 5">
            <a:extLst>
              <a:ext uri="{FF2B5EF4-FFF2-40B4-BE49-F238E27FC236}">
                <a16:creationId xmlns:a16="http://schemas.microsoft.com/office/drawing/2014/main" id="{AC7DF204-4E47-27E6-311D-8F34A9D3335B}"/>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accent2">
                    <a:lumMod val="75000"/>
                  </a:schemeClr>
                </a:solidFill>
              </a:defRPr>
            </a:lvl1pPr>
          </a:lstStyle>
          <a:p>
            <a:fld id="{B6F15528-21DE-4FAA-801E-634DDDAF4B2B}" type="slidenum">
              <a:rPr lang="en-US" smtClean="0"/>
              <a:pPr/>
              <a:t>‹#›</a:t>
            </a:fld>
            <a:endParaRPr lang="en-US" dirty="0"/>
          </a:p>
        </p:txBody>
      </p:sp>
      <p:pic>
        <p:nvPicPr>
          <p:cNvPr id="14" name="Picture 13" descr="A logo with text on it&#10;&#10;AI-generated content may be incorrect.">
            <a:extLst>
              <a:ext uri="{FF2B5EF4-FFF2-40B4-BE49-F238E27FC236}">
                <a16:creationId xmlns:a16="http://schemas.microsoft.com/office/drawing/2014/main" id="{784ABD29-A9EC-C371-D766-ADA6FAF3A985}"/>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EER | MFR | INDIA">
            <a:extLst>
              <a:ext uri="{FF2B5EF4-FFF2-40B4-BE49-F238E27FC236}">
                <a16:creationId xmlns:a16="http://schemas.microsoft.com/office/drawing/2014/main" id="{404F3EDF-60F7-78F9-5258-9CE0AF44C4B1}"/>
              </a:ext>
            </a:extLst>
          </p:cNvPr>
          <p:cNvSpPr txBox="1"/>
          <p:nvPr userDrawn="1"/>
        </p:nvSpPr>
        <p:spPr>
          <a:xfrm>
            <a:off x="152400" y="6308725"/>
            <a:ext cx="251460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CAPF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6" name="PPT 2 -">
            <a:extLst>
              <a:ext uri="{FF2B5EF4-FFF2-40B4-BE49-F238E27FC236}">
                <a16:creationId xmlns:a16="http://schemas.microsoft.com/office/drawing/2014/main" id="{97FA76DA-89E9-6137-4521-4B07FDE0C95B}"/>
              </a:ext>
            </a:extLst>
          </p:cNvPr>
          <p:cNvSpPr txBox="1"/>
          <p:nvPr userDrawn="1"/>
        </p:nvSpPr>
        <p:spPr>
          <a:xfrm>
            <a:off x="10638045" y="6367532"/>
            <a:ext cx="52999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6" name="Picture 5" descr="A logo with a symbol and text&#10;&#10;AI-generated content may be incorrect.">
            <a:extLst>
              <a:ext uri="{FF2B5EF4-FFF2-40B4-BE49-F238E27FC236}">
                <a16:creationId xmlns:a16="http://schemas.microsoft.com/office/drawing/2014/main" id="{21AEA86C-7E4F-DF15-AB9F-0F383DB61FE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68037" y="107964"/>
            <a:ext cx="796138" cy="850682"/>
          </a:xfrm>
          <a:prstGeom prst="rect">
            <a:avLst/>
          </a:prstGeom>
        </p:spPr>
      </p:pic>
    </p:spTree>
    <p:extLst>
      <p:ext uri="{BB962C8B-B14F-4D97-AF65-F5344CB8AC3E}">
        <p14:creationId xmlns:p14="http://schemas.microsoft.com/office/powerpoint/2010/main" val="4167832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0356137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p:cNvSpPr/>
          <p:nvPr/>
        </p:nvSpPr>
        <p:spPr>
          <a:xfrm>
            <a:off x="506367" y="6769294"/>
            <a:ext cx="1907669" cy="101600"/>
          </a:xfrm>
          <a:prstGeom prst="rect">
            <a:avLst/>
          </a:prstGeom>
          <a:solidFill>
            <a:srgbClr val="F7903B"/>
          </a:solidFill>
          <a:ln w="12700">
            <a:miter lim="400000"/>
          </a:ln>
        </p:spPr>
        <p:txBody>
          <a:bodyPr lIns="39142" tIns="39142" rIns="39142" bIns="39142"/>
          <a:lstStyle/>
          <a:p>
            <a:endParaRPr sz="900"/>
          </a:p>
        </p:txBody>
      </p:sp>
      <p:sp>
        <p:nvSpPr>
          <p:cNvPr id="83" name="Shape"/>
          <p:cNvSpPr/>
          <p:nvPr/>
        </p:nvSpPr>
        <p:spPr>
          <a:xfrm>
            <a:off x="0" y="1940094"/>
            <a:ext cx="6834554" cy="246426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39142" tIns="39142" rIns="39142" bIns="39142"/>
          <a:lstStyle/>
          <a:p>
            <a:endParaRPr sz="900"/>
          </a:p>
        </p:txBody>
      </p:sp>
      <p:sp>
        <p:nvSpPr>
          <p:cNvPr id="84" name="LESSON 2…"/>
          <p:cNvSpPr txBox="1"/>
          <p:nvPr/>
        </p:nvSpPr>
        <p:spPr>
          <a:xfrm>
            <a:off x="508000" y="2353339"/>
            <a:ext cx="4251575" cy="1602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defTabSz="1219200">
              <a:defRPr sz="6400" b="1">
                <a:solidFill>
                  <a:srgbClr val="FFFFFF"/>
                </a:solidFill>
                <a:latin typeface="Open Sans"/>
                <a:ea typeface="Open Sans"/>
                <a:cs typeface="Open Sans"/>
                <a:sym typeface="Open Sans"/>
              </a:defRPr>
            </a:pPr>
            <a:r>
              <a:rPr lang="en-IN" sz="3300" dirty="0"/>
              <a:t>LESSON 03</a:t>
            </a:r>
          </a:p>
          <a:p>
            <a:pPr defTabSz="1219200">
              <a:defRPr sz="6400" cap="all">
                <a:solidFill>
                  <a:srgbClr val="FFFFFF"/>
                </a:solidFill>
                <a:latin typeface="Open Sans"/>
                <a:ea typeface="Open Sans"/>
                <a:cs typeface="Open Sans"/>
                <a:sym typeface="Open Sans"/>
              </a:defRPr>
            </a:pPr>
            <a:r>
              <a:rPr lang="en-US" sz="3300" dirty="0"/>
              <a:t> HISTORY &amp; OVERVIEW OF CWA</a:t>
            </a:r>
          </a:p>
        </p:txBody>
      </p:sp>
      <p:sp>
        <p:nvSpPr>
          <p:cNvPr id="85" name="Shape"/>
          <p:cNvSpPr/>
          <p:nvPr/>
        </p:nvSpPr>
        <p:spPr>
          <a:xfrm flipH="1">
            <a:off x="-28360" y="-29252"/>
            <a:ext cx="12248739" cy="12610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39142" tIns="39142" rIns="39142" bIns="39142" numCol="1" anchor="t">
            <a:noAutofit/>
          </a:bodyPr>
          <a:lstStyle/>
          <a:p>
            <a:endParaRPr sz="900"/>
          </a:p>
        </p:txBody>
      </p:sp>
      <p:sp>
        <p:nvSpPr>
          <p:cNvPr id="4" name="Rectangle: Rounded Corners 3">
            <a:extLst>
              <a:ext uri="{FF2B5EF4-FFF2-40B4-BE49-F238E27FC236}">
                <a16:creationId xmlns:a16="http://schemas.microsoft.com/office/drawing/2014/main" id="{2E9EC43E-C7B1-EF48-5F3B-E2AF3723BE8A}"/>
              </a:ext>
            </a:extLst>
          </p:cNvPr>
          <p:cNvSpPr/>
          <p:nvPr/>
        </p:nvSpPr>
        <p:spPr>
          <a:xfrm>
            <a:off x="2415669" y="315962"/>
            <a:ext cx="8117213" cy="598236"/>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algn="ctr"/>
            <a:r>
              <a:rPr lang="en-US" sz="3000" dirty="0">
                <a:solidFill>
                  <a:srgbClr val="C00000"/>
                </a:solidFill>
                <a:latin typeface="Arial Black" panose="020B0A04020102020204" pitchFamily="34" charset="0"/>
              </a:rPr>
              <a:t>CBRN Module: CAPF</a:t>
            </a:r>
            <a:endParaRPr lang="en-IN" sz="3000" dirty="0">
              <a:solidFill>
                <a:srgbClr val="C00000"/>
              </a:solidFill>
              <a:latin typeface="Arial Black" panose="020B0A04020102020204" pitchFamily="34" charset="0"/>
              <a:sym typeface="Arial"/>
            </a:endParaRP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6019800" y="3352800"/>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IN" sz="900"/>
          </a:p>
        </p:txBody>
      </p:sp>
      <p:pic>
        <p:nvPicPr>
          <p:cNvPr id="10" name="Picture 9">
            <a:extLst>
              <a:ext uri="{FF2B5EF4-FFF2-40B4-BE49-F238E27FC236}">
                <a16:creationId xmlns:a16="http://schemas.microsoft.com/office/drawing/2014/main" id="{75D8E960-3AA9-22EC-7685-3C46A378FF6B}"/>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rcRect/>
          <a:stretch/>
        </p:blipFill>
        <p:spPr>
          <a:xfrm>
            <a:off x="4759575" y="2555045"/>
            <a:ext cx="1336426" cy="1261072"/>
          </a:xfrm>
          <a:prstGeom prst="rect">
            <a:avLst/>
          </a:prstGeom>
        </p:spPr>
      </p:pic>
      <p:pic>
        <p:nvPicPr>
          <p:cNvPr id="8" name="Picture 7">
            <a:extLst>
              <a:ext uri="{FF2B5EF4-FFF2-40B4-BE49-F238E27FC236}">
                <a16:creationId xmlns:a16="http://schemas.microsoft.com/office/drawing/2014/main" id="{AD3090FD-6B08-3911-9B2E-4298BEB3182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7905" y="40188"/>
            <a:ext cx="1590525" cy="1109759"/>
          </a:xfrm>
          <a:prstGeom prst="rect">
            <a:avLst/>
          </a:prstGeom>
        </p:spPr>
      </p:pic>
      <p:pic>
        <p:nvPicPr>
          <p:cNvPr id="11" name="Picture 10">
            <a:extLst>
              <a:ext uri="{FF2B5EF4-FFF2-40B4-BE49-F238E27FC236}">
                <a16:creationId xmlns:a16="http://schemas.microsoft.com/office/drawing/2014/main" id="{FB2A9AEF-AB38-7144-38E6-1F20536B3EA5}"/>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2" name="Picture 1">
            <a:extLst>
              <a:ext uri="{FF2B5EF4-FFF2-40B4-BE49-F238E27FC236}">
                <a16:creationId xmlns:a16="http://schemas.microsoft.com/office/drawing/2014/main" id="{999D0056-4120-1B80-2223-2EDBBBAC6B6E}"/>
              </a:ext>
            </a:extLst>
          </p:cNvPr>
          <p:cNvPicPr>
            <a:picLocks noChangeAspect="1"/>
          </p:cNvPicPr>
          <p:nvPr/>
        </p:nvPicPr>
        <p:blipFill>
          <a:blip r:embed="rId6"/>
          <a:stretch>
            <a:fillRect/>
          </a:stretch>
        </p:blipFill>
        <p:spPr>
          <a:xfrm>
            <a:off x="7128393" y="1788611"/>
            <a:ext cx="4404742" cy="4404742"/>
          </a:xfrm>
          <a:prstGeom prst="rect">
            <a:avLst/>
          </a:prstGeom>
        </p:spPr>
      </p:pic>
      <p:sp>
        <p:nvSpPr>
          <p:cNvPr id="3" name="TextBox 2">
            <a:extLst>
              <a:ext uri="{FF2B5EF4-FFF2-40B4-BE49-F238E27FC236}">
                <a16:creationId xmlns:a16="http://schemas.microsoft.com/office/drawing/2014/main" id="{84654466-223E-31CB-9041-6F4EE829B52B}"/>
              </a:ext>
            </a:extLst>
          </p:cNvPr>
          <p:cNvSpPr txBox="1"/>
          <p:nvPr/>
        </p:nvSpPr>
        <p:spPr>
          <a:xfrm>
            <a:off x="1122218" y="4509828"/>
            <a:ext cx="5115025" cy="369332"/>
          </a:xfrm>
          <a:prstGeom prst="rect">
            <a:avLst/>
          </a:prstGeom>
          <a:noFill/>
        </p:spPr>
        <p:txBody>
          <a:bodyPr wrap="square">
            <a:spAutoFit/>
          </a:bodyPr>
          <a:lstStyle/>
          <a:p>
            <a:r>
              <a:rPr lang="en-IN" b="1" dirty="0">
                <a:effectLst/>
                <a:latin typeface="Verdana" panose="020B0604030504040204" pitchFamily="34" charset="0"/>
                <a:ea typeface="Verdana" panose="020B0604030504040204" pitchFamily="34" charset="0"/>
                <a:cs typeface="Mangal" panose="02040503050203030202" pitchFamily="18" charset="0"/>
              </a:rPr>
              <a:t>Presented by:- Pavan Dev Gaur, 2IC</a:t>
            </a:r>
            <a:endParaRPr lang="en-US" b="1" dirty="0">
              <a:latin typeface="Verdana" panose="020B0604030504040204" pitchFamily="34" charset="0"/>
              <a:ea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943600" y="1295400"/>
            <a:ext cx="5791199" cy="4572000"/>
          </a:xfrm>
          <a:noFill/>
        </p:spPr>
        <p:txBody>
          <a:bodyPr>
            <a:noAutofit/>
          </a:bodyPr>
          <a:lstStyle/>
          <a:p>
            <a:pPr marL="0" indent="0" algn="ctr">
              <a:lnSpc>
                <a:spcPct val="120000"/>
              </a:lnSpc>
              <a:buNone/>
            </a:pPr>
            <a:r>
              <a:rPr lang="en-US" sz="2800" dirty="0">
                <a:latin typeface="Open Sans" panose="020B0606030504020204" pitchFamily="34" charset="0"/>
                <a:ea typeface="Open Sans" panose="020B0606030504020204" pitchFamily="34" charset="0"/>
                <a:cs typeface="Open Sans" panose="020B0606030504020204" pitchFamily="34" charset="0"/>
              </a:rPr>
              <a:t>1975 -1983</a:t>
            </a:r>
          </a:p>
          <a:p>
            <a:pPr marL="0" indent="0" algn="just">
              <a:lnSpc>
                <a:spcPct val="120000"/>
              </a:lnSpc>
              <a:buNone/>
            </a:pPr>
            <a:r>
              <a:rPr lang="en-US" sz="2800" dirty="0">
                <a:latin typeface="Open Sans" panose="020B0606030504020204" pitchFamily="34" charset="0"/>
                <a:ea typeface="Open Sans" panose="020B0606030504020204" pitchFamily="34" charset="0"/>
                <a:cs typeface="Open Sans" panose="020B0606030504020204" pitchFamily="34" charset="0"/>
              </a:rPr>
              <a:t>	Documented testimony indicated that the countries of Laos, Kampuchea and Afghanistan were sprayed with Chemical Agents to clear foliage.</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09601" y="2205681"/>
            <a:ext cx="3886200" cy="1143000"/>
          </a:xfrm>
          <a:noFill/>
        </p:spPr>
        <p:txBody>
          <a:bodyPr>
            <a:normAutofit/>
          </a:bodyPr>
          <a:lstStyle/>
          <a:p>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Yellow Rain</a:t>
            </a:r>
          </a:p>
        </p:txBody>
      </p:sp>
      <p:sp>
        <p:nvSpPr>
          <p:cNvPr id="2" name="Slide Number Placeholder 1">
            <a:extLst>
              <a:ext uri="{FF2B5EF4-FFF2-40B4-BE49-F238E27FC236}">
                <a16:creationId xmlns:a16="http://schemas.microsoft.com/office/drawing/2014/main" id="{291EC2A6-38EC-6CAD-2E5D-EEFC49B4119E}"/>
              </a:ext>
            </a:extLst>
          </p:cNvPr>
          <p:cNvSpPr>
            <a:spLocks noGrp="1"/>
          </p:cNvSpPr>
          <p:nvPr>
            <p:ph type="sldNum" sz="quarter" idx="12"/>
          </p:nvPr>
        </p:nvSpPr>
        <p:spPr/>
        <p:txBody>
          <a:bodyPr/>
          <a:lstStyle/>
          <a:p>
            <a:fld id="{2BB1E14F-796C-409E-9B94-89634ADD74DA}" type="slidenum">
              <a:rPr lang="en-IN" smtClean="0"/>
              <a:t>10</a:t>
            </a:fld>
            <a:endParaRPr lang="en-IN"/>
          </a:p>
        </p:txBody>
      </p:sp>
    </p:spTree>
    <p:extLst>
      <p:ext uri="{BB962C8B-B14F-4D97-AF65-F5344CB8AC3E}">
        <p14:creationId xmlns:p14="http://schemas.microsoft.com/office/powerpoint/2010/main" val="80857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843848" y="1295400"/>
            <a:ext cx="6890951" cy="4572000"/>
          </a:xfrm>
          <a:noFill/>
        </p:spPr>
        <p:txBody>
          <a:bodyPr>
            <a:noAutofit/>
          </a:bodyPr>
          <a:lstStyle/>
          <a:p>
            <a:pPr marL="0" indent="0" algn="just">
              <a:lnSpc>
                <a:spcPct val="120000"/>
              </a:lnSpc>
              <a:buNone/>
            </a:pPr>
            <a:r>
              <a:rPr lang="en-US" dirty="0">
                <a:latin typeface="Open Sans" panose="020B0606030504020204" pitchFamily="34" charset="0"/>
                <a:ea typeface="Open Sans" panose="020B0606030504020204" pitchFamily="34" charset="0"/>
                <a:cs typeface="Open Sans" panose="020B0606030504020204" pitchFamily="34" charset="0"/>
              </a:rPr>
              <a:t>1983 - Iraq begins using chemical weapons (mustard gas), in Iran-Iraq War</a:t>
            </a:r>
          </a:p>
          <a:p>
            <a:pPr marL="0" indent="0" algn="just">
              <a:lnSpc>
                <a:spcPct val="120000"/>
              </a:lnSpc>
              <a:buNone/>
            </a:pPr>
            <a:r>
              <a:rPr lang="en-US" dirty="0">
                <a:latin typeface="Open Sans" panose="020B0606030504020204" pitchFamily="34" charset="0"/>
                <a:ea typeface="Open Sans" panose="020B0606030504020204" pitchFamily="34" charset="0"/>
                <a:cs typeface="Open Sans" panose="020B0606030504020204" pitchFamily="34" charset="0"/>
              </a:rPr>
              <a:t>1984 - First ever use of nerve agent </a:t>
            </a:r>
            <a:r>
              <a:rPr lang="en-US" dirty="0" err="1">
                <a:latin typeface="Open Sans" panose="020B0606030504020204" pitchFamily="34" charset="0"/>
                <a:ea typeface="Open Sans" panose="020B0606030504020204" pitchFamily="34" charset="0"/>
                <a:cs typeface="Open Sans" panose="020B0606030504020204" pitchFamily="34" charset="0"/>
              </a:rPr>
              <a:t>tabun</a:t>
            </a:r>
            <a:r>
              <a:rPr lang="en-US" dirty="0">
                <a:latin typeface="Open Sans" panose="020B0606030504020204" pitchFamily="34" charset="0"/>
                <a:ea typeface="Open Sans" panose="020B0606030504020204" pitchFamily="34" charset="0"/>
                <a:cs typeface="Open Sans" panose="020B0606030504020204" pitchFamily="34" charset="0"/>
              </a:rPr>
              <a:t> on the battlefield, by Iraq during Iran-Iraq War </a:t>
            </a:r>
          </a:p>
          <a:p>
            <a:pPr marL="0" indent="0" algn="just">
              <a:lnSpc>
                <a:spcPct val="120000"/>
              </a:lnSpc>
              <a:buNone/>
            </a:pPr>
            <a:r>
              <a:rPr lang="en-US" dirty="0">
                <a:latin typeface="Open Sans" panose="020B0606030504020204" pitchFamily="34" charset="0"/>
                <a:ea typeface="Open Sans" panose="020B0606030504020204" pitchFamily="34" charset="0"/>
                <a:cs typeface="Open Sans" panose="020B0606030504020204" pitchFamily="34" charset="0"/>
              </a:rPr>
              <a:t>1987-1988 - Iraq uses chemical weapons (hydrogen cyanide, mustard gas) against the Kurds, most notably in the </a:t>
            </a:r>
            <a:r>
              <a:rPr lang="en-US" dirty="0" err="1">
                <a:latin typeface="Open Sans" panose="020B0606030504020204" pitchFamily="34" charset="0"/>
                <a:ea typeface="Open Sans" panose="020B0606030504020204" pitchFamily="34" charset="0"/>
                <a:cs typeface="Open Sans" panose="020B0606030504020204" pitchFamily="34" charset="0"/>
              </a:rPr>
              <a:t>Halabja</a:t>
            </a:r>
            <a:r>
              <a:rPr lang="en-US" dirty="0">
                <a:latin typeface="Open Sans" panose="020B0606030504020204" pitchFamily="34" charset="0"/>
                <a:ea typeface="Open Sans" panose="020B0606030504020204" pitchFamily="34" charset="0"/>
                <a:cs typeface="Open Sans" panose="020B0606030504020204" pitchFamily="34" charset="0"/>
              </a:rPr>
              <a:t> Massacre of 1988.  </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47585" y="2133600"/>
            <a:ext cx="3824416" cy="1143000"/>
          </a:xfrm>
          <a:noFill/>
        </p:spPr>
        <p:txBody>
          <a:bodyPr>
            <a:normAutofit fontScale="90000"/>
          </a:bodyPr>
          <a:lstStyle/>
          <a:p>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Iranian and </a:t>
            </a:r>
            <a:b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Iraqi War</a:t>
            </a:r>
          </a:p>
        </p:txBody>
      </p:sp>
      <p:sp>
        <p:nvSpPr>
          <p:cNvPr id="2" name="Slide Number Placeholder 1">
            <a:extLst>
              <a:ext uri="{FF2B5EF4-FFF2-40B4-BE49-F238E27FC236}">
                <a16:creationId xmlns:a16="http://schemas.microsoft.com/office/drawing/2014/main" id="{53AEFEFF-B226-8AEE-460A-06470EC120D6}"/>
              </a:ext>
            </a:extLst>
          </p:cNvPr>
          <p:cNvSpPr>
            <a:spLocks noGrp="1"/>
          </p:cNvSpPr>
          <p:nvPr>
            <p:ph type="sldNum" sz="quarter" idx="12"/>
          </p:nvPr>
        </p:nvSpPr>
        <p:spPr/>
        <p:txBody>
          <a:bodyPr/>
          <a:lstStyle/>
          <a:p>
            <a:fld id="{2BB1E14F-796C-409E-9B94-89634ADD74DA}" type="slidenum">
              <a:rPr lang="en-IN" smtClean="0"/>
              <a:t>11</a:t>
            </a:fld>
            <a:endParaRPr lang="en-IN"/>
          </a:p>
        </p:txBody>
      </p:sp>
    </p:spTree>
    <p:extLst>
      <p:ext uri="{BB962C8B-B14F-4D97-AF65-F5344CB8AC3E}">
        <p14:creationId xmlns:p14="http://schemas.microsoft.com/office/powerpoint/2010/main" val="181037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248400" y="1295400"/>
            <a:ext cx="5486400" cy="4572000"/>
          </a:xfrm>
          <a:noFill/>
        </p:spPr>
        <p:txBody>
          <a:bodyPr>
            <a:noAutofit/>
          </a:bodyPr>
          <a:lstStyle/>
          <a:p>
            <a:pPr marL="0" indent="0" algn="just">
              <a:lnSpc>
                <a:spcPct val="120000"/>
              </a:lnSpc>
              <a:buNone/>
            </a:pPr>
            <a:r>
              <a:rPr lang="en-US" sz="2800" dirty="0">
                <a:latin typeface="Open Sans" panose="020B0606030504020204" pitchFamily="34" charset="0"/>
                <a:ea typeface="Open Sans" panose="020B0606030504020204" pitchFamily="34" charset="0"/>
                <a:cs typeface="Open Sans" panose="020B0606030504020204" pitchFamily="34" charset="0"/>
              </a:rPr>
              <a:t>1995: A terrorist attack by the </a:t>
            </a:r>
            <a:r>
              <a:rPr lang="en-US" sz="2800" dirty="0" err="1">
                <a:latin typeface="Open Sans" panose="020B0606030504020204" pitchFamily="34" charset="0"/>
                <a:ea typeface="Open Sans" panose="020B0606030504020204" pitchFamily="34" charset="0"/>
                <a:cs typeface="Open Sans" panose="020B0606030504020204" pitchFamily="34" charset="0"/>
              </a:rPr>
              <a:t>Aum</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Shinri</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Kyo</a:t>
            </a:r>
            <a:r>
              <a:rPr lang="en-US" sz="2800" dirty="0">
                <a:latin typeface="Open Sans" panose="020B0606030504020204" pitchFamily="34" charset="0"/>
                <a:ea typeface="Open Sans" panose="020B0606030504020204" pitchFamily="34" charset="0"/>
                <a:cs typeface="Open Sans" panose="020B0606030504020204" pitchFamily="34" charset="0"/>
              </a:rPr>
              <a:t> Cult, using chemical Nerve agent </a:t>
            </a:r>
            <a:r>
              <a:rPr lang="en-US" sz="2800" dirty="0" err="1">
                <a:latin typeface="Open Sans" panose="020B0606030504020204" pitchFamily="34" charset="0"/>
                <a:ea typeface="Open Sans" panose="020B0606030504020204" pitchFamily="34" charset="0"/>
                <a:cs typeface="Open Sans" panose="020B0606030504020204" pitchFamily="34" charset="0"/>
              </a:rPr>
              <a:t>Sarin</a:t>
            </a:r>
            <a:r>
              <a:rPr lang="en-US" sz="2800" dirty="0">
                <a:latin typeface="Open Sans" panose="020B0606030504020204" pitchFamily="34" charset="0"/>
                <a:ea typeface="Open Sans" panose="020B0606030504020204" pitchFamily="34" charset="0"/>
                <a:cs typeface="Open Sans" panose="020B0606030504020204" pitchFamily="34" charset="0"/>
              </a:rPr>
              <a:t>  resulted in 7 dead and 270 injured in Matsumoto, and 12 dead and 5,500 injured in Tokyo. </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83508" y="1657865"/>
            <a:ext cx="4887097" cy="1143000"/>
          </a:xfrm>
          <a:noFill/>
        </p:spPr>
        <p:txBody>
          <a:bodyPr>
            <a:normAutofit/>
          </a:bodyPr>
          <a:lstStyle/>
          <a:p>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Terrorist’s Attack</a:t>
            </a:r>
          </a:p>
        </p:txBody>
      </p:sp>
      <p:sp>
        <p:nvSpPr>
          <p:cNvPr id="2" name="Slide Number Placeholder 1">
            <a:extLst>
              <a:ext uri="{FF2B5EF4-FFF2-40B4-BE49-F238E27FC236}">
                <a16:creationId xmlns:a16="http://schemas.microsoft.com/office/drawing/2014/main" id="{C5599FAD-1B64-37F3-9179-942A70DE0A8F}"/>
              </a:ext>
            </a:extLst>
          </p:cNvPr>
          <p:cNvSpPr>
            <a:spLocks noGrp="1"/>
          </p:cNvSpPr>
          <p:nvPr>
            <p:ph type="sldNum" sz="quarter" idx="12"/>
          </p:nvPr>
        </p:nvSpPr>
        <p:spPr/>
        <p:txBody>
          <a:bodyPr/>
          <a:lstStyle/>
          <a:p>
            <a:fld id="{2BB1E14F-796C-409E-9B94-89634ADD74DA}" type="slidenum">
              <a:rPr lang="en-IN" smtClean="0"/>
              <a:t>12</a:t>
            </a:fld>
            <a:endParaRPr lang="en-IN"/>
          </a:p>
        </p:txBody>
      </p:sp>
    </p:spTree>
    <p:extLst>
      <p:ext uri="{BB962C8B-B14F-4D97-AF65-F5344CB8AC3E}">
        <p14:creationId xmlns:p14="http://schemas.microsoft.com/office/powerpoint/2010/main" val="97906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238368" y="1668162"/>
            <a:ext cx="7496431" cy="4199238"/>
          </a:xfrm>
          <a:noFill/>
        </p:spPr>
        <p:txBody>
          <a:bodyPr>
            <a:noAutofit/>
          </a:bodyPr>
          <a:lstStyle/>
          <a:p>
            <a:pPr>
              <a:lnSpc>
                <a:spcPct val="9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Iran - Research &amp; Possible Production</a:t>
            </a:r>
          </a:p>
          <a:p>
            <a:pPr>
              <a:lnSpc>
                <a:spcPct val="9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Iraq - Research &amp; Possible Production</a:t>
            </a:r>
          </a:p>
          <a:p>
            <a:pPr>
              <a:lnSpc>
                <a:spcPct val="9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Libya - Research &amp; Possible Production</a:t>
            </a:r>
          </a:p>
          <a:p>
            <a:pPr>
              <a:lnSpc>
                <a:spcPct val="9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N. Korea - Research &amp; Possible Production</a:t>
            </a:r>
          </a:p>
          <a:p>
            <a:pPr>
              <a:lnSpc>
                <a:spcPct val="9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Syria - Research &amp; Possible Production</a:t>
            </a:r>
          </a:p>
          <a:p>
            <a:pPr>
              <a:lnSpc>
                <a:spcPct val="9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Russia - Defensive Research Program</a:t>
            </a:r>
          </a:p>
          <a:p>
            <a:pPr>
              <a:lnSpc>
                <a:spcPct val="9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United States - Defensive Research Program</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08919" y="2624781"/>
            <a:ext cx="4337222" cy="1143000"/>
          </a:xfrm>
          <a:noFill/>
        </p:spPr>
        <p:txBody>
          <a:bodyPr>
            <a:normAutofit/>
          </a:bodyPr>
          <a:lstStyle/>
          <a:p>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Current Status</a:t>
            </a:r>
          </a:p>
        </p:txBody>
      </p:sp>
      <p:sp>
        <p:nvSpPr>
          <p:cNvPr id="2" name="Slide Number Placeholder 1">
            <a:extLst>
              <a:ext uri="{FF2B5EF4-FFF2-40B4-BE49-F238E27FC236}">
                <a16:creationId xmlns:a16="http://schemas.microsoft.com/office/drawing/2014/main" id="{706C5397-7C17-D25A-90FD-EC7674AF1D25}"/>
              </a:ext>
            </a:extLst>
          </p:cNvPr>
          <p:cNvSpPr>
            <a:spLocks noGrp="1"/>
          </p:cNvSpPr>
          <p:nvPr>
            <p:ph type="sldNum" sz="quarter" idx="12"/>
          </p:nvPr>
        </p:nvSpPr>
        <p:spPr/>
        <p:txBody>
          <a:bodyPr/>
          <a:lstStyle/>
          <a:p>
            <a:fld id="{2BB1E14F-796C-409E-9B94-89634ADD74DA}" type="slidenum">
              <a:rPr lang="en-IN" smtClean="0"/>
              <a:t>13</a:t>
            </a:fld>
            <a:endParaRPr lang="en-IN"/>
          </a:p>
        </p:txBody>
      </p:sp>
    </p:spTree>
    <p:extLst>
      <p:ext uri="{BB962C8B-B14F-4D97-AF65-F5344CB8AC3E}">
        <p14:creationId xmlns:p14="http://schemas.microsoft.com/office/powerpoint/2010/main" val="2890850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62832" y="1295400"/>
            <a:ext cx="6371968" cy="4572000"/>
          </a:xfrm>
          <a:noFill/>
        </p:spPr>
        <p:txBody>
          <a:bodyPr>
            <a:noAutofit/>
          </a:bodyPr>
          <a:lstStyle/>
          <a:p>
            <a:r>
              <a:rPr lang="en-US" altLang="en-US" sz="4400" dirty="0">
                <a:latin typeface="Open Sans" panose="020B0606030504020204" pitchFamily="34" charset="0"/>
                <a:ea typeface="Open Sans" panose="020B0606030504020204" pitchFamily="34" charset="0"/>
                <a:cs typeface="Open Sans" panose="020B0606030504020204" pitchFamily="34" charset="0"/>
              </a:rPr>
              <a:t>Chemical -</a:t>
            </a:r>
          </a:p>
          <a:p>
            <a:pPr lvl="1"/>
            <a:r>
              <a:rPr lang="en-US" altLang="en-US" sz="4000" dirty="0">
                <a:latin typeface="Open Sans" panose="020B0606030504020204" pitchFamily="34" charset="0"/>
                <a:ea typeface="Open Sans" panose="020B0606030504020204" pitchFamily="34" charset="0"/>
                <a:cs typeface="Open Sans" panose="020B0606030504020204" pitchFamily="34" charset="0"/>
              </a:rPr>
              <a:t>Possible possession of:</a:t>
            </a:r>
          </a:p>
          <a:p>
            <a:pPr lvl="2"/>
            <a:r>
              <a:rPr lang="en-US" altLang="en-US" sz="3600" dirty="0">
                <a:latin typeface="Open Sans" panose="020B0606030504020204" pitchFamily="34" charset="0"/>
                <a:ea typeface="Open Sans" panose="020B0606030504020204" pitchFamily="34" charset="0"/>
                <a:cs typeface="Open Sans" panose="020B0606030504020204" pitchFamily="34" charset="0"/>
              </a:rPr>
              <a:t>Mustard Gas</a:t>
            </a:r>
          </a:p>
          <a:p>
            <a:pPr lvl="2"/>
            <a:r>
              <a:rPr lang="en-US" altLang="en-US" sz="3600" dirty="0" err="1">
                <a:latin typeface="Open Sans" panose="020B0606030504020204" pitchFamily="34" charset="0"/>
                <a:ea typeface="Open Sans" panose="020B0606030504020204" pitchFamily="34" charset="0"/>
                <a:cs typeface="Open Sans" panose="020B0606030504020204" pitchFamily="34" charset="0"/>
              </a:rPr>
              <a:t>Sarin</a:t>
            </a:r>
            <a:endParaRPr lang="en-US" altLang="en-US" sz="36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082245" y="2164492"/>
            <a:ext cx="2533136" cy="1143000"/>
          </a:xfrm>
          <a:noFill/>
        </p:spPr>
        <p:txBody>
          <a:bodyPr>
            <a:normAutofit/>
          </a:bodyPr>
          <a:lstStyle/>
          <a:p>
            <a:r>
              <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Iran</a:t>
            </a:r>
            <a:endParaRPr lang="en-IN"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EFDD3B86-76A2-DA66-8D6B-89BB63C9B71A}"/>
              </a:ext>
            </a:extLst>
          </p:cNvPr>
          <p:cNvSpPr>
            <a:spLocks noGrp="1"/>
          </p:cNvSpPr>
          <p:nvPr>
            <p:ph type="sldNum" sz="quarter" idx="12"/>
          </p:nvPr>
        </p:nvSpPr>
        <p:spPr/>
        <p:txBody>
          <a:bodyPr/>
          <a:lstStyle/>
          <a:p>
            <a:fld id="{2BB1E14F-796C-409E-9B94-89634ADD74DA}" type="slidenum">
              <a:rPr lang="en-IN" smtClean="0"/>
              <a:t>14</a:t>
            </a:fld>
            <a:endParaRPr lang="en-IN"/>
          </a:p>
        </p:txBody>
      </p:sp>
    </p:spTree>
    <p:extLst>
      <p:ext uri="{BB962C8B-B14F-4D97-AF65-F5344CB8AC3E}">
        <p14:creationId xmlns:p14="http://schemas.microsoft.com/office/powerpoint/2010/main" val="215800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070389" y="1724025"/>
            <a:ext cx="5638799" cy="4572000"/>
          </a:xfrm>
          <a:noFill/>
        </p:spPr>
        <p:txBody>
          <a:bodyPr>
            <a:noAutofit/>
          </a:bodyPr>
          <a:lstStyle/>
          <a:p>
            <a:pPr>
              <a:lnSpc>
                <a:spcPct val="80000"/>
              </a:lnSpc>
            </a:pPr>
            <a:r>
              <a:rPr lang="en-US" altLang="en-US" sz="4000" dirty="0">
                <a:latin typeface="Open Sans" panose="020B0606030504020204" pitchFamily="34" charset="0"/>
                <a:ea typeface="Open Sans" panose="020B0606030504020204" pitchFamily="34" charset="0"/>
                <a:cs typeface="Open Sans" panose="020B0606030504020204" pitchFamily="34" charset="0"/>
              </a:rPr>
              <a:t>Chemical</a:t>
            </a:r>
          </a:p>
          <a:p>
            <a:pPr lvl="1"/>
            <a:r>
              <a:rPr lang="en-US" altLang="en-US" sz="3600" dirty="0">
                <a:latin typeface="Open Sans" panose="020B0606030504020204" pitchFamily="34" charset="0"/>
                <a:ea typeface="Open Sans" panose="020B0606030504020204" pitchFamily="34" charset="0"/>
                <a:cs typeface="Open Sans" panose="020B0606030504020204" pitchFamily="34" charset="0"/>
              </a:rPr>
              <a:t>Known possession of:</a:t>
            </a:r>
          </a:p>
          <a:p>
            <a:pPr lvl="2"/>
            <a:r>
              <a:rPr lang="en-US" altLang="en-US" sz="3200" dirty="0">
                <a:latin typeface="Open Sans" panose="020B0606030504020204" pitchFamily="34" charset="0"/>
                <a:ea typeface="Open Sans" panose="020B0606030504020204" pitchFamily="34" charset="0"/>
                <a:cs typeface="Open Sans" panose="020B0606030504020204" pitchFamily="34" charset="0"/>
              </a:rPr>
              <a:t>Mustard Gas</a:t>
            </a:r>
          </a:p>
          <a:p>
            <a:pPr lvl="2"/>
            <a:r>
              <a:rPr lang="en-US" altLang="en-US" sz="3200" dirty="0" err="1">
                <a:latin typeface="Open Sans" panose="020B0606030504020204" pitchFamily="34" charset="0"/>
                <a:ea typeface="Open Sans" panose="020B0606030504020204" pitchFamily="34" charset="0"/>
                <a:cs typeface="Open Sans" panose="020B0606030504020204" pitchFamily="34" charset="0"/>
              </a:rPr>
              <a:t>Sarin</a:t>
            </a:r>
            <a:endParaRPr lang="en-US" altLang="en-US" sz="3200" dirty="0">
              <a:latin typeface="Open Sans" panose="020B0606030504020204" pitchFamily="34" charset="0"/>
              <a:ea typeface="Open Sans" panose="020B0606030504020204" pitchFamily="34" charset="0"/>
              <a:cs typeface="Open Sans" panose="020B0606030504020204" pitchFamily="34" charset="0"/>
            </a:endParaRPr>
          </a:p>
          <a:p>
            <a:pPr lvl="2"/>
            <a:r>
              <a:rPr lang="en-US" altLang="en-US" sz="3200" dirty="0" err="1">
                <a:latin typeface="Open Sans" panose="020B0606030504020204" pitchFamily="34" charset="0"/>
                <a:ea typeface="Open Sans" panose="020B0606030504020204" pitchFamily="34" charset="0"/>
                <a:cs typeface="Open Sans" panose="020B0606030504020204" pitchFamily="34" charset="0"/>
              </a:rPr>
              <a:t>Tabun</a:t>
            </a:r>
            <a:endParaRPr lang="en-US" altLang="en-US" sz="3200" dirty="0">
              <a:latin typeface="Open Sans" panose="020B0606030504020204" pitchFamily="34" charset="0"/>
              <a:ea typeface="Open Sans" panose="020B0606030504020204" pitchFamily="34" charset="0"/>
              <a:cs typeface="Open Sans" panose="020B0606030504020204" pitchFamily="34" charset="0"/>
            </a:endParaRPr>
          </a:p>
          <a:p>
            <a:pPr lvl="2"/>
            <a:r>
              <a:rPr lang="en-US" altLang="en-US" sz="3200" dirty="0">
                <a:latin typeface="Open Sans" panose="020B0606030504020204" pitchFamily="34" charset="0"/>
                <a:ea typeface="Open Sans" panose="020B0606030504020204" pitchFamily="34" charset="0"/>
                <a:cs typeface="Open Sans" panose="020B0606030504020204" pitchFamily="34" charset="0"/>
              </a:rPr>
              <a:t>VX</a:t>
            </a:r>
          </a:p>
          <a:p>
            <a:pPr marL="0" indent="0">
              <a:buNone/>
            </a:pPr>
            <a:endParaRPr lang="en-IN"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050324" y="2133600"/>
            <a:ext cx="6258697" cy="1143000"/>
          </a:xfrm>
          <a:noFill/>
        </p:spPr>
        <p:txBody>
          <a:bodyPr>
            <a:normAutofit/>
          </a:bodyPr>
          <a:lstStyle/>
          <a:p>
            <a:r>
              <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Iraq</a:t>
            </a:r>
            <a:endParaRPr lang="en-IN"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7C9914D4-30E6-4F4F-4506-49DD83D7732B}"/>
              </a:ext>
            </a:extLst>
          </p:cNvPr>
          <p:cNvSpPr>
            <a:spLocks noGrp="1"/>
          </p:cNvSpPr>
          <p:nvPr>
            <p:ph type="sldNum" sz="quarter" idx="12"/>
          </p:nvPr>
        </p:nvSpPr>
        <p:spPr/>
        <p:txBody>
          <a:bodyPr/>
          <a:lstStyle/>
          <a:p>
            <a:fld id="{2BB1E14F-796C-409E-9B94-89634ADD74DA}" type="slidenum">
              <a:rPr lang="en-IN" smtClean="0"/>
              <a:t>15</a:t>
            </a:fld>
            <a:endParaRPr lang="en-IN"/>
          </a:p>
        </p:txBody>
      </p:sp>
    </p:spTree>
    <p:extLst>
      <p:ext uri="{BB962C8B-B14F-4D97-AF65-F5344CB8AC3E}">
        <p14:creationId xmlns:p14="http://schemas.microsoft.com/office/powerpoint/2010/main" val="676116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096000" y="1295400"/>
            <a:ext cx="5638800" cy="4572000"/>
          </a:xfrm>
          <a:noFill/>
        </p:spPr>
        <p:txBody>
          <a:bodyPr>
            <a:noAutofit/>
          </a:bodyPr>
          <a:lstStyle/>
          <a:p>
            <a:pPr>
              <a:lnSpc>
                <a:spcPct val="90000"/>
              </a:lnSpc>
            </a:pPr>
            <a:r>
              <a:rPr lang="en-US" altLang="en-US" sz="4000" dirty="0">
                <a:latin typeface="Open Sans" panose="020B0606030504020204" pitchFamily="34" charset="0"/>
                <a:ea typeface="Open Sans" panose="020B0606030504020204" pitchFamily="34" charset="0"/>
                <a:cs typeface="Open Sans" panose="020B0606030504020204" pitchFamily="34" charset="0"/>
              </a:rPr>
              <a:t>Chemical</a:t>
            </a:r>
          </a:p>
          <a:p>
            <a:pPr lvl="1">
              <a:lnSpc>
                <a:spcPct val="90000"/>
              </a:lnSpc>
            </a:pPr>
            <a:r>
              <a:rPr lang="en-US" altLang="en-US" sz="3600" dirty="0">
                <a:latin typeface="Open Sans" panose="020B0606030504020204" pitchFamily="34" charset="0"/>
                <a:ea typeface="Open Sans" panose="020B0606030504020204" pitchFamily="34" charset="0"/>
                <a:cs typeface="Open Sans" panose="020B0606030504020204" pitchFamily="34" charset="0"/>
              </a:rPr>
              <a:t>Possible possession of:</a:t>
            </a:r>
          </a:p>
          <a:p>
            <a:pPr lvl="2">
              <a:lnSpc>
                <a:spcPct val="90000"/>
              </a:lnSpc>
            </a:pPr>
            <a:r>
              <a:rPr lang="en-US" altLang="en-US" sz="3200" dirty="0">
                <a:latin typeface="Open Sans" panose="020B0606030504020204" pitchFamily="34" charset="0"/>
                <a:ea typeface="Open Sans" panose="020B0606030504020204" pitchFamily="34" charset="0"/>
                <a:cs typeface="Open Sans" panose="020B0606030504020204" pitchFamily="34" charset="0"/>
              </a:rPr>
              <a:t>Mustard Gas</a:t>
            </a:r>
          </a:p>
          <a:p>
            <a:pPr lvl="2">
              <a:lnSpc>
                <a:spcPct val="90000"/>
              </a:lnSpc>
            </a:pPr>
            <a:r>
              <a:rPr lang="en-US" altLang="en-US" sz="3200" dirty="0" err="1">
                <a:latin typeface="Open Sans" panose="020B0606030504020204" pitchFamily="34" charset="0"/>
                <a:ea typeface="Open Sans" panose="020B0606030504020204" pitchFamily="34" charset="0"/>
                <a:cs typeface="Open Sans" panose="020B0606030504020204" pitchFamily="34" charset="0"/>
              </a:rPr>
              <a:t>Sarin</a:t>
            </a:r>
            <a:endParaRPr lang="en-US" altLang="en-US" sz="3200" dirty="0">
              <a:latin typeface="Open Sans" panose="020B0606030504020204" pitchFamily="34" charset="0"/>
              <a:ea typeface="Open Sans" panose="020B0606030504020204" pitchFamily="34" charset="0"/>
              <a:cs typeface="Open Sans" panose="020B0606030504020204" pitchFamily="34" charset="0"/>
            </a:endParaRPr>
          </a:p>
          <a:p>
            <a:pPr lvl="2">
              <a:lnSpc>
                <a:spcPct val="90000"/>
              </a:lnSpc>
            </a:pPr>
            <a:r>
              <a:rPr lang="en-US" altLang="en-US" sz="3200" dirty="0" err="1">
                <a:latin typeface="Open Sans" panose="020B0606030504020204" pitchFamily="34" charset="0"/>
                <a:ea typeface="Open Sans" panose="020B0606030504020204" pitchFamily="34" charset="0"/>
                <a:cs typeface="Open Sans" panose="020B0606030504020204" pitchFamily="34" charset="0"/>
              </a:rPr>
              <a:t>Tabun</a:t>
            </a:r>
            <a:endParaRPr lang="en-US" altLang="en-US" sz="3200" dirty="0">
              <a:latin typeface="Open Sans" panose="020B0606030504020204" pitchFamily="34" charset="0"/>
              <a:ea typeface="Open Sans" panose="020B0606030504020204" pitchFamily="34" charset="0"/>
              <a:cs typeface="Open Sans" panose="020B0606030504020204" pitchFamily="34" charset="0"/>
            </a:endParaRPr>
          </a:p>
          <a:p>
            <a:pPr lvl="2">
              <a:lnSpc>
                <a:spcPct val="90000"/>
              </a:lnSpc>
            </a:pPr>
            <a:r>
              <a:rPr lang="en-US" altLang="en-US" sz="3200" dirty="0" err="1">
                <a:latin typeface="Open Sans" panose="020B0606030504020204" pitchFamily="34" charset="0"/>
                <a:ea typeface="Open Sans" panose="020B0606030504020204" pitchFamily="34" charset="0"/>
                <a:cs typeface="Open Sans" panose="020B0606030504020204" pitchFamily="34" charset="0"/>
              </a:rPr>
              <a:t>Lewsite</a:t>
            </a:r>
            <a:endParaRPr lang="en-US" altLang="en-US" sz="3200" dirty="0">
              <a:latin typeface="Open Sans" panose="020B0606030504020204" pitchFamily="34" charset="0"/>
              <a:ea typeface="Open Sans" panose="020B0606030504020204" pitchFamily="34" charset="0"/>
              <a:cs typeface="Open Sans" panose="020B0606030504020204" pitchFamily="34" charset="0"/>
            </a:endParaRPr>
          </a:p>
          <a:p>
            <a:pPr lvl="2">
              <a:lnSpc>
                <a:spcPct val="90000"/>
              </a:lnSpc>
            </a:pPr>
            <a:r>
              <a:rPr lang="en-US" altLang="en-US" sz="3200" dirty="0">
                <a:latin typeface="Open Sans" panose="020B0606030504020204" pitchFamily="34" charset="0"/>
                <a:ea typeface="Open Sans" panose="020B0606030504020204" pitchFamily="34" charset="0"/>
                <a:cs typeface="Open Sans" panose="020B0606030504020204" pitchFamily="34" charset="0"/>
              </a:rPr>
              <a:t>Phosgene</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550773" y="1892644"/>
            <a:ext cx="2477530" cy="1143000"/>
          </a:xfrm>
          <a:noFill/>
        </p:spPr>
        <p:txBody>
          <a:bodyPr>
            <a:normAutofit/>
          </a:bodyPr>
          <a:lstStyle/>
          <a:p>
            <a:r>
              <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Iran</a:t>
            </a:r>
            <a:endParaRPr lang="en-IN"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57F3E27A-39EE-A188-D7DE-E3F2CD0BCB46}"/>
              </a:ext>
            </a:extLst>
          </p:cNvPr>
          <p:cNvSpPr>
            <a:spLocks noGrp="1"/>
          </p:cNvSpPr>
          <p:nvPr>
            <p:ph type="sldNum" sz="quarter" idx="12"/>
          </p:nvPr>
        </p:nvSpPr>
        <p:spPr/>
        <p:txBody>
          <a:bodyPr/>
          <a:lstStyle/>
          <a:p>
            <a:fld id="{2BB1E14F-796C-409E-9B94-89634ADD74DA}" type="slidenum">
              <a:rPr lang="en-IN" smtClean="0"/>
              <a:t>16</a:t>
            </a:fld>
            <a:endParaRPr lang="en-IN"/>
          </a:p>
        </p:txBody>
      </p:sp>
    </p:spTree>
    <p:extLst>
      <p:ext uri="{BB962C8B-B14F-4D97-AF65-F5344CB8AC3E}">
        <p14:creationId xmlns:p14="http://schemas.microsoft.com/office/powerpoint/2010/main" val="363119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696464" y="1295400"/>
            <a:ext cx="6038335" cy="4572000"/>
          </a:xfrm>
          <a:noFill/>
        </p:spPr>
        <p:txBody>
          <a:bodyPr>
            <a:noAutofit/>
          </a:bodyPr>
          <a:lstStyle/>
          <a:p>
            <a:r>
              <a:rPr lang="en-US" altLang="en-US" dirty="0">
                <a:latin typeface="Open Sans" panose="020B0606030504020204" pitchFamily="34" charset="0"/>
                <a:ea typeface="Open Sans" panose="020B0606030504020204" pitchFamily="34" charset="0"/>
                <a:cs typeface="Open Sans" panose="020B0606030504020204" pitchFamily="34" charset="0"/>
              </a:rPr>
              <a:t>Chemical</a:t>
            </a:r>
          </a:p>
          <a:p>
            <a:pPr lvl="1"/>
            <a:r>
              <a:rPr lang="en-US" altLang="en-US" sz="2800" dirty="0">
                <a:latin typeface="Open Sans" panose="020B0606030504020204" pitchFamily="34" charset="0"/>
                <a:ea typeface="Open Sans" panose="020B0606030504020204" pitchFamily="34" charset="0"/>
                <a:cs typeface="Open Sans" panose="020B0606030504020204" pitchFamily="34" charset="0"/>
              </a:rPr>
              <a:t>Possible possession of:</a:t>
            </a:r>
          </a:p>
          <a:p>
            <a:pPr lvl="2"/>
            <a:r>
              <a:rPr lang="en-US" altLang="en-US" sz="2800" dirty="0">
                <a:latin typeface="Open Sans" panose="020B0606030504020204" pitchFamily="34" charset="0"/>
                <a:ea typeface="Open Sans" panose="020B0606030504020204" pitchFamily="34" charset="0"/>
                <a:cs typeface="Open Sans" panose="020B0606030504020204" pitchFamily="34" charset="0"/>
              </a:rPr>
              <a:t>Mustard Gas</a:t>
            </a:r>
          </a:p>
          <a:p>
            <a:pPr lvl="2"/>
            <a:r>
              <a:rPr lang="en-US" altLang="en-US" sz="2800" dirty="0">
                <a:latin typeface="Open Sans" panose="020B0606030504020204" pitchFamily="34" charset="0"/>
                <a:ea typeface="Open Sans" panose="020B0606030504020204" pitchFamily="34" charset="0"/>
                <a:cs typeface="Open Sans" panose="020B0606030504020204" pitchFamily="34" charset="0"/>
              </a:rPr>
              <a:t>Hydrogen Cyanide</a:t>
            </a:r>
          </a:p>
          <a:p>
            <a:pPr lvl="2"/>
            <a:r>
              <a:rPr lang="en-US" altLang="en-US" sz="2800" dirty="0" err="1">
                <a:latin typeface="Open Sans" panose="020B0606030504020204" pitchFamily="34" charset="0"/>
                <a:ea typeface="Open Sans" panose="020B0606030504020204" pitchFamily="34" charset="0"/>
                <a:cs typeface="Open Sans" panose="020B0606030504020204" pitchFamily="34" charset="0"/>
              </a:rPr>
              <a:t>Sarin</a:t>
            </a:r>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a:p>
            <a:pPr lvl="2"/>
            <a:r>
              <a:rPr lang="en-US" altLang="en-US" sz="2800" dirty="0" err="1">
                <a:latin typeface="Open Sans" panose="020B0606030504020204" pitchFamily="34" charset="0"/>
                <a:ea typeface="Open Sans" panose="020B0606030504020204" pitchFamily="34" charset="0"/>
                <a:cs typeface="Open Sans" panose="020B0606030504020204" pitchFamily="34" charset="0"/>
              </a:rPr>
              <a:t>Soman</a:t>
            </a:r>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a:p>
            <a:pPr lvl="2"/>
            <a:r>
              <a:rPr lang="en-US" altLang="en-US" sz="2800" dirty="0" err="1">
                <a:latin typeface="Open Sans" panose="020B0606030504020204" pitchFamily="34" charset="0"/>
                <a:ea typeface="Open Sans" panose="020B0606030504020204" pitchFamily="34" charset="0"/>
                <a:cs typeface="Open Sans" panose="020B0606030504020204" pitchFamily="34" charset="0"/>
              </a:rPr>
              <a:t>Tabun</a:t>
            </a:r>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a:p>
            <a:pPr lvl="2"/>
            <a:r>
              <a:rPr lang="en-US" altLang="en-US" sz="2800" dirty="0">
                <a:latin typeface="Open Sans" panose="020B0606030504020204" pitchFamily="34" charset="0"/>
                <a:ea typeface="Open Sans" panose="020B0606030504020204" pitchFamily="34" charset="0"/>
                <a:cs typeface="Open Sans" panose="020B0606030504020204" pitchFamily="34" charset="0"/>
              </a:rPr>
              <a:t>VX</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35227" y="2003854"/>
            <a:ext cx="3886200" cy="1143000"/>
          </a:xfrm>
          <a:noFill/>
        </p:spPr>
        <p:txBody>
          <a:bodyPr>
            <a:normAutofit/>
          </a:bodyPr>
          <a:lstStyle/>
          <a:p>
            <a:r>
              <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North Korea</a:t>
            </a:r>
            <a:endParaRPr lang="en-IN"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CF1ECD63-CB73-C3CD-D20B-429743E875A5}"/>
              </a:ext>
            </a:extLst>
          </p:cNvPr>
          <p:cNvSpPr>
            <a:spLocks noGrp="1"/>
          </p:cNvSpPr>
          <p:nvPr>
            <p:ph type="sldNum" sz="quarter" idx="12"/>
          </p:nvPr>
        </p:nvSpPr>
        <p:spPr/>
        <p:txBody>
          <a:bodyPr/>
          <a:lstStyle/>
          <a:p>
            <a:fld id="{2BB1E14F-796C-409E-9B94-89634ADD74DA}" type="slidenum">
              <a:rPr lang="en-IN" smtClean="0"/>
              <a:t>17</a:t>
            </a:fld>
            <a:endParaRPr lang="en-IN"/>
          </a:p>
        </p:txBody>
      </p:sp>
    </p:spTree>
    <p:extLst>
      <p:ext uri="{BB962C8B-B14F-4D97-AF65-F5344CB8AC3E}">
        <p14:creationId xmlns:p14="http://schemas.microsoft.com/office/powerpoint/2010/main" val="434825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128054" y="2159601"/>
            <a:ext cx="6965092" cy="3166162"/>
          </a:xfrm>
          <a:noFill/>
        </p:spPr>
        <p:txBody>
          <a:bodyPr>
            <a:noAutofit/>
          </a:bodyPr>
          <a:lstStyle/>
          <a:p>
            <a:pPr marL="382588" indent="-382588" defTabSz="1019175"/>
            <a:r>
              <a:rPr lang="en-US" altLang="en-US" dirty="0">
                <a:latin typeface="Open Sans" panose="020B0606030504020204" pitchFamily="34" charset="0"/>
                <a:ea typeface="Open Sans" panose="020B0606030504020204" pitchFamily="34" charset="0"/>
                <a:cs typeface="Open Sans" panose="020B0606030504020204" pitchFamily="34" charset="0"/>
              </a:rPr>
              <a:t>Chemical</a:t>
            </a:r>
          </a:p>
          <a:p>
            <a:pPr marL="827088" lvl="1" indent="-317500" defTabSz="1019175"/>
            <a:r>
              <a:rPr lang="en-US" altLang="en-US" sz="2800" dirty="0">
                <a:latin typeface="Open Sans" panose="020B0606030504020204" pitchFamily="34" charset="0"/>
                <a:ea typeface="Open Sans" panose="020B0606030504020204" pitchFamily="34" charset="0"/>
                <a:cs typeface="Open Sans" panose="020B0606030504020204" pitchFamily="34" charset="0"/>
              </a:rPr>
              <a:t>Possible Possession of:</a:t>
            </a:r>
          </a:p>
          <a:p>
            <a:pPr marL="1273175" lvl="2" indent="-254000" defTabSz="1019175"/>
            <a:r>
              <a:rPr lang="en-US" altLang="en-US" sz="2800" dirty="0">
                <a:latin typeface="Open Sans" panose="020B0606030504020204" pitchFamily="34" charset="0"/>
                <a:ea typeface="Open Sans" panose="020B0606030504020204" pitchFamily="34" charset="0"/>
                <a:cs typeface="Open Sans" panose="020B0606030504020204" pitchFamily="34" charset="0"/>
              </a:rPr>
              <a:t>Mustard Gas</a:t>
            </a:r>
          </a:p>
          <a:p>
            <a:pPr marL="1273175" lvl="2" indent="-254000" defTabSz="1019175"/>
            <a:r>
              <a:rPr lang="en-US" altLang="en-US" sz="2800" dirty="0" err="1">
                <a:latin typeface="Open Sans" panose="020B0606030504020204" pitchFamily="34" charset="0"/>
                <a:ea typeface="Open Sans" panose="020B0606030504020204" pitchFamily="34" charset="0"/>
                <a:cs typeface="Open Sans" panose="020B0606030504020204" pitchFamily="34" charset="0"/>
              </a:rPr>
              <a:t>Sarin</a:t>
            </a:r>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a:p>
            <a:pPr marL="1273175" lvl="2" indent="-254000" defTabSz="1019175"/>
            <a:r>
              <a:rPr lang="en-US" altLang="en-US" sz="2800" dirty="0">
                <a:latin typeface="Open Sans" panose="020B0606030504020204" pitchFamily="34" charset="0"/>
                <a:ea typeface="Open Sans" panose="020B0606030504020204" pitchFamily="34" charset="0"/>
                <a:cs typeface="Open Sans" panose="020B0606030504020204" pitchFamily="34" charset="0"/>
              </a:rPr>
              <a:t>VX</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414848" y="2286000"/>
            <a:ext cx="3045941" cy="1143000"/>
          </a:xfrm>
          <a:noFill/>
        </p:spPr>
        <p:txBody>
          <a:bodyPr>
            <a:normAutofit/>
          </a:bodyPr>
          <a:lstStyle/>
          <a:p>
            <a:r>
              <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Syria</a:t>
            </a:r>
            <a:endParaRPr lang="en-IN"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9B768D9C-EA90-81F4-5961-30938F4C9A14}"/>
              </a:ext>
            </a:extLst>
          </p:cNvPr>
          <p:cNvSpPr>
            <a:spLocks noGrp="1"/>
          </p:cNvSpPr>
          <p:nvPr>
            <p:ph type="sldNum" sz="quarter" idx="12"/>
          </p:nvPr>
        </p:nvSpPr>
        <p:spPr/>
        <p:txBody>
          <a:bodyPr/>
          <a:lstStyle/>
          <a:p>
            <a:fld id="{2BB1E14F-796C-409E-9B94-89634ADD74DA}" type="slidenum">
              <a:rPr lang="en-IN" smtClean="0"/>
              <a:t>18</a:t>
            </a:fld>
            <a:endParaRPr lang="en-IN"/>
          </a:p>
        </p:txBody>
      </p:sp>
    </p:spTree>
    <p:extLst>
      <p:ext uri="{BB962C8B-B14F-4D97-AF65-F5344CB8AC3E}">
        <p14:creationId xmlns:p14="http://schemas.microsoft.com/office/powerpoint/2010/main" val="3802729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152767" y="1876168"/>
            <a:ext cx="5927124" cy="3424881"/>
          </a:xfrm>
          <a:noFill/>
        </p:spPr>
        <p:txBody>
          <a:bodyPr>
            <a:noAutofit/>
          </a:bodyPr>
          <a:lstStyle/>
          <a:p>
            <a:pPr marL="0" lvl="0" indent="0">
              <a:lnSpc>
                <a:spcPct val="90000"/>
              </a:lnSpc>
              <a:spcBef>
                <a:spcPts val="1000"/>
              </a:spcBef>
              <a:buNone/>
            </a:pPr>
            <a:r>
              <a:rPr lang="en-US" sz="2800" dirty="0">
                <a:solidFill>
                  <a:srgbClr val="7030A0"/>
                </a:solidFill>
                <a:latin typeface="Open Sans" panose="020B0606030504020204" pitchFamily="34" charset="0"/>
                <a:ea typeface="Open Sans" panose="020B0606030504020204" pitchFamily="34" charset="0"/>
                <a:cs typeface="Open Sans" panose="020B0606030504020204" pitchFamily="34" charset="0"/>
              </a:rPr>
              <a:t>Chemical agents are classified according to following criteria:</a:t>
            </a:r>
          </a:p>
          <a:p>
            <a:pPr marL="514350" lvl="0" indent="-514350">
              <a:lnSpc>
                <a:spcPct val="90000"/>
              </a:lnSpc>
              <a:spcBef>
                <a:spcPts val="1000"/>
              </a:spcBef>
              <a:buFont typeface="Arial" panose="020B0604020202020204" pitchFamily="34" charset="0"/>
              <a:buAutoNum type="alphaLcParenBoth"/>
            </a:pPr>
            <a:r>
              <a:rPr lang="en-US" sz="2800" dirty="0">
                <a:solidFill>
                  <a:srgbClr val="ED7D31"/>
                </a:solidFill>
                <a:latin typeface="Open Sans" panose="020B0606030504020204" pitchFamily="34" charset="0"/>
                <a:ea typeface="Open Sans" panose="020B0606030504020204" pitchFamily="34" charset="0"/>
                <a:cs typeface="Open Sans" panose="020B0606030504020204" pitchFamily="34" charset="0"/>
              </a:rPr>
              <a:t>Military use.</a:t>
            </a:r>
          </a:p>
          <a:p>
            <a:pPr marL="514350" lvl="0" indent="-514350">
              <a:lnSpc>
                <a:spcPct val="90000"/>
              </a:lnSpc>
              <a:spcBef>
                <a:spcPts val="1000"/>
              </a:spcBef>
              <a:buFont typeface="Arial" panose="020B0604020202020204" pitchFamily="34" charset="0"/>
              <a:buAutoNum type="alphaLcParenBoth"/>
            </a:pPr>
            <a:r>
              <a:rPr lang="en-US" sz="2800" dirty="0">
                <a:solidFill>
                  <a:srgbClr val="70AD47">
                    <a:lumMod val="75000"/>
                  </a:srgbClr>
                </a:solidFill>
                <a:latin typeface="Open Sans" panose="020B0606030504020204" pitchFamily="34" charset="0"/>
                <a:ea typeface="Open Sans" panose="020B0606030504020204" pitchFamily="34" charset="0"/>
                <a:cs typeface="Open Sans" panose="020B0606030504020204" pitchFamily="34" charset="0"/>
              </a:rPr>
              <a:t>Duration of effectiveness.</a:t>
            </a:r>
          </a:p>
          <a:p>
            <a:pPr marL="514350" lvl="0" indent="-514350">
              <a:lnSpc>
                <a:spcPct val="90000"/>
              </a:lnSpc>
              <a:spcBef>
                <a:spcPts val="1000"/>
              </a:spcBef>
              <a:buFont typeface="Arial" panose="020B0604020202020204" pitchFamily="34" charset="0"/>
              <a:buAutoNum type="alphaLcParenBoth"/>
            </a:pPr>
            <a:r>
              <a:rPr lang="en-US" sz="2800" dirty="0">
                <a:solidFill>
                  <a:srgbClr val="FF3399"/>
                </a:solidFill>
                <a:latin typeface="Open Sans" panose="020B0606030504020204" pitchFamily="34" charset="0"/>
                <a:ea typeface="Open Sans" panose="020B0606030504020204" pitchFamily="34" charset="0"/>
                <a:cs typeface="Open Sans" panose="020B0606030504020204" pitchFamily="34" charset="0"/>
              </a:rPr>
              <a:t>Effects on the body.</a:t>
            </a:r>
            <a:endParaRPr lang="en-IN" sz="2800" dirty="0">
              <a:solidFill>
                <a:srgbClr val="FF3399"/>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41638" y="2073275"/>
            <a:ext cx="4885038" cy="1143000"/>
          </a:xfrm>
          <a:noFill/>
        </p:spPr>
        <p:txBody>
          <a:bodyPr>
            <a:normAutofit/>
          </a:bodyPr>
          <a:lstStyle/>
          <a:p>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CW AGENTS:</a:t>
            </a:r>
            <a:r>
              <a:rPr lang="en-US" sz="3600" b="1" i="1" dirty="0">
                <a:solidFill>
                  <a:srgbClr val="00B050"/>
                </a:solidFill>
                <a:latin typeface="Open Sans" panose="020B0606030504020204" pitchFamily="34" charset="0"/>
                <a:ea typeface="Open Sans" panose="020B0606030504020204" pitchFamily="34" charset="0"/>
                <a:cs typeface="Open Sans" panose="020B0606030504020204" pitchFamily="34" charset="0"/>
              </a:rPr>
              <a:t> CLASSIFICATION</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4D981D22-1DF0-C941-2E1A-EFF7D3976334}"/>
              </a:ext>
            </a:extLst>
          </p:cNvPr>
          <p:cNvSpPr>
            <a:spLocks noGrp="1"/>
          </p:cNvSpPr>
          <p:nvPr>
            <p:ph type="sldNum" sz="quarter" idx="12"/>
          </p:nvPr>
        </p:nvSpPr>
        <p:spPr/>
        <p:txBody>
          <a:bodyPr/>
          <a:lstStyle/>
          <a:p>
            <a:fld id="{2BB1E14F-796C-409E-9B94-89634ADD74DA}" type="slidenum">
              <a:rPr lang="en-IN" smtClean="0"/>
              <a:t>19</a:t>
            </a:fld>
            <a:endParaRPr lang="en-IN"/>
          </a:p>
        </p:txBody>
      </p:sp>
    </p:spTree>
    <p:extLst>
      <p:ext uri="{BB962C8B-B14F-4D97-AF65-F5344CB8AC3E}">
        <p14:creationId xmlns:p14="http://schemas.microsoft.com/office/powerpoint/2010/main" val="404704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551936" y="1841157"/>
            <a:ext cx="6182863" cy="4472559"/>
          </a:xfrm>
          <a:noFill/>
        </p:spPr>
        <p:txBody>
          <a:bodyPr>
            <a:noAutofit/>
          </a:bodyPr>
          <a:lstStyle/>
          <a:p>
            <a:pPr algn="just">
              <a:lnSpc>
                <a:spcPct val="120000"/>
              </a:lnSpc>
              <a:buFont typeface="Wingdings" panose="05000000000000000000"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History of CWA</a:t>
            </a:r>
          </a:p>
          <a:p>
            <a:pPr algn="just">
              <a:lnSpc>
                <a:spcPct val="120000"/>
              </a:lnSpc>
              <a:buFont typeface="Wingdings" panose="05000000000000000000"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Classification</a:t>
            </a:r>
          </a:p>
          <a:p>
            <a:pPr algn="just">
              <a:lnSpc>
                <a:spcPct val="120000"/>
              </a:lnSpc>
              <a:buFont typeface="Wingdings" panose="05000000000000000000"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Characteristics and physical properties of CWA</a:t>
            </a:r>
          </a:p>
          <a:p>
            <a:pPr algn="just">
              <a:lnSpc>
                <a:spcPct val="120000"/>
              </a:lnSpc>
              <a:buFont typeface="Wingdings" panose="05000000000000000000" pitchFamily="2" charset="2"/>
              <a:buChar char="§"/>
            </a:pPr>
            <a:r>
              <a:rPr lang="en-US" sz="2400" dirty="0">
                <a:latin typeface="Open Sans" panose="020B0606030504020204" pitchFamily="34" charset="0"/>
                <a:ea typeface="Open Sans" panose="020B0606030504020204" pitchFamily="34" charset="0"/>
                <a:cs typeface="Open Sans" panose="020B0606030504020204" pitchFamily="34" charset="0"/>
              </a:rPr>
              <a:t>Sign and Symptoms</a:t>
            </a:r>
          </a:p>
          <a:p>
            <a:pPr algn="just">
              <a:lnSpc>
                <a:spcPct val="120000"/>
              </a:lnSpc>
              <a:buFont typeface="Wingdings" panose="05000000000000000000" pitchFamily="2" charset="2"/>
              <a:buChar char="§"/>
            </a:pPr>
            <a:r>
              <a:rPr lang="en-IN" sz="2400" dirty="0">
                <a:latin typeface="Open Sans" panose="020B0606030504020204" pitchFamily="34" charset="0"/>
                <a:ea typeface="Open Sans" panose="020B0606030504020204" pitchFamily="34" charset="0"/>
                <a:cs typeface="Open Sans" panose="020B0606030504020204" pitchFamily="34" charset="0"/>
              </a:rPr>
              <a:t>Review</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7D2EE44A-9728-DB10-2EFF-9BBE13E02FF9}"/>
              </a:ext>
            </a:extLst>
          </p:cNvPr>
          <p:cNvSpPr>
            <a:spLocks noGrp="1"/>
          </p:cNvSpPr>
          <p:nvPr>
            <p:ph type="sldNum" sz="quarter" idx="12"/>
          </p:nvPr>
        </p:nvSpPr>
        <p:spPr/>
        <p:txBody>
          <a:bodyPr/>
          <a:lstStyle/>
          <a:p>
            <a:fld id="{2BB1E14F-796C-409E-9B94-89634ADD74DA}" type="slidenum">
              <a:rPr lang="en-IN" smtClean="0"/>
              <a:t>2</a:t>
            </a:fld>
            <a:endParaRPr lang="en-IN"/>
          </a:p>
        </p:txBody>
      </p:sp>
      <p:sp>
        <p:nvSpPr>
          <p:cNvPr id="3" name="Google Shape;112;p15">
            <a:extLst>
              <a:ext uri="{FF2B5EF4-FFF2-40B4-BE49-F238E27FC236}">
                <a16:creationId xmlns:a16="http://schemas.microsoft.com/office/drawing/2014/main" id="{78261584-95BE-2999-5B36-58333FD460F0}"/>
              </a:ext>
            </a:extLst>
          </p:cNvPr>
          <p:cNvSpPr txBox="1">
            <a:spLocks/>
          </p:cNvSpPr>
          <p:nvPr/>
        </p:nvSpPr>
        <p:spPr>
          <a:xfrm>
            <a:off x="76200" y="1254532"/>
            <a:ext cx="4457703" cy="864400"/>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rgbClr val="C00000"/>
              </a:buClr>
              <a:buSzPts val="4000"/>
              <a:buFont typeface="Arial"/>
              <a:buNone/>
            </a:pPr>
            <a:r>
              <a:rPr lang="en-US" sz="4000" b="1" dirty="0">
                <a:solidFill>
                  <a:srgbClr val="C00000"/>
                </a:solidFill>
                <a:latin typeface="Open Sans"/>
                <a:ea typeface="Arial"/>
                <a:cs typeface="Arial"/>
                <a:sym typeface="Arial"/>
              </a:rPr>
              <a:t>OBJECTIVES</a:t>
            </a:r>
            <a:r>
              <a:rPr lang="en-US" dirty="0">
                <a:latin typeface="Open Sans"/>
              </a:rPr>
              <a:t> </a:t>
            </a:r>
          </a:p>
        </p:txBody>
      </p:sp>
      <p:sp>
        <p:nvSpPr>
          <p:cNvPr id="5" name="Google Shape;116;p15">
            <a:extLst>
              <a:ext uri="{FF2B5EF4-FFF2-40B4-BE49-F238E27FC236}">
                <a16:creationId xmlns:a16="http://schemas.microsoft.com/office/drawing/2014/main" id="{BC370394-09BC-D926-7889-C1E38E8979AE}"/>
              </a:ext>
            </a:extLst>
          </p:cNvPr>
          <p:cNvSpPr txBox="1"/>
          <p:nvPr/>
        </p:nvSpPr>
        <p:spPr>
          <a:xfrm>
            <a:off x="733499" y="2118932"/>
            <a:ext cx="4192068"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400" dirty="0">
                <a:solidFill>
                  <a:schemeClr val="dk1"/>
                </a:solidFill>
                <a:latin typeface="Open Sans"/>
                <a:cs typeface="Times New Roman" pitchFamily="18" charset="0"/>
                <a:sym typeface="Arial"/>
              </a:rPr>
              <a:t>Upon completing of this lesson, you will be able to :-</a:t>
            </a:r>
            <a:endParaRPr sz="1100" dirty="0">
              <a:latin typeface="Open Sans"/>
              <a:cs typeface="Times New Roman" pitchFamily="18" charset="0"/>
            </a:endParaRPr>
          </a:p>
        </p:txBody>
      </p:sp>
    </p:spTree>
    <p:extLst>
      <p:ext uri="{BB962C8B-B14F-4D97-AF65-F5344CB8AC3E}">
        <p14:creationId xmlns:p14="http://schemas.microsoft.com/office/powerpoint/2010/main" val="217319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638F3-A60F-160C-6240-497EBE44E28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F9D8D23-D8A9-6BD4-567C-0758368326A8}"/>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37160333-D19C-905A-0755-115043C24AD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Rectangle 8">
            <a:extLst>
              <a:ext uri="{FF2B5EF4-FFF2-40B4-BE49-F238E27FC236}">
                <a16:creationId xmlns:a16="http://schemas.microsoft.com/office/drawing/2014/main" id="{3E2C4F0F-6F03-EB4F-44BA-147D1DEB32B4}"/>
              </a:ext>
            </a:extLst>
          </p:cNvPr>
          <p:cNvSpPr/>
          <p:nvPr/>
        </p:nvSpPr>
        <p:spPr>
          <a:xfrm>
            <a:off x="4162168" y="1699810"/>
            <a:ext cx="7707218" cy="3044360"/>
          </a:xfrm>
          <a:prstGeom prst="rect">
            <a:avLst/>
          </a:prstGeom>
        </p:spPr>
        <p:txBody>
          <a:bodyPr wrap="square">
            <a:spAutoFit/>
          </a:bodyPr>
          <a:lstStyle/>
          <a:p>
            <a:pPr algn="just">
              <a:lnSpc>
                <a:spcPct val="150000"/>
              </a:lnSpc>
            </a:pPr>
            <a:r>
              <a:rPr lang="en-US" b="1"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a) MILITARY USE: </a:t>
            </a:r>
          </a:p>
          <a:p>
            <a:pPr algn="just">
              <a:lnSpc>
                <a:spcPct val="150000"/>
              </a:lnSpc>
              <a:buFont typeface="Courier New" panose="02070309020205020404" pitchFamily="49" charset="0"/>
              <a:buChar char="o"/>
            </a:pPr>
            <a:r>
              <a:rPr lang="en-US" sz="2000" b="1" dirty="0">
                <a:latin typeface="Arial" panose="020B0604020202020204" pitchFamily="34" charset="0"/>
                <a:cs typeface="Arial" panose="020B0604020202020204" pitchFamily="34" charset="0"/>
              </a:rPr>
              <a:t>Killer Agents</a:t>
            </a:r>
            <a:r>
              <a:rPr lang="en-US" sz="2000" dirty="0">
                <a:latin typeface="Arial" panose="020B0604020202020204" pitchFamily="34" charset="0"/>
                <a:cs typeface="Arial" panose="020B0604020202020204" pitchFamily="34" charset="0"/>
              </a:rPr>
              <a:t>: Prim motive of killing max no of men. E.g. </a:t>
            </a:r>
            <a:r>
              <a:rPr lang="en-US" sz="2000" dirty="0" err="1">
                <a:latin typeface="Arial" panose="020B0604020202020204" pitchFamily="34" charset="0"/>
                <a:cs typeface="Arial" panose="020B0604020202020204" pitchFamily="34" charset="0"/>
              </a:rPr>
              <a:t>Vx</a:t>
            </a:r>
            <a:r>
              <a:rPr lang="en-US" sz="2000" dirty="0">
                <a:latin typeface="Arial" panose="020B0604020202020204" pitchFamily="34" charset="0"/>
                <a:cs typeface="Arial" panose="020B0604020202020204" pitchFamily="34" charset="0"/>
              </a:rPr>
              <a:t>, GB.</a:t>
            </a:r>
          </a:p>
          <a:p>
            <a:pPr algn="just">
              <a:lnSpc>
                <a:spcPct val="150000"/>
              </a:lnSpc>
              <a:buFont typeface="Courier New" panose="02070309020205020404" pitchFamily="49" charset="0"/>
              <a:buChar char="o"/>
            </a:pPr>
            <a:r>
              <a:rPr lang="en-US" sz="2000" b="1" dirty="0">
                <a:latin typeface="Arial" panose="020B0604020202020204" pitchFamily="34" charset="0"/>
                <a:cs typeface="Arial" panose="020B0604020202020204" pitchFamily="34" charset="0"/>
              </a:rPr>
              <a:t>Incapacitating Agents</a:t>
            </a:r>
            <a:r>
              <a:rPr lang="en-US" sz="2000" dirty="0">
                <a:latin typeface="Arial" panose="020B0604020202020204" pitchFamily="34" charset="0"/>
                <a:cs typeface="Arial" panose="020B0604020202020204" pitchFamily="34" charset="0"/>
              </a:rPr>
              <a:t>: Prim motive is to avoid death but make men temporarily unable to perform their duties. E.g. CS and BZ.</a:t>
            </a:r>
          </a:p>
          <a:p>
            <a:pPr algn="just">
              <a:lnSpc>
                <a:spcPct val="150000"/>
              </a:lnSpc>
              <a:buFont typeface="Courier New" panose="02070309020205020404" pitchFamily="49" charset="0"/>
              <a:buChar char="o"/>
            </a:pPr>
            <a:r>
              <a:rPr lang="en-US" sz="2000" b="1" dirty="0">
                <a:latin typeface="Arial" panose="020B0604020202020204" pitchFamily="34" charset="0"/>
                <a:cs typeface="Arial" panose="020B0604020202020204" pitchFamily="34" charset="0"/>
              </a:rPr>
              <a:t>Riot control Agents</a:t>
            </a:r>
            <a:r>
              <a:rPr lang="en-US" sz="2000" dirty="0">
                <a:latin typeface="Arial" panose="020B0604020202020204" pitchFamily="34" charset="0"/>
                <a:cs typeface="Arial" panose="020B0604020202020204" pitchFamily="34" charset="0"/>
              </a:rPr>
              <a:t>: Used while giving aid to civil authorities. E.g. CS.</a:t>
            </a:r>
          </a:p>
          <a:p>
            <a:pPr algn="just">
              <a:lnSpc>
                <a:spcPct val="150000"/>
              </a:lnSpc>
            </a:pPr>
            <a:endParaRPr lang="en-US" sz="9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CB523E-8A07-8619-8CF4-3A09FCBB16EC}"/>
              </a:ext>
            </a:extLst>
          </p:cNvPr>
          <p:cNvSpPr>
            <a:spLocks noGrp="1"/>
          </p:cNvSpPr>
          <p:nvPr>
            <p:ph type="sldNum" sz="quarter" idx="12"/>
          </p:nvPr>
        </p:nvSpPr>
        <p:spPr/>
        <p:txBody>
          <a:bodyPr/>
          <a:lstStyle/>
          <a:p>
            <a:fld id="{2BB1E14F-796C-409E-9B94-89634ADD74DA}" type="slidenum">
              <a:rPr lang="en-IN" smtClean="0"/>
              <a:t>20</a:t>
            </a:fld>
            <a:endParaRPr lang="en-IN" dirty="0"/>
          </a:p>
        </p:txBody>
      </p:sp>
      <p:sp>
        <p:nvSpPr>
          <p:cNvPr id="3" name="Title 1">
            <a:extLst>
              <a:ext uri="{FF2B5EF4-FFF2-40B4-BE49-F238E27FC236}">
                <a16:creationId xmlns:a16="http://schemas.microsoft.com/office/drawing/2014/main" id="{1F30ADAE-60B7-6A98-0BAD-3915F19B49C3}"/>
              </a:ext>
            </a:extLst>
          </p:cNvPr>
          <p:cNvSpPr txBox="1">
            <a:spLocks/>
          </p:cNvSpPr>
          <p:nvPr/>
        </p:nvSpPr>
        <p:spPr>
          <a:xfrm>
            <a:off x="215214" y="2133600"/>
            <a:ext cx="3807940" cy="1143000"/>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FF0000"/>
                </a:solidFill>
                <a:latin typeface="Open Sans" panose="020B0606030504020204" pitchFamily="34" charset="0"/>
                <a:ea typeface="Open Sans" panose="020B0606030504020204" pitchFamily="34" charset="0"/>
                <a:cs typeface="Open Sans" panose="020B0606030504020204" pitchFamily="34" charset="0"/>
              </a:rPr>
              <a:t>CW AGENTS:</a:t>
            </a:r>
            <a:r>
              <a:rPr lang="en-US" sz="3600" b="1" i="1">
                <a:solidFill>
                  <a:srgbClr val="00B050"/>
                </a:solidFill>
                <a:latin typeface="Open Sans" panose="020B0606030504020204" pitchFamily="34" charset="0"/>
                <a:ea typeface="Open Sans" panose="020B0606030504020204" pitchFamily="34" charset="0"/>
                <a:cs typeface="Open Sans" panose="020B0606030504020204" pitchFamily="34" charset="0"/>
              </a:rPr>
              <a:t> CLASSIFICATION</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49651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Rectangle 8"/>
          <p:cNvSpPr/>
          <p:nvPr/>
        </p:nvSpPr>
        <p:spPr>
          <a:xfrm>
            <a:off x="4162168" y="1613200"/>
            <a:ext cx="7707218" cy="3936399"/>
          </a:xfrm>
          <a:prstGeom prst="rect">
            <a:avLst/>
          </a:prstGeom>
        </p:spPr>
        <p:txBody>
          <a:bodyPr wrap="square">
            <a:spAutoFit/>
          </a:bodyPr>
          <a:lstStyle/>
          <a:p>
            <a:pPr algn="just">
              <a:lnSpc>
                <a:spcPct val="150000"/>
              </a:lnSpc>
            </a:pPr>
            <a:endParaRPr lang="en-US" sz="900" dirty="0">
              <a:latin typeface="Arial" panose="020B0604020202020204" pitchFamily="34" charset="0"/>
              <a:cs typeface="Arial" panose="020B0604020202020204" pitchFamily="34" charset="0"/>
            </a:endParaRPr>
          </a:p>
          <a:p>
            <a:pPr algn="just">
              <a:lnSpc>
                <a:spcPct val="150000"/>
              </a:lnSpc>
            </a:pPr>
            <a:r>
              <a:rPr lang="en-US" sz="2000" b="1" dirty="0">
                <a:latin typeface="Arial" panose="020B0604020202020204" pitchFamily="34" charset="0"/>
                <a:cs typeface="Arial" panose="020B0604020202020204" pitchFamily="34" charset="0"/>
              </a:rPr>
              <a:t>(b) DURATION OF EFFECTIVENESS:</a:t>
            </a:r>
          </a:p>
          <a:p>
            <a:pPr algn="just">
              <a:lnSpc>
                <a:spcPct val="150000"/>
              </a:lnSpc>
              <a:buFont typeface="Courier New" panose="02070309020205020404" pitchFamily="49" charset="0"/>
              <a:buChar char="o"/>
            </a:pPr>
            <a:r>
              <a:rPr lang="en-US" sz="2000" b="1" dirty="0">
                <a:latin typeface="Arial" panose="020B0604020202020204" pitchFamily="34" charset="0"/>
                <a:cs typeface="Arial" panose="020B0604020202020204" pitchFamily="34" charset="0"/>
              </a:rPr>
              <a:t>Non-Persistent: </a:t>
            </a:r>
            <a:r>
              <a:rPr lang="en-US" sz="2000" dirty="0">
                <a:latin typeface="Arial" panose="020B0604020202020204" pitchFamily="34" charset="0"/>
                <a:cs typeface="Arial" panose="020B0604020202020204" pitchFamily="34" charset="0"/>
              </a:rPr>
              <a:t>these agents disperse rapidly after release and present an immediate short duration hazard. E.g. G (nerve) agents, Hydrogen Cyanide(blood agent).</a:t>
            </a:r>
          </a:p>
          <a:p>
            <a:pPr algn="just">
              <a:lnSpc>
                <a:spcPct val="150000"/>
              </a:lnSpc>
              <a:buFont typeface="Courier New" panose="02070309020205020404" pitchFamily="49" charset="0"/>
              <a:buChar char="o"/>
            </a:pPr>
            <a:r>
              <a:rPr lang="en-US" sz="2000" b="1" dirty="0">
                <a:latin typeface="Arial" panose="020B0604020202020204" pitchFamily="34" charset="0"/>
                <a:cs typeface="Arial" panose="020B0604020202020204" pitchFamily="34" charset="0"/>
              </a:rPr>
              <a:t>Persistent: </a:t>
            </a:r>
            <a:r>
              <a:rPr lang="en-US" sz="2000" dirty="0">
                <a:latin typeface="Arial" panose="020B0604020202020204" pitchFamily="34" charset="0"/>
                <a:cs typeface="Arial" panose="020B0604020202020204" pitchFamily="34" charset="0"/>
              </a:rPr>
              <a:t>These agents continue to present a hazard of </a:t>
            </a:r>
            <a:r>
              <a:rPr lang="en-US" sz="2000" dirty="0" err="1">
                <a:latin typeface="Arial" panose="020B0604020202020204" pitchFamily="34" charset="0"/>
                <a:cs typeface="Arial" panose="020B0604020202020204" pitchFamily="34" charset="0"/>
              </a:rPr>
              <a:t>consedirable</a:t>
            </a:r>
            <a:r>
              <a:rPr lang="en-US" sz="2000" dirty="0">
                <a:latin typeface="Arial" panose="020B0604020202020204" pitchFamily="34" charset="0"/>
                <a:cs typeface="Arial" panose="020B0604020202020204" pitchFamily="34" charset="0"/>
              </a:rPr>
              <a:t> period after delivery by remaining a liquid contact hazard and by continuing to produce </a:t>
            </a:r>
            <a:r>
              <a:rPr lang="en-US" sz="2000" dirty="0" err="1">
                <a:latin typeface="Arial" panose="020B0604020202020204" pitchFamily="34" charset="0"/>
                <a:cs typeface="Arial" panose="020B0604020202020204" pitchFamily="34" charset="0"/>
              </a:rPr>
              <a:t>vapour</a:t>
            </a:r>
            <a:r>
              <a:rPr lang="en-US" sz="2000" dirty="0">
                <a:latin typeface="Arial" panose="020B0604020202020204" pitchFamily="34" charset="0"/>
                <a:cs typeface="Arial" panose="020B0604020202020204" pitchFamily="34" charset="0"/>
              </a:rPr>
              <a:t> by the evaporation of the liquid. </a:t>
            </a:r>
            <a:r>
              <a:rPr lang="en-US" sz="2000" dirty="0" err="1">
                <a:latin typeface="Arial" panose="020B0604020202020204" pitchFamily="34" charset="0"/>
                <a:cs typeface="Arial" panose="020B0604020202020204" pitchFamily="34" charset="0"/>
              </a:rPr>
              <a:t>E.g</a:t>
            </a:r>
            <a:r>
              <a:rPr lang="en-US" sz="2000" dirty="0">
                <a:latin typeface="Arial" panose="020B0604020202020204" pitchFamily="34" charset="0"/>
                <a:cs typeface="Arial" panose="020B0604020202020204" pitchFamily="34" charset="0"/>
              </a:rPr>
              <a:t> V (Nerve) agents, </a:t>
            </a:r>
            <a:r>
              <a:rPr lang="en-US" sz="2000" dirty="0" err="1">
                <a:latin typeface="Arial" panose="020B0604020202020204" pitchFamily="34" charset="0"/>
                <a:cs typeface="Arial" panose="020B0604020202020204" pitchFamily="34" charset="0"/>
              </a:rPr>
              <a:t>Suplhur</a:t>
            </a:r>
            <a:r>
              <a:rPr lang="en-US" sz="2000" dirty="0">
                <a:latin typeface="Arial" panose="020B0604020202020204" pitchFamily="34" charset="0"/>
                <a:cs typeface="Arial" panose="020B0604020202020204" pitchFamily="34" charset="0"/>
              </a:rPr>
              <a:t> Mustard (Blister agents).</a:t>
            </a:r>
            <a:endParaRPr lang="en-IN" sz="2000"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6D9FE00-A924-0212-17BD-B6B1452CFEA6}"/>
              </a:ext>
            </a:extLst>
          </p:cNvPr>
          <p:cNvSpPr>
            <a:spLocks noGrp="1"/>
          </p:cNvSpPr>
          <p:nvPr>
            <p:ph type="sldNum" sz="quarter" idx="12"/>
          </p:nvPr>
        </p:nvSpPr>
        <p:spPr/>
        <p:txBody>
          <a:bodyPr/>
          <a:lstStyle/>
          <a:p>
            <a:fld id="{2BB1E14F-796C-409E-9B94-89634ADD74DA}" type="slidenum">
              <a:rPr lang="en-IN" smtClean="0"/>
              <a:t>21</a:t>
            </a:fld>
            <a:endParaRPr lang="en-IN" dirty="0"/>
          </a:p>
        </p:txBody>
      </p:sp>
      <p:sp>
        <p:nvSpPr>
          <p:cNvPr id="3" name="Title 1">
            <a:extLst>
              <a:ext uri="{FF2B5EF4-FFF2-40B4-BE49-F238E27FC236}">
                <a16:creationId xmlns:a16="http://schemas.microsoft.com/office/drawing/2014/main" id="{CEFF62B4-8684-AF13-BD55-52870A38DF15}"/>
              </a:ext>
            </a:extLst>
          </p:cNvPr>
          <p:cNvSpPr txBox="1">
            <a:spLocks/>
          </p:cNvSpPr>
          <p:nvPr/>
        </p:nvSpPr>
        <p:spPr>
          <a:xfrm>
            <a:off x="215214" y="2133600"/>
            <a:ext cx="3807940" cy="1143000"/>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FF0000"/>
                </a:solidFill>
                <a:latin typeface="Open Sans" panose="020B0606030504020204" pitchFamily="34" charset="0"/>
                <a:ea typeface="Open Sans" panose="020B0606030504020204" pitchFamily="34" charset="0"/>
                <a:cs typeface="Open Sans" panose="020B0606030504020204" pitchFamily="34" charset="0"/>
              </a:rPr>
              <a:t>CW AGENTS:</a:t>
            </a:r>
            <a:r>
              <a:rPr lang="en-US" sz="3600" b="1" i="1">
                <a:solidFill>
                  <a:srgbClr val="00B050"/>
                </a:solidFill>
                <a:latin typeface="Open Sans" panose="020B0606030504020204" pitchFamily="34" charset="0"/>
                <a:ea typeface="Open Sans" panose="020B0606030504020204" pitchFamily="34" charset="0"/>
                <a:cs typeface="Open Sans" panose="020B0606030504020204" pitchFamily="34" charset="0"/>
              </a:rPr>
              <a:t> CLASSIFICATION</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46482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016842" y="1295400"/>
            <a:ext cx="6717957" cy="4572000"/>
          </a:xfrm>
          <a:noFill/>
        </p:spPr>
        <p:txBody>
          <a:bodyPr>
            <a:noAutofit/>
          </a:bodyPr>
          <a:lstStyle/>
          <a:p>
            <a:pPr marL="0" indent="0">
              <a:lnSpc>
                <a:spcPct val="90000"/>
              </a:lnSpc>
              <a:buNone/>
            </a:pPr>
            <a:endParaRPr lang="en-US" sz="2800" b="1" dirty="0">
              <a:solidFill>
                <a:srgbClr val="FF3399"/>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90000"/>
              </a:lnSpc>
              <a:buNone/>
            </a:pPr>
            <a:r>
              <a:rPr lang="en-US" sz="2800" b="1" dirty="0">
                <a:solidFill>
                  <a:srgbClr val="FF3399"/>
                </a:solidFill>
                <a:latin typeface="Open Sans" panose="020B0606030504020204" pitchFamily="34" charset="0"/>
                <a:ea typeface="Open Sans" panose="020B0606030504020204" pitchFamily="34" charset="0"/>
                <a:cs typeface="Open Sans" panose="020B0606030504020204" pitchFamily="34" charset="0"/>
              </a:rPr>
              <a:t>(c) EFFECTS ON THE BODY: </a:t>
            </a:r>
          </a:p>
          <a:p>
            <a:pPr marL="0" indent="0">
              <a:lnSpc>
                <a:spcPct val="90000"/>
              </a:lnSpc>
              <a:buNone/>
            </a:pPr>
            <a:endParaRPr lang="en-US" sz="1600" dirty="0">
              <a:solidFill>
                <a:srgbClr val="FF3399"/>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buFont typeface="Courier New" panose="02070309020205020404" pitchFamily="49" charset="0"/>
              <a:buChar char="o"/>
            </a:pPr>
            <a:r>
              <a:rPr lang="en-US" sz="2800" dirty="0">
                <a:solidFill>
                  <a:srgbClr val="7030A0"/>
                </a:solidFill>
                <a:latin typeface="Open Sans" panose="020B0606030504020204" pitchFamily="34" charset="0"/>
                <a:ea typeface="Open Sans" panose="020B0606030504020204" pitchFamily="34" charset="0"/>
                <a:cs typeface="Open Sans" panose="020B0606030504020204" pitchFamily="34" charset="0"/>
              </a:rPr>
              <a:t>BLISTERING AGENTS </a:t>
            </a:r>
          </a:p>
          <a:p>
            <a:pPr>
              <a:lnSpc>
                <a:spcPct val="90000"/>
              </a:lnSpc>
              <a:buFont typeface="Courier New" panose="02070309020205020404" pitchFamily="49" charset="0"/>
              <a:buChar char="o"/>
            </a:pPr>
            <a:r>
              <a:rPr lang="en-US" sz="2800" dirty="0">
                <a:solidFill>
                  <a:srgbClr val="FF0000"/>
                </a:solidFill>
                <a:latin typeface="Open Sans" panose="020B0606030504020204" pitchFamily="34" charset="0"/>
                <a:ea typeface="Open Sans" panose="020B0606030504020204" pitchFamily="34" charset="0"/>
                <a:cs typeface="Open Sans" panose="020B0606030504020204" pitchFamily="34" charset="0"/>
              </a:rPr>
              <a:t>BLOOD AGENTS</a:t>
            </a:r>
          </a:p>
          <a:p>
            <a:pPr>
              <a:lnSpc>
                <a:spcPct val="90000"/>
              </a:lnSpc>
              <a:buFont typeface="Courier New" panose="02070309020205020404" pitchFamily="49" charset="0"/>
              <a:buChar char="o"/>
            </a:pPr>
            <a:r>
              <a:rPr lang="en-US" sz="2800" dirty="0">
                <a:solidFill>
                  <a:srgbClr val="00B050"/>
                </a:solidFill>
                <a:latin typeface="Open Sans" panose="020B0606030504020204" pitchFamily="34" charset="0"/>
                <a:ea typeface="Open Sans" panose="020B0606030504020204" pitchFamily="34" charset="0"/>
                <a:cs typeface="Open Sans" panose="020B0606030504020204" pitchFamily="34" charset="0"/>
              </a:rPr>
              <a:t>CHOKING AGENTS</a:t>
            </a:r>
          </a:p>
          <a:p>
            <a:pPr>
              <a:lnSpc>
                <a:spcPct val="90000"/>
              </a:lnSpc>
              <a:buFont typeface="Courier New" panose="02070309020205020404" pitchFamily="49" charset="0"/>
              <a:buChar char="o"/>
            </a:pPr>
            <a:r>
              <a:rPr lang="en-US" sz="2800" kern="0" dirty="0">
                <a:latin typeface="Open Sans" panose="020B0606030504020204" pitchFamily="34" charset="0"/>
                <a:ea typeface="Open Sans" panose="020B0606030504020204" pitchFamily="34" charset="0"/>
                <a:cs typeface="Open Sans" panose="020B0606030504020204" pitchFamily="34" charset="0"/>
              </a:rPr>
              <a:t>INCAPACITATING AGENTS OR PSYCHO-CHEMICALS</a:t>
            </a:r>
            <a:endParaRPr lang="en-US" sz="28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buFont typeface="Courier New" panose="02070309020205020404" pitchFamily="49" charset="0"/>
              <a:buChar char="o"/>
            </a:pPr>
            <a:r>
              <a:rPr lang="en-US" sz="2800" dirty="0">
                <a:solidFill>
                  <a:srgbClr val="FF3399"/>
                </a:solidFill>
                <a:latin typeface="Open Sans" panose="020B0606030504020204" pitchFamily="34" charset="0"/>
                <a:ea typeface="Open Sans" panose="020B0606030504020204" pitchFamily="34" charset="0"/>
                <a:cs typeface="Open Sans" panose="020B0606030504020204" pitchFamily="34" charset="0"/>
              </a:rPr>
              <a:t>RIOT CONTROL /TEAR AGENTS</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1" y="2286000"/>
            <a:ext cx="4399004" cy="1143000"/>
          </a:xfrm>
          <a:noFill/>
        </p:spPr>
        <p:txBody>
          <a:bodyPr>
            <a:normAutofit fontScale="90000"/>
          </a:bodyPr>
          <a:lstStyle/>
          <a:p>
            <a:r>
              <a:rPr lang="en-US" sz="4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Cw</a:t>
            </a:r>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Agents:</a:t>
            </a:r>
            <a:r>
              <a:rPr lang="en-US" sz="4000" b="1" i="1" dirty="0">
                <a:solidFill>
                  <a:srgbClr val="00B050"/>
                </a:solidFill>
                <a:latin typeface="Open Sans" panose="020B0606030504020204" pitchFamily="34" charset="0"/>
                <a:ea typeface="Open Sans" panose="020B0606030504020204" pitchFamily="34" charset="0"/>
                <a:cs typeface="Open Sans" panose="020B0606030504020204" pitchFamily="34" charset="0"/>
              </a:rPr>
              <a:t> Classification</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5BA5B87-1ECD-A157-2B4E-0D3D94BCEA01}"/>
              </a:ext>
            </a:extLst>
          </p:cNvPr>
          <p:cNvSpPr>
            <a:spLocks noGrp="1"/>
          </p:cNvSpPr>
          <p:nvPr>
            <p:ph type="sldNum" sz="quarter" idx="12"/>
          </p:nvPr>
        </p:nvSpPr>
        <p:spPr>
          <a:xfrm>
            <a:off x="8660028" y="6343993"/>
            <a:ext cx="2743200" cy="365125"/>
          </a:xfrm>
        </p:spPr>
        <p:txBody>
          <a:bodyPr/>
          <a:lstStyle/>
          <a:p>
            <a:fld id="{2BB1E14F-796C-409E-9B94-89634ADD74DA}" type="slidenum">
              <a:rPr lang="en-IN" smtClean="0"/>
              <a:t>22</a:t>
            </a:fld>
            <a:endParaRPr lang="en-IN" dirty="0"/>
          </a:p>
        </p:txBody>
      </p:sp>
    </p:spTree>
    <p:extLst>
      <p:ext uri="{BB962C8B-B14F-4D97-AF65-F5344CB8AC3E}">
        <p14:creationId xmlns:p14="http://schemas.microsoft.com/office/powerpoint/2010/main" val="3079540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75188" y="1295400"/>
            <a:ext cx="6359611" cy="4572000"/>
          </a:xfrm>
          <a:noFill/>
        </p:spPr>
        <p:txBody>
          <a:bodyPr>
            <a:noAutofit/>
          </a:bodyPr>
          <a:lstStyle/>
          <a:p>
            <a:r>
              <a:rPr lang="en-US" altLang="en-US" sz="2400" dirty="0">
                <a:latin typeface="Open Sans" panose="020B0606030504020204" pitchFamily="34" charset="0"/>
                <a:ea typeface="Open Sans" panose="020B0606030504020204" pitchFamily="34" charset="0"/>
                <a:cs typeface="Open Sans" panose="020B0606030504020204" pitchFamily="34" charset="0"/>
              </a:rPr>
              <a:t>Generally Liquid (When Containerized)</a:t>
            </a:r>
          </a:p>
          <a:p>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r>
              <a:rPr lang="en-US" altLang="en-US" sz="2400" dirty="0">
                <a:latin typeface="Open Sans" panose="020B0606030504020204" pitchFamily="34" charset="0"/>
                <a:ea typeface="Open Sans" panose="020B0606030504020204" pitchFamily="34" charset="0"/>
                <a:cs typeface="Open Sans" panose="020B0606030504020204" pitchFamily="34" charset="0"/>
              </a:rPr>
              <a:t>Normally Disseminated As Aerosol or Gas</a:t>
            </a:r>
          </a:p>
          <a:p>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r>
              <a:rPr lang="en-US" altLang="en-US" sz="2400" dirty="0">
                <a:latin typeface="Open Sans" panose="020B0606030504020204" pitchFamily="34" charset="0"/>
                <a:ea typeface="Open Sans" panose="020B0606030504020204" pitchFamily="34" charset="0"/>
                <a:cs typeface="Open Sans" panose="020B0606030504020204" pitchFamily="34" charset="0"/>
              </a:rPr>
              <a:t>Present Both a Respiratory and Skin Contact Hazard </a:t>
            </a:r>
          </a:p>
          <a:p>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r>
              <a:rPr lang="en-US" altLang="en-US" sz="2400" dirty="0">
                <a:latin typeface="Open Sans" panose="020B0606030504020204" pitchFamily="34" charset="0"/>
                <a:ea typeface="Open Sans" panose="020B0606030504020204" pitchFamily="34" charset="0"/>
                <a:cs typeface="Open Sans" panose="020B0606030504020204" pitchFamily="34" charset="0"/>
              </a:rPr>
              <a:t>May Be Detectable by the Senses (Especially Smell)</a:t>
            </a:r>
          </a:p>
          <a:p>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r>
              <a:rPr lang="en-US" altLang="en-US" sz="2400" dirty="0">
                <a:latin typeface="Open Sans" panose="020B0606030504020204" pitchFamily="34" charset="0"/>
                <a:ea typeface="Open Sans" panose="020B0606030504020204" pitchFamily="34" charset="0"/>
                <a:cs typeface="Open Sans" panose="020B0606030504020204" pitchFamily="34" charset="0"/>
              </a:rPr>
              <a:t>Influenced by Weather Conditions</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37285" y="2485768"/>
            <a:ext cx="4256902" cy="1143000"/>
          </a:xfrm>
          <a:noFill/>
        </p:spPr>
        <p:txBody>
          <a:bodyPr>
            <a:normAutofit fontScale="90000"/>
          </a:bodyPr>
          <a:lstStyle/>
          <a:p>
            <a: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CWA CHARACTERISTICS AND BEHAVIOR</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5901D573-7BEC-9C68-2B5F-01CD5E302276}"/>
              </a:ext>
            </a:extLst>
          </p:cNvPr>
          <p:cNvSpPr>
            <a:spLocks noGrp="1"/>
          </p:cNvSpPr>
          <p:nvPr>
            <p:ph type="sldNum" sz="quarter" idx="12"/>
          </p:nvPr>
        </p:nvSpPr>
        <p:spPr>
          <a:xfrm>
            <a:off x="8660028" y="6356350"/>
            <a:ext cx="2743200" cy="365125"/>
          </a:xfrm>
        </p:spPr>
        <p:txBody>
          <a:bodyPr/>
          <a:lstStyle/>
          <a:p>
            <a:fld id="{2BB1E14F-796C-409E-9B94-89634ADD74DA}" type="slidenum">
              <a:rPr lang="en-IN" smtClean="0"/>
              <a:t>23</a:t>
            </a:fld>
            <a:endParaRPr lang="en-IN"/>
          </a:p>
        </p:txBody>
      </p:sp>
    </p:spTree>
    <p:extLst>
      <p:ext uri="{BB962C8B-B14F-4D97-AF65-F5344CB8AC3E}">
        <p14:creationId xmlns:p14="http://schemas.microsoft.com/office/powerpoint/2010/main" val="244654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13405" y="2088290"/>
            <a:ext cx="6114537" cy="3580371"/>
          </a:xfrm>
          <a:noFill/>
        </p:spPr>
        <p:txBody>
          <a:bodyPr>
            <a:noAutofit/>
          </a:bodyPr>
          <a:lstStyle/>
          <a:p>
            <a:pPr marL="192893" indent="-192893" defTabSz="771571">
              <a:spcBef>
                <a:spcPts val="844"/>
              </a:spcBef>
              <a:defRPr/>
            </a:pPr>
            <a:r>
              <a:rPr lang="en-US" sz="2400" dirty="0">
                <a:latin typeface="Open Sans" panose="020B0606030504020204" pitchFamily="34" charset="0"/>
                <a:ea typeface="Open Sans" panose="020B0606030504020204" pitchFamily="34" charset="0"/>
                <a:cs typeface="Open Sans" panose="020B0606030504020204" pitchFamily="34" charset="0"/>
              </a:rPr>
              <a:t>Freezing/Melting Point</a:t>
            </a:r>
          </a:p>
          <a:p>
            <a:pPr marL="192893" indent="-192893" defTabSz="771571">
              <a:spcBef>
                <a:spcPts val="844"/>
              </a:spcBef>
              <a:defRPr/>
            </a:pPr>
            <a:r>
              <a:rPr lang="en-US" altLang="en-US" sz="2400" dirty="0">
                <a:latin typeface="Open Sans" panose="020B0606030504020204" pitchFamily="34" charset="0"/>
                <a:ea typeface="Open Sans" panose="020B0606030504020204" pitchFamily="34" charset="0"/>
                <a:cs typeface="Open Sans" panose="020B0606030504020204" pitchFamily="34" charset="0"/>
              </a:rPr>
              <a:t>Boiling Point</a:t>
            </a:r>
          </a:p>
          <a:p>
            <a:pPr marL="192893" lvl="0" indent="-192893" defTabSz="771571">
              <a:spcBef>
                <a:spcPts val="844"/>
              </a:spcBef>
              <a:defRPr/>
            </a:pPr>
            <a:r>
              <a:rPr lang="en-US" alt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Vapor Density</a:t>
            </a:r>
          </a:p>
          <a:p>
            <a:pPr marL="192893" lvl="0" indent="-192893" defTabSz="771571">
              <a:spcBef>
                <a:spcPts val="844"/>
              </a:spcBef>
              <a:defRPr/>
            </a:pPr>
            <a:r>
              <a:rPr lang="en-US" alt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Vapor Pressure</a:t>
            </a:r>
          </a:p>
          <a:p>
            <a:pPr marL="192893" lvl="0" indent="-192893" defTabSz="771571">
              <a:spcBef>
                <a:spcPts val="844"/>
              </a:spcBef>
              <a:defRPr/>
            </a:pPr>
            <a:r>
              <a:rPr lang="en-US" alt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Volatility</a:t>
            </a:r>
          </a:p>
          <a:p>
            <a:pPr marL="192893" lvl="0" indent="-192893" defTabSz="771571">
              <a:spcBef>
                <a:spcPts val="844"/>
              </a:spcBef>
              <a:defRPr/>
            </a:pPr>
            <a:r>
              <a:rPr lang="en-US" alt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Persistency</a:t>
            </a:r>
          </a:p>
          <a:p>
            <a:pPr marL="192893" indent="-192893" defTabSz="771571">
              <a:spcBef>
                <a:spcPts val="844"/>
              </a:spcBef>
              <a:defRPr/>
            </a:pP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25162" y="2438400"/>
            <a:ext cx="5307227" cy="1143000"/>
          </a:xfrm>
          <a:noFill/>
        </p:spPr>
        <p:txBody>
          <a:bodyPr>
            <a:normAutofit fontScale="90000"/>
          </a:bodyPr>
          <a:lstStyle/>
          <a:p>
            <a: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PHYSICAL </a:t>
            </a:r>
            <a:b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PROPERTIES</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241BFDA-0D04-2033-D26D-3E10F2B55CF7}"/>
              </a:ext>
            </a:extLst>
          </p:cNvPr>
          <p:cNvSpPr>
            <a:spLocks noGrp="1"/>
          </p:cNvSpPr>
          <p:nvPr>
            <p:ph type="sldNum" sz="quarter" idx="12"/>
          </p:nvPr>
        </p:nvSpPr>
        <p:spPr>
          <a:xfrm>
            <a:off x="8684742" y="6356350"/>
            <a:ext cx="2743200" cy="365125"/>
          </a:xfrm>
        </p:spPr>
        <p:txBody>
          <a:bodyPr/>
          <a:lstStyle/>
          <a:p>
            <a:fld id="{2BB1E14F-796C-409E-9B94-89634ADD74DA}" type="slidenum">
              <a:rPr lang="en-IN" smtClean="0"/>
              <a:t>24</a:t>
            </a:fld>
            <a:endParaRPr lang="en-IN" dirty="0"/>
          </a:p>
        </p:txBody>
      </p:sp>
    </p:spTree>
    <p:extLst>
      <p:ext uri="{BB962C8B-B14F-4D97-AF65-F5344CB8AC3E}">
        <p14:creationId xmlns:p14="http://schemas.microsoft.com/office/powerpoint/2010/main" val="863053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2211858" y="1722738"/>
            <a:ext cx="6783861" cy="3717324"/>
          </a:xfrm>
          <a:noFill/>
        </p:spPr>
        <p:txBody>
          <a:bodyPr>
            <a:noAutofit/>
          </a:bodyPr>
          <a:lstStyle/>
          <a:p>
            <a:pPr>
              <a:lnSpc>
                <a:spcPct val="15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Stability</a:t>
            </a:r>
          </a:p>
          <a:p>
            <a:pPr>
              <a:lnSpc>
                <a:spcPct val="15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Hydrolysis Rate and Products</a:t>
            </a:r>
          </a:p>
          <a:p>
            <a:pPr>
              <a:lnSpc>
                <a:spcPct val="150000"/>
              </a:lnSpc>
            </a:pPr>
            <a:r>
              <a:rPr lang="en-US" altLang="en-US" sz="2800" dirty="0">
                <a:latin typeface="Open Sans" panose="020B0606030504020204" pitchFamily="34" charset="0"/>
                <a:ea typeface="Open Sans" panose="020B0606030504020204" pitchFamily="34" charset="0"/>
                <a:cs typeface="Open Sans" panose="020B0606030504020204" pitchFamily="34" charset="0"/>
              </a:rPr>
              <a:t>Reactivity</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057400" y="76200"/>
            <a:ext cx="8229600" cy="1143000"/>
          </a:xfrm>
          <a:noFill/>
        </p:spPr>
        <p:txBody>
          <a:bodyPr>
            <a:normAutofit/>
          </a:bodyPr>
          <a:lstStyle/>
          <a:p>
            <a: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CHEMICAL PROPERTIES</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21E71A99-AEE5-B00A-56ED-B515C49868A5}"/>
              </a:ext>
            </a:extLst>
          </p:cNvPr>
          <p:cNvSpPr>
            <a:spLocks noGrp="1"/>
          </p:cNvSpPr>
          <p:nvPr>
            <p:ph type="sldNum" sz="quarter" idx="12"/>
          </p:nvPr>
        </p:nvSpPr>
        <p:spPr>
          <a:xfrm>
            <a:off x="8660028" y="6356350"/>
            <a:ext cx="2743200" cy="365125"/>
          </a:xfrm>
        </p:spPr>
        <p:txBody>
          <a:bodyPr/>
          <a:lstStyle/>
          <a:p>
            <a:fld id="{2BB1E14F-796C-409E-9B94-89634ADD74DA}" type="slidenum">
              <a:rPr lang="en-IN" smtClean="0"/>
              <a:t>25</a:t>
            </a:fld>
            <a:endParaRPr lang="en-IN"/>
          </a:p>
        </p:txBody>
      </p:sp>
    </p:spTree>
    <p:extLst>
      <p:ext uri="{BB962C8B-B14F-4D97-AF65-F5344CB8AC3E}">
        <p14:creationId xmlns:p14="http://schemas.microsoft.com/office/powerpoint/2010/main" val="341942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956854" y="1655804"/>
            <a:ext cx="4777946" cy="4211595"/>
          </a:xfrm>
          <a:noFill/>
        </p:spPr>
        <p:txBody>
          <a:bodyPr>
            <a:noAutofit/>
          </a:bodyPr>
          <a:lstStyle/>
          <a:p>
            <a:r>
              <a:rPr lang="en-US" altLang="en-US" sz="2800" dirty="0">
                <a:latin typeface="Open Sans" panose="020B0606030504020204" pitchFamily="34" charset="0"/>
                <a:ea typeface="Open Sans" panose="020B0606030504020204" pitchFamily="34" charset="0"/>
                <a:cs typeface="Open Sans" panose="020B0606030504020204" pitchFamily="34" charset="0"/>
              </a:rPr>
              <a:t>Odor</a:t>
            </a:r>
          </a:p>
          <a:p>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a:p>
            <a:r>
              <a:rPr lang="en-US" altLang="en-US" sz="2800" dirty="0">
                <a:latin typeface="Open Sans" panose="020B0606030504020204" pitchFamily="34" charset="0"/>
                <a:ea typeface="Open Sans" panose="020B0606030504020204" pitchFamily="34" charset="0"/>
                <a:cs typeface="Open Sans" panose="020B0606030504020204" pitchFamily="34" charset="0"/>
              </a:rPr>
              <a:t>Onset Time of Effects </a:t>
            </a:r>
          </a:p>
          <a:p>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a:p>
            <a:r>
              <a:rPr lang="en-US" altLang="en-US" sz="2800" dirty="0">
                <a:latin typeface="Open Sans" panose="020B0606030504020204" pitchFamily="34" charset="0"/>
                <a:ea typeface="Open Sans" panose="020B0606030504020204" pitchFamily="34" charset="0"/>
                <a:cs typeface="Open Sans" panose="020B0606030504020204" pitchFamily="34" charset="0"/>
              </a:rPr>
              <a:t>Rate of Detoxification</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20579" y="2133600"/>
            <a:ext cx="4899454" cy="1143000"/>
          </a:xfrm>
          <a:noFill/>
        </p:spPr>
        <p:txBody>
          <a:bodyPr>
            <a:normAutofit fontScale="90000"/>
          </a:bodyPr>
          <a:lstStyle/>
          <a:p>
            <a: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PHYSIOLOGICAL</a:t>
            </a:r>
            <a:b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 PROPERTIES</a:t>
            </a:r>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E</a:t>
            </a:r>
          </a:p>
        </p:txBody>
      </p:sp>
      <p:sp>
        <p:nvSpPr>
          <p:cNvPr id="2" name="Slide Number Placeholder 1">
            <a:extLst>
              <a:ext uri="{FF2B5EF4-FFF2-40B4-BE49-F238E27FC236}">
                <a16:creationId xmlns:a16="http://schemas.microsoft.com/office/drawing/2014/main" id="{2DA78FB0-A5B2-8F35-9872-4875602DB66F}"/>
              </a:ext>
            </a:extLst>
          </p:cNvPr>
          <p:cNvSpPr>
            <a:spLocks noGrp="1"/>
          </p:cNvSpPr>
          <p:nvPr>
            <p:ph type="sldNum" sz="quarter" idx="12"/>
          </p:nvPr>
        </p:nvSpPr>
        <p:spPr>
          <a:xfrm>
            <a:off x="8660028" y="6356350"/>
            <a:ext cx="2743200" cy="365125"/>
          </a:xfrm>
        </p:spPr>
        <p:txBody>
          <a:bodyPr/>
          <a:lstStyle/>
          <a:p>
            <a:fld id="{2BB1E14F-796C-409E-9B94-89634ADD74DA}" type="slidenum">
              <a:rPr lang="en-IN" smtClean="0"/>
              <a:t>26</a:t>
            </a:fld>
            <a:endParaRPr lang="en-IN"/>
          </a:p>
        </p:txBody>
      </p:sp>
    </p:spTree>
    <p:extLst>
      <p:ext uri="{BB962C8B-B14F-4D97-AF65-F5344CB8AC3E}">
        <p14:creationId xmlns:p14="http://schemas.microsoft.com/office/powerpoint/2010/main" val="929586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844746" y="1295400"/>
            <a:ext cx="5890054" cy="4876800"/>
          </a:xfrm>
          <a:noFill/>
        </p:spPr>
        <p:txBody>
          <a:bodyPr>
            <a:noAutofit/>
          </a:bodyPr>
          <a:lstStyle/>
          <a:p>
            <a:pPr marL="842985" lvl="1" indent="-457200" defTabSz="771571">
              <a:lnSpc>
                <a:spcPct val="150000"/>
              </a:lnSpc>
              <a:spcBef>
                <a:spcPts val="422"/>
              </a:spcBef>
              <a:buFont typeface="Arial"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Nerve agents.</a:t>
            </a:r>
          </a:p>
          <a:p>
            <a:pPr marL="842985" lvl="1" indent="-457200" defTabSz="771571">
              <a:lnSpc>
                <a:spcPct val="150000"/>
              </a:lnSpc>
              <a:spcBef>
                <a:spcPts val="422"/>
              </a:spcBef>
              <a:buFont typeface="Arial"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Blistering agents (vesicants).</a:t>
            </a:r>
          </a:p>
          <a:p>
            <a:pPr marL="842985" lvl="1" indent="-457200" defTabSz="771571">
              <a:lnSpc>
                <a:spcPct val="150000"/>
              </a:lnSpc>
              <a:spcBef>
                <a:spcPts val="422"/>
              </a:spcBef>
              <a:buFont typeface="Arial"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Blood agents.</a:t>
            </a:r>
          </a:p>
          <a:p>
            <a:pPr marL="842985" lvl="1" indent="-457200" defTabSz="771571">
              <a:lnSpc>
                <a:spcPct val="150000"/>
              </a:lnSpc>
              <a:spcBef>
                <a:spcPts val="422"/>
              </a:spcBef>
              <a:buFont typeface="Arial"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Choking agents (lung </a:t>
            </a:r>
            <a:r>
              <a:rPr lang="en-US" dirty="0" err="1">
                <a:latin typeface="Open Sans" panose="020B0606030504020204" pitchFamily="34" charset="0"/>
                <a:ea typeface="Open Sans" panose="020B0606030504020204" pitchFamily="34" charset="0"/>
                <a:cs typeface="Open Sans" panose="020B0606030504020204" pitchFamily="34" charset="0"/>
              </a:rPr>
              <a:t>injurient</a:t>
            </a:r>
            <a:r>
              <a:rPr lang="en-US" dirty="0">
                <a:latin typeface="Open Sans" panose="020B0606030504020204" pitchFamily="34" charset="0"/>
                <a:ea typeface="Open Sans" panose="020B0606030504020204" pitchFamily="34" charset="0"/>
                <a:cs typeface="Open Sans" panose="020B0606030504020204" pitchFamily="34" charset="0"/>
              </a:rPr>
              <a:t>).</a:t>
            </a:r>
          </a:p>
          <a:p>
            <a:pPr marL="842985" lvl="1" indent="-457200" defTabSz="771571">
              <a:lnSpc>
                <a:spcPct val="150000"/>
              </a:lnSpc>
              <a:spcBef>
                <a:spcPts val="422"/>
              </a:spcBef>
              <a:buFont typeface="Arial"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Psycho- chemical agents.</a:t>
            </a:r>
          </a:p>
          <a:p>
            <a:pPr marL="842985" lvl="1" indent="-457200" defTabSz="771571">
              <a:lnSpc>
                <a:spcPct val="150000"/>
              </a:lnSpc>
              <a:spcBef>
                <a:spcPts val="422"/>
              </a:spcBef>
              <a:buFont typeface="Arial"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Irritants.</a:t>
            </a:r>
          </a:p>
          <a:p>
            <a:pPr marL="842985" lvl="1" indent="-457200" defTabSz="771571">
              <a:lnSpc>
                <a:spcPct val="150000"/>
              </a:lnSpc>
              <a:spcBef>
                <a:spcPts val="422"/>
              </a:spcBef>
              <a:buFont typeface="Arial" pitchFamily="34" charset="0"/>
              <a:buChar char="•"/>
              <a:defRPr/>
            </a:pPr>
            <a:r>
              <a:rPr lang="en-US" dirty="0">
                <a:latin typeface="Open Sans" panose="020B0606030504020204" pitchFamily="34" charset="0"/>
                <a:ea typeface="Open Sans" panose="020B0606030504020204" pitchFamily="34" charset="0"/>
                <a:cs typeface="Open Sans" panose="020B0606030504020204" pitchFamily="34" charset="0"/>
              </a:rPr>
              <a:t>Defoliants.</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065771" y="2133600"/>
            <a:ext cx="3218935" cy="1143000"/>
          </a:xfrm>
          <a:noFill/>
        </p:spPr>
        <p:txBody>
          <a:bodyPr>
            <a:normAutofit fontScale="90000"/>
          </a:bodyPr>
          <a:lstStyle/>
          <a:p>
            <a: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SEVEN TYPES </a:t>
            </a:r>
            <a:b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US" altLang="en-US"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OF CWA</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4FB50606-9E49-D18C-8454-122484E1010A}"/>
              </a:ext>
            </a:extLst>
          </p:cNvPr>
          <p:cNvSpPr>
            <a:spLocks noGrp="1"/>
          </p:cNvSpPr>
          <p:nvPr>
            <p:ph type="sldNum" sz="quarter" idx="12"/>
          </p:nvPr>
        </p:nvSpPr>
        <p:spPr>
          <a:xfrm>
            <a:off x="8660028" y="6356350"/>
            <a:ext cx="2743200" cy="365125"/>
          </a:xfrm>
        </p:spPr>
        <p:txBody>
          <a:bodyPr/>
          <a:lstStyle/>
          <a:p>
            <a:fld id="{2BB1E14F-796C-409E-9B94-89634ADD74DA}" type="slidenum">
              <a:rPr lang="en-IN" smtClean="0"/>
              <a:t>27</a:t>
            </a:fld>
            <a:endParaRPr lang="en-IN"/>
          </a:p>
        </p:txBody>
      </p:sp>
    </p:spTree>
    <p:extLst>
      <p:ext uri="{BB962C8B-B14F-4D97-AF65-F5344CB8AC3E}">
        <p14:creationId xmlns:p14="http://schemas.microsoft.com/office/powerpoint/2010/main" val="2257985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85502" y="1295400"/>
            <a:ext cx="7249297" cy="4572000"/>
          </a:xfrm>
          <a:noFill/>
        </p:spPr>
        <p:txBody>
          <a:bodyPr>
            <a:noAutofit/>
          </a:bodyPr>
          <a:lstStyle/>
          <a:p>
            <a:pPr algn="just">
              <a:defRPr/>
            </a:pPr>
            <a:r>
              <a:rPr lang="en-US" sz="2800" dirty="0">
                <a:latin typeface="Open Sans" panose="020B0606030504020204" pitchFamily="34" charset="0"/>
                <a:ea typeface="Open Sans" panose="020B0606030504020204" pitchFamily="34" charset="0"/>
                <a:cs typeface="Open Sans" panose="020B0606030504020204" pitchFamily="34" charset="0"/>
              </a:rPr>
              <a:t>Belong chemically to the group of </a:t>
            </a:r>
            <a:r>
              <a:rPr lang="en-US" sz="2800" dirty="0" err="1">
                <a:latin typeface="Open Sans" panose="020B0606030504020204" pitchFamily="34" charset="0"/>
                <a:ea typeface="Open Sans" panose="020B0606030504020204" pitchFamily="34" charset="0"/>
                <a:cs typeface="Open Sans" panose="020B0606030504020204" pitchFamily="34" charset="0"/>
              </a:rPr>
              <a:t>organophosphorus</a:t>
            </a:r>
            <a:r>
              <a:rPr lang="en-US" sz="2800" dirty="0">
                <a:latin typeface="Open Sans" panose="020B0606030504020204" pitchFamily="34" charset="0"/>
                <a:ea typeface="Open Sans" panose="020B0606030504020204" pitchFamily="34" charset="0"/>
                <a:cs typeface="Open Sans" panose="020B0606030504020204" pitchFamily="34" charset="0"/>
              </a:rPr>
              <a:t> compounds. </a:t>
            </a:r>
          </a:p>
          <a:p>
            <a:pPr algn="just">
              <a:defRPr/>
            </a:pPr>
            <a:r>
              <a:rPr lang="en-US" sz="2800" dirty="0">
                <a:latin typeface="Open Sans" panose="020B0606030504020204" pitchFamily="34" charset="0"/>
                <a:ea typeface="Open Sans" panose="020B0606030504020204" pitchFamily="34" charset="0"/>
                <a:cs typeface="Open Sans" panose="020B0606030504020204" pitchFamily="34" charset="0"/>
              </a:rPr>
              <a:t>These are the most toxic of the known chemicals agents. </a:t>
            </a:r>
          </a:p>
          <a:p>
            <a:pPr algn="just">
              <a:defRPr/>
            </a:pPr>
            <a:r>
              <a:rPr lang="en-US" sz="2800" dirty="0">
                <a:latin typeface="Open Sans" panose="020B0606030504020204" pitchFamily="34" charset="0"/>
                <a:ea typeface="Open Sans" panose="020B0606030504020204" pitchFamily="34" charset="0"/>
                <a:cs typeface="Open Sans" panose="020B0606030504020204" pitchFamily="34" charset="0"/>
              </a:rPr>
              <a:t>They are hazard in their liquid and </a:t>
            </a:r>
            <a:r>
              <a:rPr lang="en-US" sz="2800" dirty="0" err="1">
                <a:latin typeface="Open Sans" panose="020B0606030504020204" pitchFamily="34" charset="0"/>
                <a:ea typeface="Open Sans" panose="020B0606030504020204" pitchFamily="34" charset="0"/>
                <a:cs typeface="Open Sans" panose="020B0606030504020204" pitchFamily="34" charset="0"/>
              </a:rPr>
              <a:t>vapour</a:t>
            </a:r>
            <a:r>
              <a:rPr lang="en-US" sz="2800" dirty="0">
                <a:latin typeface="Open Sans" panose="020B0606030504020204" pitchFamily="34" charset="0"/>
                <a:ea typeface="Open Sans" panose="020B0606030504020204" pitchFamily="34" charset="0"/>
                <a:cs typeface="Open Sans" panose="020B0606030504020204" pitchFamily="34" charset="0"/>
              </a:rPr>
              <a:t> state. </a:t>
            </a:r>
          </a:p>
          <a:p>
            <a:pPr algn="just">
              <a:defRPr/>
            </a:pPr>
            <a:r>
              <a:rPr lang="en-US" sz="2800" dirty="0">
                <a:latin typeface="Open Sans" panose="020B0606030504020204" pitchFamily="34" charset="0"/>
                <a:ea typeface="Open Sans" panose="020B0606030504020204" pitchFamily="34" charset="0"/>
                <a:cs typeface="Open Sans" panose="020B0606030504020204" pitchFamily="34" charset="0"/>
              </a:rPr>
              <a:t>Nerve agent can cause death within minutes after exposure. Nerve agents are normally in liquid state on temperate condition.  </a:t>
            </a:r>
          </a:p>
          <a:p>
            <a:pPr algn="just">
              <a:defRPr/>
            </a:pPr>
            <a:r>
              <a:rPr lang="en-US" sz="2800" dirty="0">
                <a:latin typeface="Open Sans" panose="020B0606030504020204" pitchFamily="34" charset="0"/>
                <a:ea typeface="Open Sans" panose="020B0606030504020204" pitchFamily="34" charset="0"/>
                <a:cs typeface="Open Sans" panose="020B0606030504020204" pitchFamily="34" charset="0"/>
              </a:rPr>
              <a:t>On dispersal the more volatile ones constitute a </a:t>
            </a:r>
            <a:r>
              <a:rPr lang="en-US" sz="2800" dirty="0" err="1">
                <a:latin typeface="Open Sans" panose="020B0606030504020204" pitchFamily="34" charset="0"/>
                <a:ea typeface="Open Sans" panose="020B0606030504020204" pitchFamily="34" charset="0"/>
                <a:cs typeface="Open Sans" panose="020B0606030504020204" pitchFamily="34" charset="0"/>
              </a:rPr>
              <a:t>vapour</a:t>
            </a:r>
            <a:r>
              <a:rPr lang="en-US" sz="2800" dirty="0">
                <a:latin typeface="Open Sans" panose="020B0606030504020204" pitchFamily="34" charset="0"/>
                <a:ea typeface="Open Sans" panose="020B0606030504020204" pitchFamily="34" charset="0"/>
                <a:cs typeface="Open Sans" panose="020B0606030504020204" pitchFamily="34" charset="0"/>
              </a:rPr>
              <a:t> and liquid hazard. </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02740" y="2857500"/>
            <a:ext cx="4182762" cy="1143000"/>
          </a:xfrm>
          <a:noFill/>
        </p:spPr>
        <p:txBody>
          <a:bodyPr>
            <a:normAutofit/>
          </a:bodyPr>
          <a:lstStyle/>
          <a:p>
            <a:pPr algn="ctr"/>
            <a:r>
              <a:rPr lang="en-US" sz="4000" b="1" dirty="0">
                <a:solidFill>
                  <a:srgbClr val="FF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NERVE AGENTS</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6AF174A3-6C75-D814-1BF6-F89999FB5E45}"/>
              </a:ext>
            </a:extLst>
          </p:cNvPr>
          <p:cNvSpPr>
            <a:spLocks noGrp="1"/>
          </p:cNvSpPr>
          <p:nvPr>
            <p:ph type="sldNum" sz="quarter" idx="12"/>
          </p:nvPr>
        </p:nvSpPr>
        <p:spPr>
          <a:xfrm>
            <a:off x="8672385" y="6356350"/>
            <a:ext cx="2743200" cy="365125"/>
          </a:xfrm>
        </p:spPr>
        <p:txBody>
          <a:bodyPr/>
          <a:lstStyle/>
          <a:p>
            <a:fld id="{2BB1E14F-796C-409E-9B94-89634ADD74DA}" type="slidenum">
              <a:rPr lang="en-IN" smtClean="0"/>
              <a:t>28</a:t>
            </a:fld>
            <a:endParaRPr lang="en-IN"/>
          </a:p>
        </p:txBody>
      </p:sp>
    </p:spTree>
    <p:extLst>
      <p:ext uri="{BB962C8B-B14F-4D97-AF65-F5344CB8AC3E}">
        <p14:creationId xmlns:p14="http://schemas.microsoft.com/office/powerpoint/2010/main" val="3564348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4" name="Group 60"/>
          <p:cNvGraphicFramePr>
            <a:graphicFrameLocks/>
          </p:cNvGraphicFramePr>
          <p:nvPr>
            <p:extLst>
              <p:ext uri="{D42A27DB-BD31-4B8C-83A1-F6EECF244321}">
                <p14:modId xmlns:p14="http://schemas.microsoft.com/office/powerpoint/2010/main" val="1667366637"/>
              </p:ext>
            </p:extLst>
          </p:nvPr>
        </p:nvGraphicFramePr>
        <p:xfrm>
          <a:off x="1804085" y="721037"/>
          <a:ext cx="9068831" cy="5646743"/>
        </p:xfrm>
        <a:graphic>
          <a:graphicData uri="http://schemas.openxmlformats.org/drawingml/2006/table">
            <a:tbl>
              <a:tblPr/>
              <a:tblGrid>
                <a:gridCol w="2772745">
                  <a:extLst>
                    <a:ext uri="{9D8B030D-6E8A-4147-A177-3AD203B41FA5}">
                      <a16:colId xmlns:a16="http://schemas.microsoft.com/office/drawing/2014/main" val="20000"/>
                    </a:ext>
                  </a:extLst>
                </a:gridCol>
                <a:gridCol w="2038512">
                  <a:extLst>
                    <a:ext uri="{9D8B030D-6E8A-4147-A177-3AD203B41FA5}">
                      <a16:colId xmlns:a16="http://schemas.microsoft.com/office/drawing/2014/main" val="20001"/>
                    </a:ext>
                  </a:extLst>
                </a:gridCol>
                <a:gridCol w="1857616">
                  <a:extLst>
                    <a:ext uri="{9D8B030D-6E8A-4147-A177-3AD203B41FA5}">
                      <a16:colId xmlns:a16="http://schemas.microsoft.com/office/drawing/2014/main" val="20002"/>
                    </a:ext>
                  </a:extLst>
                </a:gridCol>
                <a:gridCol w="2399958">
                  <a:extLst>
                    <a:ext uri="{9D8B030D-6E8A-4147-A177-3AD203B41FA5}">
                      <a16:colId xmlns:a16="http://schemas.microsoft.com/office/drawing/2014/main" val="20003"/>
                    </a:ext>
                  </a:extLst>
                </a:gridCol>
              </a:tblGrid>
              <a:tr h="7897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Common Name/ Military Symbol</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Tabun GA</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Sarin GB</a:t>
                      </a:r>
                    </a:p>
                  </a:txBody>
                  <a:tcPr marL="77153" marR="77153" marT="38568" marB="385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Soman GD</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25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Volatility/Persistency</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Semi-persistent               Persistent</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1"/>
                  </a:ext>
                </a:extLst>
              </a:tr>
              <a:tr h="4325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Route of Entry</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skin           • respiratory </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2"/>
                  </a:ext>
                </a:extLst>
              </a:tr>
              <a:tr h="4325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Rate of Action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Extremely Rapid</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3"/>
                  </a:ext>
                </a:extLst>
              </a:tr>
              <a:tr h="6405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Odor</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Fruit             	</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Camphor </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    Sulphar </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469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Symptoms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      Pin-pointing of pupils, Salivation, Vomiting/Diarrhea, twitching, difficulty in Breathing, Loss of consciousness  </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5"/>
                  </a:ext>
                </a:extLst>
              </a:tr>
              <a:tr h="4325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Protection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 Respiratory and Skin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6"/>
                  </a:ext>
                </a:extLst>
              </a:tr>
              <a:tr h="4325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First Aid</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 Atropine • 2-Pam Chloride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7"/>
                  </a:ext>
                </a:extLst>
              </a:tr>
              <a:tr h="7897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a:ln>
                            <a:noFill/>
                          </a:ln>
                          <a:solidFill>
                            <a:schemeClr val="tx1"/>
                          </a:solidFill>
                          <a:effectLst/>
                          <a:latin typeface="Times New Roman" pitchFamily="18" charset="0"/>
                          <a:cs typeface="Times New Roman" pitchFamily="18" charset="0"/>
                        </a:rPr>
                        <a:t>Decontamination</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L="77153" marR="77153" marT="38568" marB="385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2400" b="0" i="0" u="none" strike="noStrike" cap="none" normalizeH="0" baseline="0" dirty="0">
                          <a:ln>
                            <a:noFill/>
                          </a:ln>
                          <a:solidFill>
                            <a:schemeClr val="tx1"/>
                          </a:solidFill>
                          <a:effectLst/>
                          <a:latin typeface="Times New Roman" pitchFamily="18" charset="0"/>
                          <a:cs typeface="Times New Roman" pitchFamily="18" charset="0"/>
                        </a:rPr>
                        <a:t>• Remove agent  •  Flush with water or Dilute bleach</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38568" marB="385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B7022792-C13D-E240-311C-8DDE277ED1F3}"/>
              </a:ext>
            </a:extLst>
          </p:cNvPr>
          <p:cNvSpPr>
            <a:spLocks noGrp="1"/>
          </p:cNvSpPr>
          <p:nvPr>
            <p:ph type="sldNum" sz="quarter" idx="12"/>
          </p:nvPr>
        </p:nvSpPr>
        <p:spPr>
          <a:xfrm>
            <a:off x="8511744" y="6355423"/>
            <a:ext cx="3013710" cy="365125"/>
          </a:xfrm>
        </p:spPr>
        <p:txBody>
          <a:bodyPr/>
          <a:lstStyle/>
          <a:p>
            <a:fld id="{2BB1E14F-796C-409E-9B94-89634ADD74DA}" type="slidenum">
              <a:rPr lang="en-IN" smtClean="0"/>
              <a:t>29</a:t>
            </a:fld>
            <a:endParaRPr lang="en-IN" dirty="0"/>
          </a:p>
        </p:txBody>
      </p:sp>
    </p:spTree>
    <p:extLst>
      <p:ext uri="{BB962C8B-B14F-4D97-AF65-F5344CB8AC3E}">
        <p14:creationId xmlns:p14="http://schemas.microsoft.com/office/powerpoint/2010/main" val="165655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1870-A476-4186-2AF5-43AC3CBDE3DB}"/>
              </a:ext>
            </a:extLst>
          </p:cNvPr>
          <p:cNvSpPr>
            <a:spLocks noGrp="1"/>
          </p:cNvSpPr>
          <p:nvPr>
            <p:ph type="title"/>
          </p:nvPr>
        </p:nvSpPr>
        <p:spPr>
          <a:xfrm>
            <a:off x="271848" y="2248929"/>
            <a:ext cx="3781168" cy="556055"/>
          </a:xfrm>
        </p:spPr>
        <p:txBody>
          <a:bodyPr>
            <a:noAutofit/>
          </a:bodyPr>
          <a:lstStyle/>
          <a:p>
            <a:r>
              <a:rPr lang="en-IN"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IN" sz="3600" b="1" dirty="0">
                <a:solidFill>
                  <a:srgbClr val="C00000"/>
                </a:solidFill>
                <a:latin typeface="Open Sans"/>
                <a:cs typeface="Arial"/>
              </a:rPr>
              <a:t>INTRODUCTION</a:t>
            </a:r>
            <a:endParaRPr lang="en-IN" sz="4000" b="1" dirty="0">
              <a:solidFill>
                <a:srgbClr val="C00000"/>
              </a:solidFill>
              <a:latin typeface="Open Sans"/>
              <a:cs typeface="Arial"/>
            </a:endParaRPr>
          </a:p>
        </p:txBody>
      </p:sp>
      <p:sp>
        <p:nvSpPr>
          <p:cNvPr id="3" name="Content Placeholder 2">
            <a:extLst>
              <a:ext uri="{FF2B5EF4-FFF2-40B4-BE49-F238E27FC236}">
                <a16:creationId xmlns:a16="http://schemas.microsoft.com/office/drawing/2014/main" id="{460D9190-D372-3F57-9CED-8474FBD30A9A}"/>
              </a:ext>
            </a:extLst>
          </p:cNvPr>
          <p:cNvSpPr>
            <a:spLocks noGrp="1"/>
          </p:cNvSpPr>
          <p:nvPr>
            <p:ph idx="1"/>
          </p:nvPr>
        </p:nvSpPr>
        <p:spPr>
          <a:xfrm>
            <a:off x="4238072" y="1223319"/>
            <a:ext cx="7682080" cy="4835601"/>
          </a:xfrm>
        </p:spPr>
        <p:txBody>
          <a:bodyPr>
            <a:noAutofit/>
          </a:bodyPr>
          <a:lstStyle/>
          <a:p>
            <a:pPr>
              <a:lnSpc>
                <a:spcPct val="150000"/>
              </a:lnSpc>
            </a:pPr>
            <a:r>
              <a:rPr lang="en-US" sz="2400" b="0" i="0" dirty="0">
                <a:effectLst/>
                <a:latin typeface="Open Sans" panose="020B0606030504020204" pitchFamily="34" charset="0"/>
                <a:ea typeface="Open Sans" panose="020B0606030504020204" pitchFamily="34" charset="0"/>
                <a:cs typeface="Open Sans" panose="020B0606030504020204" pitchFamily="34" charset="0"/>
              </a:rPr>
              <a:t>Triage and casualty management in CBRN (Chemical, Biological, Radiological, and Nuclear) emergencies refer to the systematic approach of assessing, prioritizing, and providing medical care to individuals affected by CBRN incidents. </a:t>
            </a:r>
          </a:p>
          <a:p>
            <a:pPr>
              <a:lnSpc>
                <a:spcPct val="150000"/>
              </a:lnSpc>
            </a:pPr>
            <a:r>
              <a:rPr lang="en-US" sz="2400" b="0" i="0" dirty="0">
                <a:effectLst/>
                <a:latin typeface="Open Sans" panose="020B0606030504020204" pitchFamily="34" charset="0"/>
                <a:ea typeface="Open Sans" panose="020B0606030504020204" pitchFamily="34" charset="0"/>
                <a:cs typeface="Open Sans" panose="020B0606030504020204" pitchFamily="34" charset="0"/>
              </a:rPr>
              <a:t>These incidents involve the release or exposure to hazardous substances or agents that can cause severe harm to human health.</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4">
            <a:extLst>
              <a:ext uri="{FF2B5EF4-FFF2-40B4-BE49-F238E27FC236}">
                <a16:creationId xmlns:a16="http://schemas.microsoft.com/office/drawing/2014/main" id="{4479BDE6-6A16-441E-1107-C46005E76ED5}"/>
              </a:ext>
            </a:extLst>
          </p:cNvPr>
          <p:cNvSpPr>
            <a:spLocks noGrp="1"/>
          </p:cNvSpPr>
          <p:nvPr>
            <p:ph type="sldNum" sz="quarter" idx="12"/>
          </p:nvPr>
        </p:nvSpPr>
        <p:spPr/>
        <p:txBody>
          <a:bodyPr/>
          <a:lstStyle/>
          <a:p>
            <a:fld id="{2BB1E14F-796C-409E-9B94-89634ADD74DA}" type="slidenum">
              <a:rPr lang="en-IN" smtClean="0"/>
              <a:t>3</a:t>
            </a:fld>
            <a:endParaRPr lang="en-IN"/>
          </a:p>
        </p:txBody>
      </p:sp>
    </p:spTree>
    <p:extLst>
      <p:ext uri="{BB962C8B-B14F-4D97-AF65-F5344CB8AC3E}">
        <p14:creationId xmlns:p14="http://schemas.microsoft.com/office/powerpoint/2010/main" val="2497913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30578" y="1202856"/>
            <a:ext cx="7385222" cy="4572000"/>
          </a:xfrm>
          <a:noFill/>
        </p:spPr>
        <p:txBody>
          <a:bodyPr>
            <a:noAutofit/>
          </a:bodyPr>
          <a:lstStyle/>
          <a:p>
            <a:pPr marL="289339" indent="-289339">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Military designation:  GB</a:t>
            </a:r>
          </a:p>
          <a:p>
            <a:pPr marL="289339" indent="-289339">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Chemical name:  Isopropyl methyl </a:t>
            </a:r>
            <a:r>
              <a:rPr lang="en-US" altLang="ar-SA" sz="2400" dirty="0" err="1">
                <a:latin typeface="Open Sans" panose="020B0606030504020204" pitchFamily="34" charset="0"/>
                <a:ea typeface="Open Sans" panose="020B0606030504020204" pitchFamily="34" charset="0"/>
                <a:cs typeface="Open Sans" panose="020B0606030504020204" pitchFamily="34" charset="0"/>
              </a:rPr>
              <a:t>phosphono</a:t>
            </a:r>
            <a:r>
              <a:rPr lang="en-US" altLang="ar-SA" sz="2400" dirty="0">
                <a:latin typeface="Open Sans" panose="020B0606030504020204" pitchFamily="34" charset="0"/>
                <a:ea typeface="Open Sans" panose="020B0606030504020204" pitchFamily="34" charset="0"/>
                <a:cs typeface="Open Sans" panose="020B0606030504020204" pitchFamily="34" charset="0"/>
              </a:rPr>
              <a:t> fluoridate</a:t>
            </a:r>
          </a:p>
          <a:p>
            <a:pPr marL="289339" indent="-289339">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Rate of hydrolysis:  Hours to days, acid dependent</a:t>
            </a:r>
          </a:p>
          <a:p>
            <a:pPr marL="964463" lvl="2" indent="-192893">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Hydrolysis products: Acidic =  </a:t>
            </a:r>
            <a:r>
              <a:rPr lang="en-US" altLang="ar-SA" sz="2400" dirty="0" err="1">
                <a:latin typeface="Open Sans" panose="020B0606030504020204" pitchFamily="34" charset="0"/>
                <a:ea typeface="Open Sans" panose="020B0606030504020204" pitchFamily="34" charset="0"/>
                <a:cs typeface="Open Sans" panose="020B0606030504020204" pitchFamily="34" charset="0"/>
              </a:rPr>
              <a:t>organophosphorus</a:t>
            </a:r>
            <a:r>
              <a:rPr lang="en-US" altLang="ar-SA" sz="2400" dirty="0">
                <a:latin typeface="Open Sans" panose="020B0606030504020204" pitchFamily="34" charset="0"/>
                <a:ea typeface="Open Sans" panose="020B0606030504020204" pitchFamily="34" charset="0"/>
                <a:cs typeface="Open Sans" panose="020B0606030504020204" pitchFamily="34" charset="0"/>
              </a:rPr>
              <a:t> acids</a:t>
            </a:r>
          </a:p>
          <a:p>
            <a:pPr marL="964463" lvl="2" indent="-192893">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Alkaline = Isopropyl alcohol and polymers</a:t>
            </a:r>
            <a:r>
              <a:rPr lang="en-US" altLang="ar-SA" sz="1800"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1" y="2226145"/>
            <a:ext cx="5628503" cy="1143000"/>
          </a:xfrm>
          <a:noFill/>
        </p:spPr>
        <p:txBody>
          <a:bodyPr>
            <a:normAutofit fontScale="90000"/>
          </a:bodyPr>
          <a:lstStyle/>
          <a:p>
            <a:r>
              <a:rPr lang="en-US" altLang="ar-SA"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Sarin – Chemical Properties</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3CEF0B7-CB30-2A0A-68BC-65C00D90A133}"/>
              </a:ext>
            </a:extLst>
          </p:cNvPr>
          <p:cNvSpPr>
            <a:spLocks noGrp="1"/>
          </p:cNvSpPr>
          <p:nvPr>
            <p:ph type="sldNum" sz="quarter" idx="12"/>
          </p:nvPr>
        </p:nvSpPr>
        <p:spPr>
          <a:xfrm>
            <a:off x="8684741" y="6346355"/>
            <a:ext cx="2743200" cy="365125"/>
          </a:xfrm>
        </p:spPr>
        <p:txBody>
          <a:bodyPr/>
          <a:lstStyle/>
          <a:p>
            <a:fld id="{2BB1E14F-796C-409E-9B94-89634ADD74DA}" type="slidenum">
              <a:rPr lang="en-IN" smtClean="0"/>
              <a:t>30</a:t>
            </a:fld>
            <a:endParaRPr lang="en-IN" dirty="0"/>
          </a:p>
        </p:txBody>
      </p:sp>
    </p:spTree>
    <p:extLst>
      <p:ext uri="{BB962C8B-B14F-4D97-AF65-F5344CB8AC3E}">
        <p14:creationId xmlns:p14="http://schemas.microsoft.com/office/powerpoint/2010/main" val="3939778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44994" y="1816442"/>
            <a:ext cx="6989805" cy="4050957"/>
          </a:xfrm>
          <a:noFill/>
        </p:spPr>
        <p:txBody>
          <a:bodyPr>
            <a:noAutofit/>
          </a:bodyPr>
          <a:lstStyle/>
          <a:p>
            <a:pPr marL="289339" indent="-289339">
              <a:defRPr/>
            </a:pPr>
            <a:r>
              <a:rPr lang="en-US" altLang="ar-SA" sz="2400" dirty="0" err="1">
                <a:latin typeface="Open Sans" panose="020B0606030504020204" pitchFamily="34" charset="0"/>
                <a:ea typeface="Open Sans" panose="020B0606030504020204" pitchFamily="34" charset="0"/>
                <a:cs typeface="Open Sans" panose="020B0606030504020204" pitchFamily="34" charset="0"/>
              </a:rPr>
              <a:t>Odour</a:t>
            </a:r>
            <a:r>
              <a:rPr lang="en-US" altLang="ar-SA" sz="2400" dirty="0">
                <a:latin typeface="Open Sans" panose="020B0606030504020204" pitchFamily="34" charset="0"/>
                <a:ea typeface="Open Sans" panose="020B0606030504020204" pitchFamily="34" charset="0"/>
                <a:cs typeface="Open Sans" panose="020B0606030504020204" pitchFamily="34" charset="0"/>
              </a:rPr>
              <a:t>:  None when pure (fruity if impure)</a:t>
            </a:r>
          </a:p>
          <a:p>
            <a:pPr marL="289339" indent="-289339">
              <a:defRPr/>
            </a:pPr>
            <a:endParaRPr lang="en-US" altLang="ar-SA" sz="800" dirty="0">
              <a:latin typeface="Open Sans" panose="020B0606030504020204" pitchFamily="34" charset="0"/>
              <a:ea typeface="Open Sans" panose="020B0606030504020204" pitchFamily="34" charset="0"/>
              <a:cs typeface="Open Sans" panose="020B0606030504020204" pitchFamily="34" charset="0"/>
            </a:endParaRPr>
          </a:p>
          <a:p>
            <a:pPr marL="289339" indent="-289339">
              <a:defRPr/>
            </a:pPr>
            <a:r>
              <a:rPr lang="en-US" altLang="ar-SA" sz="2400" dirty="0" err="1">
                <a:latin typeface="Open Sans" panose="020B0606030504020204" pitchFamily="34" charset="0"/>
                <a:ea typeface="Open Sans" panose="020B0606030504020204" pitchFamily="34" charset="0"/>
                <a:cs typeface="Open Sans" panose="020B0606030504020204" pitchFamily="34" charset="0"/>
              </a:rPr>
              <a:t>Vapour</a:t>
            </a:r>
            <a:r>
              <a:rPr lang="en-US" altLang="ar-SA" sz="2400" dirty="0">
                <a:latin typeface="Open Sans" panose="020B0606030504020204" pitchFamily="34" charset="0"/>
                <a:ea typeface="Open Sans" panose="020B0606030504020204" pitchFamily="34" charset="0"/>
                <a:cs typeface="Open Sans" panose="020B0606030504020204" pitchFamily="34" charset="0"/>
              </a:rPr>
              <a:t> density,  4.86</a:t>
            </a:r>
          </a:p>
          <a:p>
            <a:pPr marL="289339" indent="-289339">
              <a:defRPr/>
            </a:pPr>
            <a:endParaRPr lang="en-US" altLang="ar-SA" sz="800" dirty="0">
              <a:latin typeface="Open Sans" panose="020B0606030504020204" pitchFamily="34" charset="0"/>
              <a:ea typeface="Open Sans" panose="020B0606030504020204" pitchFamily="34" charset="0"/>
              <a:cs typeface="Open Sans" panose="020B0606030504020204" pitchFamily="34" charset="0"/>
            </a:endParaRPr>
          </a:p>
          <a:p>
            <a:pPr marL="289339" indent="-289339">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Boiling point, 158ºC</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89005" y="2511425"/>
            <a:ext cx="6046573" cy="1143000"/>
          </a:xfrm>
          <a:noFill/>
        </p:spPr>
        <p:txBody>
          <a:bodyPr>
            <a:normAutofit fontScale="90000"/>
          </a:bodyPr>
          <a:lstStyle/>
          <a:p>
            <a:pPr>
              <a:defRPr/>
            </a:pPr>
            <a:r>
              <a:rPr lang="en-US" altLang="ar-SA"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Sarin – Physical Properties…</a:t>
            </a:r>
          </a:p>
        </p:txBody>
      </p:sp>
      <p:sp>
        <p:nvSpPr>
          <p:cNvPr id="14" name="Rectangle 3"/>
          <p:cNvSpPr txBox="1">
            <a:spLocks noChangeArrowheads="1"/>
          </p:cNvSpPr>
          <p:nvPr/>
        </p:nvSpPr>
        <p:spPr>
          <a:xfrm>
            <a:off x="2210741" y="1725613"/>
            <a:ext cx="8609659" cy="1928812"/>
          </a:xfrm>
          <a:prstGeom prst="rect">
            <a:avLst/>
          </a:prstGeom>
        </p:spPr>
        <p:txBody>
          <a:bodyPr/>
          <a:lstStyle>
            <a:lvl1pPr marL="288925" indent="-288925" algn="l" rtl="0" eaLnBrk="0" fontAlgn="base" hangingPunct="0">
              <a:spcBef>
                <a:spcPct val="20000"/>
              </a:spcBef>
              <a:spcAft>
                <a:spcPct val="0"/>
              </a:spcAft>
              <a:buChar char="•"/>
              <a:defRPr sz="2700">
                <a:solidFill>
                  <a:schemeClr val="tx1"/>
                </a:solidFill>
                <a:latin typeface="+mn-lt"/>
                <a:ea typeface="+mn-ea"/>
                <a:cs typeface="+mn-cs"/>
              </a:defRPr>
            </a:lvl1pPr>
            <a:lvl2pPr marL="625475" indent="-239713" algn="l" rtl="0" eaLnBrk="0" fontAlgn="base" hangingPunct="0">
              <a:spcBef>
                <a:spcPct val="20000"/>
              </a:spcBef>
              <a:spcAft>
                <a:spcPct val="0"/>
              </a:spcAft>
              <a:buChar char="–"/>
              <a:defRPr sz="2300">
                <a:solidFill>
                  <a:schemeClr val="tx1"/>
                </a:solidFill>
                <a:latin typeface="+mn-lt"/>
                <a:cs typeface="+mn-cs"/>
              </a:defRPr>
            </a:lvl2pPr>
            <a:lvl3pPr marL="963613" indent="-192088" algn="l" rtl="0" eaLnBrk="0" fontAlgn="base" hangingPunct="0">
              <a:spcBef>
                <a:spcPct val="20000"/>
              </a:spcBef>
              <a:spcAft>
                <a:spcPct val="0"/>
              </a:spcAft>
              <a:buChar char="•"/>
              <a:defRPr sz="2000">
                <a:solidFill>
                  <a:schemeClr val="tx1"/>
                </a:solidFill>
                <a:latin typeface="+mn-lt"/>
                <a:cs typeface="+mn-cs"/>
              </a:defRPr>
            </a:lvl3pPr>
            <a:lvl4pPr marL="1349375" indent="-192088" algn="l" rtl="0" eaLnBrk="0" fontAlgn="base" hangingPunct="0">
              <a:spcBef>
                <a:spcPct val="20000"/>
              </a:spcBef>
              <a:spcAft>
                <a:spcPct val="0"/>
              </a:spcAft>
              <a:buChar char="–"/>
              <a:defRPr sz="1600">
                <a:solidFill>
                  <a:schemeClr val="tx1"/>
                </a:solidFill>
                <a:latin typeface="+mn-lt"/>
                <a:cs typeface="+mn-cs"/>
              </a:defRPr>
            </a:lvl4pPr>
            <a:lvl5pPr marL="1735138" indent="-192088" algn="l" rtl="0" eaLnBrk="0" fontAlgn="base" hangingPunct="0">
              <a:spcBef>
                <a:spcPct val="20000"/>
              </a:spcBef>
              <a:spcAft>
                <a:spcPct val="0"/>
              </a:spcAft>
              <a:buChar char="»"/>
              <a:defRPr sz="1600">
                <a:solidFill>
                  <a:schemeClr val="tx1"/>
                </a:solidFill>
                <a:latin typeface="+mn-lt"/>
                <a:cs typeface="+mn-cs"/>
              </a:defRPr>
            </a:lvl5pPr>
            <a:lvl6pPr marL="2121819" indent="-192893" algn="l" rtl="0" fontAlgn="base">
              <a:spcBef>
                <a:spcPct val="20000"/>
              </a:spcBef>
              <a:spcAft>
                <a:spcPct val="0"/>
              </a:spcAft>
              <a:buChar char="»"/>
              <a:defRPr sz="1688">
                <a:solidFill>
                  <a:schemeClr val="tx1"/>
                </a:solidFill>
                <a:latin typeface="+mn-lt"/>
                <a:cs typeface="+mn-cs"/>
              </a:defRPr>
            </a:lvl6pPr>
            <a:lvl7pPr marL="2507605" indent="-192893" algn="l" rtl="0" fontAlgn="base">
              <a:spcBef>
                <a:spcPct val="20000"/>
              </a:spcBef>
              <a:spcAft>
                <a:spcPct val="0"/>
              </a:spcAft>
              <a:buChar char="»"/>
              <a:defRPr sz="1688">
                <a:solidFill>
                  <a:schemeClr val="tx1"/>
                </a:solidFill>
                <a:latin typeface="+mn-lt"/>
                <a:cs typeface="+mn-cs"/>
              </a:defRPr>
            </a:lvl7pPr>
            <a:lvl8pPr marL="2893390" indent="-192893" algn="l" rtl="0" fontAlgn="base">
              <a:spcBef>
                <a:spcPct val="20000"/>
              </a:spcBef>
              <a:spcAft>
                <a:spcPct val="0"/>
              </a:spcAft>
              <a:buChar char="»"/>
              <a:defRPr sz="1688">
                <a:solidFill>
                  <a:schemeClr val="tx1"/>
                </a:solidFill>
                <a:latin typeface="+mn-lt"/>
                <a:cs typeface="+mn-cs"/>
              </a:defRPr>
            </a:lvl8pPr>
            <a:lvl9pPr marL="3279176" indent="-192893" algn="l" rtl="0" fontAlgn="base">
              <a:spcBef>
                <a:spcPct val="20000"/>
              </a:spcBef>
              <a:spcAft>
                <a:spcPct val="0"/>
              </a:spcAft>
              <a:buChar char="»"/>
              <a:defRPr sz="1688">
                <a:solidFill>
                  <a:schemeClr val="tx1"/>
                </a:solidFill>
                <a:latin typeface="+mn-lt"/>
                <a:cs typeface="+mn-cs"/>
              </a:defRPr>
            </a:lvl9pPr>
          </a:lstStyle>
          <a:p>
            <a:pPr marL="289339" indent="-289339" eaLnBrk="1" hangingPunct="1">
              <a:defRPr/>
            </a:pPr>
            <a:endParaRPr lang="en-US" altLang="ar-SA" sz="2363" dirty="0">
              <a:latin typeface="Times New Roman" pitchFamily="18" charset="0"/>
              <a:cs typeface="Times New Roman" pitchFamily="18" charset="0"/>
            </a:endParaRPr>
          </a:p>
        </p:txBody>
      </p:sp>
      <p:sp>
        <p:nvSpPr>
          <p:cNvPr id="16" name="Text Box 5"/>
          <p:cNvSpPr txBox="1">
            <a:spLocks noChangeArrowheads="1"/>
          </p:cNvSpPr>
          <p:nvPr/>
        </p:nvSpPr>
        <p:spPr bwMode="auto">
          <a:xfrm>
            <a:off x="5158012" y="3927479"/>
            <a:ext cx="6348119" cy="1655763"/>
          </a:xfrm>
          <a:prstGeom prst="rect">
            <a:avLst/>
          </a:prstGeom>
          <a:noFill/>
          <a:ln w="12700">
            <a:solidFill>
              <a:schemeClr val="accent1"/>
            </a:solidFill>
            <a:miter lim="800000"/>
            <a:headEnd type="none" w="sm" len="sm"/>
            <a:tailEnd type="none" w="sm" len="sm"/>
          </a:ln>
          <a:effec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30000"/>
              </a:spcBef>
              <a:buFontTx/>
              <a:buNone/>
              <a:defRPr/>
            </a:pPr>
            <a:r>
              <a:rPr lang="en-US" altLang="ar-SA" sz="2363" b="1" dirty="0">
                <a:solidFill>
                  <a:srgbClr val="000000"/>
                </a:solidFill>
                <a:latin typeface="+mj-lt"/>
                <a:ea typeface="Times New Roman (Arabic)"/>
                <a:cs typeface="Times New Roman (Arabic)"/>
              </a:rPr>
              <a:t>This agent is a non-persistent vapor at room temperature.  </a:t>
            </a:r>
          </a:p>
          <a:p>
            <a:pPr algn="ctr">
              <a:spcBef>
                <a:spcPct val="30000"/>
              </a:spcBef>
              <a:buFontTx/>
              <a:buNone/>
              <a:defRPr/>
            </a:pPr>
            <a:r>
              <a:rPr lang="en-US" altLang="ar-SA" sz="2363" b="1" u="sng" dirty="0">
                <a:latin typeface="+mj-lt"/>
                <a:ea typeface="Times New Roman (Arabic)"/>
                <a:cs typeface="Times New Roman (Arabic)"/>
              </a:rPr>
              <a:t>Both respiratory and skin protection are required.</a:t>
            </a:r>
            <a:endParaRPr lang="en-US" altLang="en-US" sz="2363" b="1" u="sng" dirty="0">
              <a:latin typeface="+mj-lt"/>
              <a:ea typeface="Times New Roman (Arabic)"/>
              <a:cs typeface="Times New Roman (Arabic)"/>
            </a:endParaRPr>
          </a:p>
        </p:txBody>
      </p:sp>
      <p:sp>
        <p:nvSpPr>
          <p:cNvPr id="2" name="Slide Number Placeholder 1">
            <a:extLst>
              <a:ext uri="{FF2B5EF4-FFF2-40B4-BE49-F238E27FC236}">
                <a16:creationId xmlns:a16="http://schemas.microsoft.com/office/drawing/2014/main" id="{10DD20F7-B88E-426C-683F-94B05F54DBAA}"/>
              </a:ext>
            </a:extLst>
          </p:cNvPr>
          <p:cNvSpPr>
            <a:spLocks noGrp="1"/>
          </p:cNvSpPr>
          <p:nvPr>
            <p:ph type="sldNum" sz="quarter" idx="12"/>
          </p:nvPr>
        </p:nvSpPr>
        <p:spPr>
          <a:xfrm>
            <a:off x="8672384" y="6353521"/>
            <a:ext cx="2743200" cy="365125"/>
          </a:xfrm>
        </p:spPr>
        <p:txBody>
          <a:bodyPr/>
          <a:lstStyle/>
          <a:p>
            <a:fld id="{2BB1E14F-796C-409E-9B94-89634ADD74DA}" type="slidenum">
              <a:rPr lang="en-IN" smtClean="0"/>
              <a:t>31</a:t>
            </a:fld>
            <a:endParaRPr lang="en-IN"/>
          </a:p>
        </p:txBody>
      </p:sp>
    </p:spTree>
    <p:extLst>
      <p:ext uri="{BB962C8B-B14F-4D97-AF65-F5344CB8AC3E}">
        <p14:creationId xmlns:p14="http://schemas.microsoft.com/office/powerpoint/2010/main" val="1911924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13406" y="1965026"/>
            <a:ext cx="6693243" cy="3507259"/>
          </a:xfrm>
          <a:noFill/>
        </p:spPr>
        <p:txBody>
          <a:bodyPr>
            <a:noAutofit/>
          </a:bodyPr>
          <a:lstStyle/>
          <a:p>
            <a:pPr>
              <a:spcBef>
                <a:spcPct val="50000"/>
              </a:spcBef>
              <a:buClr>
                <a:srgbClr val="CC3399"/>
              </a:buClr>
              <a:buSzPct val="75000"/>
              <a:buFont typeface="Monotype Sorts" pitchFamily="2" charset="2"/>
              <a:buNone/>
              <a:defRPr/>
            </a:pPr>
            <a:r>
              <a:rPr lang="en-US" altLang="en-US" sz="2400" b="1" dirty="0">
                <a:latin typeface="Open Sans" panose="020B0606030504020204" pitchFamily="34" charset="0"/>
                <a:ea typeface="Open Sans" panose="020B0606030504020204" pitchFamily="34" charset="0"/>
                <a:cs typeface="Open Sans" panose="020B0606030504020204" pitchFamily="34" charset="0"/>
              </a:rPr>
              <a:t>Agent				LD</a:t>
            </a:r>
            <a:r>
              <a:rPr lang="en-US" altLang="en-US" sz="2400" b="1" baseline="-25000" dirty="0">
                <a:latin typeface="Open Sans" panose="020B0606030504020204" pitchFamily="34" charset="0"/>
                <a:ea typeface="Open Sans" panose="020B0606030504020204" pitchFamily="34" charset="0"/>
                <a:cs typeface="Open Sans" panose="020B0606030504020204" pitchFamily="34" charset="0"/>
              </a:rPr>
              <a:t>50</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a:spcBef>
                <a:spcPct val="50000"/>
              </a:spcBef>
              <a:buClr>
                <a:srgbClr val="CC3399"/>
              </a:buClr>
              <a:buSzPct val="75000"/>
              <a:buFont typeface="Monotype Sorts" pitchFamily="2" charset="2"/>
              <a:buNone/>
              <a:defRPr/>
            </a:pPr>
            <a:r>
              <a:rPr lang="en-US" altLang="en-US" sz="2400" b="1" dirty="0">
                <a:latin typeface="Open Sans" panose="020B0606030504020204" pitchFamily="34" charset="0"/>
                <a:ea typeface="Open Sans" panose="020B0606030504020204" pitchFamily="34" charset="0"/>
                <a:cs typeface="Open Sans" panose="020B0606030504020204" pitchFamily="34" charset="0"/>
              </a:rPr>
              <a:t>Phosgene				3.2 g/m</a:t>
            </a:r>
            <a:r>
              <a:rPr lang="en-US" altLang="en-US" sz="2400" b="1" baseline="30000" dirty="0">
                <a:latin typeface="Open Sans" panose="020B0606030504020204" pitchFamily="34" charset="0"/>
                <a:ea typeface="Open Sans" panose="020B0606030504020204" pitchFamily="34" charset="0"/>
                <a:cs typeface="Open Sans" panose="020B0606030504020204" pitchFamily="34" charset="0"/>
              </a:rPr>
              <a:t>3</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a:spcBef>
                <a:spcPct val="50000"/>
              </a:spcBef>
              <a:buClr>
                <a:srgbClr val="CC3399"/>
              </a:buClr>
              <a:buSzPct val="75000"/>
              <a:buFont typeface="Monotype Sorts" pitchFamily="2" charset="2"/>
              <a:buNone/>
              <a:defRPr/>
            </a:pPr>
            <a:r>
              <a:rPr lang="en-US" altLang="en-US" sz="2400" b="1" dirty="0" err="1">
                <a:latin typeface="Open Sans" panose="020B0606030504020204" pitchFamily="34" charset="0"/>
                <a:ea typeface="Open Sans" panose="020B0606030504020204" pitchFamily="34" charset="0"/>
                <a:cs typeface="Open Sans" panose="020B0606030504020204" pitchFamily="34" charset="0"/>
              </a:rPr>
              <a:t>Sarin</a:t>
            </a:r>
            <a:r>
              <a:rPr lang="en-US" altLang="en-US" sz="2400" b="1" dirty="0">
                <a:latin typeface="Open Sans" panose="020B0606030504020204" pitchFamily="34" charset="0"/>
                <a:ea typeface="Open Sans" panose="020B0606030504020204" pitchFamily="34" charset="0"/>
                <a:cs typeface="Open Sans" panose="020B0606030504020204" pitchFamily="34" charset="0"/>
              </a:rPr>
              <a:t> (GB)				70 mg/m</a:t>
            </a:r>
            <a:r>
              <a:rPr lang="en-US" altLang="en-US" sz="2400" b="1" baseline="30000" dirty="0">
                <a:latin typeface="Open Sans" panose="020B0606030504020204" pitchFamily="34" charset="0"/>
                <a:ea typeface="Open Sans" panose="020B0606030504020204" pitchFamily="34" charset="0"/>
                <a:cs typeface="Open Sans" panose="020B0606030504020204" pitchFamily="34" charset="0"/>
              </a:rPr>
              <a:t>3</a:t>
            </a:r>
            <a:endParaRPr lang="en-US" altLang="en-US" sz="2400" b="1" dirty="0">
              <a:latin typeface="Open Sans" panose="020B0606030504020204" pitchFamily="34" charset="0"/>
              <a:ea typeface="Open Sans" panose="020B0606030504020204" pitchFamily="34" charset="0"/>
              <a:cs typeface="Open Sans" panose="020B0606030504020204" pitchFamily="34" charset="0"/>
            </a:endParaRPr>
          </a:p>
          <a:p>
            <a:pPr>
              <a:spcBef>
                <a:spcPct val="50000"/>
              </a:spcBef>
              <a:buClr>
                <a:srgbClr val="CC3399"/>
              </a:buClr>
              <a:buSzPct val="75000"/>
              <a:buFont typeface="Monotype Sorts" pitchFamily="2" charset="2"/>
              <a:buNone/>
              <a:defRPr/>
            </a:pPr>
            <a:r>
              <a:rPr lang="en-US" altLang="en-US" sz="2400" b="1" dirty="0">
                <a:latin typeface="Open Sans" panose="020B0606030504020204" pitchFamily="34" charset="0"/>
                <a:ea typeface="Open Sans" panose="020B0606030504020204" pitchFamily="34" charset="0"/>
                <a:cs typeface="Open Sans" panose="020B0606030504020204" pitchFamily="34" charset="0"/>
              </a:rPr>
              <a:t>VX					10 mg on skin</a:t>
            </a:r>
          </a:p>
          <a:p>
            <a:pPr>
              <a:spcBef>
                <a:spcPct val="50000"/>
              </a:spcBef>
              <a:buClr>
                <a:srgbClr val="CC3399"/>
              </a:buClr>
              <a:buSzPct val="75000"/>
              <a:buFont typeface="Monotype Sorts" pitchFamily="2" charset="2"/>
              <a:buNone/>
              <a:defRPr/>
            </a:pPr>
            <a:r>
              <a:rPr lang="en-US" altLang="en-US" sz="2400" b="1" dirty="0">
                <a:latin typeface="Open Sans" panose="020B0606030504020204" pitchFamily="34" charset="0"/>
                <a:ea typeface="Open Sans" panose="020B0606030504020204" pitchFamily="34" charset="0"/>
                <a:cs typeface="Open Sans" panose="020B0606030504020204" pitchFamily="34" charset="0"/>
              </a:rPr>
              <a:t>A232				        &lt;0.1 mg on skin</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1" y="2705100"/>
            <a:ext cx="5727357" cy="1143000"/>
          </a:xfrm>
          <a:noFill/>
        </p:spPr>
        <p:txBody>
          <a:bodyPr>
            <a:normAutofit fontScale="90000"/>
          </a:bodyPr>
          <a:lstStyle/>
          <a:p>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Chemical Agent– Relative Toxicity</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802CE71-23DA-EAEF-C256-F998EAA8A55E}"/>
              </a:ext>
            </a:extLst>
          </p:cNvPr>
          <p:cNvSpPr>
            <a:spLocks noGrp="1"/>
          </p:cNvSpPr>
          <p:nvPr>
            <p:ph type="sldNum" sz="quarter" idx="12"/>
          </p:nvPr>
        </p:nvSpPr>
        <p:spPr>
          <a:xfrm>
            <a:off x="8660028" y="6343993"/>
            <a:ext cx="2743200" cy="365125"/>
          </a:xfrm>
        </p:spPr>
        <p:txBody>
          <a:bodyPr/>
          <a:lstStyle/>
          <a:p>
            <a:fld id="{2BB1E14F-796C-409E-9B94-89634ADD74DA}" type="slidenum">
              <a:rPr lang="en-IN" smtClean="0"/>
              <a:t>32</a:t>
            </a:fld>
            <a:endParaRPr lang="en-IN"/>
          </a:p>
        </p:txBody>
      </p:sp>
    </p:spTree>
    <p:extLst>
      <p:ext uri="{BB962C8B-B14F-4D97-AF65-F5344CB8AC3E}">
        <p14:creationId xmlns:p14="http://schemas.microsoft.com/office/powerpoint/2010/main" val="1562033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612028" y="1575487"/>
            <a:ext cx="5791200" cy="4572000"/>
          </a:xfrm>
          <a:noFill/>
        </p:spPr>
        <p:txBody>
          <a:bodyPr>
            <a:noAutofit/>
          </a:bodyPr>
          <a:lstStyle/>
          <a:p>
            <a:pPr marL="0" indent="0" algn="just">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  The group of organophosphorus compounds </a:t>
            </a:r>
          </a:p>
          <a:p>
            <a:pPr marL="0" indent="0" algn="just">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   Hazard in their liquid and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vapour</a:t>
            </a:r>
            <a:r>
              <a:rPr lang="en-US" altLang="en-US" sz="2400" dirty="0">
                <a:latin typeface="Open Sans" panose="020B0606030504020204" pitchFamily="34" charset="0"/>
                <a:ea typeface="Open Sans" panose="020B0606030504020204" pitchFamily="34" charset="0"/>
                <a:cs typeface="Open Sans" panose="020B0606030504020204" pitchFamily="34" charset="0"/>
              </a:rPr>
              <a:t> state</a:t>
            </a:r>
          </a:p>
          <a:p>
            <a:pPr marL="0" indent="0" algn="just">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   Normally in liquid state on temperate condition.  </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72413" y="2438400"/>
            <a:ext cx="5135262" cy="1143000"/>
          </a:xfrm>
          <a:noFill/>
        </p:spPr>
        <p:txBody>
          <a:bodyPr>
            <a:normAutofit fontScale="90000"/>
          </a:bodyPr>
          <a:lstStyle/>
          <a:p>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PHYSIO-CHEMICAL PROPERTIES OF NERVE AGENTS</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1B4CF8CC-982F-173C-428A-A3B85D0F400A}"/>
              </a:ext>
            </a:extLst>
          </p:cNvPr>
          <p:cNvSpPr>
            <a:spLocks noGrp="1"/>
          </p:cNvSpPr>
          <p:nvPr>
            <p:ph type="sldNum" sz="quarter" idx="12"/>
          </p:nvPr>
        </p:nvSpPr>
        <p:spPr>
          <a:xfrm>
            <a:off x="8660028" y="6356350"/>
            <a:ext cx="2743200" cy="365125"/>
          </a:xfrm>
        </p:spPr>
        <p:txBody>
          <a:bodyPr/>
          <a:lstStyle/>
          <a:p>
            <a:fld id="{2BB1E14F-796C-409E-9B94-89634ADD74DA}" type="slidenum">
              <a:rPr lang="en-IN" smtClean="0"/>
              <a:t>33</a:t>
            </a:fld>
            <a:endParaRPr lang="en-IN"/>
          </a:p>
        </p:txBody>
      </p:sp>
    </p:spTree>
    <p:extLst>
      <p:ext uri="{BB962C8B-B14F-4D97-AF65-F5344CB8AC3E}">
        <p14:creationId xmlns:p14="http://schemas.microsoft.com/office/powerpoint/2010/main" val="3096585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168346" y="930275"/>
            <a:ext cx="6846060" cy="4572000"/>
          </a:xfrm>
          <a:noFill/>
        </p:spPr>
        <p:txBody>
          <a:bodyPr>
            <a:noAutofit/>
          </a:bodyPr>
          <a:lstStyle/>
          <a:p>
            <a:pPr marL="0" indent="0"/>
            <a:r>
              <a:rPr lang="en-US" sz="2400" dirty="0">
                <a:latin typeface="Open Sans" panose="020B0606030504020204" pitchFamily="34" charset="0"/>
                <a:ea typeface="Open Sans" panose="020B0606030504020204" pitchFamily="34" charset="0"/>
                <a:cs typeface="Open Sans" panose="020B0606030504020204" pitchFamily="34" charset="0"/>
              </a:rPr>
              <a:t>(Persistence agent) The persistent nerve agents are practically colorless and relatively in volatile liquids, which slowly omit an odorless toxic vapor. </a:t>
            </a:r>
          </a:p>
          <a:p>
            <a:pPr marL="0" indent="0"/>
            <a:r>
              <a:rPr lang="en-US" sz="2400" dirty="0">
                <a:latin typeface="Open Sans" panose="020B0606030504020204" pitchFamily="34" charset="0"/>
                <a:ea typeface="Open Sans" panose="020B0606030504020204" pitchFamily="34" charset="0"/>
                <a:cs typeface="Open Sans" panose="020B0606030504020204" pitchFamily="34" charset="0"/>
              </a:rPr>
              <a:t>Their consistency is much the same as that of light lubricating oil and their persistency is such as to make them extremely hazardous as a liquid or as an aerosol, which can be inhaled, absorbed through the skin or swallowed with contaminated food or water.</a:t>
            </a:r>
          </a:p>
          <a:p>
            <a:pPr marL="0" indent="0"/>
            <a:r>
              <a:rPr lang="en-US" sz="2400" dirty="0">
                <a:latin typeface="Open Sans" panose="020B0606030504020204" pitchFamily="34" charset="0"/>
                <a:ea typeface="Open Sans" panose="020B0606030504020204" pitchFamily="34" charset="0"/>
                <a:cs typeface="Open Sans" panose="020B0606030504020204" pitchFamily="34" charset="0"/>
              </a:rPr>
              <a:t> The standard US persistent agent is VX. Since they do not readily evaporate, they stay in terrain/ equipment/ material for a day or years depending on the weather conditions.</a:t>
            </a:r>
            <a:endParaRPr lang="en-IN" sz="2400" dirty="0">
              <a:latin typeface="Open Sans" panose="020B0606030504020204" pitchFamily="34" charset="0"/>
              <a:ea typeface="Open Sans" panose="020B0606030504020204" pitchFamily="34" charset="0"/>
              <a:cs typeface="Open Sans" panose="020B0606030504020204" pitchFamily="34" charset="0"/>
            </a:endParaRPr>
          </a:p>
          <a:p>
            <a:pPr marL="0" indent="0"/>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59708" y="2438400"/>
            <a:ext cx="3418703" cy="1143000"/>
          </a:xfrm>
          <a:noFill/>
        </p:spPr>
        <p:txBody>
          <a:bodyPr>
            <a:normAutofit/>
          </a:bodyPr>
          <a:lstStyle/>
          <a:p>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V Agents</a:t>
            </a:r>
          </a:p>
        </p:txBody>
      </p:sp>
      <p:sp>
        <p:nvSpPr>
          <p:cNvPr id="2" name="Slide Number Placeholder 1">
            <a:extLst>
              <a:ext uri="{FF2B5EF4-FFF2-40B4-BE49-F238E27FC236}">
                <a16:creationId xmlns:a16="http://schemas.microsoft.com/office/drawing/2014/main" id="{2FE065ED-37DD-1FE7-8191-7A5527C5D044}"/>
              </a:ext>
            </a:extLst>
          </p:cNvPr>
          <p:cNvSpPr>
            <a:spLocks noGrp="1"/>
          </p:cNvSpPr>
          <p:nvPr>
            <p:ph type="sldNum" sz="quarter" idx="12"/>
          </p:nvPr>
        </p:nvSpPr>
        <p:spPr>
          <a:xfrm>
            <a:off x="8660028" y="6356350"/>
            <a:ext cx="2743200" cy="365125"/>
          </a:xfrm>
        </p:spPr>
        <p:txBody>
          <a:bodyPr/>
          <a:lstStyle/>
          <a:p>
            <a:fld id="{2BB1E14F-796C-409E-9B94-89634ADD74DA}" type="slidenum">
              <a:rPr lang="en-IN" smtClean="0"/>
              <a:t>34</a:t>
            </a:fld>
            <a:endParaRPr lang="en-IN" dirty="0"/>
          </a:p>
        </p:txBody>
      </p:sp>
    </p:spTree>
    <p:extLst>
      <p:ext uri="{BB962C8B-B14F-4D97-AF65-F5344CB8AC3E}">
        <p14:creationId xmlns:p14="http://schemas.microsoft.com/office/powerpoint/2010/main" val="3952387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85502" y="1295400"/>
            <a:ext cx="7249297" cy="4572000"/>
          </a:xfrm>
          <a:noFill/>
        </p:spPr>
        <p:txBody>
          <a:bodyPr>
            <a:noAutofit/>
          </a:bodyPr>
          <a:lstStyle/>
          <a:p>
            <a:pPr marL="0" indent="0"/>
            <a:r>
              <a:rPr lang="en-US" sz="2400" dirty="0">
                <a:latin typeface="Open Sans" panose="020B0606030504020204" pitchFamily="34" charset="0"/>
                <a:ea typeface="Open Sans" panose="020B0606030504020204" pitchFamily="34" charset="0"/>
                <a:cs typeface="Open Sans" panose="020B0606030504020204" pitchFamily="34" charset="0"/>
              </a:rPr>
              <a:t>(Non persistence) the non-persistent G agents which are practically colorless and odorless, are in general in contrast to V agents, highly volatile and they vaporize rapidly to a highly toxic cloud. </a:t>
            </a:r>
          </a:p>
          <a:p>
            <a:pPr marL="0" indent="0"/>
            <a:r>
              <a:rPr lang="en-US" sz="2400" dirty="0">
                <a:latin typeface="Open Sans" panose="020B0606030504020204" pitchFamily="34" charset="0"/>
                <a:ea typeface="Open Sans" panose="020B0606030504020204" pitchFamily="34" charset="0"/>
                <a:cs typeface="Open Sans" panose="020B0606030504020204" pitchFamily="34" charset="0"/>
              </a:rPr>
              <a:t>Their consistency is somewhat analogues to that of petrol. They normally present a vapor hazard, which attack through the eyes and respiratory tract, but may also penetrate normal clothing to attack through the skin. Although vapor is the more likely hazard, liquid G agents coming directly in contact with the skin area also lethal. </a:t>
            </a:r>
            <a:r>
              <a:rPr lang="en-US" sz="2400" dirty="0" err="1">
                <a:latin typeface="Open Sans" panose="020B0606030504020204" pitchFamily="34" charset="0"/>
                <a:ea typeface="Open Sans" panose="020B0606030504020204" pitchFamily="34" charset="0"/>
                <a:cs typeface="Open Sans" panose="020B0606030504020204" pitchFamily="34" charset="0"/>
              </a:rPr>
              <a:t>Tabun</a:t>
            </a:r>
            <a:r>
              <a:rPr lang="en-US" sz="2400" dirty="0">
                <a:latin typeface="Open Sans" panose="020B0606030504020204" pitchFamily="34" charset="0"/>
                <a:ea typeface="Open Sans" panose="020B0606030504020204" pitchFamily="34" charset="0"/>
                <a:cs typeface="Open Sans" panose="020B0606030504020204" pitchFamily="34" charset="0"/>
              </a:rPr>
              <a:t> (GA) and </a:t>
            </a:r>
            <a:r>
              <a:rPr lang="en-US" sz="2400" dirty="0" err="1">
                <a:latin typeface="Open Sans" panose="020B0606030504020204" pitchFamily="34" charset="0"/>
                <a:ea typeface="Open Sans" panose="020B0606030504020204" pitchFamily="34" charset="0"/>
                <a:cs typeface="Open Sans" panose="020B0606030504020204" pitchFamily="34" charset="0"/>
              </a:rPr>
              <a:t>Soman</a:t>
            </a:r>
            <a:r>
              <a:rPr lang="en-US" sz="2400" dirty="0">
                <a:latin typeface="Open Sans" panose="020B0606030504020204" pitchFamily="34" charset="0"/>
                <a:ea typeface="Open Sans" panose="020B0606030504020204" pitchFamily="34" charset="0"/>
                <a:cs typeface="Open Sans" panose="020B0606030504020204" pitchFamily="34" charset="0"/>
              </a:rPr>
              <a:t> (GD) are comparatively less volatile than </a:t>
            </a:r>
            <a:r>
              <a:rPr lang="en-US" sz="2400" dirty="0" err="1">
                <a:latin typeface="Open Sans" panose="020B0606030504020204" pitchFamily="34" charset="0"/>
                <a:ea typeface="Open Sans" panose="020B0606030504020204" pitchFamily="34" charset="0"/>
                <a:cs typeface="Open Sans" panose="020B0606030504020204" pitchFamily="34" charset="0"/>
              </a:rPr>
              <a:t>Sarin</a:t>
            </a:r>
            <a:r>
              <a:rPr lang="en-US" sz="2400" dirty="0">
                <a:latin typeface="Open Sans" panose="020B0606030504020204" pitchFamily="34" charset="0"/>
                <a:ea typeface="Open Sans" panose="020B0606030504020204" pitchFamily="34" charset="0"/>
                <a:cs typeface="Open Sans" panose="020B0606030504020204" pitchFamily="34" charset="0"/>
              </a:rPr>
              <a:t> (GB) and may persist for longer duration over the target.</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91978" y="2321011"/>
            <a:ext cx="3939746" cy="1143000"/>
          </a:xfrm>
          <a:noFill/>
        </p:spPr>
        <p:txBody>
          <a:bodyPr>
            <a:normAutofit/>
          </a:bodyPr>
          <a:lstStyle/>
          <a:p>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G Agents</a:t>
            </a:r>
          </a:p>
        </p:txBody>
      </p:sp>
      <p:sp>
        <p:nvSpPr>
          <p:cNvPr id="2" name="Slide Number Placeholder 1">
            <a:extLst>
              <a:ext uri="{FF2B5EF4-FFF2-40B4-BE49-F238E27FC236}">
                <a16:creationId xmlns:a16="http://schemas.microsoft.com/office/drawing/2014/main" id="{53C216B8-CEFD-3308-0E56-CBCA4EEAF53F}"/>
              </a:ext>
            </a:extLst>
          </p:cNvPr>
          <p:cNvSpPr>
            <a:spLocks noGrp="1"/>
          </p:cNvSpPr>
          <p:nvPr>
            <p:ph type="sldNum" sz="quarter" idx="12"/>
          </p:nvPr>
        </p:nvSpPr>
        <p:spPr>
          <a:xfrm>
            <a:off x="8635314" y="6356350"/>
            <a:ext cx="2743200" cy="365125"/>
          </a:xfrm>
        </p:spPr>
        <p:txBody>
          <a:bodyPr/>
          <a:lstStyle/>
          <a:p>
            <a:fld id="{2BB1E14F-796C-409E-9B94-89634ADD74DA}" type="slidenum">
              <a:rPr lang="en-IN" smtClean="0"/>
              <a:t>35</a:t>
            </a:fld>
            <a:endParaRPr lang="en-IN" dirty="0"/>
          </a:p>
        </p:txBody>
      </p:sp>
    </p:spTree>
    <p:extLst>
      <p:ext uri="{BB962C8B-B14F-4D97-AF65-F5344CB8AC3E}">
        <p14:creationId xmlns:p14="http://schemas.microsoft.com/office/powerpoint/2010/main" val="688496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A7B53-7802-67EE-0A8B-6C42149295E0}"/>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9E082D15-140A-B240-F743-A1885D13C0D8}"/>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6C62FE16-106F-C30B-67A7-4ECCD8414F7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303B8907-3B9E-5CEE-C8E8-A3B8D1254006}"/>
              </a:ext>
            </a:extLst>
          </p:cNvPr>
          <p:cNvSpPr>
            <a:spLocks noGrp="1"/>
          </p:cNvSpPr>
          <p:nvPr>
            <p:ph idx="1"/>
          </p:nvPr>
        </p:nvSpPr>
        <p:spPr>
          <a:xfrm>
            <a:off x="4903573" y="1966912"/>
            <a:ext cx="5638800" cy="3111715"/>
          </a:xfrm>
          <a:noFill/>
        </p:spPr>
        <p:txBody>
          <a:bodyPr>
            <a:noAutofit/>
          </a:bodyPr>
          <a:lstStyle/>
          <a:p>
            <a:pPr marL="0" indent="0"/>
            <a:r>
              <a:rPr lang="en-US" sz="2400" dirty="0">
                <a:latin typeface="Open Sans" panose="020B0606030504020204" pitchFamily="34" charset="0"/>
                <a:ea typeface="Open Sans" panose="020B0606030504020204" pitchFamily="34" charset="0"/>
                <a:cs typeface="Open Sans" panose="020B0606030504020204" pitchFamily="34" charset="0"/>
              </a:rPr>
              <a:t>It is pertinent to note that the toxic effects of Soman (GD) are more difficult to cure since the normal treatment for nerve agents is less effective against it. The standard US non-persistent nerve agent is </a:t>
            </a:r>
            <a:r>
              <a:rPr lang="en-US" sz="2400" dirty="0" err="1">
                <a:latin typeface="Open Sans" panose="020B0606030504020204" pitchFamily="34" charset="0"/>
                <a:ea typeface="Open Sans" panose="020B0606030504020204" pitchFamily="34" charset="0"/>
                <a:cs typeface="Open Sans" panose="020B0606030504020204" pitchFamily="34" charset="0"/>
              </a:rPr>
              <a:t>Sarin</a:t>
            </a:r>
            <a:r>
              <a:rPr lang="en-US" sz="2400" dirty="0">
                <a:latin typeface="Open Sans" panose="020B0606030504020204" pitchFamily="34" charset="0"/>
                <a:ea typeface="Open Sans" panose="020B0606030504020204" pitchFamily="34" charset="0"/>
                <a:cs typeface="Open Sans" panose="020B0606030504020204" pitchFamily="34" charset="0"/>
              </a:rPr>
              <a:t> (GB).</a:t>
            </a:r>
            <a:endParaRPr lang="en-IN"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6F22479-F966-B589-CD90-13576E577A23}"/>
              </a:ext>
            </a:extLst>
          </p:cNvPr>
          <p:cNvSpPr>
            <a:spLocks noGrp="1"/>
          </p:cNvSpPr>
          <p:nvPr>
            <p:ph type="title"/>
          </p:nvPr>
        </p:nvSpPr>
        <p:spPr>
          <a:xfrm>
            <a:off x="963827" y="2308654"/>
            <a:ext cx="3939746" cy="1143000"/>
          </a:xfrm>
          <a:noFill/>
        </p:spPr>
        <p:txBody>
          <a:bodyPr>
            <a:normAutofit/>
          </a:bodyPr>
          <a:lstStyle/>
          <a:p>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G Agents</a:t>
            </a:r>
          </a:p>
        </p:txBody>
      </p:sp>
      <p:sp>
        <p:nvSpPr>
          <p:cNvPr id="2" name="Slide Number Placeholder 1">
            <a:extLst>
              <a:ext uri="{FF2B5EF4-FFF2-40B4-BE49-F238E27FC236}">
                <a16:creationId xmlns:a16="http://schemas.microsoft.com/office/drawing/2014/main" id="{45E5335B-C546-6E4D-7987-433AD27E4CF1}"/>
              </a:ext>
            </a:extLst>
          </p:cNvPr>
          <p:cNvSpPr>
            <a:spLocks noGrp="1"/>
          </p:cNvSpPr>
          <p:nvPr>
            <p:ph type="sldNum" sz="quarter" idx="12"/>
          </p:nvPr>
        </p:nvSpPr>
        <p:spPr>
          <a:xfrm>
            <a:off x="8635314" y="6356350"/>
            <a:ext cx="2743200" cy="365125"/>
          </a:xfrm>
        </p:spPr>
        <p:txBody>
          <a:bodyPr/>
          <a:lstStyle/>
          <a:p>
            <a:fld id="{2BB1E14F-796C-409E-9B94-89634ADD74DA}" type="slidenum">
              <a:rPr lang="en-IN" smtClean="0"/>
              <a:t>36</a:t>
            </a:fld>
            <a:endParaRPr lang="en-IN" dirty="0"/>
          </a:p>
        </p:txBody>
      </p:sp>
    </p:spTree>
    <p:extLst>
      <p:ext uri="{BB962C8B-B14F-4D97-AF65-F5344CB8AC3E}">
        <p14:creationId xmlns:p14="http://schemas.microsoft.com/office/powerpoint/2010/main" val="515872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4" name="Table 13"/>
          <p:cNvGraphicFramePr>
            <a:graphicFrameLocks noGrp="1"/>
          </p:cNvGraphicFramePr>
          <p:nvPr>
            <p:extLst>
              <p:ext uri="{D42A27DB-BD31-4B8C-83A1-F6EECF244321}">
                <p14:modId xmlns:p14="http://schemas.microsoft.com/office/powerpoint/2010/main" val="2451327134"/>
              </p:ext>
            </p:extLst>
          </p:nvPr>
        </p:nvGraphicFramePr>
        <p:xfrm>
          <a:off x="976184" y="1224641"/>
          <a:ext cx="10762735" cy="5143139"/>
        </p:xfrm>
        <a:graphic>
          <a:graphicData uri="http://schemas.openxmlformats.org/drawingml/2006/table">
            <a:tbl>
              <a:tblPr/>
              <a:tblGrid>
                <a:gridCol w="2242236">
                  <a:extLst>
                    <a:ext uri="{9D8B030D-6E8A-4147-A177-3AD203B41FA5}">
                      <a16:colId xmlns:a16="http://schemas.microsoft.com/office/drawing/2014/main" val="20000"/>
                    </a:ext>
                  </a:extLst>
                </a:gridCol>
                <a:gridCol w="1793789">
                  <a:extLst>
                    <a:ext uri="{9D8B030D-6E8A-4147-A177-3AD203B41FA5}">
                      <a16:colId xmlns:a16="http://schemas.microsoft.com/office/drawing/2014/main" val="20001"/>
                    </a:ext>
                  </a:extLst>
                </a:gridCol>
                <a:gridCol w="1614411">
                  <a:extLst>
                    <a:ext uri="{9D8B030D-6E8A-4147-A177-3AD203B41FA5}">
                      <a16:colId xmlns:a16="http://schemas.microsoft.com/office/drawing/2014/main" val="20002"/>
                    </a:ext>
                  </a:extLst>
                </a:gridCol>
                <a:gridCol w="1883479">
                  <a:extLst>
                    <a:ext uri="{9D8B030D-6E8A-4147-A177-3AD203B41FA5}">
                      <a16:colId xmlns:a16="http://schemas.microsoft.com/office/drawing/2014/main" val="20003"/>
                    </a:ext>
                  </a:extLst>
                </a:gridCol>
                <a:gridCol w="1547143">
                  <a:extLst>
                    <a:ext uri="{9D8B030D-6E8A-4147-A177-3AD203B41FA5}">
                      <a16:colId xmlns:a16="http://schemas.microsoft.com/office/drawing/2014/main" val="20004"/>
                    </a:ext>
                  </a:extLst>
                </a:gridCol>
                <a:gridCol w="1681677">
                  <a:extLst>
                    <a:ext uri="{9D8B030D-6E8A-4147-A177-3AD203B41FA5}">
                      <a16:colId xmlns:a16="http://schemas.microsoft.com/office/drawing/2014/main" val="20005"/>
                    </a:ext>
                  </a:extLst>
                </a:gridCol>
              </a:tblGrid>
              <a:tr h="718767">
                <a:tc>
                  <a:txBody>
                    <a:bodyPr/>
                    <a:lstStyle/>
                    <a:p>
                      <a:pPr marL="0" marR="0" indent="228600" algn="ctr">
                        <a:spcBef>
                          <a:spcPts val="0"/>
                        </a:spcBef>
                        <a:spcAft>
                          <a:spcPts val="0"/>
                        </a:spcAft>
                      </a:pPr>
                      <a:r>
                        <a:rPr lang="en-US" sz="2400" b="1" dirty="0">
                          <a:solidFill>
                            <a:srgbClr val="C00000"/>
                          </a:solidFill>
                          <a:latin typeface="Times New Roman"/>
                          <a:ea typeface="Times New Roman"/>
                          <a:cs typeface="Kruti Dev 010"/>
                        </a:rPr>
                        <a:t>Properties</a:t>
                      </a:r>
                      <a:endParaRPr lang="en-US" sz="4400" dirty="0">
                        <a:solidFill>
                          <a:srgbClr val="C00000"/>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b="1" dirty="0">
                          <a:solidFill>
                            <a:srgbClr val="C00000"/>
                          </a:solidFill>
                          <a:latin typeface="Times New Roman"/>
                          <a:ea typeface="Times New Roman"/>
                          <a:cs typeface="Kruti Dev 010"/>
                        </a:rPr>
                        <a:t>GA (</a:t>
                      </a:r>
                      <a:r>
                        <a:rPr lang="en-US" sz="2400" b="1" dirty="0" err="1">
                          <a:solidFill>
                            <a:srgbClr val="C00000"/>
                          </a:solidFill>
                          <a:latin typeface="Times New Roman"/>
                          <a:ea typeface="Times New Roman"/>
                          <a:cs typeface="Kruti Dev 010"/>
                        </a:rPr>
                        <a:t>Tabun</a:t>
                      </a:r>
                      <a:r>
                        <a:rPr lang="en-US" sz="2400" b="1" dirty="0">
                          <a:solidFill>
                            <a:srgbClr val="C00000"/>
                          </a:solidFill>
                          <a:latin typeface="Times New Roman"/>
                          <a:ea typeface="Times New Roman"/>
                          <a:cs typeface="Kruti Dev 010"/>
                        </a:rPr>
                        <a:t>)</a:t>
                      </a:r>
                      <a:endParaRPr lang="en-US" sz="4400" dirty="0">
                        <a:solidFill>
                          <a:srgbClr val="C00000"/>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b="1" dirty="0">
                          <a:solidFill>
                            <a:srgbClr val="C00000"/>
                          </a:solidFill>
                          <a:latin typeface="Times New Roman"/>
                          <a:ea typeface="Times New Roman"/>
                          <a:cs typeface="Kruti Dev 010"/>
                        </a:rPr>
                        <a:t>GB (</a:t>
                      </a:r>
                      <a:r>
                        <a:rPr lang="en-US" sz="2400" b="1" dirty="0" err="1">
                          <a:solidFill>
                            <a:srgbClr val="C00000"/>
                          </a:solidFill>
                          <a:latin typeface="Times New Roman"/>
                          <a:ea typeface="Times New Roman"/>
                          <a:cs typeface="Kruti Dev 010"/>
                        </a:rPr>
                        <a:t>Sarin</a:t>
                      </a:r>
                      <a:r>
                        <a:rPr lang="en-US" sz="2400" b="1" dirty="0">
                          <a:solidFill>
                            <a:srgbClr val="C00000"/>
                          </a:solidFill>
                          <a:latin typeface="Times New Roman"/>
                          <a:ea typeface="Times New Roman"/>
                          <a:cs typeface="Kruti Dev 010"/>
                        </a:rPr>
                        <a:t>)</a:t>
                      </a:r>
                      <a:endParaRPr lang="en-US" sz="4400" dirty="0">
                        <a:solidFill>
                          <a:srgbClr val="C00000"/>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b="1" dirty="0">
                          <a:solidFill>
                            <a:srgbClr val="C00000"/>
                          </a:solidFill>
                          <a:latin typeface="Times New Roman"/>
                          <a:ea typeface="Times New Roman"/>
                          <a:cs typeface="Kruti Dev 010"/>
                        </a:rPr>
                        <a:t>GD  (</a:t>
                      </a:r>
                      <a:r>
                        <a:rPr lang="en-US" sz="2400" b="1" dirty="0" err="1">
                          <a:solidFill>
                            <a:srgbClr val="C00000"/>
                          </a:solidFill>
                          <a:latin typeface="Times New Roman"/>
                          <a:ea typeface="Times New Roman"/>
                          <a:cs typeface="Kruti Dev 010"/>
                        </a:rPr>
                        <a:t>Soman</a:t>
                      </a:r>
                      <a:r>
                        <a:rPr lang="en-US" sz="2400" b="1" dirty="0">
                          <a:solidFill>
                            <a:srgbClr val="C00000"/>
                          </a:solidFill>
                          <a:latin typeface="Times New Roman"/>
                          <a:ea typeface="Times New Roman"/>
                          <a:cs typeface="Kruti Dev 010"/>
                        </a:rPr>
                        <a:t>)     </a:t>
                      </a:r>
                      <a:endParaRPr lang="en-US" sz="4400" dirty="0">
                        <a:solidFill>
                          <a:srgbClr val="C00000"/>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spcBef>
                          <a:spcPts val="0"/>
                        </a:spcBef>
                        <a:spcAft>
                          <a:spcPts val="0"/>
                        </a:spcAft>
                      </a:pPr>
                      <a:r>
                        <a:rPr lang="en-US" sz="2400" b="1" dirty="0">
                          <a:solidFill>
                            <a:srgbClr val="C00000"/>
                          </a:solidFill>
                          <a:latin typeface="Times New Roman"/>
                          <a:ea typeface="Times New Roman"/>
                          <a:cs typeface="Kruti Dev 010"/>
                        </a:rPr>
                        <a:t>GF</a:t>
                      </a:r>
                      <a:endParaRPr lang="en-US" sz="4400" dirty="0">
                        <a:solidFill>
                          <a:srgbClr val="C00000"/>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ctr">
                        <a:spcBef>
                          <a:spcPts val="0"/>
                        </a:spcBef>
                        <a:spcAft>
                          <a:spcPts val="0"/>
                        </a:spcAft>
                      </a:pPr>
                      <a:r>
                        <a:rPr lang="en-US" sz="2400" b="1" dirty="0">
                          <a:solidFill>
                            <a:srgbClr val="C00000"/>
                          </a:solidFill>
                          <a:latin typeface="Times New Roman"/>
                          <a:ea typeface="Times New Roman"/>
                          <a:cs typeface="Kruti Dev 010"/>
                        </a:rPr>
                        <a:t>VX</a:t>
                      </a:r>
                      <a:endParaRPr lang="en-US" sz="4400" dirty="0">
                        <a:solidFill>
                          <a:srgbClr val="C00000"/>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05031">
                <a:tc>
                  <a:txBody>
                    <a:bodyPr/>
                    <a:lstStyle/>
                    <a:p>
                      <a:pPr marL="0" marR="0" indent="0" algn="just">
                        <a:spcBef>
                          <a:spcPts val="0"/>
                        </a:spcBef>
                        <a:spcAft>
                          <a:spcPts val="0"/>
                        </a:spcAft>
                        <a:tabLst>
                          <a:tab pos="622300" algn="l"/>
                        </a:tabLst>
                      </a:pPr>
                      <a:r>
                        <a:rPr lang="en-US" sz="2400" dirty="0">
                          <a:solidFill>
                            <a:schemeClr val="tx1"/>
                          </a:solidFill>
                          <a:latin typeface="Times New Roman"/>
                          <a:ea typeface="Times New Roman"/>
                          <a:cs typeface="Kruti Dev 010"/>
                        </a:rPr>
                        <a:t>Molecular Weight g/mole</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dirty="0">
                          <a:solidFill>
                            <a:schemeClr val="tx1"/>
                          </a:solidFill>
                          <a:latin typeface="Times New Roman"/>
                          <a:ea typeface="Times New Roman"/>
                          <a:cs typeface="Kruti Dev 010"/>
                        </a:rPr>
                        <a:t>162</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a:solidFill>
                            <a:schemeClr val="tx1"/>
                          </a:solidFill>
                          <a:latin typeface="Times New Roman"/>
                          <a:ea typeface="Times New Roman"/>
                          <a:cs typeface="Kruti Dev 010"/>
                        </a:rPr>
                        <a:t>140</a:t>
                      </a:r>
                      <a:endParaRPr lang="en-US" sz="440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a:solidFill>
                            <a:schemeClr val="tx1"/>
                          </a:solidFill>
                          <a:latin typeface="Times New Roman"/>
                          <a:ea typeface="Times New Roman"/>
                          <a:cs typeface="Kruti Dev 010"/>
                        </a:rPr>
                        <a:t>182</a:t>
                      </a:r>
                      <a:endParaRPr lang="en-US" sz="440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spcBef>
                          <a:spcPts val="0"/>
                        </a:spcBef>
                        <a:spcAft>
                          <a:spcPts val="0"/>
                        </a:spcAft>
                      </a:pPr>
                      <a:r>
                        <a:rPr lang="en-US" sz="2400">
                          <a:solidFill>
                            <a:schemeClr val="tx1"/>
                          </a:solidFill>
                          <a:latin typeface="Times New Roman"/>
                          <a:ea typeface="Times New Roman"/>
                          <a:cs typeface="Kruti Dev 010"/>
                        </a:rPr>
                        <a:t>180</a:t>
                      </a:r>
                      <a:endParaRPr lang="en-US" sz="440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dirty="0">
                          <a:solidFill>
                            <a:schemeClr val="tx1"/>
                          </a:solidFill>
                          <a:latin typeface="Times New Roman"/>
                          <a:ea typeface="Times New Roman"/>
                          <a:cs typeface="Kruti Dev 010"/>
                        </a:rPr>
                        <a:t>267</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18767">
                <a:tc>
                  <a:txBody>
                    <a:bodyPr/>
                    <a:lstStyle/>
                    <a:p>
                      <a:pPr marL="0" marR="0" indent="0" algn="just">
                        <a:spcBef>
                          <a:spcPts val="0"/>
                        </a:spcBef>
                        <a:spcAft>
                          <a:spcPts val="0"/>
                        </a:spcAft>
                        <a:tabLst>
                          <a:tab pos="622300" algn="l"/>
                        </a:tabLst>
                      </a:pPr>
                      <a:r>
                        <a:rPr lang="en-US" sz="2400" dirty="0" err="1">
                          <a:solidFill>
                            <a:schemeClr val="tx1"/>
                          </a:solidFill>
                          <a:latin typeface="Times New Roman"/>
                          <a:ea typeface="Times New Roman"/>
                          <a:cs typeface="Kruti Dev 010"/>
                        </a:rPr>
                        <a:t>Vapour</a:t>
                      </a:r>
                      <a:r>
                        <a:rPr lang="en-US" sz="2400" dirty="0">
                          <a:solidFill>
                            <a:schemeClr val="tx1"/>
                          </a:solidFill>
                          <a:latin typeface="Times New Roman"/>
                          <a:ea typeface="Times New Roman"/>
                          <a:cs typeface="Kruti Dev 010"/>
                        </a:rPr>
                        <a:t> Density </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dirty="0">
                          <a:solidFill>
                            <a:schemeClr val="tx1"/>
                          </a:solidFill>
                          <a:latin typeface="Times New Roman"/>
                          <a:ea typeface="Times New Roman"/>
                          <a:cs typeface="Kruti Dev 010"/>
                        </a:rPr>
                        <a:t>5.63</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a:solidFill>
                            <a:schemeClr val="tx1"/>
                          </a:solidFill>
                          <a:latin typeface="Times New Roman"/>
                          <a:ea typeface="Times New Roman"/>
                          <a:cs typeface="Kruti Dev 010"/>
                        </a:rPr>
                        <a:t>4.86</a:t>
                      </a:r>
                      <a:endParaRPr lang="en-US" sz="440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dirty="0">
                          <a:solidFill>
                            <a:schemeClr val="tx1"/>
                          </a:solidFill>
                          <a:latin typeface="Times New Roman"/>
                          <a:ea typeface="Times New Roman"/>
                          <a:cs typeface="Kruti Dev 010"/>
                        </a:rPr>
                        <a:t>6.33</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spcBef>
                          <a:spcPts val="0"/>
                        </a:spcBef>
                        <a:spcAft>
                          <a:spcPts val="0"/>
                        </a:spcAft>
                      </a:pPr>
                      <a:r>
                        <a:rPr lang="en-US" sz="2400" dirty="0">
                          <a:solidFill>
                            <a:schemeClr val="tx1"/>
                          </a:solidFill>
                          <a:latin typeface="Times New Roman"/>
                          <a:ea typeface="Times New Roman"/>
                          <a:cs typeface="Kruti Dev 010"/>
                        </a:rPr>
                        <a:t>6.2</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dirty="0">
                          <a:solidFill>
                            <a:schemeClr val="tx1"/>
                          </a:solidFill>
                          <a:latin typeface="Times New Roman"/>
                          <a:ea typeface="Times New Roman"/>
                          <a:cs typeface="Kruti Dev 010"/>
                        </a:rPr>
                        <a:t>9.2</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8767">
                <a:tc>
                  <a:txBody>
                    <a:bodyPr/>
                    <a:lstStyle/>
                    <a:p>
                      <a:pPr marL="0" marR="0" indent="0" algn="just">
                        <a:spcBef>
                          <a:spcPts val="0"/>
                        </a:spcBef>
                        <a:spcAft>
                          <a:spcPts val="0"/>
                        </a:spcAft>
                        <a:tabLst>
                          <a:tab pos="622300" algn="l"/>
                        </a:tabLst>
                      </a:pPr>
                      <a:r>
                        <a:rPr lang="en-US" sz="2400" dirty="0">
                          <a:solidFill>
                            <a:schemeClr val="tx1"/>
                          </a:solidFill>
                          <a:latin typeface="Times New Roman"/>
                          <a:ea typeface="Times New Roman"/>
                          <a:cs typeface="Kruti Dev 010"/>
                        </a:rPr>
                        <a:t>Liquid density</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0"/>
                        </a:spcAft>
                      </a:pPr>
                      <a:r>
                        <a:rPr lang="en-US" sz="2400" dirty="0">
                          <a:solidFill>
                            <a:schemeClr val="tx1"/>
                          </a:solidFill>
                          <a:latin typeface="Times New Roman"/>
                          <a:ea typeface="Times New Roman"/>
                          <a:cs typeface="Kruti Dev 010"/>
                        </a:rPr>
                        <a:t>1.07 at 25 C</a:t>
                      </a:r>
                      <a:endParaRPr lang="en-US" sz="2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dirty="0">
                          <a:solidFill>
                            <a:schemeClr val="tx1"/>
                          </a:solidFill>
                          <a:latin typeface="Times New Roman"/>
                          <a:ea typeface="Batang"/>
                        </a:rPr>
                        <a:t>1.09 at 25C</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dirty="0">
                          <a:solidFill>
                            <a:schemeClr val="tx1"/>
                          </a:solidFill>
                          <a:latin typeface="Times New Roman"/>
                          <a:ea typeface="Batang"/>
                        </a:rPr>
                        <a:t>1.02 at 25 C</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dirty="0">
                          <a:solidFill>
                            <a:schemeClr val="tx1"/>
                          </a:solidFill>
                          <a:latin typeface="Times New Roman"/>
                          <a:ea typeface="Batang"/>
                        </a:rPr>
                        <a:t>1.17at 25C</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dirty="0">
                          <a:solidFill>
                            <a:schemeClr val="tx1"/>
                          </a:solidFill>
                          <a:latin typeface="Times New Roman"/>
                          <a:ea typeface="Batang"/>
                        </a:rPr>
                        <a:t>1.01 at 25 C</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8767">
                <a:tc>
                  <a:txBody>
                    <a:bodyPr/>
                    <a:lstStyle/>
                    <a:p>
                      <a:pPr marL="0" marR="0" indent="0" algn="just">
                        <a:spcBef>
                          <a:spcPts val="0"/>
                        </a:spcBef>
                        <a:spcAft>
                          <a:spcPts val="0"/>
                        </a:spcAft>
                        <a:tabLst>
                          <a:tab pos="622300" algn="l"/>
                        </a:tabLst>
                      </a:pPr>
                      <a:r>
                        <a:rPr lang="en-US" sz="2400" dirty="0">
                          <a:solidFill>
                            <a:schemeClr val="tx1"/>
                          </a:solidFill>
                          <a:latin typeface="Times New Roman"/>
                          <a:ea typeface="Times New Roman"/>
                          <a:cs typeface="Kruti Dev 010"/>
                        </a:rPr>
                        <a:t>Melting points </a:t>
                      </a:r>
                    </a:p>
                    <a:p>
                      <a:pPr marL="0" marR="0" indent="0" algn="just">
                        <a:spcBef>
                          <a:spcPts val="0"/>
                        </a:spcBef>
                        <a:spcAft>
                          <a:spcPts val="0"/>
                        </a:spcAft>
                        <a:tabLst>
                          <a:tab pos="622300" algn="l"/>
                        </a:tabLst>
                      </a:pPr>
                      <a:r>
                        <a:rPr lang="en-US" sz="2400" dirty="0">
                          <a:solidFill>
                            <a:schemeClr val="tx1"/>
                          </a:solidFill>
                          <a:latin typeface="Times New Roman"/>
                          <a:ea typeface="Times New Roman"/>
                          <a:cs typeface="Kruti Dev 010"/>
                        </a:rPr>
                        <a:t>( C)</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dirty="0">
                          <a:solidFill>
                            <a:schemeClr val="tx1"/>
                          </a:solidFill>
                          <a:latin typeface="Times New Roman"/>
                          <a:ea typeface="Times New Roman"/>
                          <a:cs typeface="Kruti Dev 010"/>
                        </a:rPr>
                        <a:t>-5</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dirty="0">
                          <a:solidFill>
                            <a:schemeClr val="tx1"/>
                          </a:solidFill>
                          <a:latin typeface="Times New Roman"/>
                          <a:ea typeface="Times New Roman"/>
                          <a:cs typeface="Kruti Dev 010"/>
                        </a:rPr>
                        <a:t>-56</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dirty="0">
                          <a:solidFill>
                            <a:schemeClr val="tx1"/>
                          </a:solidFill>
                          <a:latin typeface="Times New Roman"/>
                          <a:ea typeface="Times New Roman"/>
                          <a:cs typeface="Kruti Dev 010"/>
                        </a:rPr>
                        <a:t>-42</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spcBef>
                          <a:spcPts val="0"/>
                        </a:spcBef>
                        <a:spcAft>
                          <a:spcPts val="0"/>
                        </a:spcAft>
                      </a:pPr>
                      <a:r>
                        <a:rPr lang="en-US" sz="2400">
                          <a:solidFill>
                            <a:schemeClr val="tx1"/>
                          </a:solidFill>
                          <a:latin typeface="Times New Roman"/>
                          <a:ea typeface="Times New Roman"/>
                          <a:cs typeface="Kruti Dev 010"/>
                        </a:rPr>
                        <a:t>-30</a:t>
                      </a:r>
                      <a:endParaRPr lang="en-US" sz="440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dirty="0">
                          <a:solidFill>
                            <a:schemeClr val="tx1"/>
                          </a:solidFill>
                          <a:latin typeface="Times New Roman"/>
                          <a:ea typeface="Times New Roman"/>
                          <a:cs typeface="Kruti Dev 010"/>
                        </a:rPr>
                        <a:t>-51</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8767">
                <a:tc>
                  <a:txBody>
                    <a:bodyPr/>
                    <a:lstStyle/>
                    <a:p>
                      <a:pPr marL="0" marR="0" indent="0" algn="just">
                        <a:spcBef>
                          <a:spcPts val="0"/>
                        </a:spcBef>
                        <a:spcAft>
                          <a:spcPts val="0"/>
                        </a:spcAft>
                        <a:tabLst>
                          <a:tab pos="622300" algn="l"/>
                        </a:tabLst>
                      </a:pPr>
                      <a:r>
                        <a:rPr lang="en-US" sz="2400" dirty="0">
                          <a:solidFill>
                            <a:schemeClr val="tx1"/>
                          </a:solidFill>
                          <a:latin typeface="Times New Roman"/>
                          <a:ea typeface="Times New Roman"/>
                          <a:cs typeface="Kruti Dev 010"/>
                        </a:rPr>
                        <a:t>Boiling point </a:t>
                      </a:r>
                    </a:p>
                    <a:p>
                      <a:pPr marL="0" marR="0" indent="0" algn="just">
                        <a:spcBef>
                          <a:spcPts val="0"/>
                        </a:spcBef>
                        <a:spcAft>
                          <a:spcPts val="0"/>
                        </a:spcAft>
                        <a:tabLst>
                          <a:tab pos="622300" algn="l"/>
                        </a:tabLst>
                      </a:pPr>
                      <a:r>
                        <a:rPr lang="en-US" sz="2400" dirty="0">
                          <a:solidFill>
                            <a:schemeClr val="tx1"/>
                          </a:solidFill>
                          <a:latin typeface="Times New Roman"/>
                          <a:ea typeface="Times New Roman"/>
                          <a:cs typeface="Kruti Dev 010"/>
                        </a:rPr>
                        <a:t>( C)</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dirty="0">
                          <a:solidFill>
                            <a:schemeClr val="tx1"/>
                          </a:solidFill>
                          <a:latin typeface="Times New Roman"/>
                          <a:ea typeface="Times New Roman"/>
                          <a:cs typeface="Kruti Dev 010"/>
                        </a:rPr>
                        <a:t>240</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dirty="0">
                          <a:solidFill>
                            <a:schemeClr val="tx1"/>
                          </a:solidFill>
                          <a:latin typeface="Times New Roman"/>
                          <a:ea typeface="Times New Roman"/>
                          <a:cs typeface="Kruti Dev 010"/>
                        </a:rPr>
                        <a:t>158</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a:solidFill>
                            <a:schemeClr val="tx1"/>
                          </a:solidFill>
                          <a:latin typeface="Times New Roman"/>
                          <a:ea typeface="Times New Roman"/>
                          <a:cs typeface="Kruti Dev 010"/>
                        </a:rPr>
                        <a:t>198</a:t>
                      </a:r>
                      <a:endParaRPr lang="en-US" sz="440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spcBef>
                          <a:spcPts val="0"/>
                        </a:spcBef>
                        <a:spcAft>
                          <a:spcPts val="0"/>
                        </a:spcAft>
                      </a:pPr>
                      <a:r>
                        <a:rPr lang="en-US" sz="2400" dirty="0">
                          <a:solidFill>
                            <a:schemeClr val="tx1"/>
                          </a:solidFill>
                          <a:latin typeface="Times New Roman"/>
                          <a:ea typeface="Times New Roman"/>
                          <a:cs typeface="Kruti Dev 010"/>
                        </a:rPr>
                        <a:t>239</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dirty="0">
                          <a:solidFill>
                            <a:schemeClr val="tx1"/>
                          </a:solidFill>
                          <a:latin typeface="Times New Roman"/>
                          <a:ea typeface="Times New Roman"/>
                          <a:cs typeface="Kruti Dev 010"/>
                        </a:rPr>
                        <a:t>298</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18767">
                <a:tc>
                  <a:txBody>
                    <a:bodyPr/>
                    <a:lstStyle/>
                    <a:p>
                      <a:pPr marL="0" marR="0" indent="0" algn="just">
                        <a:spcBef>
                          <a:spcPts val="0"/>
                        </a:spcBef>
                        <a:spcAft>
                          <a:spcPts val="0"/>
                        </a:spcAft>
                        <a:tabLst>
                          <a:tab pos="622300" algn="l"/>
                        </a:tabLst>
                      </a:pPr>
                      <a:r>
                        <a:rPr lang="en-US" sz="2400" dirty="0">
                          <a:solidFill>
                            <a:schemeClr val="tx1"/>
                          </a:solidFill>
                          <a:latin typeface="Times New Roman"/>
                          <a:ea typeface="Times New Roman"/>
                          <a:cs typeface="Kruti Dev 010"/>
                        </a:rPr>
                        <a:t>Volatility </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a:solidFill>
                            <a:schemeClr val="tx1"/>
                          </a:solidFill>
                          <a:latin typeface="Times New Roman"/>
                          <a:ea typeface="Times New Roman"/>
                          <a:cs typeface="Kruti Dev 010"/>
                        </a:rPr>
                        <a:t>610</a:t>
                      </a:r>
                      <a:endParaRPr lang="en-US" sz="440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a:solidFill>
                            <a:schemeClr val="tx1"/>
                          </a:solidFill>
                          <a:latin typeface="Times New Roman"/>
                          <a:ea typeface="Times New Roman"/>
                          <a:cs typeface="Kruti Dev 010"/>
                        </a:rPr>
                        <a:t>22000</a:t>
                      </a:r>
                      <a:endParaRPr lang="en-US" sz="440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dirty="0">
                          <a:solidFill>
                            <a:schemeClr val="tx1"/>
                          </a:solidFill>
                          <a:latin typeface="Times New Roman"/>
                          <a:ea typeface="Times New Roman"/>
                          <a:cs typeface="Kruti Dev 010"/>
                        </a:rPr>
                        <a:t>3900</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228600" algn="just">
                        <a:spcBef>
                          <a:spcPts val="0"/>
                        </a:spcBef>
                        <a:spcAft>
                          <a:spcPts val="0"/>
                        </a:spcAft>
                      </a:pPr>
                      <a:r>
                        <a:rPr lang="en-US" sz="2400" dirty="0">
                          <a:solidFill>
                            <a:schemeClr val="tx1"/>
                          </a:solidFill>
                          <a:latin typeface="Times New Roman"/>
                          <a:ea typeface="Times New Roman"/>
                          <a:cs typeface="Kruti Dev 010"/>
                        </a:rPr>
                        <a:t>438</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0"/>
                        </a:spcBef>
                        <a:spcAft>
                          <a:spcPts val="0"/>
                        </a:spcAft>
                      </a:pPr>
                      <a:r>
                        <a:rPr lang="en-US" sz="2400" dirty="0">
                          <a:solidFill>
                            <a:schemeClr val="tx1"/>
                          </a:solidFill>
                          <a:latin typeface="Times New Roman"/>
                          <a:ea typeface="Times New Roman"/>
                          <a:cs typeface="Kruti Dev 010"/>
                        </a:rPr>
                        <a:t>10.5</a:t>
                      </a:r>
                      <a:endParaRPr lang="en-US" sz="4400" dirty="0">
                        <a:solidFill>
                          <a:schemeClr val="tx1"/>
                        </a:solidFill>
                        <a:latin typeface="Kruti Dev 010"/>
                        <a:ea typeface="Times New Roman"/>
                        <a:cs typeface="Kruti Dev 010"/>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BBA25CE1-3115-762F-B7F1-088571F3D566}"/>
              </a:ext>
            </a:extLst>
          </p:cNvPr>
          <p:cNvSpPr>
            <a:spLocks noGrp="1"/>
          </p:cNvSpPr>
          <p:nvPr>
            <p:ph type="sldNum" sz="quarter" idx="12"/>
          </p:nvPr>
        </p:nvSpPr>
        <p:spPr/>
        <p:txBody>
          <a:bodyPr/>
          <a:lstStyle/>
          <a:p>
            <a:fld id="{2BB1E14F-796C-409E-9B94-89634ADD74DA}" type="slidenum">
              <a:rPr lang="en-IN" smtClean="0"/>
              <a:t>37</a:t>
            </a:fld>
            <a:endParaRPr lang="en-IN" dirty="0"/>
          </a:p>
        </p:txBody>
      </p:sp>
    </p:spTree>
    <p:extLst>
      <p:ext uri="{BB962C8B-B14F-4D97-AF65-F5344CB8AC3E}">
        <p14:creationId xmlns:p14="http://schemas.microsoft.com/office/powerpoint/2010/main" val="1447175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33640" y="2438400"/>
            <a:ext cx="3609311" cy="1143000"/>
          </a:xfrm>
          <a:noFill/>
        </p:spPr>
        <p:txBody>
          <a:bodyPr>
            <a:normAutofit/>
          </a:bodyPr>
          <a:lstStyle/>
          <a:p>
            <a:r>
              <a:rPr lang="en-US" alt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NERVE AGENT COMPARISON</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8"/>
          <p:cNvSpPr>
            <a:spLocks noChangeArrowheads="1"/>
          </p:cNvSpPr>
          <p:nvPr/>
        </p:nvSpPr>
        <p:spPr bwMode="auto">
          <a:xfrm>
            <a:off x="3842951" y="1926006"/>
            <a:ext cx="8272849" cy="372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1" hangingPunct="1">
              <a:spcBef>
                <a:spcPct val="30000"/>
              </a:spcBef>
              <a:tabLst>
                <a:tab pos="3262313" algn="l"/>
              </a:tabLst>
            </a:pPr>
            <a:r>
              <a:rPr lang="en-US" altLang="en-US" sz="2000" b="1" dirty="0">
                <a:latin typeface="Times New Roman" pitchFamily="18" charset="0"/>
                <a:cs typeface="Times New Roman" pitchFamily="18" charset="0"/>
              </a:rPr>
              <a:t>Property	                   Significance</a:t>
            </a:r>
          </a:p>
          <a:p>
            <a:pPr marL="342900" indent="-342900" eaLnBrk="1" hangingPunct="1">
              <a:spcBef>
                <a:spcPct val="30000"/>
              </a:spcBef>
              <a:tabLst>
                <a:tab pos="3262313" algn="l"/>
              </a:tabLst>
            </a:pPr>
            <a:endParaRPr lang="en-US" altLang="en-US" sz="2000" b="1" dirty="0">
              <a:latin typeface="Times New Roman" pitchFamily="18" charset="0"/>
              <a:cs typeface="Times New Roman" pitchFamily="18" charset="0"/>
            </a:endParaRPr>
          </a:p>
          <a:p>
            <a:pPr marL="342900" indent="-342900" eaLnBrk="1" hangingPunct="1">
              <a:spcBef>
                <a:spcPct val="30000"/>
              </a:spcBef>
              <a:tabLst>
                <a:tab pos="3262313" algn="l"/>
              </a:tabLst>
            </a:pPr>
            <a:r>
              <a:rPr lang="en-US" altLang="en-US" sz="2000" b="1" dirty="0">
                <a:latin typeface="Times New Roman" pitchFamily="18" charset="0"/>
                <a:cs typeface="Times New Roman" pitchFamily="18" charset="0"/>
              </a:rPr>
              <a:t>Treatment	     GD more resistant to treatment than GB</a:t>
            </a:r>
          </a:p>
          <a:p>
            <a:pPr marL="342900" indent="-342900" eaLnBrk="1" hangingPunct="1">
              <a:spcBef>
                <a:spcPct val="30000"/>
              </a:spcBef>
              <a:tabLst>
                <a:tab pos="3262313" algn="l"/>
              </a:tabLst>
            </a:pPr>
            <a:r>
              <a:rPr lang="en-US" altLang="en-US" sz="2000" b="1" dirty="0">
                <a:latin typeface="Times New Roman" pitchFamily="18" charset="0"/>
                <a:cs typeface="Times New Roman" pitchFamily="18" charset="0"/>
              </a:rPr>
              <a:t>Persistency	      VX &gt; &gt; GA &gt; GD &gt; GB</a:t>
            </a:r>
          </a:p>
          <a:p>
            <a:pPr marL="342900" indent="-342900" eaLnBrk="1" hangingPunct="1">
              <a:spcBef>
                <a:spcPct val="30000"/>
              </a:spcBef>
              <a:tabLst>
                <a:tab pos="3262313" algn="l"/>
              </a:tabLst>
            </a:pPr>
            <a:r>
              <a:rPr lang="en-US" altLang="en-US" sz="2000" b="1" dirty="0">
                <a:latin typeface="Times New Roman" pitchFamily="18" charset="0"/>
                <a:cs typeface="Times New Roman" pitchFamily="18" charset="0"/>
              </a:rPr>
              <a:t>Dissemination	      VX more difficult to aerosolize</a:t>
            </a:r>
          </a:p>
          <a:p>
            <a:pPr marL="342900" indent="-342900" eaLnBrk="1" hangingPunct="1">
              <a:spcBef>
                <a:spcPct val="30000"/>
              </a:spcBef>
              <a:tabLst>
                <a:tab pos="3262313" algn="l"/>
              </a:tabLst>
            </a:pPr>
            <a:r>
              <a:rPr lang="en-US" altLang="en-US" sz="2000" b="1" dirty="0">
                <a:latin typeface="Times New Roman" pitchFamily="18" charset="0"/>
                <a:cs typeface="Times New Roman" pitchFamily="18" charset="0"/>
              </a:rPr>
              <a:t>Difficulty of production	       GD </a:t>
            </a:r>
            <a:r>
              <a:rPr lang="en-US" altLang="en-US" sz="2000" b="1" u="sng" dirty="0">
                <a:latin typeface="Times New Roman" pitchFamily="18" charset="0"/>
                <a:cs typeface="Times New Roman" pitchFamily="18" charset="0"/>
              </a:rPr>
              <a:t>&gt;</a:t>
            </a:r>
            <a:r>
              <a:rPr lang="en-US" altLang="en-US" sz="2000" b="1" dirty="0">
                <a:latin typeface="Times New Roman" pitchFamily="18" charset="0"/>
                <a:cs typeface="Times New Roman" pitchFamily="18" charset="0"/>
              </a:rPr>
              <a:t>  VX &gt; other G agents</a:t>
            </a:r>
          </a:p>
          <a:p>
            <a:pPr marL="342900" indent="-342900" eaLnBrk="1" hangingPunct="1">
              <a:spcBef>
                <a:spcPct val="30000"/>
              </a:spcBef>
              <a:tabLst>
                <a:tab pos="3262313" algn="l"/>
              </a:tabLst>
            </a:pPr>
            <a:r>
              <a:rPr lang="en-US" altLang="en-US" sz="2000" b="1" dirty="0">
                <a:latin typeface="Times New Roman" pitchFamily="18" charset="0"/>
                <a:cs typeface="Times New Roman" pitchFamily="18" charset="0"/>
              </a:rPr>
              <a:t>Toxicity	       VX &gt; GD &gt; GB &gt; GA</a:t>
            </a:r>
          </a:p>
          <a:p>
            <a:pPr marL="342900" indent="-342900" eaLnBrk="1" hangingPunct="1">
              <a:spcBef>
                <a:spcPct val="30000"/>
              </a:spcBef>
              <a:tabLst>
                <a:tab pos="3262313" algn="l"/>
              </a:tabLst>
            </a:pPr>
            <a:endParaRPr lang="en-US" altLang="en-US" sz="2000" b="1" dirty="0">
              <a:latin typeface="Times New Roman" pitchFamily="18" charset="0"/>
              <a:cs typeface="Times New Roman" pitchFamily="18" charset="0"/>
            </a:endParaRPr>
          </a:p>
        </p:txBody>
      </p:sp>
      <p:sp>
        <p:nvSpPr>
          <p:cNvPr id="2" name="Slide Number Placeholder 1">
            <a:extLst>
              <a:ext uri="{FF2B5EF4-FFF2-40B4-BE49-F238E27FC236}">
                <a16:creationId xmlns:a16="http://schemas.microsoft.com/office/drawing/2014/main" id="{E8D0D61D-D1CC-0AB8-6C53-CF17FC967E9F}"/>
              </a:ext>
            </a:extLst>
          </p:cNvPr>
          <p:cNvSpPr>
            <a:spLocks noGrp="1"/>
          </p:cNvSpPr>
          <p:nvPr>
            <p:ph type="sldNum" sz="quarter" idx="12"/>
          </p:nvPr>
        </p:nvSpPr>
        <p:spPr>
          <a:xfrm>
            <a:off x="8647671" y="6356350"/>
            <a:ext cx="2743200" cy="365125"/>
          </a:xfrm>
        </p:spPr>
        <p:txBody>
          <a:bodyPr/>
          <a:lstStyle/>
          <a:p>
            <a:fld id="{2BB1E14F-796C-409E-9B94-89634ADD74DA}" type="slidenum">
              <a:rPr lang="en-IN" smtClean="0"/>
              <a:t>38</a:t>
            </a:fld>
            <a:endParaRPr lang="en-IN"/>
          </a:p>
        </p:txBody>
      </p:sp>
    </p:spTree>
    <p:extLst>
      <p:ext uri="{BB962C8B-B14F-4D97-AF65-F5344CB8AC3E}">
        <p14:creationId xmlns:p14="http://schemas.microsoft.com/office/powerpoint/2010/main" val="4164239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057400" y="76200"/>
            <a:ext cx="8229600" cy="1143000"/>
          </a:xfrm>
          <a:noFill/>
        </p:spPr>
        <p:txBody>
          <a:bodyPr>
            <a:normAutofit fontScale="90000"/>
          </a:bodyPr>
          <a:lstStyle/>
          <a:p>
            <a:r>
              <a:rPr lang="en-US" alt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HOW MUCH SARIN (GB) DOES IT TAKE?</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6"/>
          <p:cNvSpPr>
            <a:spLocks noGrp="1" noChangeArrowheads="1"/>
          </p:cNvSpPr>
          <p:nvPr>
            <p:ph idx="1"/>
          </p:nvPr>
        </p:nvSpPr>
        <p:spPr>
          <a:xfrm>
            <a:off x="457200" y="1295400"/>
            <a:ext cx="11277600" cy="4572000"/>
          </a:xfrm>
        </p:spPr>
        <p:txBody>
          <a:bodyPr rtlCol="0">
            <a:noAutofit/>
          </a:bodyPr>
          <a:lstStyle/>
          <a:p>
            <a:pPr marL="192893" indent="-192893" defTabSz="771571" eaLnBrk="1" fontAlgn="auto" hangingPunct="1">
              <a:spcBef>
                <a:spcPts val="844"/>
              </a:spcBef>
              <a:spcAft>
                <a:spcPts val="0"/>
              </a:spcAft>
              <a:buFontTx/>
              <a:buNone/>
              <a:defRPr/>
            </a:pPr>
            <a:r>
              <a:rPr lang="en-US"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STRUCTURE		VOLUME  		LETHAL RESPIRATORY	LETHAL AMOUNT</a:t>
            </a:r>
          </a:p>
          <a:p>
            <a:pPr marL="192893" indent="-192893" defTabSz="771571" eaLnBrk="1" fontAlgn="auto" hangingPunct="1">
              <a:spcBef>
                <a:spcPts val="844"/>
              </a:spcBef>
              <a:spcAft>
                <a:spcPts val="0"/>
              </a:spcAft>
              <a:buFontTx/>
              <a:buNone/>
              <a:defRPr/>
            </a:pPr>
            <a:r>
              <a:rPr lang="en-US"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DOSE</a:t>
            </a:r>
          </a:p>
        </p:txBody>
      </p:sp>
      <p:sp>
        <p:nvSpPr>
          <p:cNvPr id="16" name="Rectangle 4"/>
          <p:cNvSpPr>
            <a:spLocks noChangeArrowheads="1"/>
          </p:cNvSpPr>
          <p:nvPr/>
        </p:nvSpPr>
        <p:spPr bwMode="auto">
          <a:xfrm>
            <a:off x="762005" y="2438400"/>
            <a:ext cx="9541073" cy="286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1" hangingPunct="1">
              <a:spcBef>
                <a:spcPct val="100000"/>
              </a:spcBef>
              <a:tabLst>
                <a:tab pos="2343150" algn="l"/>
                <a:tab pos="4400550" algn="l"/>
                <a:tab pos="7029450" algn="l"/>
              </a:tabLst>
            </a:pPr>
            <a:r>
              <a:rPr lang="en-US" altLang="en-US" b="1" dirty="0">
                <a:latin typeface="Times New Roman" pitchFamily="18" charset="0"/>
                <a:cs typeface="Times New Roman" pitchFamily="18" charset="0"/>
              </a:rPr>
              <a:t>Domed Stadium	1.07 x 10</a:t>
            </a:r>
            <a:r>
              <a:rPr lang="en-US" altLang="en-US" b="1" baseline="30000" dirty="0">
                <a:latin typeface="Times New Roman" pitchFamily="18" charset="0"/>
                <a:cs typeface="Times New Roman" pitchFamily="18" charset="0"/>
              </a:rPr>
              <a:t>6</a:t>
            </a:r>
            <a:r>
              <a:rPr lang="en-US" altLang="en-US" b="1" dirty="0">
                <a:latin typeface="Times New Roman" pitchFamily="18" charset="0"/>
                <a:cs typeface="Times New Roman" pitchFamily="18" charset="0"/>
              </a:rPr>
              <a:t>m</a:t>
            </a:r>
            <a:r>
              <a:rPr lang="en-US" altLang="en-US" b="1" baseline="30000" dirty="0">
                <a:latin typeface="Times New Roman" pitchFamily="18" charset="0"/>
                <a:cs typeface="Times New Roman" pitchFamily="18" charset="0"/>
              </a:rPr>
              <a:t>3</a:t>
            </a:r>
            <a:r>
              <a:rPr lang="en-US" altLang="en-US" b="1" dirty="0">
                <a:latin typeface="Times New Roman" pitchFamily="18" charset="0"/>
                <a:cs typeface="Times New Roman" pitchFamily="18" charset="0"/>
              </a:rPr>
              <a:t>	100 mg-min/m</a:t>
            </a:r>
            <a:r>
              <a:rPr lang="en-US" altLang="en-US" b="1" baseline="30000" dirty="0">
                <a:latin typeface="Times New Roman" pitchFamily="18" charset="0"/>
                <a:cs typeface="Times New Roman" pitchFamily="18" charset="0"/>
              </a:rPr>
              <a:t>3</a:t>
            </a:r>
            <a:r>
              <a:rPr lang="en-US" altLang="en-US" b="1" dirty="0">
                <a:latin typeface="Times New Roman" pitchFamily="18" charset="0"/>
                <a:cs typeface="Times New Roman" pitchFamily="18" charset="0"/>
              </a:rPr>
              <a:t>	107 kg, about 26 gals</a:t>
            </a:r>
          </a:p>
          <a:p>
            <a:pPr eaLnBrk="1" hangingPunct="1">
              <a:spcBef>
                <a:spcPct val="100000"/>
              </a:spcBef>
              <a:tabLst>
                <a:tab pos="2343150" algn="l"/>
                <a:tab pos="4400550" algn="l"/>
                <a:tab pos="7029450" algn="l"/>
              </a:tabLst>
            </a:pPr>
            <a:endParaRPr lang="en-US" altLang="en-US" b="1" dirty="0">
              <a:latin typeface="Times New Roman" pitchFamily="18" charset="0"/>
              <a:cs typeface="Times New Roman" pitchFamily="18" charset="0"/>
            </a:endParaRPr>
          </a:p>
          <a:p>
            <a:pPr eaLnBrk="1" hangingPunct="1">
              <a:spcBef>
                <a:spcPct val="100000"/>
              </a:spcBef>
              <a:tabLst>
                <a:tab pos="2343150" algn="l"/>
                <a:tab pos="4400550" algn="l"/>
                <a:tab pos="7029450" algn="l"/>
              </a:tabLst>
            </a:pPr>
            <a:r>
              <a:rPr lang="en-US" altLang="en-US" b="1" dirty="0">
                <a:latin typeface="Times New Roman" pitchFamily="18" charset="0"/>
                <a:cs typeface="Times New Roman" pitchFamily="18" charset="0"/>
              </a:rPr>
              <a:t>Movie Theater	12,000 m</a:t>
            </a:r>
            <a:r>
              <a:rPr lang="en-US" altLang="en-US" b="1" baseline="30000" dirty="0">
                <a:latin typeface="Times New Roman" pitchFamily="18" charset="0"/>
                <a:cs typeface="Times New Roman" pitchFamily="18" charset="0"/>
              </a:rPr>
              <a:t>3</a:t>
            </a:r>
            <a:r>
              <a:rPr lang="en-US" altLang="en-US" b="1" dirty="0">
                <a:latin typeface="Times New Roman" pitchFamily="18" charset="0"/>
                <a:cs typeface="Times New Roman" pitchFamily="18" charset="0"/>
              </a:rPr>
              <a:t>	100 mg-min/m</a:t>
            </a:r>
            <a:r>
              <a:rPr lang="en-US" altLang="en-US" b="1" baseline="30000" dirty="0">
                <a:latin typeface="Times New Roman" pitchFamily="18" charset="0"/>
                <a:cs typeface="Times New Roman" pitchFamily="18" charset="0"/>
              </a:rPr>
              <a:t>3</a:t>
            </a:r>
            <a:r>
              <a:rPr lang="en-US" altLang="en-US" b="1" dirty="0">
                <a:latin typeface="Times New Roman" pitchFamily="18" charset="0"/>
                <a:cs typeface="Times New Roman" pitchFamily="18" charset="0"/>
              </a:rPr>
              <a:t>	1.2 kg, about 5 cups</a:t>
            </a:r>
          </a:p>
          <a:p>
            <a:pPr eaLnBrk="1" hangingPunct="1">
              <a:spcBef>
                <a:spcPct val="100000"/>
              </a:spcBef>
              <a:tabLst>
                <a:tab pos="2343150" algn="l"/>
                <a:tab pos="4400550" algn="l"/>
                <a:tab pos="7029450" algn="l"/>
              </a:tabLst>
            </a:pPr>
            <a:endParaRPr lang="en-US" altLang="en-US" b="1" dirty="0">
              <a:latin typeface="Times New Roman" pitchFamily="18" charset="0"/>
              <a:cs typeface="Times New Roman" pitchFamily="18" charset="0"/>
            </a:endParaRPr>
          </a:p>
          <a:p>
            <a:pPr eaLnBrk="1" hangingPunct="1">
              <a:spcBef>
                <a:spcPct val="100000"/>
              </a:spcBef>
              <a:tabLst>
                <a:tab pos="2343150" algn="l"/>
                <a:tab pos="4400550" algn="l"/>
                <a:tab pos="7029450" algn="l"/>
              </a:tabLst>
            </a:pPr>
            <a:r>
              <a:rPr lang="en-US" altLang="en-US" b="1" dirty="0">
                <a:latin typeface="Times New Roman" pitchFamily="18" charset="0"/>
                <a:cs typeface="Times New Roman" pitchFamily="18" charset="0"/>
              </a:rPr>
              <a:t>Conference Room	400 m</a:t>
            </a:r>
            <a:r>
              <a:rPr lang="en-US" altLang="en-US" b="1" baseline="30000" dirty="0">
                <a:latin typeface="Times New Roman" pitchFamily="18" charset="0"/>
                <a:cs typeface="Times New Roman" pitchFamily="18" charset="0"/>
              </a:rPr>
              <a:t>3</a:t>
            </a:r>
            <a:r>
              <a:rPr lang="en-US" altLang="en-US" b="1" dirty="0">
                <a:latin typeface="Times New Roman" pitchFamily="18" charset="0"/>
                <a:cs typeface="Times New Roman" pitchFamily="18" charset="0"/>
              </a:rPr>
              <a:t>	100 mg-min/m</a:t>
            </a:r>
            <a:r>
              <a:rPr lang="en-US" altLang="en-US" b="1" baseline="30000" dirty="0">
                <a:latin typeface="Times New Roman" pitchFamily="18" charset="0"/>
                <a:cs typeface="Times New Roman" pitchFamily="18" charset="0"/>
              </a:rPr>
              <a:t>3	</a:t>
            </a:r>
            <a:r>
              <a:rPr lang="en-US" altLang="en-US" b="1" dirty="0">
                <a:latin typeface="Times New Roman" pitchFamily="18" charset="0"/>
                <a:cs typeface="Times New Roman" pitchFamily="18" charset="0"/>
              </a:rPr>
              <a:t>33 g, about 1 shot glass</a:t>
            </a:r>
          </a:p>
          <a:p>
            <a:pPr eaLnBrk="1" hangingPunct="1">
              <a:tabLst>
                <a:tab pos="2343150" algn="l"/>
                <a:tab pos="4400550" algn="l"/>
                <a:tab pos="7029450" algn="l"/>
              </a:tabLst>
            </a:pPr>
            <a:r>
              <a:rPr lang="en-US" altLang="en-US" b="1" dirty="0">
                <a:latin typeface="Times New Roman" pitchFamily="18" charset="0"/>
                <a:cs typeface="Times New Roman" pitchFamily="18" charset="0"/>
              </a:rPr>
              <a:t>(50-100 seating)</a:t>
            </a:r>
          </a:p>
        </p:txBody>
      </p:sp>
      <p:sp>
        <p:nvSpPr>
          <p:cNvPr id="2" name="Slide Number Placeholder 1">
            <a:extLst>
              <a:ext uri="{FF2B5EF4-FFF2-40B4-BE49-F238E27FC236}">
                <a16:creationId xmlns:a16="http://schemas.microsoft.com/office/drawing/2014/main" id="{7BA80C19-103F-F961-D686-34E4BFE27A1C}"/>
              </a:ext>
            </a:extLst>
          </p:cNvPr>
          <p:cNvSpPr>
            <a:spLocks noGrp="1"/>
          </p:cNvSpPr>
          <p:nvPr>
            <p:ph type="sldNum" sz="quarter" idx="12"/>
          </p:nvPr>
        </p:nvSpPr>
        <p:spPr>
          <a:xfrm>
            <a:off x="8647671" y="6356350"/>
            <a:ext cx="2743200" cy="365125"/>
          </a:xfrm>
        </p:spPr>
        <p:txBody>
          <a:bodyPr/>
          <a:lstStyle/>
          <a:p>
            <a:fld id="{2BB1E14F-796C-409E-9B94-89634ADD74DA}" type="slidenum">
              <a:rPr lang="en-IN" smtClean="0"/>
              <a:t>39</a:t>
            </a:fld>
            <a:endParaRPr lang="en-IN"/>
          </a:p>
        </p:txBody>
      </p:sp>
    </p:spTree>
    <p:extLst>
      <p:ext uri="{BB962C8B-B14F-4D97-AF65-F5344CB8AC3E}">
        <p14:creationId xmlns:p14="http://schemas.microsoft.com/office/powerpoint/2010/main" val="2742919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633784" y="1143000"/>
            <a:ext cx="7101015" cy="4572000"/>
          </a:xfrm>
          <a:noFill/>
        </p:spPr>
        <p:txBody>
          <a:bodyPr>
            <a:noAutofit/>
          </a:bodyPr>
          <a:lstStyle/>
          <a:p>
            <a:pPr>
              <a:lnSpc>
                <a:spcPct val="150000"/>
              </a:lnSpc>
              <a:spcBef>
                <a:spcPts val="500"/>
              </a:spcBef>
              <a:spcAft>
                <a:spcPts val="500"/>
              </a:spcAft>
            </a:pPr>
            <a:r>
              <a:rPr lang="en-US" altLang="en-US" sz="2400" dirty="0">
                <a:latin typeface="Open Sans" panose="020B0606030504020204" pitchFamily="34" charset="0"/>
                <a:ea typeface="Open Sans" panose="020B0606030504020204" pitchFamily="34" charset="0"/>
                <a:cs typeface="Open Sans" panose="020B0606030504020204" pitchFamily="34" charset="0"/>
              </a:rPr>
              <a:t>428 - 424  B.C. - Spartans ignited pitch and sulfur to create toxic fumes in the Peloponnesian  Wars.</a:t>
            </a:r>
          </a:p>
          <a:p>
            <a:pPr>
              <a:lnSpc>
                <a:spcPct val="150000"/>
              </a:lnSpc>
              <a:spcBef>
                <a:spcPts val="500"/>
              </a:spcBef>
              <a:spcAft>
                <a:spcPts val="500"/>
              </a:spcAft>
            </a:pPr>
            <a:r>
              <a:rPr lang="en-US" altLang="en-US" sz="2400" dirty="0">
                <a:latin typeface="Open Sans" panose="020B0606030504020204" pitchFamily="34" charset="0"/>
                <a:ea typeface="Open Sans" panose="020B0606030504020204" pitchFamily="34" charset="0"/>
                <a:cs typeface="Open Sans" panose="020B0606030504020204" pitchFamily="34" charset="0"/>
              </a:rPr>
              <a:t>187 B.C. - Choking smoke and caustic ash were used by Roman cavalry at the siege of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Ambracia</a:t>
            </a:r>
            <a:r>
              <a:rPr lang="en-US" altLang="en-US" sz="2400" dirty="0">
                <a:latin typeface="Open Sans" panose="020B0606030504020204" pitchFamily="34" charset="0"/>
                <a:ea typeface="Open Sans" panose="020B0606030504020204" pitchFamily="34" charset="0"/>
                <a:cs typeface="Open Sans" panose="020B0606030504020204" pitchFamily="34" charset="0"/>
              </a:rPr>
              <a:t>.\</a:t>
            </a:r>
          </a:p>
          <a:p>
            <a:pPr>
              <a:lnSpc>
                <a:spcPct val="150000"/>
              </a:lnSpc>
              <a:spcBef>
                <a:spcPts val="500"/>
              </a:spcBef>
              <a:spcAft>
                <a:spcPts val="500"/>
              </a:spcAft>
            </a:pPr>
            <a:r>
              <a:rPr lang="en-US" altLang="en-US" sz="2400" dirty="0">
                <a:latin typeface="Open Sans" panose="020B0606030504020204" pitchFamily="34" charset="0"/>
                <a:ea typeface="Open Sans" panose="020B0606030504020204" pitchFamily="34" charset="0"/>
                <a:cs typeface="Open Sans" panose="020B0606030504020204" pitchFamily="34" charset="0"/>
              </a:rPr>
              <a:t>960-1279 A.D. - Smoke containing Arsenic was used during battles in China during the Sung Dynasty.</a:t>
            </a:r>
          </a:p>
          <a:p>
            <a:pPr>
              <a:lnSpc>
                <a:spcPct val="150000"/>
              </a:lnSpc>
              <a:spcBef>
                <a:spcPts val="500"/>
              </a:spcBef>
              <a:spcAft>
                <a:spcPts val="500"/>
              </a:spcAft>
            </a:pP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85352" y="2286000"/>
            <a:ext cx="4757352" cy="1143000"/>
          </a:xfrm>
          <a:noFill/>
        </p:spPr>
        <p:txBody>
          <a:bodyPr>
            <a:normAutofit/>
          </a:bodyPr>
          <a:lstStyle/>
          <a:p>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Ancient History</a:t>
            </a:r>
          </a:p>
        </p:txBody>
      </p:sp>
      <p:sp>
        <p:nvSpPr>
          <p:cNvPr id="2" name="Slide Number Placeholder 1">
            <a:extLst>
              <a:ext uri="{FF2B5EF4-FFF2-40B4-BE49-F238E27FC236}">
                <a16:creationId xmlns:a16="http://schemas.microsoft.com/office/drawing/2014/main" id="{EC155104-BE4A-5658-4DFE-3ED90A46438C}"/>
              </a:ext>
            </a:extLst>
          </p:cNvPr>
          <p:cNvSpPr>
            <a:spLocks noGrp="1"/>
          </p:cNvSpPr>
          <p:nvPr>
            <p:ph type="sldNum" sz="quarter" idx="12"/>
          </p:nvPr>
        </p:nvSpPr>
        <p:spPr/>
        <p:txBody>
          <a:bodyPr/>
          <a:lstStyle/>
          <a:p>
            <a:fld id="{2BB1E14F-796C-409E-9B94-89634ADD74DA}" type="slidenum">
              <a:rPr lang="en-IN" smtClean="0"/>
              <a:t>4</a:t>
            </a:fld>
            <a:endParaRPr lang="en-IN"/>
          </a:p>
        </p:txBody>
      </p:sp>
    </p:spTree>
    <p:extLst>
      <p:ext uri="{BB962C8B-B14F-4D97-AF65-F5344CB8AC3E}">
        <p14:creationId xmlns:p14="http://schemas.microsoft.com/office/powerpoint/2010/main" val="1769578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79772" y="1295400"/>
            <a:ext cx="6755027" cy="4572000"/>
          </a:xfrm>
          <a:noFill/>
        </p:spPr>
        <p:txBody>
          <a:bodyPr>
            <a:noAutofit/>
          </a:bodyPr>
          <a:lstStyle/>
          <a:p>
            <a:pPr marL="0" indent="0"/>
            <a:r>
              <a:rPr lang="en-US" altLang="en-US" sz="2400" dirty="0">
                <a:latin typeface="Open Sans" panose="020B0606030504020204" pitchFamily="34" charset="0"/>
                <a:ea typeface="Open Sans" panose="020B0606030504020204" pitchFamily="34" charset="0"/>
                <a:cs typeface="Open Sans" panose="020B0606030504020204" pitchFamily="34" charset="0"/>
              </a:rPr>
              <a:t>Blister agents affect the eyes and lungs and blister the skin. Some types are painless while others sting and still others cause the formation of wheals. </a:t>
            </a:r>
          </a:p>
          <a:p>
            <a:pPr marL="0" indent="0"/>
            <a:r>
              <a:rPr lang="en-US" altLang="en-US" sz="2400" dirty="0">
                <a:latin typeface="Open Sans" panose="020B0606030504020204" pitchFamily="34" charset="0"/>
                <a:ea typeface="Open Sans" panose="020B0606030504020204" pitchFamily="34" charset="0"/>
                <a:cs typeface="Open Sans" panose="020B0606030504020204" pitchFamily="34" charset="0"/>
              </a:rPr>
              <a:t>They may appear as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colourless</a:t>
            </a:r>
            <a:r>
              <a:rPr lang="en-US" altLang="en-US" sz="2400" dirty="0">
                <a:latin typeface="Open Sans" panose="020B0606030504020204" pitchFamily="34" charset="0"/>
                <a:ea typeface="Open Sans" panose="020B0606030504020204" pitchFamily="34" charset="0"/>
                <a:cs typeface="Open Sans" panose="020B0606030504020204" pitchFamily="34" charset="0"/>
              </a:rPr>
              <a:t> to dark brown, oily liquid droplets but are normally invisible in the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vapour</a:t>
            </a:r>
            <a:r>
              <a:rPr lang="en-US" altLang="en-US" sz="2400" dirty="0">
                <a:latin typeface="Open Sans" panose="020B0606030504020204" pitchFamily="34" charset="0"/>
                <a:ea typeface="Open Sans" panose="020B0606030504020204" pitchFamily="34" charset="0"/>
                <a:cs typeface="Open Sans" panose="020B0606030504020204" pitchFamily="34" charset="0"/>
              </a:rPr>
              <a:t> form.</a:t>
            </a:r>
          </a:p>
          <a:p>
            <a:pPr marL="0" indent="0"/>
            <a:r>
              <a:rPr lang="en-US" altLang="en-US" sz="2400" dirty="0">
                <a:latin typeface="Open Sans" panose="020B0606030504020204" pitchFamily="34" charset="0"/>
                <a:ea typeface="Open Sans" panose="020B0606030504020204" pitchFamily="34" charset="0"/>
                <a:cs typeface="Open Sans" panose="020B0606030504020204" pitchFamily="34" charset="0"/>
              </a:rPr>
              <a:t> The principal blister agent is persistent liquid known as mustard, which gives off a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vapour</a:t>
            </a:r>
            <a:r>
              <a:rPr lang="en-US" altLang="en-US" sz="2400" dirty="0">
                <a:latin typeface="Open Sans" panose="020B0606030504020204" pitchFamily="34" charset="0"/>
                <a:ea typeface="Open Sans" panose="020B0606030504020204" pitchFamily="34" charset="0"/>
                <a:cs typeface="Open Sans" panose="020B0606030504020204" pitchFamily="34" charset="0"/>
              </a:rPr>
              <a:t> with slight but characteristic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odour</a:t>
            </a:r>
            <a:r>
              <a:rPr lang="en-US" altLang="en-US" sz="2400" dirty="0">
                <a:latin typeface="Open Sans" panose="020B0606030504020204" pitchFamily="34" charset="0"/>
                <a:ea typeface="Open Sans" panose="020B0606030504020204" pitchFamily="34" charset="0"/>
                <a:cs typeface="Open Sans" panose="020B0606030504020204" pitchFamily="34" charset="0"/>
              </a:rPr>
              <a:t> of garlic</a:t>
            </a:r>
          </a:p>
          <a:p>
            <a:pPr algn="just"/>
            <a:r>
              <a:rPr lang="en-US" altLang="en-US" sz="2400" dirty="0">
                <a:latin typeface="Open Sans" panose="020B0606030504020204" pitchFamily="34" charset="0"/>
                <a:ea typeface="Open Sans" panose="020B0606030504020204" pitchFamily="34" charset="0"/>
                <a:cs typeface="Open Sans" panose="020B0606030504020204" pitchFamily="34" charset="0"/>
              </a:rPr>
              <a:t>Mustard causes little pain upon exposure.</a:t>
            </a:r>
          </a:p>
          <a:p>
            <a:pPr algn="just"/>
            <a:r>
              <a:rPr lang="en-US" altLang="en-US" sz="2400" dirty="0">
                <a:latin typeface="Open Sans" panose="020B0606030504020204" pitchFamily="34" charset="0"/>
                <a:ea typeface="Open Sans" panose="020B0606030504020204" pitchFamily="34" charset="0"/>
                <a:cs typeface="Open Sans" panose="020B0606030504020204" pitchFamily="34" charset="0"/>
              </a:rPr>
              <a:t>Lewisite and phosgene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oxime</a:t>
            </a:r>
            <a:r>
              <a:rPr lang="en-US" altLang="en-US" sz="2400" dirty="0">
                <a:latin typeface="Open Sans" panose="020B0606030504020204" pitchFamily="34" charset="0"/>
                <a:ea typeface="Open Sans" panose="020B0606030504020204" pitchFamily="34" charset="0"/>
                <a:cs typeface="Open Sans" panose="020B0606030504020204" pitchFamily="34" charset="0"/>
              </a:rPr>
              <a:t> cause intense pain.</a:t>
            </a:r>
          </a:p>
          <a:p>
            <a:pPr marL="0" indent="0"/>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30428" y="2345724"/>
            <a:ext cx="8229600" cy="1143000"/>
          </a:xfrm>
          <a:noFill/>
        </p:spPr>
        <p:txBody>
          <a:bodyPr>
            <a:normAutofit/>
          </a:bodyPr>
          <a:lstStyle/>
          <a:p>
            <a:r>
              <a:rPr lang="en-US" sz="4000" b="1" u="sng"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BLISTER AGENTS</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F3AEC15F-EA30-5B4A-6AE8-75CD4481EEEE}"/>
              </a:ext>
            </a:extLst>
          </p:cNvPr>
          <p:cNvSpPr>
            <a:spLocks noGrp="1"/>
          </p:cNvSpPr>
          <p:nvPr>
            <p:ph type="sldNum" sz="quarter" idx="12"/>
          </p:nvPr>
        </p:nvSpPr>
        <p:spPr>
          <a:xfrm>
            <a:off x="8660028" y="6356350"/>
            <a:ext cx="2743200" cy="365125"/>
          </a:xfrm>
        </p:spPr>
        <p:txBody>
          <a:bodyPr/>
          <a:lstStyle/>
          <a:p>
            <a:fld id="{2BB1E14F-796C-409E-9B94-89634ADD74DA}" type="slidenum">
              <a:rPr lang="en-IN" smtClean="0"/>
              <a:t>40</a:t>
            </a:fld>
            <a:endParaRPr lang="en-IN"/>
          </a:p>
        </p:txBody>
      </p:sp>
    </p:spTree>
    <p:extLst>
      <p:ext uri="{BB962C8B-B14F-4D97-AF65-F5344CB8AC3E}">
        <p14:creationId xmlns:p14="http://schemas.microsoft.com/office/powerpoint/2010/main" val="1245568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7" name="Group 172"/>
          <p:cNvGraphicFramePr>
            <a:graphicFrameLocks/>
          </p:cNvGraphicFramePr>
          <p:nvPr/>
        </p:nvGraphicFramePr>
        <p:xfrm>
          <a:off x="1113840" y="1681160"/>
          <a:ext cx="9678341" cy="4567240"/>
        </p:xfrm>
        <a:graphic>
          <a:graphicData uri="http://schemas.openxmlformats.org/drawingml/2006/table">
            <a:tbl>
              <a:tblPr/>
              <a:tblGrid>
                <a:gridCol w="3415885">
                  <a:extLst>
                    <a:ext uri="{9D8B030D-6E8A-4147-A177-3AD203B41FA5}">
                      <a16:colId xmlns:a16="http://schemas.microsoft.com/office/drawing/2014/main" val="20000"/>
                    </a:ext>
                  </a:extLst>
                </a:gridCol>
                <a:gridCol w="1992600">
                  <a:extLst>
                    <a:ext uri="{9D8B030D-6E8A-4147-A177-3AD203B41FA5}">
                      <a16:colId xmlns:a16="http://schemas.microsoft.com/office/drawing/2014/main" val="20001"/>
                    </a:ext>
                  </a:extLst>
                </a:gridCol>
                <a:gridCol w="2087484">
                  <a:extLst>
                    <a:ext uri="{9D8B030D-6E8A-4147-A177-3AD203B41FA5}">
                      <a16:colId xmlns:a16="http://schemas.microsoft.com/office/drawing/2014/main" val="20002"/>
                    </a:ext>
                  </a:extLst>
                </a:gridCol>
                <a:gridCol w="2182372">
                  <a:extLst>
                    <a:ext uri="{9D8B030D-6E8A-4147-A177-3AD203B41FA5}">
                      <a16:colId xmlns:a16="http://schemas.microsoft.com/office/drawing/2014/main" val="20003"/>
                    </a:ext>
                  </a:extLst>
                </a:gridCol>
              </a:tblGrid>
              <a:tr h="7071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Common Name/ Military Symbol</a:t>
                      </a:r>
                      <a:endParaRPr kumimoji="0" lang="en-US" sz="1700" b="0" i="0" u="none" strike="noStrike" cap="none" normalizeH="0" baseline="0" dirty="0">
                        <a:ln>
                          <a:noFill/>
                        </a:ln>
                        <a:solidFill>
                          <a:srgbClr val="000000"/>
                        </a:solidFill>
                        <a:effectLst/>
                        <a:latin typeface="Times New Roman" pitchFamily="18" charset="0"/>
                        <a:cs typeface="Times New Roman" pitchFamily="18" charset="0"/>
                      </a:endParaRPr>
                    </a:p>
                  </a:txBody>
                  <a:tcPr marL="91449" marR="91449" marT="38570" marB="38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Mustard (H)</a:t>
                      </a:r>
                      <a:endParaRPr kumimoji="0" lang="en-US" sz="1700" b="0" i="0" u="none" strike="noStrike" cap="none" normalizeH="0" baseline="0" dirty="0">
                        <a:ln>
                          <a:noFill/>
                        </a:ln>
                        <a:solidFill>
                          <a:srgbClr val="000000"/>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Lewisite	(L)</a:t>
                      </a:r>
                      <a:endParaRPr kumimoji="0" lang="en-US" sz="1700" b="0" i="0" u="none" strike="noStrike" cap="none" normalizeH="0" baseline="0" dirty="0">
                        <a:ln>
                          <a:noFill/>
                        </a:ln>
                        <a:solidFill>
                          <a:srgbClr val="000000"/>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Phosgene Oxime    (CX)</a:t>
                      </a:r>
                      <a:endParaRPr kumimoji="0" lang="en-US" sz="1700" b="0" i="0" u="none" strike="noStrike" cap="none" normalizeH="0" baseline="0" dirty="0">
                        <a:ln>
                          <a:noFill/>
                        </a:ln>
                        <a:solidFill>
                          <a:schemeClr val="tx1"/>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2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a:ln>
                            <a:noFill/>
                          </a:ln>
                          <a:solidFill>
                            <a:srgbClr val="000000"/>
                          </a:solidFill>
                          <a:effectLst/>
                          <a:latin typeface="Times New Roman" pitchFamily="18" charset="0"/>
                          <a:cs typeface="Times New Roman" pitchFamily="18" charset="0"/>
                        </a:rPr>
                        <a:t>Volatility/Persistency</a:t>
                      </a:r>
                      <a:endParaRPr kumimoji="0" lang="en-US" sz="1700" b="0" i="0" u="none" strike="noStrike" cap="none" normalizeH="0" baseline="0">
                        <a:ln>
                          <a:noFill/>
                        </a:ln>
                        <a:solidFill>
                          <a:srgbClr val="000000"/>
                        </a:solidFill>
                        <a:effectLst/>
                        <a:latin typeface="Times New Roman" pitchFamily="18" charset="0"/>
                        <a:cs typeface="Times New Roman" pitchFamily="18" charset="0"/>
                      </a:endParaRPr>
                    </a:p>
                  </a:txBody>
                  <a:tcPr marL="91449" marR="91449" marT="38570" marB="38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ar-SA" sz="1700" b="0" i="0" u="none" strike="noStrike" cap="none" normalizeH="0" baseline="0">
                          <a:ln>
                            <a:noFill/>
                          </a:ln>
                          <a:solidFill>
                            <a:srgbClr val="000000"/>
                          </a:solidFill>
                          <a:effectLst/>
                          <a:latin typeface="Times New Roman" pitchFamily="18" charset="0"/>
                          <a:cs typeface="Times New Roman" pitchFamily="18" charset="0"/>
                        </a:rPr>
                        <a:t>Persistent</a:t>
                      </a:r>
                      <a:endParaRPr kumimoji="0" lang="en-US" sz="1700" b="0" i="0" u="none" strike="noStrike" cap="none" normalizeH="0" baseline="0">
                        <a:ln>
                          <a:noFill/>
                        </a:ln>
                        <a:solidFill>
                          <a:schemeClr val="tx1"/>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1"/>
                  </a:ext>
                </a:extLst>
              </a:tr>
              <a:tr h="3803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a:ln>
                            <a:noFill/>
                          </a:ln>
                          <a:solidFill>
                            <a:srgbClr val="000000"/>
                          </a:solidFill>
                          <a:effectLst/>
                          <a:latin typeface="Times New Roman" pitchFamily="18" charset="0"/>
                          <a:cs typeface="Times New Roman" pitchFamily="18" charset="0"/>
                        </a:rPr>
                        <a:t>Route of Entry</a:t>
                      </a:r>
                      <a:endParaRPr kumimoji="0" lang="en-US" sz="1700" b="0" i="0" u="none" strike="noStrike" cap="none" normalizeH="0" baseline="0">
                        <a:ln>
                          <a:noFill/>
                        </a:ln>
                        <a:solidFill>
                          <a:srgbClr val="000000"/>
                        </a:solidFill>
                        <a:effectLst/>
                        <a:latin typeface="Times New Roman" pitchFamily="18" charset="0"/>
                        <a:cs typeface="Times New Roman" pitchFamily="18" charset="0"/>
                      </a:endParaRPr>
                    </a:p>
                  </a:txBody>
                  <a:tcPr marL="91449" marR="91449" marT="38570" marB="38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skin    • Inhalation   . Eyes</a:t>
                      </a:r>
                      <a:endParaRPr kumimoji="0" lang="en-US" sz="1700" b="0" i="0" u="none" strike="noStrike" cap="none" normalizeH="0" baseline="0" dirty="0">
                        <a:ln>
                          <a:noFill/>
                        </a:ln>
                        <a:solidFill>
                          <a:srgbClr val="000000"/>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2"/>
                  </a:ext>
                </a:extLst>
              </a:tr>
              <a:tr h="3816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Rate of Action</a:t>
                      </a:r>
                      <a:endParaRPr kumimoji="0" lang="en-US" sz="1700" b="0" i="0" u="none" strike="noStrike" cap="none" normalizeH="0" baseline="0" dirty="0">
                        <a:ln>
                          <a:noFill/>
                        </a:ln>
                        <a:solidFill>
                          <a:srgbClr val="000000"/>
                        </a:solidFill>
                        <a:effectLst/>
                        <a:latin typeface="Times New Roman" pitchFamily="18" charset="0"/>
                        <a:cs typeface="Times New Roman" pitchFamily="18" charset="0"/>
                      </a:endParaRPr>
                    </a:p>
                  </a:txBody>
                  <a:tcPr marL="91449" marR="91449" marT="38570" marB="38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700" b="0" i="0" u="none" strike="noStrike" cap="none" normalizeH="0" baseline="0">
                          <a:ln>
                            <a:noFill/>
                          </a:ln>
                          <a:solidFill>
                            <a:srgbClr val="000000"/>
                          </a:solidFill>
                          <a:effectLst/>
                          <a:latin typeface="Times New Roman" pitchFamily="18" charset="0"/>
                          <a:cs typeface="Times New Roman" pitchFamily="18" charset="0"/>
                        </a:rPr>
                        <a:t>Delayed                           Rapid</a:t>
                      </a:r>
                      <a:endParaRPr kumimoji="0" lang="en-US" sz="1700" b="0" i="0" u="none" strike="noStrike" cap="none" normalizeH="0" baseline="0">
                        <a:ln>
                          <a:noFill/>
                        </a:ln>
                        <a:solidFill>
                          <a:schemeClr val="tx1"/>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3"/>
                  </a:ext>
                </a:extLst>
              </a:tr>
              <a:tr h="5952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a:ln>
                            <a:noFill/>
                          </a:ln>
                          <a:solidFill>
                            <a:srgbClr val="000000"/>
                          </a:solidFill>
                          <a:effectLst/>
                          <a:latin typeface="Times New Roman" pitchFamily="18" charset="0"/>
                          <a:cs typeface="Times New Roman" pitchFamily="18" charset="0"/>
                        </a:rPr>
                        <a:t>Odor</a:t>
                      </a:r>
                      <a:endParaRPr kumimoji="0" lang="en-US" sz="1700" b="0" i="0" u="none" strike="noStrike" cap="none" normalizeH="0" baseline="0">
                        <a:ln>
                          <a:noFill/>
                        </a:ln>
                        <a:solidFill>
                          <a:srgbClr val="000000"/>
                        </a:solidFill>
                        <a:effectLst/>
                        <a:latin typeface="Times New Roman" pitchFamily="18" charset="0"/>
                        <a:cs typeface="Times New Roman" pitchFamily="18" charset="0"/>
                      </a:endParaRPr>
                    </a:p>
                  </a:txBody>
                  <a:tcPr marL="91449" marR="91449" marT="38570" marB="38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700" b="0" i="0" u="none" strike="noStrike" cap="none" normalizeH="0" baseline="0">
                          <a:ln>
                            <a:noFill/>
                          </a:ln>
                          <a:solidFill>
                            <a:srgbClr val="000000"/>
                          </a:solidFill>
                          <a:effectLst/>
                          <a:latin typeface="Times New Roman" pitchFamily="18" charset="0"/>
                          <a:cs typeface="Times New Roman" pitchFamily="18" charset="0"/>
                        </a:rPr>
                        <a:t>Garlic              	</a:t>
                      </a:r>
                      <a:endParaRPr kumimoji="0" lang="en-US" sz="1700" b="0" i="0" u="none" strike="noStrike" cap="none" normalizeH="0" baseline="0">
                        <a:ln>
                          <a:noFill/>
                        </a:ln>
                        <a:solidFill>
                          <a:schemeClr val="tx1"/>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a:ln>
                            <a:noFill/>
                          </a:ln>
                          <a:solidFill>
                            <a:srgbClr val="000000"/>
                          </a:solidFill>
                          <a:effectLst/>
                          <a:latin typeface="Times New Roman" pitchFamily="18" charset="0"/>
                          <a:cs typeface="Times New Roman" pitchFamily="18" charset="0"/>
                        </a:rPr>
                        <a:t>Geraniums</a:t>
                      </a:r>
                      <a:endParaRPr kumimoji="0" lang="en-US" sz="1700" b="0" i="0" u="none" strike="noStrike" cap="none" normalizeH="0" baseline="0">
                        <a:ln>
                          <a:noFill/>
                        </a:ln>
                        <a:solidFill>
                          <a:srgbClr val="000000"/>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Irritating</a:t>
                      </a:r>
                      <a:endParaRPr kumimoji="0" lang="en-US" sz="1700" b="0" i="0" u="none" strike="noStrike" cap="none" normalizeH="0" baseline="0" dirty="0">
                        <a:ln>
                          <a:noFill/>
                        </a:ln>
                        <a:solidFill>
                          <a:schemeClr val="tx1"/>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1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a:ln>
                            <a:noFill/>
                          </a:ln>
                          <a:solidFill>
                            <a:srgbClr val="000000"/>
                          </a:solidFill>
                          <a:effectLst/>
                          <a:latin typeface="Times New Roman" pitchFamily="18" charset="0"/>
                          <a:cs typeface="Times New Roman" pitchFamily="18" charset="0"/>
                        </a:rPr>
                        <a:t>Symptoms</a:t>
                      </a:r>
                      <a:endParaRPr kumimoji="0" lang="en-US" sz="1700" b="0" i="0" u="none" strike="noStrike" cap="none" normalizeH="0" baseline="0">
                        <a:ln>
                          <a:noFill/>
                        </a:ln>
                        <a:solidFill>
                          <a:srgbClr val="000000"/>
                        </a:solidFill>
                        <a:effectLst/>
                        <a:latin typeface="Times New Roman" pitchFamily="18" charset="0"/>
                        <a:cs typeface="Times New Roman" pitchFamily="18" charset="0"/>
                      </a:endParaRPr>
                    </a:p>
                  </a:txBody>
                  <a:tcPr marL="91449" marR="91449" marT="38570" marB="38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Eyes:  burning,                  Inhalation: coughing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Skin:  blistering after 4-24 hours, pain</a:t>
                      </a:r>
                      <a:endParaRPr kumimoji="0" lang="en-US" sz="1700" b="0" i="0" u="none" strike="noStrike" cap="none" normalizeH="0" baseline="0" dirty="0">
                        <a:ln>
                          <a:noFill/>
                        </a:ln>
                        <a:solidFill>
                          <a:srgbClr val="000000"/>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5"/>
                  </a:ext>
                </a:extLst>
              </a:tr>
              <a:tr h="3803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chemeClr val="tx1"/>
                          </a:solidFill>
                          <a:effectLst/>
                          <a:latin typeface="Times New Roman" pitchFamily="18" charset="0"/>
                          <a:cs typeface="Times New Roman" pitchFamily="18" charset="0"/>
                        </a:rPr>
                        <a:t>Protection</a:t>
                      </a:r>
                      <a:endParaRPr kumimoji="0" lang="en-US" sz="1700" b="0" i="0" u="none" strike="noStrike" cap="none" normalizeH="0" baseline="0" dirty="0">
                        <a:ln>
                          <a:noFill/>
                        </a:ln>
                        <a:solidFill>
                          <a:schemeClr val="tx1"/>
                        </a:solidFill>
                        <a:effectLst/>
                        <a:latin typeface="Times New Roman" pitchFamily="18" charset="0"/>
                        <a:cs typeface="Times New Roman" pitchFamily="18" charset="0"/>
                      </a:endParaRPr>
                    </a:p>
                  </a:txBody>
                  <a:tcPr marL="91449" marR="91449" marT="38570" marB="38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700" b="0" i="0" u="none" strike="noStrike" cap="none" normalizeH="0" baseline="0" dirty="0">
                          <a:ln>
                            <a:noFill/>
                          </a:ln>
                          <a:solidFill>
                            <a:schemeClr val="tx1"/>
                          </a:solidFill>
                          <a:effectLst/>
                          <a:latin typeface="Times New Roman" pitchFamily="18" charset="0"/>
                          <a:cs typeface="Times New Roman" pitchFamily="18" charset="0"/>
                        </a:rPr>
                        <a:t>• Respiratory and Skin </a:t>
                      </a:r>
                      <a:endParaRPr kumimoji="0" lang="en-US" sz="1700" b="0" i="0" u="none" strike="noStrike" cap="none" normalizeH="0" baseline="0" dirty="0">
                        <a:ln>
                          <a:noFill/>
                        </a:ln>
                        <a:solidFill>
                          <a:schemeClr val="tx1"/>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6"/>
                  </a:ext>
                </a:extLst>
              </a:tr>
              <a:tr h="3816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chemeClr val="tx1"/>
                          </a:solidFill>
                          <a:effectLst/>
                          <a:latin typeface="Times New Roman" pitchFamily="18" charset="0"/>
                          <a:cs typeface="Times New Roman" pitchFamily="18" charset="0"/>
                        </a:rPr>
                        <a:t>First Aid</a:t>
                      </a:r>
                      <a:endParaRPr kumimoji="0" lang="en-US" sz="1700" b="0" i="0" u="none" strike="noStrike" cap="none" normalizeH="0" baseline="0" dirty="0">
                        <a:ln>
                          <a:noFill/>
                        </a:ln>
                        <a:solidFill>
                          <a:schemeClr val="tx1"/>
                        </a:solidFill>
                        <a:effectLst/>
                        <a:latin typeface="Times New Roman" pitchFamily="18" charset="0"/>
                        <a:cs typeface="Times New Roman" pitchFamily="18" charset="0"/>
                      </a:endParaRPr>
                    </a:p>
                  </a:txBody>
                  <a:tcPr marL="91449" marR="91449" marT="38570" marB="38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SA" sz="1700" b="0" i="0" u="none" strike="noStrike" cap="none" normalizeH="0" baseline="0" dirty="0">
                          <a:ln>
                            <a:noFill/>
                          </a:ln>
                          <a:solidFill>
                            <a:schemeClr val="tx1"/>
                          </a:solidFill>
                          <a:effectLst/>
                          <a:latin typeface="Times New Roman" pitchFamily="18" charset="0"/>
                          <a:cs typeface="Times New Roman" pitchFamily="18" charset="0"/>
                        </a:rPr>
                        <a:t>• Decontaminate	• Ensure air passages </a:t>
                      </a:r>
                      <a:endParaRPr kumimoji="0" lang="en-US" sz="1700" b="0" i="0" u="none" strike="noStrike" cap="none" normalizeH="0" baseline="0" dirty="0">
                        <a:ln>
                          <a:noFill/>
                        </a:ln>
                        <a:solidFill>
                          <a:schemeClr val="tx1"/>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7"/>
                  </a:ext>
                </a:extLst>
              </a:tr>
              <a:tr h="5914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a:ln>
                            <a:noFill/>
                          </a:ln>
                          <a:solidFill>
                            <a:srgbClr val="000000"/>
                          </a:solidFill>
                          <a:effectLst/>
                          <a:latin typeface="Times New Roman" pitchFamily="18" charset="0"/>
                          <a:cs typeface="Times New Roman" pitchFamily="18" charset="0"/>
                        </a:rPr>
                        <a:t>Decontamination</a:t>
                      </a:r>
                      <a:endParaRPr kumimoji="0" lang="en-US" sz="1700" b="0" i="0" u="none" strike="noStrike" cap="none" normalizeH="0" baseline="0">
                        <a:ln>
                          <a:noFill/>
                        </a:ln>
                        <a:solidFill>
                          <a:srgbClr val="000000"/>
                        </a:solidFill>
                        <a:effectLst/>
                        <a:latin typeface="Times New Roman" pitchFamily="18" charset="0"/>
                        <a:cs typeface="Times New Roman" pitchFamily="18" charset="0"/>
                      </a:endParaRPr>
                    </a:p>
                  </a:txBody>
                  <a:tcPr marL="91449" marR="91449" marT="38570" marB="3857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ar-SA" sz="1700" b="0" i="0" u="none" strike="noStrike" cap="none" normalizeH="0" baseline="0" dirty="0">
                          <a:ln>
                            <a:noFill/>
                          </a:ln>
                          <a:solidFill>
                            <a:srgbClr val="000000"/>
                          </a:solidFill>
                          <a:effectLst/>
                          <a:latin typeface="Times New Roman" pitchFamily="18" charset="0"/>
                          <a:cs typeface="Times New Roman" pitchFamily="18" charset="0"/>
                        </a:rPr>
                        <a:t>• Immediate removal  •  Flush with water or bleach</a:t>
                      </a:r>
                      <a:endParaRPr kumimoji="0" lang="en-US" sz="1700" b="0" i="0" u="none" strike="noStrike" cap="none" normalizeH="0" baseline="0" dirty="0">
                        <a:ln>
                          <a:noFill/>
                        </a:ln>
                        <a:solidFill>
                          <a:srgbClr val="000000"/>
                        </a:solidFill>
                        <a:effectLst/>
                        <a:latin typeface="Times New Roman" pitchFamily="18" charset="0"/>
                        <a:cs typeface="Times New Roman" pitchFamily="18" charset="0"/>
                      </a:endParaRPr>
                    </a:p>
                  </a:txBody>
                  <a:tcPr marL="91449" marR="91449" marT="38570" marB="3857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FAB14617-2ECF-80A6-0648-38C4629C8E1A}"/>
              </a:ext>
            </a:extLst>
          </p:cNvPr>
          <p:cNvSpPr>
            <a:spLocks noGrp="1"/>
          </p:cNvSpPr>
          <p:nvPr>
            <p:ph type="sldNum" sz="quarter" idx="12"/>
          </p:nvPr>
        </p:nvSpPr>
        <p:spPr/>
        <p:txBody>
          <a:bodyPr/>
          <a:lstStyle/>
          <a:p>
            <a:fld id="{2BB1E14F-796C-409E-9B94-89634ADD74DA}" type="slidenum">
              <a:rPr lang="en-IN" smtClean="0"/>
              <a:t>41</a:t>
            </a:fld>
            <a:endParaRPr lang="en-IN" dirty="0"/>
          </a:p>
        </p:txBody>
      </p:sp>
    </p:spTree>
    <p:extLst>
      <p:ext uri="{BB962C8B-B14F-4D97-AF65-F5344CB8AC3E}">
        <p14:creationId xmlns:p14="http://schemas.microsoft.com/office/powerpoint/2010/main" val="3149618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154827" y="1966912"/>
            <a:ext cx="6198973" cy="4572000"/>
          </a:xfrm>
          <a:noFill/>
        </p:spPr>
        <p:txBody>
          <a:bodyPr>
            <a:noAutofit/>
          </a:bodyPr>
          <a:lstStyle/>
          <a:p>
            <a:pPr marL="289339" indent="-289339">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Military designation:  H, HD</a:t>
            </a:r>
          </a:p>
          <a:p>
            <a:pPr marL="289339" indent="-289339">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Chemical name:  Bi </a:t>
            </a:r>
            <a:r>
              <a:rPr lang="en-US" altLang="ar-SA" sz="2400" dirty="0" err="1">
                <a:latin typeface="Open Sans" panose="020B0606030504020204" pitchFamily="34" charset="0"/>
                <a:ea typeface="Open Sans" panose="020B0606030504020204" pitchFamily="34" charset="0"/>
                <a:cs typeface="Open Sans" panose="020B0606030504020204" pitchFamily="34" charset="0"/>
              </a:rPr>
              <a:t>chloroethyl</a:t>
            </a:r>
            <a:r>
              <a:rPr lang="en-US" altLang="ar-SA" sz="2400" dirty="0">
                <a:latin typeface="Open Sans" panose="020B0606030504020204" pitchFamily="34" charset="0"/>
                <a:ea typeface="Open Sans" panose="020B0606030504020204" pitchFamily="34" charset="0"/>
                <a:cs typeface="Open Sans" panose="020B0606030504020204" pitchFamily="34" charset="0"/>
              </a:rPr>
              <a:t> sulfide</a:t>
            </a:r>
          </a:p>
          <a:p>
            <a:pPr marL="289339" indent="-289339">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Rate of hydrolysis:  Extremely slow </a:t>
            </a:r>
          </a:p>
          <a:p>
            <a:pPr marL="289339" indent="-289339">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Hydrolysis products:  </a:t>
            </a:r>
            <a:r>
              <a:rPr lang="en-US" altLang="ar-SA" sz="2400" dirty="0" err="1">
                <a:latin typeface="Open Sans" panose="020B0606030504020204" pitchFamily="34" charset="0"/>
                <a:ea typeface="Open Sans" panose="020B0606030504020204" pitchFamily="34" charset="0"/>
                <a:cs typeface="Open Sans" panose="020B0606030504020204" pitchFamily="34" charset="0"/>
              </a:rPr>
              <a:t>HCl</a:t>
            </a:r>
            <a:r>
              <a:rPr lang="en-US" altLang="ar-SA" sz="2400" dirty="0">
                <a:latin typeface="Open Sans" panose="020B0606030504020204" pitchFamily="34" charset="0"/>
                <a:ea typeface="Open Sans" panose="020B0606030504020204" pitchFamily="34" charset="0"/>
                <a:cs typeface="Open Sans" panose="020B0606030504020204" pitchFamily="34" charset="0"/>
              </a:rPr>
              <a:t> and </a:t>
            </a:r>
            <a:r>
              <a:rPr lang="en-US" altLang="ar-SA" sz="2400" dirty="0" err="1">
                <a:latin typeface="Open Sans" panose="020B0606030504020204" pitchFamily="34" charset="0"/>
                <a:ea typeface="Open Sans" panose="020B0606030504020204" pitchFamily="34" charset="0"/>
                <a:cs typeface="Open Sans" panose="020B0606030504020204" pitchFamily="34" charset="0"/>
              </a:rPr>
              <a:t>thiodiglycol</a:t>
            </a:r>
            <a:endParaRPr lang="en-US" altLang="ar-SA"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1" y="2133600"/>
            <a:ext cx="5121876" cy="1143000"/>
          </a:xfrm>
          <a:noFill/>
        </p:spPr>
        <p:txBody>
          <a:bodyPr>
            <a:normAutofit fontScale="90000"/>
          </a:bodyPr>
          <a:lstStyle/>
          <a:p>
            <a:r>
              <a:rPr lang="en-US" altLang="ar-SA"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Mustard - Chemical Properties</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E24EEB03-1D4B-0AF1-D0CD-75FE010AE062}"/>
              </a:ext>
            </a:extLst>
          </p:cNvPr>
          <p:cNvSpPr>
            <a:spLocks noGrp="1"/>
          </p:cNvSpPr>
          <p:nvPr>
            <p:ph type="sldNum" sz="quarter" idx="12"/>
          </p:nvPr>
        </p:nvSpPr>
        <p:spPr/>
        <p:txBody>
          <a:bodyPr/>
          <a:lstStyle/>
          <a:p>
            <a:fld id="{2BB1E14F-796C-409E-9B94-89634ADD74DA}" type="slidenum">
              <a:rPr lang="en-IN" smtClean="0"/>
              <a:t>42</a:t>
            </a:fld>
            <a:endParaRPr lang="en-IN"/>
          </a:p>
        </p:txBody>
      </p:sp>
    </p:spTree>
    <p:extLst>
      <p:ext uri="{BB962C8B-B14F-4D97-AF65-F5344CB8AC3E}">
        <p14:creationId xmlns:p14="http://schemas.microsoft.com/office/powerpoint/2010/main" val="880259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072448" y="2050192"/>
            <a:ext cx="6662352" cy="3062416"/>
          </a:xfrm>
          <a:noFill/>
        </p:spPr>
        <p:txBody>
          <a:bodyPr>
            <a:noAutofit/>
          </a:bodyPr>
          <a:lstStyle/>
          <a:p>
            <a:pPr marL="289339" indent="-289339">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Vapor density:  5.5</a:t>
            </a:r>
          </a:p>
          <a:p>
            <a:pPr marL="289339" indent="-289339">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Boiling point:  217°C</a:t>
            </a:r>
          </a:p>
          <a:p>
            <a:pPr marL="289339" indent="-289339">
              <a:defRPr/>
            </a:pPr>
            <a:endParaRPr lang="en-US" altLang="ar-SA" sz="2400" dirty="0">
              <a:latin typeface="Open Sans" panose="020B0606030504020204" pitchFamily="34" charset="0"/>
              <a:ea typeface="Open Sans" panose="020B0606030504020204" pitchFamily="34" charset="0"/>
              <a:cs typeface="Open Sans" panose="020B0606030504020204" pitchFamily="34" charset="0"/>
            </a:endParaRPr>
          </a:p>
          <a:p>
            <a:pPr marL="289339" indent="-289339">
              <a:defRPr/>
            </a:pPr>
            <a:endParaRPr lang="en-US" altLang="ar-SA"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0" y="2594821"/>
            <a:ext cx="4510216" cy="1143000"/>
          </a:xfrm>
          <a:noFill/>
        </p:spPr>
        <p:txBody>
          <a:bodyPr>
            <a:normAutofit fontScale="90000"/>
          </a:bodyPr>
          <a:lstStyle/>
          <a:p>
            <a:r>
              <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Mustard - Physical Properties</a:t>
            </a:r>
          </a:p>
        </p:txBody>
      </p:sp>
      <p:sp>
        <p:nvSpPr>
          <p:cNvPr id="14" name="Text Box 4"/>
          <p:cNvSpPr txBox="1">
            <a:spLocks noChangeArrowheads="1"/>
          </p:cNvSpPr>
          <p:nvPr/>
        </p:nvSpPr>
        <p:spPr bwMode="auto">
          <a:xfrm>
            <a:off x="5072448" y="3062030"/>
            <a:ext cx="6477000" cy="1945148"/>
          </a:xfrm>
          <a:prstGeom prst="rect">
            <a:avLst/>
          </a:prstGeom>
          <a:noFill/>
          <a:ln w="12700">
            <a:solidFill>
              <a:schemeClr val="accent1"/>
            </a:solidFill>
            <a:miter lim="800000"/>
            <a:headEnd type="none" w="sm" len="sm"/>
            <a:tailEnd type="none" w="sm" len="sm"/>
          </a:ln>
          <a:effec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30000"/>
              </a:spcBef>
              <a:buFontTx/>
              <a:buNone/>
              <a:defRPr/>
            </a:pPr>
            <a:r>
              <a:rPr lang="en-US" altLang="ar-SA" sz="2800" b="1" dirty="0">
                <a:ea typeface="Times New Roman (Arabic)"/>
              </a:rPr>
              <a:t>This agent is a very persistent liquid at room temperature</a:t>
            </a:r>
          </a:p>
          <a:p>
            <a:pPr algn="ctr">
              <a:spcBef>
                <a:spcPct val="30000"/>
              </a:spcBef>
              <a:buFontTx/>
              <a:buNone/>
              <a:defRPr/>
            </a:pPr>
            <a:r>
              <a:rPr lang="en-US" altLang="ar-SA" sz="2800" b="1" u="sng" dirty="0">
                <a:ea typeface="Times New Roman (Arabic)"/>
              </a:rPr>
              <a:t>Respiratory and skin protection are required</a:t>
            </a:r>
            <a:r>
              <a:rPr lang="en-US" altLang="ar-SA" sz="2800" b="1" dirty="0">
                <a:ea typeface="Times New Roman (Arabic)"/>
              </a:rPr>
              <a:t>.</a:t>
            </a:r>
            <a:endParaRPr lang="en-US" altLang="en-US" sz="2800" b="1" dirty="0">
              <a:ea typeface="Times New Roman (Arabic)"/>
            </a:endParaRPr>
          </a:p>
        </p:txBody>
      </p:sp>
      <p:sp>
        <p:nvSpPr>
          <p:cNvPr id="2" name="Slide Number Placeholder 1">
            <a:extLst>
              <a:ext uri="{FF2B5EF4-FFF2-40B4-BE49-F238E27FC236}">
                <a16:creationId xmlns:a16="http://schemas.microsoft.com/office/drawing/2014/main" id="{B8BA0BC6-1E01-F191-EAB4-C78373274CAA}"/>
              </a:ext>
            </a:extLst>
          </p:cNvPr>
          <p:cNvSpPr>
            <a:spLocks noGrp="1"/>
          </p:cNvSpPr>
          <p:nvPr>
            <p:ph type="sldNum" sz="quarter" idx="12"/>
          </p:nvPr>
        </p:nvSpPr>
        <p:spPr/>
        <p:txBody>
          <a:bodyPr/>
          <a:lstStyle/>
          <a:p>
            <a:fld id="{2BB1E14F-796C-409E-9B94-89634ADD74DA}" type="slidenum">
              <a:rPr lang="en-IN" smtClean="0"/>
              <a:t>43</a:t>
            </a:fld>
            <a:endParaRPr lang="en-IN"/>
          </a:p>
        </p:txBody>
      </p:sp>
    </p:spTree>
    <p:extLst>
      <p:ext uri="{BB962C8B-B14F-4D97-AF65-F5344CB8AC3E}">
        <p14:creationId xmlns:p14="http://schemas.microsoft.com/office/powerpoint/2010/main" val="4221592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300150" y="1295400"/>
            <a:ext cx="7434649" cy="4572000"/>
          </a:xfrm>
          <a:noFill/>
        </p:spPr>
        <p:txBody>
          <a:bodyPr>
            <a:noAutofit/>
          </a:bodyPr>
          <a:lstStyle/>
          <a:p>
            <a:r>
              <a:rPr lang="en-US" altLang="en-US" sz="2400" dirty="0">
                <a:latin typeface="Open Sans" panose="020B0606030504020204" pitchFamily="34" charset="0"/>
                <a:ea typeface="Open Sans" panose="020B0606030504020204" pitchFamily="34" charset="0"/>
                <a:cs typeface="Open Sans" panose="020B0606030504020204" pitchFamily="34" charset="0"/>
              </a:rPr>
              <a:t>Sulfur Mustard Agent Freezes at 57° F</a:t>
            </a:r>
          </a:p>
          <a:p>
            <a:r>
              <a:rPr lang="en-US" altLang="en-US" sz="2400" dirty="0">
                <a:latin typeface="Open Sans" panose="020B0606030504020204" pitchFamily="34" charset="0"/>
                <a:ea typeface="Open Sans" panose="020B0606030504020204" pitchFamily="34" charset="0"/>
                <a:cs typeface="Open Sans" panose="020B0606030504020204" pitchFamily="34" charset="0"/>
              </a:rPr>
              <a:t>Mustard Agent Symptoms Delayed - NOT Onset Time of Effects</a:t>
            </a:r>
          </a:p>
          <a:p>
            <a:r>
              <a:rPr lang="en-US" altLang="en-US" sz="2400" dirty="0">
                <a:latin typeface="Open Sans" panose="020B0606030504020204" pitchFamily="34" charset="0"/>
                <a:ea typeface="Open Sans" panose="020B0606030504020204" pitchFamily="34" charset="0"/>
                <a:cs typeface="Open Sans" panose="020B0606030504020204" pitchFamily="34" charset="0"/>
              </a:rPr>
              <a:t>Lewisite/phosgene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Oxime</a:t>
            </a:r>
            <a:r>
              <a:rPr lang="en-US" altLang="en-US" sz="2400" dirty="0">
                <a:latin typeface="Open Sans" panose="020B0606030504020204" pitchFamily="34" charset="0"/>
                <a:ea typeface="Open Sans" panose="020B0606030504020204" pitchFamily="34" charset="0"/>
                <a:cs typeface="Open Sans" panose="020B0606030504020204" pitchFamily="34" charset="0"/>
              </a:rPr>
              <a:t> Cause Immediate, Severe Pain</a:t>
            </a:r>
          </a:p>
          <a:p>
            <a:r>
              <a:rPr lang="en-US" altLang="en-US" sz="2400" dirty="0">
                <a:latin typeface="Open Sans" panose="020B0606030504020204" pitchFamily="34" charset="0"/>
                <a:ea typeface="Open Sans" panose="020B0606030504020204" pitchFamily="34" charset="0"/>
                <a:cs typeface="Open Sans" panose="020B0606030504020204" pitchFamily="34" charset="0"/>
              </a:rPr>
              <a:t>Persistency of Hours (Desert) to Days or Even Weeks (Temperate)</a:t>
            </a:r>
          </a:p>
          <a:p>
            <a:r>
              <a:rPr lang="en-US" altLang="en-US" sz="2400" dirty="0">
                <a:latin typeface="Open Sans" panose="020B0606030504020204" pitchFamily="34" charset="0"/>
                <a:ea typeface="Open Sans" panose="020B0606030504020204" pitchFamily="34" charset="0"/>
                <a:cs typeface="Open Sans" panose="020B0606030504020204" pitchFamily="34" charset="0"/>
              </a:rPr>
              <a:t>Suspected Carcinogens</a:t>
            </a:r>
          </a:p>
          <a:p>
            <a:r>
              <a:rPr lang="en-US" altLang="en-US" sz="2400" dirty="0">
                <a:latin typeface="Open Sans" panose="020B0606030504020204" pitchFamily="34" charset="0"/>
                <a:ea typeface="Open Sans" panose="020B0606030504020204" pitchFamily="34" charset="0"/>
                <a:cs typeface="Open Sans" panose="020B0606030504020204" pitchFamily="34" charset="0"/>
              </a:rPr>
              <a:t>Vapor Is Skin Hazard</a:t>
            </a:r>
          </a:p>
          <a:p>
            <a:r>
              <a:rPr lang="en-US" altLang="en-US" sz="2400" dirty="0">
                <a:latin typeface="Open Sans" panose="020B0606030504020204" pitchFamily="34" charset="0"/>
                <a:ea typeface="Open Sans" panose="020B0606030504020204" pitchFamily="34" charset="0"/>
                <a:cs typeface="Open Sans" panose="020B0606030504020204" pitchFamily="34" charset="0"/>
              </a:rPr>
              <a:t>Blisters on Over 50% of Body Can Prove Fatal</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54227" y="2438400"/>
            <a:ext cx="4242488" cy="1143000"/>
          </a:xfrm>
          <a:noFill/>
        </p:spPr>
        <p:txBody>
          <a:bodyPr>
            <a:normAutofit fontScale="90000"/>
          </a:bodyPr>
          <a:lstStyle/>
          <a:p>
            <a:r>
              <a:rPr lang="en-US" alt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BLISTER AGENT POINTS OF EMPHASIS</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9534C34D-186C-AD8A-408E-705172CD2D17}"/>
              </a:ext>
            </a:extLst>
          </p:cNvPr>
          <p:cNvSpPr>
            <a:spLocks noGrp="1"/>
          </p:cNvSpPr>
          <p:nvPr>
            <p:ph type="sldNum" sz="quarter" idx="12"/>
          </p:nvPr>
        </p:nvSpPr>
        <p:spPr/>
        <p:txBody>
          <a:bodyPr/>
          <a:lstStyle/>
          <a:p>
            <a:fld id="{2BB1E14F-796C-409E-9B94-89634ADD74DA}" type="slidenum">
              <a:rPr lang="en-IN" smtClean="0"/>
              <a:t>44</a:t>
            </a:fld>
            <a:endParaRPr lang="en-IN"/>
          </a:p>
        </p:txBody>
      </p:sp>
    </p:spTree>
    <p:extLst>
      <p:ext uri="{BB962C8B-B14F-4D97-AF65-F5344CB8AC3E}">
        <p14:creationId xmlns:p14="http://schemas.microsoft.com/office/powerpoint/2010/main" val="1802047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3855308" y="1295400"/>
            <a:ext cx="7879492" cy="4572000"/>
          </a:xfrm>
          <a:noFill/>
        </p:spPr>
        <p:txBody>
          <a:bodyPr>
            <a:noAutofit/>
          </a:bodyPr>
          <a:lstStyle/>
          <a:p>
            <a:pPr marL="0" indent="0"/>
            <a:r>
              <a:rPr lang="en-US" sz="2400" dirty="0">
                <a:latin typeface="Open Sans" panose="020B0606030504020204" pitchFamily="34" charset="0"/>
                <a:ea typeface="Open Sans" panose="020B0606030504020204" pitchFamily="34" charset="0"/>
                <a:cs typeface="Open Sans" panose="020B0606030504020204" pitchFamily="34" charset="0"/>
              </a:rPr>
              <a:t>These agents are </a:t>
            </a:r>
            <a:r>
              <a:rPr lang="en-US" sz="2400" dirty="0" err="1">
                <a:latin typeface="Open Sans" panose="020B0606030504020204" pitchFamily="34" charset="0"/>
                <a:ea typeface="Open Sans" panose="020B0606030504020204" pitchFamily="34" charset="0"/>
                <a:cs typeface="Open Sans" panose="020B0606030504020204" pitchFamily="34" charset="0"/>
              </a:rPr>
              <a:t>colourless</a:t>
            </a:r>
            <a:r>
              <a:rPr lang="en-US" sz="2400" dirty="0">
                <a:latin typeface="Open Sans" panose="020B0606030504020204" pitchFamily="34" charset="0"/>
                <a:ea typeface="Open Sans" panose="020B0606030504020204" pitchFamily="34" charset="0"/>
                <a:cs typeface="Open Sans" panose="020B0606030504020204" pitchFamily="34" charset="0"/>
              </a:rPr>
              <a:t> and are usually disseminated as </a:t>
            </a:r>
            <a:r>
              <a:rPr lang="en-US" sz="2400" dirty="0" err="1">
                <a:latin typeface="Open Sans" panose="020B0606030504020204" pitchFamily="34" charset="0"/>
                <a:ea typeface="Open Sans" panose="020B0606030504020204" pitchFamily="34" charset="0"/>
                <a:cs typeface="Open Sans" panose="020B0606030504020204" pitchFamily="34" charset="0"/>
              </a:rPr>
              <a:t>vapours</a:t>
            </a:r>
            <a:r>
              <a:rPr lang="en-US" sz="2400" dirty="0">
                <a:latin typeface="Open Sans" panose="020B0606030504020204" pitchFamily="34" charset="0"/>
                <a:ea typeface="Open Sans" panose="020B0606030504020204" pitchFamily="34" charset="0"/>
                <a:cs typeface="Open Sans" panose="020B0606030504020204" pitchFamily="34" charset="0"/>
              </a:rPr>
              <a:t> or gases and are taken into the body by breathing. </a:t>
            </a:r>
          </a:p>
          <a:p>
            <a:pPr marL="0" indent="0"/>
            <a:r>
              <a:rPr lang="en-US" sz="2400" dirty="0">
                <a:latin typeface="Open Sans" panose="020B0606030504020204" pitchFamily="34" charset="0"/>
                <a:ea typeface="Open Sans" panose="020B0606030504020204" pitchFamily="34" charset="0"/>
                <a:cs typeface="Open Sans" panose="020B0606030504020204" pitchFamily="34" charset="0"/>
              </a:rPr>
              <a:t>They prevent the utilization of oxygen carried by the blood, at the cellular level thus causing the cells to die. </a:t>
            </a:r>
          </a:p>
          <a:p>
            <a:pPr marL="0" indent="0"/>
            <a:r>
              <a:rPr lang="en-US" sz="2400" dirty="0">
                <a:latin typeface="Open Sans" panose="020B0606030504020204" pitchFamily="34" charset="0"/>
                <a:ea typeface="Open Sans" panose="020B0606030504020204" pitchFamily="34" charset="0"/>
                <a:cs typeface="Open Sans" panose="020B0606030504020204" pitchFamily="34" charset="0"/>
              </a:rPr>
              <a:t>They cause symptoms ranging from convulsions to coma. After inhaling a high concentration of blood agent, a man may become unconscious and die within a few minutes.</a:t>
            </a:r>
          </a:p>
          <a:p>
            <a:pPr marL="0" indent="0"/>
            <a:r>
              <a:rPr lang="en-US" sz="2400" dirty="0">
                <a:latin typeface="Open Sans" panose="020B0606030504020204" pitchFamily="34" charset="0"/>
                <a:ea typeface="Open Sans" panose="020B0606030504020204" pitchFamily="34" charset="0"/>
                <a:cs typeface="Open Sans" panose="020B0606030504020204" pitchFamily="34" charset="0"/>
              </a:rPr>
              <a:t> They may more often be employed in conjunction with some other agent because of the difficulty in creating lethal concentration in the field, and to circumvent the protection provided by the respirator.</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68411" y="2438400"/>
            <a:ext cx="3286897" cy="1143000"/>
          </a:xfrm>
          <a:noFill/>
        </p:spPr>
        <p:txBody>
          <a:bodyPr>
            <a:normAutofit fontScale="90000"/>
          </a:bodyPr>
          <a:lstStyle/>
          <a:p>
            <a:r>
              <a:rPr lang="en-US" altLang="en-US"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BLOOD AGENTS</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97A42076-0D09-AAE4-277D-E3C1418DB45D}"/>
              </a:ext>
            </a:extLst>
          </p:cNvPr>
          <p:cNvSpPr>
            <a:spLocks noGrp="1"/>
          </p:cNvSpPr>
          <p:nvPr>
            <p:ph type="sldNum" sz="quarter" idx="12"/>
          </p:nvPr>
        </p:nvSpPr>
        <p:spPr/>
        <p:txBody>
          <a:bodyPr/>
          <a:lstStyle/>
          <a:p>
            <a:fld id="{2BB1E14F-796C-409E-9B94-89634ADD74DA}" type="slidenum">
              <a:rPr lang="en-IN" smtClean="0"/>
              <a:t>45</a:t>
            </a:fld>
            <a:endParaRPr lang="en-IN"/>
          </a:p>
        </p:txBody>
      </p:sp>
    </p:spTree>
    <p:extLst>
      <p:ext uri="{BB962C8B-B14F-4D97-AF65-F5344CB8AC3E}">
        <p14:creationId xmlns:p14="http://schemas.microsoft.com/office/powerpoint/2010/main" val="263896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57200" y="1295400"/>
            <a:ext cx="11277600" cy="4572000"/>
          </a:xfrm>
          <a:noFill/>
        </p:spPr>
        <p:txBody>
          <a:bodyPr>
            <a:noAutofit/>
          </a:bodyPr>
          <a:lstStyle/>
          <a:p>
            <a:pPr marL="0" indent="0">
              <a:buNone/>
            </a:pPr>
            <a:r>
              <a:rPr lang="en-IN" sz="2400" dirty="0">
                <a:latin typeface="Open Sans" panose="020B0606030504020204" pitchFamily="34" charset="0"/>
                <a:ea typeface="Open Sans" panose="020B0606030504020204" pitchFamily="34" charset="0"/>
                <a:cs typeface="Open Sans" panose="020B0606030504020204" pitchFamily="34" charset="0"/>
              </a:rPr>
              <a:t>.</a:t>
            </a: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057400" y="76200"/>
            <a:ext cx="8229600" cy="1143000"/>
          </a:xfrm>
          <a:noFill/>
        </p:spPr>
        <p:txBody>
          <a:bodyPr>
            <a:normAutofit/>
          </a:bodyPr>
          <a:lstStyle/>
          <a:p>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Blood agent</a:t>
            </a:r>
          </a:p>
        </p:txBody>
      </p:sp>
      <p:graphicFrame>
        <p:nvGraphicFramePr>
          <p:cNvPr id="16" name="Group 80"/>
          <p:cNvGraphicFramePr>
            <a:graphicFrameLocks/>
          </p:cNvGraphicFramePr>
          <p:nvPr/>
        </p:nvGraphicFramePr>
        <p:xfrm>
          <a:off x="1219203" y="1066800"/>
          <a:ext cx="9678341" cy="5352988"/>
        </p:xfrm>
        <a:graphic>
          <a:graphicData uri="http://schemas.openxmlformats.org/drawingml/2006/table">
            <a:tbl>
              <a:tblPr/>
              <a:tblGrid>
                <a:gridCol w="3700223">
                  <a:extLst>
                    <a:ext uri="{9D8B030D-6E8A-4147-A177-3AD203B41FA5}">
                      <a16:colId xmlns:a16="http://schemas.microsoft.com/office/drawing/2014/main" val="20000"/>
                    </a:ext>
                  </a:extLst>
                </a:gridCol>
                <a:gridCol w="2752005">
                  <a:extLst>
                    <a:ext uri="{9D8B030D-6E8A-4147-A177-3AD203B41FA5}">
                      <a16:colId xmlns:a16="http://schemas.microsoft.com/office/drawing/2014/main" val="20001"/>
                    </a:ext>
                  </a:extLst>
                </a:gridCol>
                <a:gridCol w="3226113">
                  <a:extLst>
                    <a:ext uri="{9D8B030D-6E8A-4147-A177-3AD203B41FA5}">
                      <a16:colId xmlns:a16="http://schemas.microsoft.com/office/drawing/2014/main" val="20002"/>
                    </a:ext>
                  </a:extLst>
                </a:gridCol>
              </a:tblGrid>
              <a:tr h="8493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omic Sans MS" pitchFamily="66" charset="0"/>
                          <a:cs typeface="Times New Roman" pitchFamily="18" charset="0"/>
                        </a:rPr>
                        <a:t>Common Name</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omic Sans MS" pitchFamily="66" charset="0"/>
                          <a:cs typeface="Times New Roman" pitchFamily="18" charset="0"/>
                        </a:rPr>
                        <a:t>Hydrogen Cyanide (CA)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omic Sans MS" pitchFamily="66" charset="0"/>
                          <a:cs typeface="Times New Roman" pitchFamily="18" charset="0"/>
                        </a:rPr>
                        <a:t>HCN</a:t>
                      </a:r>
                    </a:p>
                  </a:txBody>
                  <a:tcPr marL="91449" marR="91449" marT="38567" marB="3856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tx1"/>
                          </a:solidFill>
                          <a:effectLst/>
                          <a:latin typeface="Comic Sans MS" pitchFamily="66" charset="0"/>
                          <a:cs typeface="Times New Roman" pitchFamily="18" charset="0"/>
                        </a:rPr>
                        <a:t>Cyanogens </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Chloride </a:t>
                      </a:r>
                      <a:endParaRPr kumimoji="0" lang="en-US" sz="2000" b="0" i="0" u="none" strike="noStrike" cap="none" normalizeH="0" baseline="0" dirty="0">
                        <a:ln>
                          <a:noFill/>
                        </a:ln>
                        <a:solidFill>
                          <a:schemeClr val="tx1"/>
                        </a:solidFill>
                        <a:effectLst/>
                        <a:latin typeface="Comic Sans MS" pitchFamily="66"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omic Sans MS" pitchFamily="66" charset="0"/>
                          <a:cs typeface="Times New Roman" pitchFamily="18" charset="0"/>
                        </a:rPr>
                        <a:t>(CK)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omic Sans MS" pitchFamily="66" charset="0"/>
                          <a:cs typeface="Times New Roman" pitchFamily="18" charset="0"/>
                        </a:rPr>
                        <a:t>CNCL</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5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Volatility/ Persistency</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Non-Persistent</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extLst>
                  <a:ext uri="{0D108BD9-81ED-4DB2-BD59-A6C34878D82A}">
                    <a16:rowId xmlns:a16="http://schemas.microsoft.com/office/drawing/2014/main" val="10001"/>
                  </a:ext>
                </a:extLst>
              </a:tr>
              <a:tr h="385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Rate of Action</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Rapid</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extLst>
                  <a:ext uri="{0D108BD9-81ED-4DB2-BD59-A6C34878D82A}">
                    <a16:rowId xmlns:a16="http://schemas.microsoft.com/office/drawing/2014/main" val="10002"/>
                  </a:ext>
                </a:extLst>
              </a:tr>
              <a:tr h="385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Route of Entry</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Respiratory </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extLst>
                  <a:ext uri="{0D108BD9-81ED-4DB2-BD59-A6C34878D82A}">
                    <a16:rowId xmlns:a16="http://schemas.microsoft.com/office/drawing/2014/main" val="10003"/>
                  </a:ext>
                </a:extLst>
              </a:tr>
              <a:tr h="385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Rate of hydrolysis</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Very Slow</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9"/>
                  </a:ext>
                </a:extLst>
              </a:tr>
              <a:tr h="385747">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ar-SA" sz="2000" dirty="0">
                          <a:latin typeface="Times New Roman" pitchFamily="18" charset="0"/>
                          <a:cs typeface="Times New Roman" pitchFamily="18" charset="0"/>
                        </a:rPr>
                        <a:t>Hydrolysis products:</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ar-SA" sz="2000" dirty="0" err="1">
                          <a:latin typeface="Times New Roman" pitchFamily="18" charset="0"/>
                          <a:cs typeface="Times New Roman" pitchFamily="18" charset="0"/>
                        </a:rPr>
                        <a:t>HCl</a:t>
                      </a:r>
                      <a:r>
                        <a:rPr lang="en-US" altLang="ar-SA" sz="2000" dirty="0">
                          <a:latin typeface="Times New Roman" pitchFamily="18" charset="0"/>
                          <a:cs typeface="Times New Roman" pitchFamily="18" charset="0"/>
                        </a:rPr>
                        <a:t> </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0"/>
                  </a:ext>
                </a:extLst>
              </a:tr>
              <a:tr h="385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Odour </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Bitter Almonds or peach Kernels </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extLst>
                  <a:ext uri="{0D108BD9-81ED-4DB2-BD59-A6C34878D82A}">
                    <a16:rowId xmlns:a16="http://schemas.microsoft.com/office/drawing/2014/main" val="10004"/>
                  </a:ext>
                </a:extLst>
              </a:tr>
              <a:tr h="7678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Symptoms</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Coughing, gasping for air, reddish skin &amp; lips (purple lips for dark complexioned), unconsciousness, death</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extLst>
                  <a:ext uri="{0D108BD9-81ED-4DB2-BD59-A6C34878D82A}">
                    <a16:rowId xmlns:a16="http://schemas.microsoft.com/office/drawing/2014/main" val="10005"/>
                  </a:ext>
                </a:extLst>
              </a:tr>
              <a:tr h="385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Protection </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Respiratory, Skin</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extLst>
                  <a:ext uri="{0D108BD9-81ED-4DB2-BD59-A6C34878D82A}">
                    <a16:rowId xmlns:a16="http://schemas.microsoft.com/office/drawing/2014/main" val="10006"/>
                  </a:ext>
                </a:extLst>
              </a:tr>
              <a:tr h="385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First Aid</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Mask, antidote available to medical</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extLst>
                  <a:ext uri="{0D108BD9-81ED-4DB2-BD59-A6C34878D82A}">
                    <a16:rowId xmlns:a16="http://schemas.microsoft.com/office/drawing/2014/main" val="10007"/>
                  </a:ext>
                </a:extLst>
              </a:tr>
              <a:tr h="385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Decontamination </a:t>
                      </a:r>
                    </a:p>
                  </a:txBody>
                  <a:tcPr marL="91449" marR="91449" marT="38567" marB="3856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Remove from area</a:t>
                      </a:r>
                    </a:p>
                  </a:txBody>
                  <a:tcPr marL="91449" marR="91449" marT="38567" marB="3856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1AB2B254-8A41-FE2F-FAC3-C96D220583AD}"/>
              </a:ext>
            </a:extLst>
          </p:cNvPr>
          <p:cNvSpPr>
            <a:spLocks noGrp="1"/>
          </p:cNvSpPr>
          <p:nvPr>
            <p:ph type="sldNum" sz="quarter" idx="12"/>
          </p:nvPr>
        </p:nvSpPr>
        <p:spPr/>
        <p:txBody>
          <a:bodyPr/>
          <a:lstStyle/>
          <a:p>
            <a:fld id="{2BB1E14F-796C-409E-9B94-89634ADD74DA}" type="slidenum">
              <a:rPr lang="en-IN" smtClean="0"/>
              <a:t>46</a:t>
            </a:fld>
            <a:endParaRPr lang="en-IN"/>
          </a:p>
        </p:txBody>
      </p:sp>
    </p:spTree>
    <p:extLst>
      <p:ext uri="{BB962C8B-B14F-4D97-AF65-F5344CB8AC3E}">
        <p14:creationId xmlns:p14="http://schemas.microsoft.com/office/powerpoint/2010/main" val="1444807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65357" y="1642964"/>
            <a:ext cx="7150443" cy="4572000"/>
          </a:xfrm>
          <a:noFill/>
        </p:spPr>
        <p:txBody>
          <a:bodyPr>
            <a:noAutofit/>
          </a:bodyPr>
          <a:lstStyle/>
          <a:p>
            <a:pPr marL="289339" indent="-289339">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Odor:  bitter almonds and extremely irritating</a:t>
            </a:r>
          </a:p>
          <a:p>
            <a:pPr marL="289339" indent="-289339">
              <a:lnSpc>
                <a:spcPct val="150000"/>
              </a:lnSpc>
              <a:defRPr/>
            </a:pPr>
            <a:r>
              <a:rPr lang="en-US" altLang="ar-SA" sz="2400" dirty="0" err="1">
                <a:latin typeface="Open Sans" panose="020B0606030504020204" pitchFamily="34" charset="0"/>
                <a:ea typeface="Open Sans" panose="020B0606030504020204" pitchFamily="34" charset="0"/>
                <a:cs typeface="Open Sans" panose="020B0606030504020204" pitchFamily="34" charset="0"/>
              </a:rPr>
              <a:t>Vapour</a:t>
            </a:r>
            <a:r>
              <a:rPr lang="en-US" altLang="ar-SA" sz="2400" dirty="0">
                <a:latin typeface="Open Sans" panose="020B0606030504020204" pitchFamily="34" charset="0"/>
                <a:ea typeface="Open Sans" panose="020B0606030504020204" pitchFamily="34" charset="0"/>
                <a:cs typeface="Open Sans" panose="020B0606030504020204" pitchFamily="34" charset="0"/>
              </a:rPr>
              <a:t> density:  2.1 (compared to air)</a:t>
            </a:r>
          </a:p>
          <a:p>
            <a:pPr marL="289339" indent="-289339">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Boiling point 12.8ºC</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38670" y="2286000"/>
            <a:ext cx="4526687" cy="1143000"/>
          </a:xfrm>
          <a:noFill/>
        </p:spPr>
        <p:txBody>
          <a:bodyPr>
            <a:normAutofit fontScale="90000"/>
          </a:bodyPr>
          <a:lstStyle/>
          <a:p>
            <a:r>
              <a:rPr lang="en-US" altLang="ar-SA"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Cyanogens Chloride - Physical Properties</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Box 4"/>
          <p:cNvSpPr txBox="1">
            <a:spLocks noChangeArrowheads="1"/>
          </p:cNvSpPr>
          <p:nvPr/>
        </p:nvSpPr>
        <p:spPr bwMode="auto">
          <a:xfrm>
            <a:off x="5105405" y="3849982"/>
            <a:ext cx="5334001" cy="1365054"/>
          </a:xfrm>
          <a:prstGeom prst="rect">
            <a:avLst/>
          </a:prstGeom>
          <a:noFill/>
          <a:ln w="12700">
            <a:solidFill>
              <a:schemeClr val="accent1"/>
            </a:solidFill>
            <a:miter lim="800000"/>
            <a:headEnd type="none" w="sm" len="sm"/>
            <a:tailEnd type="none" w="sm" len="sm"/>
          </a:ln>
          <a:effec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buFontTx/>
              <a:buNone/>
              <a:defRPr/>
            </a:pPr>
            <a:r>
              <a:rPr lang="en-US" altLang="ar-SA" sz="2363" b="1" dirty="0">
                <a:ea typeface="Times New Roman (Arabic)"/>
              </a:rPr>
              <a:t>This agent is a non-persistent gas at room temperature.                                          </a:t>
            </a:r>
          </a:p>
          <a:p>
            <a:pPr algn="ctr">
              <a:spcBef>
                <a:spcPct val="50000"/>
              </a:spcBef>
              <a:buFontTx/>
              <a:buNone/>
              <a:defRPr/>
            </a:pPr>
            <a:r>
              <a:rPr lang="en-US" altLang="ar-SA" sz="2363" b="1" u="sng" dirty="0">
                <a:ea typeface="Times New Roman (Arabic)"/>
              </a:rPr>
              <a:t>Respiratory protection is required</a:t>
            </a:r>
            <a:r>
              <a:rPr lang="en-US" altLang="ar-SA" sz="2363" dirty="0">
                <a:ea typeface="Times New Roman (Arabic)"/>
              </a:rPr>
              <a:t>.</a:t>
            </a:r>
            <a:endParaRPr lang="en-US" altLang="en-US" sz="2363" dirty="0">
              <a:ea typeface="Times New Roman (Arabic)"/>
            </a:endParaRPr>
          </a:p>
        </p:txBody>
      </p:sp>
      <p:sp>
        <p:nvSpPr>
          <p:cNvPr id="2" name="Slide Number Placeholder 1">
            <a:extLst>
              <a:ext uri="{FF2B5EF4-FFF2-40B4-BE49-F238E27FC236}">
                <a16:creationId xmlns:a16="http://schemas.microsoft.com/office/drawing/2014/main" id="{0FAEBE2A-505A-4A62-D3FC-4FE3D29A6E85}"/>
              </a:ext>
            </a:extLst>
          </p:cNvPr>
          <p:cNvSpPr>
            <a:spLocks noGrp="1"/>
          </p:cNvSpPr>
          <p:nvPr>
            <p:ph type="sldNum" sz="quarter" idx="12"/>
          </p:nvPr>
        </p:nvSpPr>
        <p:spPr/>
        <p:txBody>
          <a:bodyPr/>
          <a:lstStyle/>
          <a:p>
            <a:fld id="{2BB1E14F-796C-409E-9B94-89634ADD74DA}" type="slidenum">
              <a:rPr lang="en-IN" smtClean="0"/>
              <a:t>47</a:t>
            </a:fld>
            <a:endParaRPr lang="en-IN"/>
          </a:p>
        </p:txBody>
      </p:sp>
    </p:spTree>
    <p:extLst>
      <p:ext uri="{BB962C8B-B14F-4D97-AF65-F5344CB8AC3E}">
        <p14:creationId xmlns:p14="http://schemas.microsoft.com/office/powerpoint/2010/main" val="2198961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559642" y="1295400"/>
            <a:ext cx="7175157" cy="4572000"/>
          </a:xfrm>
          <a:noFill/>
        </p:spPr>
        <p:txBody>
          <a:bodyPr>
            <a:noAutofit/>
          </a:bodyPr>
          <a:lstStyle/>
          <a:p>
            <a:pPr marL="0" indent="0"/>
            <a:r>
              <a:rPr lang="en-US" sz="2400" dirty="0">
                <a:latin typeface="Open Sans" panose="020B0606030504020204" pitchFamily="34" charset="0"/>
                <a:ea typeface="Open Sans" panose="020B0606030504020204" pitchFamily="34" charset="0"/>
                <a:cs typeface="Open Sans" panose="020B0606030504020204" pitchFamily="34" charset="0"/>
              </a:rPr>
              <a:t>These agents are </a:t>
            </a:r>
            <a:r>
              <a:rPr lang="en-US" sz="2400" dirty="0" err="1">
                <a:latin typeface="Open Sans" panose="020B0606030504020204" pitchFamily="34" charset="0"/>
                <a:ea typeface="Open Sans" panose="020B0606030504020204" pitchFamily="34" charset="0"/>
                <a:cs typeface="Open Sans" panose="020B0606030504020204" pitchFamily="34" charset="0"/>
              </a:rPr>
              <a:t>colourless</a:t>
            </a:r>
            <a:r>
              <a:rPr lang="en-US" sz="2400" dirty="0">
                <a:latin typeface="Open Sans" panose="020B0606030504020204" pitchFamily="34" charset="0"/>
                <a:ea typeface="Open Sans" panose="020B0606030504020204" pitchFamily="34" charset="0"/>
                <a:cs typeface="Open Sans" panose="020B0606030504020204" pitchFamily="34" charset="0"/>
              </a:rPr>
              <a:t> and are usually disseminated as gases and are taken into the body by inhalation.</a:t>
            </a:r>
          </a:p>
          <a:p>
            <a:pPr marL="0" indent="0"/>
            <a:r>
              <a:rPr lang="en-US" sz="2400" dirty="0">
                <a:latin typeface="Open Sans" panose="020B0606030504020204" pitchFamily="34" charset="0"/>
                <a:ea typeface="Open Sans" panose="020B0606030504020204" pitchFamily="34" charset="0"/>
                <a:cs typeface="Open Sans" panose="020B0606030504020204" pitchFamily="34" charset="0"/>
              </a:rPr>
              <a:t> They affect the respiratory system by damaging the lungs and in extreme cases, causing them to fill with fluid.</a:t>
            </a:r>
          </a:p>
          <a:p>
            <a:pPr marL="0" indent="0"/>
            <a:r>
              <a:rPr lang="en-US" sz="2400" dirty="0">
                <a:latin typeface="Open Sans" panose="020B0606030504020204" pitchFamily="34" charset="0"/>
                <a:ea typeface="Open Sans" panose="020B0606030504020204" pitchFamily="34" charset="0"/>
                <a:cs typeface="Open Sans" panose="020B0606030504020204" pitchFamily="34" charset="0"/>
              </a:rPr>
              <a:t> They produce symptoms such as coughing, choking, tightness in the chest, nausea headache and watering of eyes.</a:t>
            </a:r>
          </a:p>
          <a:p>
            <a:pPr marL="0" indent="0"/>
            <a:r>
              <a:rPr lang="en-US" sz="2400" dirty="0">
                <a:latin typeface="Open Sans" panose="020B0606030504020204" pitchFamily="34" charset="0"/>
                <a:ea typeface="Open Sans" panose="020B0606030504020204" pitchFamily="34" charset="0"/>
                <a:cs typeface="Open Sans" panose="020B0606030504020204" pitchFamily="34" charset="0"/>
              </a:rPr>
              <a:t> This is followed by a latent period of two to four hours during which the individual appears to have recovered. The delayed affects include rapid and shallow breathing, painful cough, discomfort and fatigue, shock and frequently death.</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1" y="2857500"/>
            <a:ext cx="4281616" cy="1143000"/>
          </a:xfrm>
          <a:noFill/>
        </p:spPr>
        <p:txBody>
          <a:bodyPr>
            <a:normAutofit/>
          </a:bodyPr>
          <a:lstStyle/>
          <a:p>
            <a:r>
              <a:rPr lang="en-US" altLang="en-US"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Choking agents</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D36ED350-C01E-9C7D-BA70-4036DDFDF797}"/>
              </a:ext>
            </a:extLst>
          </p:cNvPr>
          <p:cNvSpPr>
            <a:spLocks noGrp="1"/>
          </p:cNvSpPr>
          <p:nvPr>
            <p:ph type="sldNum" sz="quarter" idx="12"/>
          </p:nvPr>
        </p:nvSpPr>
        <p:spPr/>
        <p:txBody>
          <a:bodyPr/>
          <a:lstStyle/>
          <a:p>
            <a:fld id="{2BB1E14F-796C-409E-9B94-89634ADD74DA}" type="slidenum">
              <a:rPr lang="en-IN" smtClean="0"/>
              <a:t>48</a:t>
            </a:fld>
            <a:endParaRPr lang="en-IN"/>
          </a:p>
        </p:txBody>
      </p:sp>
    </p:spTree>
    <p:extLst>
      <p:ext uri="{BB962C8B-B14F-4D97-AF65-F5344CB8AC3E}">
        <p14:creationId xmlns:p14="http://schemas.microsoft.com/office/powerpoint/2010/main" val="1089785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05712" y="2255837"/>
            <a:ext cx="2942969" cy="1325563"/>
          </a:xfrm>
        </p:spPr>
        <p:txBody>
          <a:bodyPr/>
          <a:lstStyle/>
          <a:p>
            <a:r>
              <a:rPr lang="en-US" altLang="en-US"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Choking agents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6" name="Group 82"/>
          <p:cNvGraphicFramePr>
            <a:graphicFrameLocks/>
          </p:cNvGraphicFramePr>
          <p:nvPr>
            <p:extLst>
              <p:ext uri="{D42A27DB-BD31-4B8C-83A1-F6EECF244321}">
                <p14:modId xmlns:p14="http://schemas.microsoft.com/office/powerpoint/2010/main" val="2238518570"/>
              </p:ext>
            </p:extLst>
          </p:nvPr>
        </p:nvGraphicFramePr>
        <p:xfrm>
          <a:off x="4411361" y="832921"/>
          <a:ext cx="6421401" cy="5192158"/>
        </p:xfrm>
        <a:graphic>
          <a:graphicData uri="http://schemas.openxmlformats.org/drawingml/2006/table">
            <a:tbl>
              <a:tblPr/>
              <a:tblGrid>
                <a:gridCol w="2400793">
                  <a:extLst>
                    <a:ext uri="{9D8B030D-6E8A-4147-A177-3AD203B41FA5}">
                      <a16:colId xmlns:a16="http://schemas.microsoft.com/office/drawing/2014/main" val="20000"/>
                    </a:ext>
                  </a:extLst>
                </a:gridCol>
                <a:gridCol w="1880140">
                  <a:extLst>
                    <a:ext uri="{9D8B030D-6E8A-4147-A177-3AD203B41FA5}">
                      <a16:colId xmlns:a16="http://schemas.microsoft.com/office/drawing/2014/main" val="20001"/>
                    </a:ext>
                  </a:extLst>
                </a:gridCol>
                <a:gridCol w="2140468">
                  <a:extLst>
                    <a:ext uri="{9D8B030D-6E8A-4147-A177-3AD203B41FA5}">
                      <a16:colId xmlns:a16="http://schemas.microsoft.com/office/drawing/2014/main" val="20002"/>
                    </a:ext>
                  </a:extLst>
                </a:gridCol>
              </a:tblGrid>
              <a:tr h="11514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Common Name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Military Symbol</a:t>
                      </a:r>
                    </a:p>
                  </a:txBody>
                  <a:tcPr marL="91441" marR="91441" marT="38552" marB="385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Phosgene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(CG)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COCL2</a:t>
                      </a:r>
                    </a:p>
                  </a:txBody>
                  <a:tcPr marL="91441" marR="91441" marT="38552" marB="385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Chlorine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(Cl)</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91441" marR="91441" marT="38552" marB="385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4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Volatility / Persistency</a:t>
                      </a:r>
                    </a:p>
                  </a:txBody>
                  <a:tcPr marL="91441" marR="91441" marT="38552" marB="385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Non-Persistent</a:t>
                      </a:r>
                    </a:p>
                  </a:txBody>
                  <a:tcPr marL="91441" marR="91441" marT="38552" marB="385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extLst>
                  <a:ext uri="{0D108BD9-81ED-4DB2-BD59-A6C34878D82A}">
                    <a16:rowId xmlns:a16="http://schemas.microsoft.com/office/drawing/2014/main" val="10001"/>
                  </a:ext>
                </a:extLst>
              </a:tr>
              <a:tr h="394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Rate of Action</a:t>
                      </a:r>
                    </a:p>
                  </a:txBody>
                  <a:tcPr marL="91441" marR="91441" marT="38552" marB="385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Rapid</a:t>
                      </a:r>
                    </a:p>
                  </a:txBody>
                  <a:tcPr marL="91441" marR="91441" marT="38552" marB="385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extLst>
                  <a:ext uri="{0D108BD9-81ED-4DB2-BD59-A6C34878D82A}">
                    <a16:rowId xmlns:a16="http://schemas.microsoft.com/office/drawing/2014/main" val="10002"/>
                  </a:ext>
                </a:extLst>
              </a:tr>
              <a:tr h="394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Route of Entry</a:t>
                      </a:r>
                    </a:p>
                  </a:txBody>
                  <a:tcPr marL="91441" marR="91441" marT="38552" marB="385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Respiratory </a:t>
                      </a:r>
                    </a:p>
                  </a:txBody>
                  <a:tcPr marL="91441" marR="91441" marT="38552" marB="385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extLst>
                  <a:ext uri="{0D108BD9-81ED-4DB2-BD59-A6C34878D82A}">
                    <a16:rowId xmlns:a16="http://schemas.microsoft.com/office/drawing/2014/main" val="10003"/>
                  </a:ext>
                </a:extLst>
              </a:tr>
              <a:tr h="452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Odour</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marL="91441" marR="91441" marT="38552" marB="385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Mew-Mown hay </a:t>
                      </a:r>
                    </a:p>
                  </a:txBody>
                  <a:tcPr marL="91441" marR="91441" marT="38552" marB="385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Bleach </a:t>
                      </a:r>
                    </a:p>
                  </a:txBody>
                  <a:tcPr marL="91441" marR="91441" marT="38552" marB="385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57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Symptoms</a:t>
                      </a:r>
                    </a:p>
                  </a:txBody>
                  <a:tcPr marL="91441" marR="91441" marT="38552" marB="385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*Coughing*Choking* Tightness of Chest</a:t>
                      </a:r>
                    </a:p>
                  </a:txBody>
                  <a:tcPr marL="91441" marR="91441" marT="38552" marB="385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extLst>
                  <a:ext uri="{0D108BD9-81ED-4DB2-BD59-A6C34878D82A}">
                    <a16:rowId xmlns:a16="http://schemas.microsoft.com/office/drawing/2014/main" val="10005"/>
                  </a:ext>
                </a:extLst>
              </a:tr>
              <a:tr h="394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Protection </a:t>
                      </a:r>
                    </a:p>
                  </a:txBody>
                  <a:tcPr marL="91441" marR="91441" marT="38552" marB="385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Respiratory, Skin</a:t>
                      </a:r>
                    </a:p>
                  </a:txBody>
                  <a:tcPr marL="91441" marR="91441" marT="38552" marB="385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extLst>
                  <a:ext uri="{0D108BD9-81ED-4DB2-BD59-A6C34878D82A}">
                    <a16:rowId xmlns:a16="http://schemas.microsoft.com/office/drawing/2014/main" val="10006"/>
                  </a:ext>
                </a:extLst>
              </a:tr>
              <a:tr h="394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First Aid</a:t>
                      </a:r>
                    </a:p>
                  </a:txBody>
                  <a:tcPr marL="91441" marR="91441" marT="38552" marB="385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Carry from area</a:t>
                      </a:r>
                    </a:p>
                  </a:txBody>
                  <a:tcPr marL="91441" marR="91441" marT="38552" marB="385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extLst>
                  <a:ext uri="{0D108BD9-81ED-4DB2-BD59-A6C34878D82A}">
                    <a16:rowId xmlns:a16="http://schemas.microsoft.com/office/drawing/2014/main" val="10007"/>
                  </a:ext>
                </a:extLst>
              </a:tr>
              <a:tr h="394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Decontamination </a:t>
                      </a:r>
                    </a:p>
                  </a:txBody>
                  <a:tcPr marL="91441" marR="91441" marT="38552" marB="385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Aeration </a:t>
                      </a:r>
                    </a:p>
                  </a:txBody>
                  <a:tcPr marL="91441" marR="91441" marT="38552" marB="385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660FC4F0-03EB-80F5-FB43-37EDBB08077E}"/>
              </a:ext>
            </a:extLst>
          </p:cNvPr>
          <p:cNvSpPr>
            <a:spLocks noGrp="1"/>
          </p:cNvSpPr>
          <p:nvPr>
            <p:ph type="sldNum" sz="quarter" idx="12"/>
          </p:nvPr>
        </p:nvSpPr>
        <p:spPr/>
        <p:txBody>
          <a:bodyPr/>
          <a:lstStyle/>
          <a:p>
            <a:fld id="{2BB1E14F-796C-409E-9B94-89634ADD74DA}" type="slidenum">
              <a:rPr lang="en-IN" smtClean="0"/>
              <a:t>49</a:t>
            </a:fld>
            <a:endParaRPr lang="en-IN"/>
          </a:p>
        </p:txBody>
      </p:sp>
    </p:spTree>
    <p:extLst>
      <p:ext uri="{BB962C8B-B14F-4D97-AF65-F5344CB8AC3E}">
        <p14:creationId xmlns:p14="http://schemas.microsoft.com/office/powerpoint/2010/main" val="178994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250724" y="1295400"/>
            <a:ext cx="7484076" cy="4572000"/>
          </a:xfrm>
          <a:noFill/>
        </p:spPr>
        <p:txBody>
          <a:bodyPr>
            <a:noAutofit/>
          </a:bodyPr>
          <a:lstStyle/>
          <a:p>
            <a:pPr marL="0" indent="0" algn="just">
              <a:lnSpc>
                <a:spcPct val="20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Various plans to use chemical weapons were not carried out because such weapons were felt to be dishonorable in the field of battle.</a:t>
            </a:r>
          </a:p>
          <a:p>
            <a:pPr marL="0" indent="0" algn="just">
              <a:lnSpc>
                <a:spcPct val="20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1863 - The development of shells filled with chlorine against the Southern forces during the USA War of Secession, 1861-1865 was </a:t>
            </a:r>
            <a:r>
              <a:rPr lang="en-US" sz="2400" dirty="0" err="1">
                <a:latin typeface="Open Sans" panose="020B0606030504020204" pitchFamily="34" charset="0"/>
                <a:ea typeface="Open Sans" panose="020B0606030504020204" pitchFamily="34" charset="0"/>
                <a:cs typeface="Open Sans" panose="020B0606030504020204" pitchFamily="34" charset="0"/>
              </a:rPr>
              <a:t>was</a:t>
            </a:r>
            <a:r>
              <a:rPr lang="en-US" sz="2400" dirty="0">
                <a:latin typeface="Open Sans" panose="020B0606030504020204" pitchFamily="34" charset="0"/>
                <a:ea typeface="Open Sans" panose="020B0606030504020204" pitchFamily="34" charset="0"/>
                <a:cs typeface="Open Sans" panose="020B0606030504020204" pitchFamily="34" charset="0"/>
              </a:rPr>
              <a:t> rejected.</a:t>
            </a:r>
          </a:p>
          <a:p>
            <a:pPr marL="0" indent="0">
              <a:lnSpc>
                <a:spcPct val="200000"/>
              </a:lnSpc>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97707" y="1942070"/>
            <a:ext cx="4151871" cy="1143000"/>
          </a:xfrm>
          <a:noFill/>
        </p:spPr>
        <p:txBody>
          <a:bodyPr>
            <a:normAutofit/>
          </a:bodyPr>
          <a:lstStyle/>
          <a:p>
            <a:r>
              <a:rPr lang="en-IN"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19th Century</a:t>
            </a:r>
          </a:p>
        </p:txBody>
      </p:sp>
      <p:sp>
        <p:nvSpPr>
          <p:cNvPr id="2" name="Slide Number Placeholder 1">
            <a:extLst>
              <a:ext uri="{FF2B5EF4-FFF2-40B4-BE49-F238E27FC236}">
                <a16:creationId xmlns:a16="http://schemas.microsoft.com/office/drawing/2014/main" id="{FB46D80E-0876-D2D9-8E95-B02B1D86E10E}"/>
              </a:ext>
            </a:extLst>
          </p:cNvPr>
          <p:cNvSpPr>
            <a:spLocks noGrp="1"/>
          </p:cNvSpPr>
          <p:nvPr>
            <p:ph type="sldNum" sz="quarter" idx="12"/>
          </p:nvPr>
        </p:nvSpPr>
        <p:spPr/>
        <p:txBody>
          <a:bodyPr/>
          <a:lstStyle/>
          <a:p>
            <a:fld id="{2BB1E14F-796C-409E-9B94-89634ADD74DA}" type="slidenum">
              <a:rPr lang="en-IN" smtClean="0"/>
              <a:t>5</a:t>
            </a:fld>
            <a:endParaRPr lang="en-IN"/>
          </a:p>
        </p:txBody>
      </p:sp>
    </p:spTree>
    <p:extLst>
      <p:ext uri="{BB962C8B-B14F-4D97-AF65-F5344CB8AC3E}">
        <p14:creationId xmlns:p14="http://schemas.microsoft.com/office/powerpoint/2010/main" val="490311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13951" y="2275048"/>
            <a:ext cx="3696730" cy="1325563"/>
          </a:xfrm>
        </p:spPr>
        <p:txBody>
          <a:bodyPr/>
          <a:lstStyle/>
          <a:p>
            <a:r>
              <a:rPr lang="en-US" altLang="ar-SA" sz="33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CHOKING AGENTS</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6" name="Table 6">
            <a:extLst>
              <a:ext uri="{FF2B5EF4-FFF2-40B4-BE49-F238E27FC236}">
                <a16:creationId xmlns:a16="http://schemas.microsoft.com/office/drawing/2014/main" id="{2D794DD6-5FBD-A0EA-81C0-C13796FB4109}"/>
              </a:ext>
            </a:extLst>
          </p:cNvPr>
          <p:cNvGraphicFramePr>
            <a:graphicFrameLocks/>
          </p:cNvGraphicFramePr>
          <p:nvPr>
            <p:extLst>
              <p:ext uri="{D42A27DB-BD31-4B8C-83A1-F6EECF244321}">
                <p14:modId xmlns:p14="http://schemas.microsoft.com/office/powerpoint/2010/main" val="2939653922"/>
              </p:ext>
            </p:extLst>
          </p:nvPr>
        </p:nvGraphicFramePr>
        <p:xfrm>
          <a:off x="4448432" y="1219207"/>
          <a:ext cx="6752967" cy="4762808"/>
        </p:xfrm>
        <a:graphic>
          <a:graphicData uri="http://schemas.openxmlformats.org/drawingml/2006/table">
            <a:tbl>
              <a:tblPr firstRow="1" bandRow="1">
                <a:tableStyleId>{5C22544A-7EE6-4342-B048-85BDC9FD1C3A}</a:tableStyleId>
              </a:tblPr>
              <a:tblGrid>
                <a:gridCol w="2521626">
                  <a:extLst>
                    <a:ext uri="{9D8B030D-6E8A-4147-A177-3AD203B41FA5}">
                      <a16:colId xmlns:a16="http://schemas.microsoft.com/office/drawing/2014/main" val="1826095563"/>
                    </a:ext>
                  </a:extLst>
                </a:gridCol>
                <a:gridCol w="1980352">
                  <a:extLst>
                    <a:ext uri="{9D8B030D-6E8A-4147-A177-3AD203B41FA5}">
                      <a16:colId xmlns:a16="http://schemas.microsoft.com/office/drawing/2014/main" val="611367072"/>
                    </a:ext>
                  </a:extLst>
                </a:gridCol>
                <a:gridCol w="2250989">
                  <a:extLst>
                    <a:ext uri="{9D8B030D-6E8A-4147-A177-3AD203B41FA5}">
                      <a16:colId xmlns:a16="http://schemas.microsoft.com/office/drawing/2014/main" val="1085815596"/>
                    </a:ext>
                  </a:extLst>
                </a:gridCol>
              </a:tblGrid>
              <a:tr h="1195709">
                <a:tc>
                  <a:txBody>
                    <a:bodyPr/>
                    <a:lstStyle/>
                    <a:p>
                      <a:pPr marL="228600" marR="114300">
                        <a:lnSpc>
                          <a:spcPct val="150000"/>
                        </a:lnSpc>
                        <a:spcAft>
                          <a:spcPts val="600"/>
                        </a:spcAft>
                      </a:pPr>
                      <a:r>
                        <a:rPr lang="en-US" sz="2400" b="1" dirty="0">
                          <a:effectLst/>
                          <a:latin typeface="Times New Roman" panose="02020603050405020304" pitchFamily="18" charset="0"/>
                          <a:ea typeface="Times New Roman" panose="02020603050405020304" pitchFamily="18" charset="0"/>
                        </a:rPr>
                        <a:t>Properties</a:t>
                      </a:r>
                      <a:endParaRPr lang="en-IN" sz="2800" dirty="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nSpc>
                          <a:spcPct val="150000"/>
                        </a:lnSpc>
                        <a:spcAft>
                          <a:spcPts val="600"/>
                        </a:spcAft>
                      </a:pPr>
                      <a:r>
                        <a:rPr lang="en-US" sz="2400" b="1">
                          <a:effectLst/>
                          <a:latin typeface="Times New Roman" panose="02020603050405020304" pitchFamily="18" charset="0"/>
                          <a:ea typeface="Times New Roman" panose="02020603050405020304" pitchFamily="18" charset="0"/>
                        </a:rPr>
                        <a:t>COCl2 (Phosgene)</a:t>
                      </a:r>
                      <a:endParaRPr lang="en-IN" sz="280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nSpc>
                          <a:spcPct val="150000"/>
                        </a:lnSpc>
                        <a:spcAft>
                          <a:spcPts val="600"/>
                        </a:spcAft>
                      </a:pPr>
                      <a:r>
                        <a:rPr lang="en-US" sz="2400" b="1">
                          <a:effectLst/>
                          <a:latin typeface="Times New Roman" panose="02020603050405020304" pitchFamily="18" charset="0"/>
                          <a:ea typeface="Times New Roman" panose="02020603050405020304" pitchFamily="18" charset="0"/>
                        </a:rPr>
                        <a:t>CCl</a:t>
                      </a:r>
                      <a:r>
                        <a:rPr lang="en-US" sz="2400" b="1" baseline="-25000">
                          <a:effectLst/>
                          <a:latin typeface="Times New Roman" panose="02020603050405020304" pitchFamily="18" charset="0"/>
                          <a:ea typeface="Times New Roman" panose="02020603050405020304" pitchFamily="18" charset="0"/>
                        </a:rPr>
                        <a:t>3</a:t>
                      </a:r>
                      <a:r>
                        <a:rPr lang="en-US" sz="2400" b="1">
                          <a:effectLst/>
                          <a:latin typeface="Times New Roman" panose="02020603050405020304" pitchFamily="18" charset="0"/>
                          <a:ea typeface="Times New Roman" panose="02020603050405020304" pitchFamily="18" charset="0"/>
                        </a:rPr>
                        <a:t> O COCl (Diphosgene)</a:t>
                      </a:r>
                      <a:endParaRPr lang="en-IN" sz="2800">
                        <a:effectLst/>
                        <a:latin typeface="Times New Roman" panose="02020603050405020304" pitchFamily="18" charset="0"/>
                        <a:ea typeface="Times New Roman" panose="02020603050405020304" pitchFamily="18" charset="0"/>
                      </a:endParaRPr>
                    </a:p>
                  </a:txBody>
                  <a:tcPr marL="81280" marR="81280" marT="0" marB="0"/>
                </a:tc>
                <a:extLst>
                  <a:ext uri="{0D108BD9-81ED-4DB2-BD59-A6C34878D82A}">
                    <a16:rowId xmlns:a16="http://schemas.microsoft.com/office/drawing/2014/main" val="2428292171"/>
                  </a:ext>
                </a:extLst>
              </a:tr>
              <a:tr h="559747">
                <a:tc>
                  <a:txBody>
                    <a:bodyPr/>
                    <a:lstStyle/>
                    <a:p>
                      <a:pPr marL="228600" marR="114300">
                        <a:lnSpc>
                          <a:spcPct val="150000"/>
                        </a:lnSpc>
                        <a:spcAft>
                          <a:spcPts val="600"/>
                        </a:spcAft>
                        <a:tabLst>
                          <a:tab pos="622300" algn="l"/>
                        </a:tabLst>
                      </a:pPr>
                      <a:r>
                        <a:rPr lang="en-US" sz="2400" dirty="0">
                          <a:effectLst/>
                          <a:latin typeface="Times New Roman" panose="02020603050405020304" pitchFamily="18" charset="0"/>
                          <a:ea typeface="Times New Roman" panose="02020603050405020304" pitchFamily="18" charset="0"/>
                        </a:rPr>
                        <a:t>Physical state</a:t>
                      </a:r>
                      <a:endParaRPr lang="en-IN" sz="2800" dirty="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nSpc>
                          <a:spcPct val="150000"/>
                        </a:lnSpc>
                        <a:spcAft>
                          <a:spcPts val="600"/>
                        </a:spcAft>
                      </a:pPr>
                      <a:r>
                        <a:rPr lang="en-US" sz="2400" dirty="0">
                          <a:effectLst/>
                          <a:latin typeface="Times New Roman" panose="02020603050405020304" pitchFamily="18" charset="0"/>
                          <a:ea typeface="Times New Roman" panose="02020603050405020304" pitchFamily="18" charset="0"/>
                        </a:rPr>
                        <a:t>Gas</a:t>
                      </a:r>
                      <a:endParaRPr lang="en-IN" sz="2800" dirty="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nSpc>
                          <a:spcPct val="150000"/>
                        </a:lnSpc>
                        <a:spcAft>
                          <a:spcPts val="600"/>
                        </a:spcAft>
                      </a:pPr>
                      <a:r>
                        <a:rPr lang="en-US" sz="2400">
                          <a:effectLst/>
                          <a:latin typeface="Times New Roman" panose="02020603050405020304" pitchFamily="18" charset="0"/>
                          <a:ea typeface="Times New Roman" panose="02020603050405020304" pitchFamily="18" charset="0"/>
                        </a:rPr>
                        <a:t>Gas</a:t>
                      </a:r>
                      <a:endParaRPr lang="en-IN" sz="2800">
                        <a:effectLst/>
                        <a:latin typeface="Times New Roman" panose="02020603050405020304" pitchFamily="18" charset="0"/>
                        <a:ea typeface="Times New Roman" panose="02020603050405020304" pitchFamily="18" charset="0"/>
                      </a:endParaRPr>
                    </a:p>
                  </a:txBody>
                  <a:tcPr marL="81280" marR="81280" marT="0" marB="0"/>
                </a:tc>
                <a:extLst>
                  <a:ext uri="{0D108BD9-81ED-4DB2-BD59-A6C34878D82A}">
                    <a16:rowId xmlns:a16="http://schemas.microsoft.com/office/drawing/2014/main" val="3757315197"/>
                  </a:ext>
                </a:extLst>
              </a:tr>
              <a:tr h="856920">
                <a:tc>
                  <a:txBody>
                    <a:bodyPr/>
                    <a:lstStyle/>
                    <a:p>
                      <a:pPr marL="228600" marR="114300">
                        <a:lnSpc>
                          <a:spcPct val="150000"/>
                        </a:lnSpc>
                        <a:spcAft>
                          <a:spcPts val="600"/>
                        </a:spcAft>
                        <a:tabLst>
                          <a:tab pos="622300" algn="l"/>
                        </a:tabLst>
                      </a:pPr>
                      <a:r>
                        <a:rPr lang="en-US" sz="2400">
                          <a:effectLst/>
                          <a:latin typeface="Times New Roman" panose="02020603050405020304" pitchFamily="18" charset="0"/>
                          <a:ea typeface="Times New Roman" panose="02020603050405020304" pitchFamily="18" charset="0"/>
                        </a:rPr>
                        <a:t>Molecular Weight</a:t>
                      </a:r>
                      <a:endParaRPr lang="en-IN" sz="280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nSpc>
                          <a:spcPct val="150000"/>
                        </a:lnSpc>
                        <a:spcAft>
                          <a:spcPts val="600"/>
                        </a:spcAft>
                      </a:pPr>
                      <a:r>
                        <a:rPr lang="en-US" sz="2400" dirty="0">
                          <a:effectLst/>
                          <a:latin typeface="Times New Roman" panose="02020603050405020304" pitchFamily="18" charset="0"/>
                          <a:ea typeface="Times New Roman" panose="02020603050405020304" pitchFamily="18" charset="0"/>
                        </a:rPr>
                        <a:t>98.92</a:t>
                      </a:r>
                      <a:endParaRPr lang="en-IN" sz="2800" dirty="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nSpc>
                          <a:spcPct val="150000"/>
                        </a:lnSpc>
                        <a:spcAft>
                          <a:spcPts val="600"/>
                        </a:spcAft>
                      </a:pPr>
                      <a:r>
                        <a:rPr lang="en-US" sz="2400" dirty="0">
                          <a:effectLst/>
                          <a:latin typeface="Times New Roman" panose="02020603050405020304" pitchFamily="18" charset="0"/>
                          <a:ea typeface="Times New Roman" panose="02020603050405020304" pitchFamily="18" charset="0"/>
                        </a:rPr>
                        <a:t>197.85</a:t>
                      </a:r>
                      <a:endParaRPr lang="en-IN" sz="2800" dirty="0">
                        <a:effectLst/>
                        <a:latin typeface="Times New Roman" panose="02020603050405020304" pitchFamily="18" charset="0"/>
                        <a:ea typeface="Times New Roman" panose="02020603050405020304" pitchFamily="18" charset="0"/>
                      </a:endParaRPr>
                    </a:p>
                  </a:txBody>
                  <a:tcPr marL="81280" marR="81280" marT="0" marB="0"/>
                </a:tc>
                <a:extLst>
                  <a:ext uri="{0D108BD9-81ED-4DB2-BD59-A6C34878D82A}">
                    <a16:rowId xmlns:a16="http://schemas.microsoft.com/office/drawing/2014/main" val="3154850766"/>
                  </a:ext>
                </a:extLst>
              </a:tr>
              <a:tr h="815546">
                <a:tc>
                  <a:txBody>
                    <a:bodyPr/>
                    <a:lstStyle/>
                    <a:p>
                      <a:pPr marL="228600" marR="114300">
                        <a:lnSpc>
                          <a:spcPct val="150000"/>
                        </a:lnSpc>
                        <a:spcAft>
                          <a:spcPts val="600"/>
                        </a:spcAft>
                        <a:tabLst>
                          <a:tab pos="622300" algn="l"/>
                        </a:tabLst>
                      </a:pPr>
                      <a:r>
                        <a:rPr lang="en-US" sz="2400" dirty="0">
                          <a:effectLst/>
                          <a:latin typeface="Times New Roman" panose="02020603050405020304" pitchFamily="18" charset="0"/>
                          <a:ea typeface="Times New Roman" panose="02020603050405020304" pitchFamily="18" charset="0"/>
                        </a:rPr>
                        <a:t>Liquid Density at 25 C</a:t>
                      </a:r>
                      <a:endParaRPr lang="en-IN" sz="2800" dirty="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nSpc>
                          <a:spcPct val="150000"/>
                        </a:lnSpc>
                        <a:spcAft>
                          <a:spcPts val="600"/>
                        </a:spcAft>
                      </a:pPr>
                      <a:r>
                        <a:rPr lang="en-US" sz="2400" dirty="0">
                          <a:effectLst/>
                          <a:latin typeface="Times New Roman" panose="02020603050405020304" pitchFamily="18" charset="0"/>
                          <a:ea typeface="Times New Roman" panose="02020603050405020304" pitchFamily="18" charset="0"/>
                        </a:rPr>
                        <a:t>1.37</a:t>
                      </a:r>
                      <a:endParaRPr lang="en-IN" sz="2800" dirty="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nSpc>
                          <a:spcPct val="150000"/>
                        </a:lnSpc>
                        <a:spcAft>
                          <a:spcPts val="600"/>
                        </a:spcAft>
                      </a:pPr>
                      <a:r>
                        <a:rPr lang="en-US" sz="2400" dirty="0">
                          <a:effectLst/>
                          <a:latin typeface="Times New Roman" panose="02020603050405020304" pitchFamily="18" charset="0"/>
                          <a:ea typeface="Times New Roman" panose="02020603050405020304" pitchFamily="18" charset="0"/>
                        </a:rPr>
                        <a:t>1.65</a:t>
                      </a:r>
                      <a:endParaRPr lang="en-IN" sz="2800" dirty="0">
                        <a:effectLst/>
                        <a:latin typeface="Times New Roman" panose="02020603050405020304" pitchFamily="18" charset="0"/>
                        <a:ea typeface="Times New Roman" panose="02020603050405020304" pitchFamily="18" charset="0"/>
                      </a:endParaRPr>
                    </a:p>
                  </a:txBody>
                  <a:tcPr marL="81280" marR="81280" marT="0" marB="0"/>
                </a:tc>
                <a:extLst>
                  <a:ext uri="{0D108BD9-81ED-4DB2-BD59-A6C34878D82A}">
                    <a16:rowId xmlns:a16="http://schemas.microsoft.com/office/drawing/2014/main" val="3982504564"/>
                  </a:ext>
                </a:extLst>
              </a:tr>
              <a:tr h="559747">
                <a:tc>
                  <a:txBody>
                    <a:bodyPr/>
                    <a:lstStyle/>
                    <a:p>
                      <a:pPr marL="228600" marR="114300">
                        <a:lnSpc>
                          <a:spcPct val="150000"/>
                        </a:lnSpc>
                        <a:spcAft>
                          <a:spcPts val="600"/>
                        </a:spcAft>
                        <a:tabLst>
                          <a:tab pos="622300" algn="l"/>
                        </a:tabLst>
                      </a:pPr>
                      <a:r>
                        <a:rPr lang="en-US" sz="2400">
                          <a:effectLst/>
                          <a:latin typeface="Times New Roman" panose="02020603050405020304" pitchFamily="18" charset="0"/>
                          <a:ea typeface="Times New Roman" panose="02020603050405020304" pitchFamily="18" charset="0"/>
                        </a:rPr>
                        <a:t>Volatility </a:t>
                      </a:r>
                      <a:endParaRPr lang="en-IN" sz="280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nSpc>
                          <a:spcPct val="150000"/>
                        </a:lnSpc>
                        <a:spcAft>
                          <a:spcPts val="600"/>
                        </a:spcAft>
                      </a:pPr>
                      <a:r>
                        <a:rPr lang="en-US" sz="2400">
                          <a:effectLst/>
                          <a:latin typeface="Times New Roman" panose="02020603050405020304" pitchFamily="18" charset="0"/>
                          <a:ea typeface="Times New Roman" panose="02020603050405020304" pitchFamily="18" charset="0"/>
                        </a:rPr>
                        <a:t>Short</a:t>
                      </a:r>
                      <a:endParaRPr lang="en-IN" sz="2800">
                        <a:effectLst/>
                        <a:latin typeface="Times New Roman" panose="02020603050405020304" pitchFamily="18" charset="0"/>
                        <a:ea typeface="Times New Roman" panose="02020603050405020304" pitchFamily="18" charset="0"/>
                      </a:endParaRPr>
                    </a:p>
                  </a:txBody>
                  <a:tcPr marL="81280" marR="81280" marT="0" marB="0"/>
                </a:tc>
                <a:tc>
                  <a:txBody>
                    <a:bodyPr/>
                    <a:lstStyle/>
                    <a:p>
                      <a:pPr marL="228600" marR="114300">
                        <a:lnSpc>
                          <a:spcPct val="150000"/>
                        </a:lnSpc>
                        <a:spcAft>
                          <a:spcPts val="600"/>
                        </a:spcAft>
                      </a:pPr>
                      <a:r>
                        <a:rPr lang="en-US" sz="2400" dirty="0">
                          <a:effectLst/>
                          <a:latin typeface="Times New Roman" panose="02020603050405020304" pitchFamily="18" charset="0"/>
                          <a:ea typeface="Times New Roman" panose="02020603050405020304" pitchFamily="18" charset="0"/>
                        </a:rPr>
                        <a:t>Short</a:t>
                      </a:r>
                      <a:endParaRPr lang="en-IN" sz="2800" dirty="0">
                        <a:effectLst/>
                        <a:latin typeface="Times New Roman" panose="02020603050405020304" pitchFamily="18" charset="0"/>
                        <a:ea typeface="Times New Roman" panose="02020603050405020304" pitchFamily="18" charset="0"/>
                      </a:endParaRPr>
                    </a:p>
                  </a:txBody>
                  <a:tcPr marL="81280" marR="81280" marT="0" marB="0"/>
                </a:tc>
                <a:extLst>
                  <a:ext uri="{0D108BD9-81ED-4DB2-BD59-A6C34878D82A}">
                    <a16:rowId xmlns:a16="http://schemas.microsoft.com/office/drawing/2014/main" val="2793733394"/>
                  </a:ext>
                </a:extLst>
              </a:tr>
            </a:tbl>
          </a:graphicData>
        </a:graphic>
      </p:graphicFrame>
      <p:sp>
        <p:nvSpPr>
          <p:cNvPr id="2" name="Slide Number Placeholder 1">
            <a:extLst>
              <a:ext uri="{FF2B5EF4-FFF2-40B4-BE49-F238E27FC236}">
                <a16:creationId xmlns:a16="http://schemas.microsoft.com/office/drawing/2014/main" id="{B17030F9-1709-DC8F-0639-A398F4F4F72B}"/>
              </a:ext>
            </a:extLst>
          </p:cNvPr>
          <p:cNvSpPr>
            <a:spLocks noGrp="1"/>
          </p:cNvSpPr>
          <p:nvPr>
            <p:ph type="sldNum" sz="quarter" idx="12"/>
          </p:nvPr>
        </p:nvSpPr>
        <p:spPr/>
        <p:txBody>
          <a:bodyPr/>
          <a:lstStyle/>
          <a:p>
            <a:fld id="{2BB1E14F-796C-409E-9B94-89634ADD74DA}" type="slidenum">
              <a:rPr lang="en-IN" smtClean="0"/>
              <a:t>50</a:t>
            </a:fld>
            <a:endParaRPr lang="en-IN"/>
          </a:p>
        </p:txBody>
      </p:sp>
    </p:spTree>
    <p:extLst>
      <p:ext uri="{BB962C8B-B14F-4D97-AF65-F5344CB8AC3E}">
        <p14:creationId xmlns:p14="http://schemas.microsoft.com/office/powerpoint/2010/main" val="2200475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02526" y="2766218"/>
            <a:ext cx="2914135" cy="1325563"/>
          </a:xfrm>
          <a:noFill/>
        </p:spPr>
        <p:txBody>
          <a:bodyPr>
            <a:normAutofit/>
          </a:bodyPr>
          <a:lstStyle/>
          <a:p>
            <a:r>
              <a:rPr lang="en-US" altLang="ar-SA"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Phosgene </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13"/>
          <p:cNvSpPr>
            <a:spLocks noGrp="1"/>
          </p:cNvSpPr>
          <p:nvPr>
            <p:ph type="body" idx="1"/>
          </p:nvPr>
        </p:nvSpPr>
        <p:spPr>
          <a:xfrm>
            <a:off x="3216661" y="1249656"/>
            <a:ext cx="4119348" cy="675595"/>
          </a:xfrm>
        </p:spPr>
        <p:txBody>
          <a:bodyPr>
            <a:normAutofit/>
          </a:bodyPr>
          <a:lstStyle/>
          <a:p>
            <a:r>
              <a:rPr lang="en-US" altLang="ar-SA" dirty="0">
                <a:solidFill>
                  <a:srgbClr val="C00000"/>
                </a:solidFill>
                <a:latin typeface="Open Sans" panose="020B0606030504020204" pitchFamily="34" charset="0"/>
                <a:ea typeface="Open Sans" panose="020B0606030504020204" pitchFamily="34" charset="0"/>
                <a:cs typeface="Open Sans" panose="020B0606030504020204" pitchFamily="34" charset="0"/>
              </a:rPr>
              <a:t>Chemical Properties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sz="half" idx="2"/>
          </p:nvPr>
        </p:nvSpPr>
        <p:spPr>
          <a:xfrm>
            <a:off x="3126258" y="1978719"/>
            <a:ext cx="4648575" cy="2778632"/>
          </a:xfrm>
          <a:noFill/>
        </p:spPr>
        <p:txBody>
          <a:bodyPr>
            <a:noAutofit/>
          </a:bodyPr>
          <a:lstStyle/>
          <a:p>
            <a:pPr marL="289339" indent="-289339">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Military designation:  CG</a:t>
            </a:r>
          </a:p>
          <a:p>
            <a:pPr marL="289339" indent="-289339">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Chemical name:  Carbonyl chloride</a:t>
            </a:r>
          </a:p>
          <a:p>
            <a:pPr marL="289339" indent="-289339">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  Rapid, destroyed by rain</a:t>
            </a:r>
          </a:p>
          <a:p>
            <a:pPr marL="289339" indent="-289339">
              <a:lnSpc>
                <a:spcPct val="150000"/>
              </a:lnSpc>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Hydrolysis products: </a:t>
            </a:r>
            <a:r>
              <a:rPr lang="en-US" altLang="ar-SA" sz="2400" dirty="0" err="1">
                <a:latin typeface="Open Sans" panose="020B0606030504020204" pitchFamily="34" charset="0"/>
                <a:ea typeface="Open Sans" panose="020B0606030504020204" pitchFamily="34" charset="0"/>
                <a:cs typeface="Open Sans" panose="020B0606030504020204" pitchFamily="34" charset="0"/>
              </a:rPr>
              <a:t>HCl</a:t>
            </a:r>
            <a:r>
              <a:rPr lang="en-US" altLang="ar-SA" sz="2400" dirty="0">
                <a:latin typeface="Open Sans" panose="020B0606030504020204" pitchFamily="34" charset="0"/>
                <a:ea typeface="Open Sans" panose="020B0606030504020204" pitchFamily="34" charset="0"/>
                <a:cs typeface="Open Sans" panose="020B0606030504020204" pitchFamily="34" charset="0"/>
              </a:rPr>
              <a:t> + CO</a:t>
            </a:r>
            <a:r>
              <a:rPr lang="en-US" altLang="ar-SA" sz="2400" baseline="-25000" dirty="0">
                <a:latin typeface="Open Sans" panose="020B0606030504020204" pitchFamily="34" charset="0"/>
                <a:ea typeface="Open Sans" panose="020B0606030504020204" pitchFamily="34" charset="0"/>
                <a:cs typeface="Open Sans" panose="020B0606030504020204" pitchFamily="34" charset="0"/>
              </a:rPr>
              <a:t>2</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Placeholder 15"/>
          <p:cNvSpPr>
            <a:spLocks noGrp="1"/>
          </p:cNvSpPr>
          <p:nvPr>
            <p:ph type="body" sz="quarter" idx="3"/>
          </p:nvPr>
        </p:nvSpPr>
        <p:spPr>
          <a:xfrm>
            <a:off x="7912382" y="1260140"/>
            <a:ext cx="3344623" cy="675595"/>
          </a:xfrm>
        </p:spPr>
        <p:txBody>
          <a:bodyPr>
            <a:normAutofit/>
          </a:bodyPr>
          <a:lstStyle/>
          <a:p>
            <a:r>
              <a:rPr lang="en-US" altLang="ar-SA" dirty="0">
                <a:solidFill>
                  <a:srgbClr val="C00000"/>
                </a:solidFill>
                <a:latin typeface="Open Sans" panose="020B0606030504020204" pitchFamily="34" charset="0"/>
                <a:ea typeface="Open Sans" panose="020B0606030504020204" pitchFamily="34" charset="0"/>
                <a:cs typeface="Open Sans" panose="020B0606030504020204" pitchFamily="34" charset="0"/>
              </a:rPr>
              <a:t>Physical Properties</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Content Placeholder 16"/>
          <p:cNvSpPr>
            <a:spLocks noGrp="1"/>
          </p:cNvSpPr>
          <p:nvPr>
            <p:ph sz="quarter" idx="4"/>
          </p:nvPr>
        </p:nvSpPr>
        <p:spPr>
          <a:xfrm>
            <a:off x="7912382" y="2143634"/>
            <a:ext cx="3977092" cy="2644021"/>
          </a:xfrm>
        </p:spPr>
        <p:txBody>
          <a:bodyPr>
            <a:normAutofit/>
          </a:bodyPr>
          <a:lstStyle/>
          <a:p>
            <a:pPr marL="289339" indent="-289339">
              <a:defRPr/>
            </a:pPr>
            <a:r>
              <a:rPr lang="en-US" altLang="ar-SA" sz="2400" dirty="0">
                <a:latin typeface="Open Sans" panose="020B0606030504020204" pitchFamily="34" charset="0"/>
                <a:ea typeface="Open Sans" panose="020B0606030504020204" pitchFamily="34" charset="0"/>
                <a:cs typeface="Open Sans" panose="020B0606030504020204" pitchFamily="34" charset="0"/>
              </a:rPr>
              <a:t>Boiling point, 7.6°C</a:t>
            </a:r>
          </a:p>
          <a:p>
            <a:pPr marL="289339" indent="-289339">
              <a:defRPr/>
            </a:pPr>
            <a:r>
              <a:rPr lang="en-US" altLang="ar-SA" sz="2400" dirty="0" err="1">
                <a:latin typeface="Open Sans" panose="020B0606030504020204" pitchFamily="34" charset="0"/>
                <a:ea typeface="Open Sans" panose="020B0606030504020204" pitchFamily="34" charset="0"/>
                <a:cs typeface="Open Sans" panose="020B0606030504020204" pitchFamily="34" charset="0"/>
              </a:rPr>
              <a:t>Vapour</a:t>
            </a:r>
            <a:r>
              <a:rPr lang="en-US" altLang="ar-SA" sz="2400" dirty="0">
                <a:latin typeface="Open Sans" panose="020B0606030504020204" pitchFamily="34" charset="0"/>
                <a:ea typeface="Open Sans" panose="020B0606030504020204" pitchFamily="34" charset="0"/>
                <a:cs typeface="Open Sans" panose="020B0606030504020204" pitchFamily="34" charset="0"/>
              </a:rPr>
              <a:t> density, 3.4 </a:t>
            </a:r>
            <a:br>
              <a:rPr lang="en-US" altLang="ar-SA" sz="2400" dirty="0">
                <a:latin typeface="Open Sans" panose="020B0606030504020204" pitchFamily="34" charset="0"/>
                <a:ea typeface="Open Sans" panose="020B0606030504020204" pitchFamily="34" charset="0"/>
                <a:cs typeface="Open Sans" panose="020B0606030504020204" pitchFamily="34" charset="0"/>
              </a:rPr>
            </a:br>
            <a:r>
              <a:rPr lang="en-US" altLang="ar-SA" sz="2400" dirty="0">
                <a:latin typeface="Open Sans" panose="020B0606030504020204" pitchFamily="34" charset="0"/>
                <a:ea typeface="Open Sans" panose="020B0606030504020204" pitchFamily="34" charset="0"/>
                <a:cs typeface="Open Sans" panose="020B0606030504020204" pitchFamily="34" charset="0"/>
              </a:rPr>
              <a:t>(very heavy compared to air)</a:t>
            </a: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0" name="Rectangle 19"/>
          <p:cNvSpPr/>
          <p:nvPr/>
        </p:nvSpPr>
        <p:spPr>
          <a:xfrm>
            <a:off x="4121518" y="5956782"/>
            <a:ext cx="5897691" cy="707886"/>
          </a:xfrm>
          <a:prstGeom prst="rect">
            <a:avLst/>
          </a:prstGeom>
        </p:spPr>
        <p:txBody>
          <a:bodyPr wrap="square">
            <a:spAutoFit/>
          </a:bodyPr>
          <a:lstStyle/>
          <a:p>
            <a:pPr algn="ctr">
              <a:spcBef>
                <a:spcPct val="50000"/>
              </a:spcBef>
              <a:buFontTx/>
              <a:buNone/>
              <a:defRPr/>
            </a:pPr>
            <a:r>
              <a:rPr lang="en-US" altLang="ar-SA" sz="1600" b="1" i="1" dirty="0">
                <a:latin typeface="Comic Sans MS" panose="030F0702030302020204" pitchFamily="66" charset="0"/>
                <a:ea typeface="Times New Roman (Arabic)"/>
                <a:cs typeface="Times New Roman (Arabic)"/>
              </a:rPr>
              <a:t>This agent is a non-persistent gas at room temperature.                                          </a:t>
            </a:r>
          </a:p>
          <a:p>
            <a:pPr algn="ctr">
              <a:spcBef>
                <a:spcPct val="50000"/>
              </a:spcBef>
              <a:buFontTx/>
              <a:buNone/>
              <a:defRPr/>
            </a:pPr>
            <a:r>
              <a:rPr lang="en-US" altLang="ar-SA" sz="1600" b="1" i="1" u="sng" dirty="0">
                <a:latin typeface="Comic Sans MS" panose="030F0702030302020204" pitchFamily="66" charset="0"/>
                <a:ea typeface="Times New Roman (Arabic)"/>
                <a:cs typeface="Times New Roman (Arabic)"/>
              </a:rPr>
              <a:t>Respiratory protection is required</a:t>
            </a:r>
            <a:endParaRPr lang="en-US" altLang="en-US" sz="1600" i="1" dirty="0">
              <a:latin typeface="Comic Sans MS" panose="030F0702030302020204" pitchFamily="66" charset="0"/>
              <a:ea typeface="Times New Roman (Arabic)"/>
              <a:cs typeface="Times New Roman (Arabic)"/>
            </a:endParaRPr>
          </a:p>
        </p:txBody>
      </p:sp>
      <p:sp>
        <p:nvSpPr>
          <p:cNvPr id="2" name="Slide Number Placeholder 1">
            <a:extLst>
              <a:ext uri="{FF2B5EF4-FFF2-40B4-BE49-F238E27FC236}">
                <a16:creationId xmlns:a16="http://schemas.microsoft.com/office/drawing/2014/main" id="{AFD19BB1-AD9E-7C0F-1B0C-DF43FC034C36}"/>
              </a:ext>
            </a:extLst>
          </p:cNvPr>
          <p:cNvSpPr>
            <a:spLocks noGrp="1"/>
          </p:cNvSpPr>
          <p:nvPr>
            <p:ph type="sldNum" sz="quarter" idx="12"/>
          </p:nvPr>
        </p:nvSpPr>
        <p:spPr/>
        <p:txBody>
          <a:bodyPr/>
          <a:lstStyle/>
          <a:p>
            <a:fld id="{2BB1E14F-796C-409E-9B94-89634ADD74DA}" type="slidenum">
              <a:rPr lang="en-IN" smtClean="0"/>
              <a:t>51</a:t>
            </a:fld>
            <a:endParaRPr lang="en-IN"/>
          </a:p>
        </p:txBody>
      </p:sp>
    </p:spTree>
    <p:extLst>
      <p:ext uri="{BB962C8B-B14F-4D97-AF65-F5344CB8AC3E}">
        <p14:creationId xmlns:p14="http://schemas.microsoft.com/office/powerpoint/2010/main" val="1153532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96249" y="930275"/>
            <a:ext cx="6738551" cy="4572000"/>
          </a:xfrm>
          <a:noFill/>
        </p:spPr>
        <p:txBody>
          <a:bodyPr>
            <a:noAutofit/>
          </a:bodyPr>
          <a:lstStyle/>
          <a:p>
            <a:pPr marL="0" indent="0"/>
            <a:r>
              <a:rPr lang="en-US" altLang="en-US" sz="2400" dirty="0">
                <a:latin typeface="Open Sans" panose="020B0606030504020204" pitchFamily="34" charset="0"/>
                <a:ea typeface="Open Sans" panose="020B0606030504020204" pitchFamily="34" charset="0"/>
                <a:cs typeface="Open Sans" panose="020B0606030504020204" pitchFamily="34" charset="0"/>
              </a:rPr>
              <a:t>The non-lethal incapacitates or psychochemical produce physical or mental effects of sufficient severity to prevent men from carrying out their normal tasks. </a:t>
            </a:r>
          </a:p>
          <a:p>
            <a:pPr marL="0" indent="0"/>
            <a:r>
              <a:rPr lang="en-US" sz="2400" dirty="0">
                <a:latin typeface="Open Sans" panose="020B0606030504020204" pitchFamily="34" charset="0"/>
                <a:ea typeface="Open Sans" panose="020B0606030504020204" pitchFamily="34" charset="0"/>
                <a:cs typeface="Open Sans" panose="020B0606030504020204" pitchFamily="34" charset="0"/>
              </a:rPr>
              <a:t>The duration of effect could be as brief as several minutes although it could last for several days in certain cases recovery is complete and there are normally no after effects.</a:t>
            </a:r>
          </a:p>
          <a:p>
            <a:pPr marL="0" indent="0"/>
            <a:r>
              <a:rPr lang="en-US" sz="2400" dirty="0">
                <a:latin typeface="Open Sans" panose="020B0606030504020204" pitchFamily="34" charset="0"/>
                <a:ea typeface="Open Sans" panose="020B0606030504020204" pitchFamily="34" charset="0"/>
                <a:cs typeface="Open Sans" panose="020B0606030504020204" pitchFamily="34" charset="0"/>
              </a:rPr>
              <a:t> Many drugs are known which can act incapacitate producing temporary paralysis, persistent lachrymator, diarrhea, vomiting, convulsive spells of mental confusion, but no military means of exploiting most of these substances have so far been developed.</a:t>
            </a: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53314" y="2286000"/>
            <a:ext cx="4742935" cy="1143000"/>
          </a:xfrm>
          <a:noFill/>
        </p:spPr>
        <p:txBody>
          <a:bodyPr>
            <a:normAutofit/>
          </a:bodyPr>
          <a:lstStyle/>
          <a:p>
            <a:r>
              <a:rPr lang="en-US" alt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PSYCHOCHEMICALS</a:t>
            </a:r>
            <a:endParaRPr lang="en-IN" sz="36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49127E6E-BB4D-AF47-C79C-25D9B405AE52}"/>
              </a:ext>
            </a:extLst>
          </p:cNvPr>
          <p:cNvSpPr>
            <a:spLocks noGrp="1"/>
          </p:cNvSpPr>
          <p:nvPr>
            <p:ph type="sldNum" sz="quarter" idx="12"/>
          </p:nvPr>
        </p:nvSpPr>
        <p:spPr/>
        <p:txBody>
          <a:bodyPr/>
          <a:lstStyle/>
          <a:p>
            <a:fld id="{2BB1E14F-796C-409E-9B94-89634ADD74DA}" type="slidenum">
              <a:rPr lang="en-IN" smtClean="0"/>
              <a:t>52</a:t>
            </a:fld>
            <a:endParaRPr lang="en-IN"/>
          </a:p>
        </p:txBody>
      </p:sp>
    </p:spTree>
    <p:extLst>
      <p:ext uri="{BB962C8B-B14F-4D97-AF65-F5344CB8AC3E}">
        <p14:creationId xmlns:p14="http://schemas.microsoft.com/office/powerpoint/2010/main" val="4154591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820031" y="1604319"/>
            <a:ext cx="4926227" cy="4572000"/>
          </a:xfrm>
          <a:noFill/>
        </p:spPr>
        <p:txBody>
          <a:bodyPr>
            <a:noAutofit/>
          </a:bodyPr>
          <a:lstStyle/>
          <a:p>
            <a:pPr>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Chemical name	:3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quinuclidiny</a:t>
            </a:r>
            <a:r>
              <a:rPr lang="en-US" altLang="en-US" sz="2400" dirty="0">
                <a:latin typeface="Open Sans" panose="020B0606030504020204" pitchFamily="34" charset="0"/>
                <a:ea typeface="Open Sans" panose="020B0606030504020204" pitchFamily="34" charset="0"/>
                <a:cs typeface="Open Sans" panose="020B0606030504020204" pitchFamily="34" charset="0"/>
              </a:rPr>
              <a:t> </a:t>
            </a:r>
            <a:r>
              <a:rPr lang="en-US" altLang="en-US" sz="2400" dirty="0" err="1">
                <a:latin typeface="Open Sans" panose="020B0606030504020204" pitchFamily="34" charset="0"/>
                <a:ea typeface="Open Sans" panose="020B0606030504020204" pitchFamily="34" charset="0"/>
                <a:cs typeface="Open Sans" panose="020B0606030504020204" pitchFamily="34" charset="0"/>
              </a:rPr>
              <a:t>benzilate</a:t>
            </a:r>
            <a:r>
              <a:rPr lang="en-US" altLang="en-US" sz="2400" dirty="0">
                <a:latin typeface="Open Sans" panose="020B0606030504020204" pitchFamily="34" charset="0"/>
                <a:ea typeface="Open Sans" panose="020B0606030504020204" pitchFamily="34" charset="0"/>
                <a:cs typeface="Open Sans" panose="020B0606030504020204" pitchFamily="34" charset="0"/>
              </a:rPr>
              <a:t> (BZ)</a:t>
            </a:r>
          </a:p>
          <a:p>
            <a:pPr>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Physical state	:white solid</a:t>
            </a:r>
          </a:p>
          <a:p>
            <a:pPr>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Melting point	:160 C</a:t>
            </a:r>
          </a:p>
          <a:p>
            <a:pPr>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Volatility	:negligible</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268629" y="2286000"/>
            <a:ext cx="3488722" cy="1143000"/>
          </a:xfrm>
          <a:noFill/>
        </p:spPr>
        <p:txBody>
          <a:bodyPr>
            <a:normAutofit/>
          </a:bodyPr>
          <a:lstStyle/>
          <a:p>
            <a:r>
              <a:rPr lang="en-US" alt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BZ  AGENTS</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C154AFCE-AC30-F3D7-8D77-50BF13E34144}"/>
              </a:ext>
            </a:extLst>
          </p:cNvPr>
          <p:cNvSpPr>
            <a:spLocks noGrp="1"/>
          </p:cNvSpPr>
          <p:nvPr>
            <p:ph type="sldNum" sz="quarter" idx="12"/>
          </p:nvPr>
        </p:nvSpPr>
        <p:spPr/>
        <p:txBody>
          <a:bodyPr/>
          <a:lstStyle/>
          <a:p>
            <a:fld id="{2BB1E14F-796C-409E-9B94-89634ADD74DA}" type="slidenum">
              <a:rPr lang="en-IN" smtClean="0"/>
              <a:t>53</a:t>
            </a:fld>
            <a:endParaRPr lang="en-IN"/>
          </a:p>
        </p:txBody>
      </p:sp>
    </p:spTree>
    <p:extLst>
      <p:ext uri="{BB962C8B-B14F-4D97-AF65-F5344CB8AC3E}">
        <p14:creationId xmlns:p14="http://schemas.microsoft.com/office/powerpoint/2010/main" val="3033220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87546" y="1295400"/>
            <a:ext cx="6347254" cy="4572000"/>
          </a:xfrm>
          <a:noFill/>
        </p:spPr>
        <p:txBody>
          <a:bodyPr>
            <a:noAutofit/>
          </a:bodyPr>
          <a:lstStyle/>
          <a:p>
            <a:pPr algn="just">
              <a:defRPr/>
            </a:pPr>
            <a:r>
              <a:rPr lang="en-US" sz="2400" dirty="0">
                <a:latin typeface="Open Sans" panose="020B0606030504020204" pitchFamily="34" charset="0"/>
                <a:ea typeface="Open Sans" panose="020B0606030504020204" pitchFamily="34" charset="0"/>
                <a:cs typeface="Open Sans" panose="020B0606030504020204" pitchFamily="34" charset="0"/>
              </a:rPr>
              <a:t>CS (2-chlorobenzal </a:t>
            </a:r>
            <a:r>
              <a:rPr lang="en-US" sz="2400" dirty="0" err="1">
                <a:latin typeface="Open Sans" panose="020B0606030504020204" pitchFamily="34" charset="0"/>
                <a:ea typeface="Open Sans" panose="020B0606030504020204" pitchFamily="34" charset="0"/>
                <a:cs typeface="Open Sans" panose="020B0606030504020204" pitchFamily="34" charset="0"/>
              </a:rPr>
              <a:t>malanonitrile</a:t>
            </a:r>
            <a:r>
              <a:rPr lang="en-US" sz="2400" dirty="0">
                <a:latin typeface="Open Sans" panose="020B0606030504020204" pitchFamily="34" charset="0"/>
                <a:ea typeface="Open Sans" panose="020B0606030504020204" pitchFamily="34" charset="0"/>
                <a:cs typeface="Open Sans" panose="020B0606030504020204" pitchFamily="34" charset="0"/>
              </a:rPr>
              <a:t>) would be considered an example of a physical incapacitates. </a:t>
            </a:r>
          </a:p>
          <a:p>
            <a:pPr algn="just">
              <a:defRPr/>
            </a:pPr>
            <a:r>
              <a:rPr lang="en-US" sz="2400" dirty="0">
                <a:latin typeface="Open Sans" panose="020B0606030504020204" pitchFamily="34" charset="0"/>
                <a:ea typeface="Open Sans" panose="020B0606030504020204" pitchFamily="34" charset="0"/>
                <a:cs typeface="Open Sans" panose="020B0606030504020204" pitchFamily="34" charset="0"/>
              </a:rPr>
              <a:t>White crystalline solid</a:t>
            </a:r>
          </a:p>
          <a:p>
            <a:pPr algn="just">
              <a:defRPr/>
            </a:pPr>
            <a:r>
              <a:rPr lang="en-US" sz="2400" dirty="0">
                <a:latin typeface="Open Sans" panose="020B0606030504020204" pitchFamily="34" charset="0"/>
                <a:ea typeface="Open Sans" panose="020B0606030504020204" pitchFamily="34" charset="0"/>
                <a:cs typeface="Open Sans" panose="020B0606030504020204" pitchFamily="34" charset="0"/>
              </a:rPr>
              <a:t>Disseminated as an aerosol in a non-persistent cloud</a:t>
            </a:r>
          </a:p>
          <a:p>
            <a:pPr algn="just">
              <a:defRPr/>
            </a:pPr>
            <a:r>
              <a:rPr lang="en-US" sz="2400" dirty="0">
                <a:latin typeface="Open Sans" panose="020B0606030504020204" pitchFamily="34" charset="0"/>
                <a:ea typeface="Open Sans" panose="020B0606030504020204" pitchFamily="34" charset="0"/>
                <a:cs typeface="Open Sans" panose="020B0606030504020204" pitchFamily="34" charset="0"/>
              </a:rPr>
              <a:t>A truly non-lethal agent</a:t>
            </a:r>
          </a:p>
          <a:p>
            <a:pPr>
              <a:lnSpc>
                <a:spcPct val="200000"/>
              </a:lnSpc>
            </a:pPr>
            <a:r>
              <a:rPr lang="en-US" altLang="en-US" sz="2400" b="1" dirty="0">
                <a:latin typeface="Open Sans" panose="020B0606030504020204" pitchFamily="34" charset="0"/>
                <a:ea typeface="Open Sans" panose="020B0606030504020204" pitchFamily="34" charset="0"/>
                <a:cs typeface="Open Sans" panose="020B0606030504020204" pitchFamily="34" charset="0"/>
              </a:rPr>
              <a:t>CN- </a:t>
            </a:r>
            <a:r>
              <a:rPr lang="en-US" altLang="en-US" sz="2400" b="1" dirty="0" err="1">
                <a:latin typeface="Open Sans" panose="020B0606030504020204" pitchFamily="34" charset="0"/>
                <a:ea typeface="Open Sans" panose="020B0606030504020204" pitchFamily="34" charset="0"/>
                <a:cs typeface="Open Sans" panose="020B0606030504020204" pitchFamily="34" charset="0"/>
              </a:rPr>
              <a:t>chloroacetophenone</a:t>
            </a:r>
            <a:r>
              <a:rPr lang="en-US" altLang="en-US" sz="2400" dirty="0">
                <a:latin typeface="Open Sans" panose="020B0606030504020204" pitchFamily="34" charset="0"/>
                <a:ea typeface="Open Sans" panose="020B0606030504020204" pitchFamily="34" charset="0"/>
                <a:cs typeface="Open Sans" panose="020B0606030504020204" pitchFamily="34" charset="0"/>
              </a:rPr>
              <a:t>):  solid agent is disseminated at an aerosol; volatility is low and has lachrymatory effects.</a:t>
            </a:r>
          </a:p>
          <a:p>
            <a:pPr algn="just">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59028" y="2438400"/>
            <a:ext cx="3999469" cy="1143000"/>
          </a:xfrm>
          <a:noFill/>
        </p:spPr>
        <p:txBody>
          <a:bodyPr>
            <a:normAutofit fontScale="90000"/>
          </a:bodyPr>
          <a:lstStyle/>
          <a:p>
            <a:r>
              <a:rPr lang="en-US" alt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IRRITANTS </a:t>
            </a:r>
            <a:br>
              <a:rPr lang="en-US" alt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US" alt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(TEAR GAS)</a:t>
            </a:r>
            <a:endPar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A0D62CC9-73B2-5F86-48F8-EEF5AF3A37E5}"/>
              </a:ext>
            </a:extLst>
          </p:cNvPr>
          <p:cNvSpPr>
            <a:spLocks noGrp="1"/>
          </p:cNvSpPr>
          <p:nvPr>
            <p:ph type="sldNum" sz="quarter" idx="12"/>
          </p:nvPr>
        </p:nvSpPr>
        <p:spPr/>
        <p:txBody>
          <a:bodyPr/>
          <a:lstStyle/>
          <a:p>
            <a:fld id="{2BB1E14F-796C-409E-9B94-89634ADD74DA}" type="slidenum">
              <a:rPr lang="en-IN" smtClean="0"/>
              <a:t>54</a:t>
            </a:fld>
            <a:endParaRPr lang="en-IN"/>
          </a:p>
        </p:txBody>
      </p:sp>
    </p:spTree>
    <p:extLst>
      <p:ext uri="{BB962C8B-B14F-4D97-AF65-F5344CB8AC3E}">
        <p14:creationId xmlns:p14="http://schemas.microsoft.com/office/powerpoint/2010/main" val="8499648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96713" y="2103437"/>
            <a:ext cx="4304270" cy="1325563"/>
          </a:xfrm>
        </p:spPr>
        <p:txBody>
          <a:bodyPr>
            <a:normAutofit fontScale="90000"/>
          </a:bodyPr>
          <a:lstStyle/>
          <a:p>
            <a:r>
              <a:rPr lang="en-US" altLang="en-US" b="1" dirty="0">
                <a:solidFill>
                  <a:srgbClr val="FF0000"/>
                </a:solidFill>
                <a:latin typeface="Open Sans" panose="020B0606030504020204" pitchFamily="34" charset="0"/>
                <a:ea typeface="Open Sans" panose="020B0606030504020204" pitchFamily="34" charset="0"/>
                <a:cs typeface="Open Sans" panose="020B0606030504020204" pitchFamily="34" charset="0"/>
              </a:rPr>
              <a:t>IRRITANTS (TEAR GAS)</a:t>
            </a:r>
            <a:br>
              <a:rPr lang="en-US" alt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6" name="Table 15"/>
          <p:cNvGraphicFramePr>
            <a:graphicFrameLocks noGrp="1"/>
          </p:cNvGraphicFramePr>
          <p:nvPr>
            <p:extLst>
              <p:ext uri="{D42A27DB-BD31-4B8C-83A1-F6EECF244321}">
                <p14:modId xmlns:p14="http://schemas.microsoft.com/office/powerpoint/2010/main" val="3771451470"/>
              </p:ext>
            </p:extLst>
          </p:nvPr>
        </p:nvGraphicFramePr>
        <p:xfrm>
          <a:off x="3835554" y="1002296"/>
          <a:ext cx="7110930" cy="5536616"/>
        </p:xfrm>
        <a:graphic>
          <a:graphicData uri="http://schemas.openxmlformats.org/drawingml/2006/table">
            <a:tbl>
              <a:tblPr/>
              <a:tblGrid>
                <a:gridCol w="2370310">
                  <a:extLst>
                    <a:ext uri="{9D8B030D-6E8A-4147-A177-3AD203B41FA5}">
                      <a16:colId xmlns:a16="http://schemas.microsoft.com/office/drawing/2014/main" val="20000"/>
                    </a:ext>
                  </a:extLst>
                </a:gridCol>
                <a:gridCol w="1185154">
                  <a:extLst>
                    <a:ext uri="{9D8B030D-6E8A-4147-A177-3AD203B41FA5}">
                      <a16:colId xmlns:a16="http://schemas.microsoft.com/office/drawing/2014/main" val="20001"/>
                    </a:ext>
                  </a:extLst>
                </a:gridCol>
                <a:gridCol w="1382681">
                  <a:extLst>
                    <a:ext uri="{9D8B030D-6E8A-4147-A177-3AD203B41FA5}">
                      <a16:colId xmlns:a16="http://schemas.microsoft.com/office/drawing/2014/main" val="20002"/>
                    </a:ext>
                  </a:extLst>
                </a:gridCol>
                <a:gridCol w="2172785">
                  <a:extLst>
                    <a:ext uri="{9D8B030D-6E8A-4147-A177-3AD203B41FA5}">
                      <a16:colId xmlns:a16="http://schemas.microsoft.com/office/drawing/2014/main" val="20003"/>
                    </a:ext>
                  </a:extLst>
                </a:gridCol>
              </a:tblGrid>
              <a:tr h="659816">
                <a:tc>
                  <a:txBody>
                    <a:bodyPr/>
                    <a:lstStyle/>
                    <a:p>
                      <a:pPr marL="0" marR="0" algn="just">
                        <a:spcBef>
                          <a:spcPts val="0"/>
                        </a:spcBef>
                        <a:spcAft>
                          <a:spcPts val="0"/>
                        </a:spcAft>
                        <a:tabLst>
                          <a:tab pos="-1028700" algn="l"/>
                        </a:tabLst>
                      </a:pPr>
                      <a:r>
                        <a:rPr lang="en-US" sz="3200" dirty="0">
                          <a:latin typeface="Times New Roman"/>
                          <a:ea typeface="Times New Roman"/>
                        </a:rPr>
                        <a:t> </a:t>
                      </a:r>
                      <a:r>
                        <a:rPr lang="en-US" sz="3200" b="1" dirty="0">
                          <a:latin typeface="Times New Roman"/>
                          <a:ea typeface="Times New Roman"/>
                        </a:rPr>
                        <a:t>Properties</a:t>
                      </a:r>
                      <a:endParaRPr lang="en-US" sz="3200" dirty="0">
                        <a:latin typeface="Times New Roman"/>
                        <a:ea typeface="Times New Roman"/>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3200">
                          <a:latin typeface="Times New Roman"/>
                          <a:ea typeface="Times New Roman"/>
                        </a:rPr>
                        <a:t>CN</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3200" b="1">
                          <a:latin typeface="Times New Roman"/>
                          <a:ea typeface="Times New Roman"/>
                        </a:rPr>
                        <a:t>CS</a:t>
                      </a:r>
                      <a:endParaRPr lang="en-US" sz="3200">
                        <a:latin typeface="Times New Roman"/>
                        <a:ea typeface="Times New Roman"/>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3200" b="1">
                          <a:latin typeface="Times New Roman"/>
                          <a:ea typeface="Times New Roman"/>
                        </a:rPr>
                        <a:t>CR</a:t>
                      </a:r>
                      <a:endParaRPr lang="en-US" sz="3200">
                        <a:latin typeface="Times New Roman"/>
                        <a:ea typeface="Times New Roman"/>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8063">
                <a:tc>
                  <a:txBody>
                    <a:bodyPr/>
                    <a:lstStyle/>
                    <a:p>
                      <a:pPr marL="0" marR="0" algn="just">
                        <a:spcBef>
                          <a:spcPts val="0"/>
                        </a:spcBef>
                        <a:spcAft>
                          <a:spcPts val="0"/>
                        </a:spcAft>
                        <a:tabLst>
                          <a:tab pos="-1028700" algn="l"/>
                          <a:tab pos="-1028700" algn="l"/>
                          <a:tab pos="622300" algn="l"/>
                        </a:tabLst>
                      </a:pPr>
                      <a:r>
                        <a:rPr lang="en-US" sz="3200" dirty="0">
                          <a:latin typeface="Times New Roman"/>
                          <a:ea typeface="Times New Roman"/>
                        </a:rPr>
                        <a:t>Physical state</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3200">
                          <a:latin typeface="Times New Roman"/>
                          <a:ea typeface="Times New Roman"/>
                        </a:rPr>
                        <a:t>Solid</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3200">
                          <a:latin typeface="Times New Roman"/>
                          <a:ea typeface="Times New Roman"/>
                        </a:rPr>
                        <a:t>Solid</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3200">
                          <a:latin typeface="Times New Roman"/>
                          <a:ea typeface="Times New Roman"/>
                        </a:rPr>
                        <a:t>Pale yellow solid</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5140">
                <a:tc>
                  <a:txBody>
                    <a:bodyPr/>
                    <a:lstStyle/>
                    <a:p>
                      <a:pPr marL="0" marR="0" algn="just">
                        <a:spcBef>
                          <a:spcPts val="0"/>
                        </a:spcBef>
                        <a:spcAft>
                          <a:spcPts val="0"/>
                        </a:spcAft>
                        <a:tabLst>
                          <a:tab pos="-1028700" algn="l"/>
                          <a:tab pos="-1028700" algn="l"/>
                          <a:tab pos="622300" algn="l"/>
                        </a:tabLst>
                      </a:pPr>
                      <a:r>
                        <a:rPr lang="en-US" sz="3200" dirty="0">
                          <a:latin typeface="Times New Roman"/>
                          <a:ea typeface="Times New Roman"/>
                        </a:rPr>
                        <a:t>Melting point C</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3200">
                          <a:latin typeface="Times New Roman"/>
                          <a:ea typeface="Times New Roman"/>
                        </a:rPr>
                        <a:t>54</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3200" dirty="0">
                          <a:latin typeface="Times New Roman"/>
                          <a:ea typeface="Times New Roman"/>
                        </a:rPr>
                        <a:t>93-95</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3200">
                          <a:latin typeface="Times New Roman"/>
                          <a:ea typeface="Times New Roman"/>
                        </a:rPr>
                        <a:t>72</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5140">
                <a:tc>
                  <a:txBody>
                    <a:bodyPr/>
                    <a:lstStyle/>
                    <a:p>
                      <a:pPr marL="0" marR="0" algn="just">
                        <a:spcBef>
                          <a:spcPts val="0"/>
                        </a:spcBef>
                        <a:spcAft>
                          <a:spcPts val="0"/>
                        </a:spcAft>
                        <a:tabLst>
                          <a:tab pos="-1028700" algn="l"/>
                          <a:tab pos="-1028700" algn="l"/>
                          <a:tab pos="622300" algn="l"/>
                        </a:tabLst>
                      </a:pPr>
                      <a:r>
                        <a:rPr lang="en-US" sz="3200" dirty="0">
                          <a:latin typeface="Times New Roman"/>
                          <a:ea typeface="Times New Roman"/>
                        </a:rPr>
                        <a:t>Boiling point C</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3200">
                          <a:latin typeface="Times New Roman"/>
                          <a:ea typeface="Times New Roman"/>
                        </a:rPr>
                        <a:t>248</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3200">
                          <a:latin typeface="Times New Roman"/>
                          <a:ea typeface="Times New Roman"/>
                        </a:rPr>
                        <a:t>310-315</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3200">
                          <a:latin typeface="Times New Roman"/>
                          <a:ea typeface="Times New Roman"/>
                        </a:rPr>
                        <a:t>315</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5140">
                <a:tc>
                  <a:txBody>
                    <a:bodyPr/>
                    <a:lstStyle/>
                    <a:p>
                      <a:pPr marL="0" marR="0" algn="just">
                        <a:spcBef>
                          <a:spcPts val="0"/>
                        </a:spcBef>
                        <a:spcAft>
                          <a:spcPts val="0"/>
                        </a:spcAft>
                        <a:tabLst>
                          <a:tab pos="-1028700" algn="l"/>
                          <a:tab pos="-1028700" algn="l"/>
                          <a:tab pos="622300" algn="l"/>
                        </a:tabLst>
                      </a:pPr>
                      <a:r>
                        <a:rPr lang="en-US" sz="3200" dirty="0">
                          <a:latin typeface="Times New Roman"/>
                          <a:ea typeface="Times New Roman"/>
                        </a:rPr>
                        <a:t>Density G/ML </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3200" dirty="0">
                          <a:latin typeface="Times New Roman"/>
                          <a:ea typeface="Times New Roman"/>
                        </a:rPr>
                        <a:t>1.187</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3200" dirty="0">
                          <a:latin typeface="Times New Roman"/>
                          <a:ea typeface="Times New Roman"/>
                        </a:rPr>
                        <a:t>1.04</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3200" dirty="0">
                          <a:latin typeface="Times New Roman"/>
                          <a:ea typeface="Times New Roman"/>
                        </a:rPr>
                        <a:t>-</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08063">
                <a:tc>
                  <a:txBody>
                    <a:bodyPr/>
                    <a:lstStyle/>
                    <a:p>
                      <a:pPr marL="0" marR="0" algn="just">
                        <a:spcBef>
                          <a:spcPts val="0"/>
                        </a:spcBef>
                        <a:spcAft>
                          <a:spcPts val="0"/>
                        </a:spcAft>
                        <a:tabLst>
                          <a:tab pos="-1028700" algn="l"/>
                          <a:tab pos="-1028700" algn="l"/>
                          <a:tab pos="622300" algn="l"/>
                        </a:tabLst>
                      </a:pPr>
                      <a:r>
                        <a:rPr lang="en-US" sz="3200" dirty="0">
                          <a:latin typeface="Times New Roman"/>
                          <a:ea typeface="Times New Roman"/>
                        </a:rPr>
                        <a:t>Volatility mg/m3</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3200">
                          <a:latin typeface="Times New Roman"/>
                          <a:ea typeface="Times New Roman"/>
                        </a:rPr>
                        <a:t>34.3</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r>
                        <a:rPr lang="en-US" sz="3200" dirty="0">
                          <a:latin typeface="Times New Roman"/>
                          <a:ea typeface="Times New Roman"/>
                        </a:rPr>
                        <a:t>0.71-</a:t>
                      </a: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1028700" algn="l"/>
                        </a:tabLst>
                      </a:pPr>
                      <a:endParaRPr lang="en-US" sz="3200" dirty="0">
                        <a:latin typeface="Times New Roman"/>
                        <a:ea typeface="Times New Roman"/>
                      </a:endParaRPr>
                    </a:p>
                  </a:txBody>
                  <a:tcPr marL="81280" marR="81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BB13F87E-4796-117F-2353-175253909E36}"/>
              </a:ext>
            </a:extLst>
          </p:cNvPr>
          <p:cNvSpPr>
            <a:spLocks noGrp="1"/>
          </p:cNvSpPr>
          <p:nvPr>
            <p:ph type="sldNum" sz="quarter" idx="12"/>
          </p:nvPr>
        </p:nvSpPr>
        <p:spPr/>
        <p:txBody>
          <a:bodyPr/>
          <a:lstStyle/>
          <a:p>
            <a:fld id="{2BB1E14F-796C-409E-9B94-89634ADD74DA}" type="slidenum">
              <a:rPr lang="en-IN" smtClean="0"/>
              <a:t>55</a:t>
            </a:fld>
            <a:endParaRPr lang="en-IN"/>
          </a:p>
        </p:txBody>
      </p:sp>
    </p:spTree>
    <p:extLst>
      <p:ext uri="{BB962C8B-B14F-4D97-AF65-F5344CB8AC3E}">
        <p14:creationId xmlns:p14="http://schemas.microsoft.com/office/powerpoint/2010/main" val="41950101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820032" y="1865270"/>
            <a:ext cx="5016844" cy="2702011"/>
          </a:xfrm>
          <a:noFill/>
        </p:spPr>
        <p:txBody>
          <a:bodyPr>
            <a:noAutofit/>
          </a:bodyPr>
          <a:lstStyle/>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The respirator affords full protection against the inhalation of both CS and BZ, but with the latter agent, contaminated food or drink must also be avoided. </a:t>
            </a:r>
            <a:endParaRPr lang="en-IN"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34081" y="1970302"/>
            <a:ext cx="3540210" cy="1143000"/>
          </a:xfrm>
          <a:noFill/>
        </p:spPr>
        <p:txBody>
          <a:bodyPr>
            <a:normAutofit/>
          </a:bodyPr>
          <a:lstStyle/>
          <a:p>
            <a:r>
              <a:rPr lang="en-US"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PROTECTION</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79F257A3-BA05-B63F-D607-AF2759F4F93C}"/>
              </a:ext>
            </a:extLst>
          </p:cNvPr>
          <p:cNvSpPr>
            <a:spLocks noGrp="1"/>
          </p:cNvSpPr>
          <p:nvPr>
            <p:ph type="sldNum" sz="quarter" idx="12"/>
          </p:nvPr>
        </p:nvSpPr>
        <p:spPr/>
        <p:txBody>
          <a:bodyPr/>
          <a:lstStyle/>
          <a:p>
            <a:fld id="{2BB1E14F-796C-409E-9B94-89634ADD74DA}" type="slidenum">
              <a:rPr lang="en-IN" smtClean="0"/>
              <a:t>56</a:t>
            </a:fld>
            <a:endParaRPr lang="en-IN"/>
          </a:p>
        </p:txBody>
      </p:sp>
    </p:spTree>
    <p:extLst>
      <p:ext uri="{BB962C8B-B14F-4D97-AF65-F5344CB8AC3E}">
        <p14:creationId xmlns:p14="http://schemas.microsoft.com/office/powerpoint/2010/main" val="2154937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50476" y="1295400"/>
            <a:ext cx="6384323" cy="4572000"/>
          </a:xfrm>
          <a:noFill/>
        </p:spPr>
        <p:txBody>
          <a:bodyPr>
            <a:noAutofit/>
          </a:bodyPr>
          <a:lstStyle/>
          <a:p>
            <a:pPr marL="0" indent="0"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Herbicides or anti plant agent may be used in a military Conflict for the destruction of crops or for defoliation of natural vegetation to reduce the possible cover. </a:t>
            </a: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The agent can be divided into three types: </a:t>
            </a:r>
          </a:p>
          <a:p>
            <a:pPr marL="0" inden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 Defoliation </a:t>
            </a:r>
          </a:p>
          <a:p>
            <a:pPr marL="0" inden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 Poisoning </a:t>
            </a:r>
          </a:p>
          <a:p>
            <a:pPr marL="0" inden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 Prevention of growth</a:t>
            </a:r>
            <a:endParaRPr lang="en-IN" sz="2400" dirty="0">
              <a:latin typeface="Open Sans" panose="020B0606030504020204" pitchFamily="34" charset="0"/>
              <a:ea typeface="Open Sans" panose="020B0606030504020204" pitchFamily="34" charset="0"/>
              <a:cs typeface="Open Sans" panose="020B0606030504020204" pitchFamily="34" charset="0"/>
            </a:endParaRPr>
          </a:p>
          <a:p>
            <a:pPr marL="0" indent="0" algn="just">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79854" y="2286000"/>
            <a:ext cx="3684373" cy="1143000"/>
          </a:xfrm>
          <a:noFill/>
        </p:spPr>
        <p:txBody>
          <a:bodyPr>
            <a:normAutofit fontScale="90000"/>
          </a:bodyPr>
          <a:lstStyle/>
          <a:p>
            <a:r>
              <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Defoliants </a:t>
            </a:r>
            <a:br>
              <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(Herbicides)</a:t>
            </a:r>
          </a:p>
        </p:txBody>
      </p:sp>
      <p:sp>
        <p:nvSpPr>
          <p:cNvPr id="2" name="Slide Number Placeholder 1">
            <a:extLst>
              <a:ext uri="{FF2B5EF4-FFF2-40B4-BE49-F238E27FC236}">
                <a16:creationId xmlns:a16="http://schemas.microsoft.com/office/drawing/2014/main" id="{96674998-1902-BA7D-3E4C-3DDB79438525}"/>
              </a:ext>
            </a:extLst>
          </p:cNvPr>
          <p:cNvSpPr>
            <a:spLocks noGrp="1"/>
          </p:cNvSpPr>
          <p:nvPr>
            <p:ph type="sldNum" sz="quarter" idx="12"/>
          </p:nvPr>
        </p:nvSpPr>
        <p:spPr/>
        <p:txBody>
          <a:bodyPr/>
          <a:lstStyle/>
          <a:p>
            <a:fld id="{2BB1E14F-796C-409E-9B94-89634ADD74DA}" type="slidenum">
              <a:rPr lang="en-IN" smtClean="0"/>
              <a:t>57</a:t>
            </a:fld>
            <a:endParaRPr lang="en-IN"/>
          </a:p>
        </p:txBody>
      </p:sp>
    </p:spTree>
    <p:extLst>
      <p:ext uri="{BB962C8B-B14F-4D97-AF65-F5344CB8AC3E}">
        <p14:creationId xmlns:p14="http://schemas.microsoft.com/office/powerpoint/2010/main" val="7305582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13"/>
          <p:cNvSpPr/>
          <p:nvPr/>
        </p:nvSpPr>
        <p:spPr>
          <a:xfrm>
            <a:off x="3818239" y="456992"/>
            <a:ext cx="7290486" cy="6324808"/>
          </a:xfrm>
          <a:prstGeom prst="rect">
            <a:avLst/>
          </a:prstGeom>
        </p:spPr>
        <p:txBody>
          <a:bodyPr wrap="square">
            <a:spAutoFit/>
          </a:bodyPr>
          <a:lstStyle/>
          <a:p>
            <a:pPr marL="457200" marR="228600" algn="just">
              <a:spcAft>
                <a:spcPts val="0"/>
              </a:spcAft>
              <a:tabLst>
                <a:tab pos="-1028700" algn="l"/>
                <a:tab pos="685800" algn="l"/>
              </a:tabLst>
            </a:pPr>
            <a:r>
              <a:rPr lang="en-US" sz="2000" b="1" dirty="0">
                <a:latin typeface="Times New Roman" panose="02020603050405020304" pitchFamily="18" charset="0"/>
                <a:ea typeface="Times New Roman" panose="02020603050405020304" pitchFamily="18" charset="0"/>
              </a:rPr>
              <a:t>De</a:t>
            </a:r>
            <a:r>
              <a:rPr lang="en-US" sz="2000" dirty="0">
                <a:latin typeface="Times New Roman" panose="02020603050405020304" pitchFamily="18" charset="0"/>
                <a:ea typeface="Times New Roman" panose="02020603050405020304" pitchFamily="18" charset="0"/>
              </a:rPr>
              <a:t>foliation is induced by defoliants interfere with mechanism that normally brings about seasonal leaf falls. The toxin action are caused by plant growth regulators which promote, inhibit or modify physiological process in plants</a:t>
            </a:r>
            <a:endParaRPr lang="en-IN" sz="2000" dirty="0">
              <a:latin typeface="Times New Roman" panose="02020603050405020304" pitchFamily="18" charset="0"/>
              <a:ea typeface="Times New Roman" panose="02020603050405020304" pitchFamily="18" charset="0"/>
            </a:endParaRPr>
          </a:p>
          <a:p>
            <a:pPr marL="457200" marR="228600" algn="just">
              <a:spcAft>
                <a:spcPts val="0"/>
              </a:spcAft>
              <a:tabLst>
                <a:tab pos="-1028700" algn="l"/>
                <a:tab pos="685800" algn="l"/>
                <a:tab pos="800100" algn="l"/>
              </a:tabLst>
            </a:pPr>
            <a:r>
              <a:rPr lang="en-US" sz="2000" dirty="0">
                <a:latin typeface="Times New Roman" panose="02020603050405020304" pitchFamily="18" charset="0"/>
                <a:ea typeface="Times New Roman" panose="02020603050405020304" pitchFamily="18" charset="0"/>
              </a:rPr>
              <a:t>      Employment of soil </a:t>
            </a:r>
            <a:r>
              <a:rPr lang="en-US" sz="2000" dirty="0" err="1">
                <a:latin typeface="Times New Roman" panose="02020603050405020304" pitchFamily="18" charset="0"/>
                <a:ea typeface="Times New Roman" panose="02020603050405020304" pitchFamily="18" charset="0"/>
              </a:rPr>
              <a:t>sterilant</a:t>
            </a:r>
            <a:r>
              <a:rPr lang="en-US" sz="2000" dirty="0">
                <a:latin typeface="Times New Roman" panose="02020603050405020304" pitchFamily="18" charset="0"/>
                <a:ea typeface="Times New Roman" panose="02020603050405020304" pitchFamily="18" charset="0"/>
              </a:rPr>
              <a:t> prevents the growth of plants. Herbicides were used on a large scale in the Vietnam War.</a:t>
            </a:r>
            <a:endParaRPr lang="en-IN" sz="2000" dirty="0">
              <a:latin typeface="Times New Roman" panose="02020603050405020304" pitchFamily="18" charset="0"/>
              <a:ea typeface="Times New Roman" panose="02020603050405020304" pitchFamily="18" charset="0"/>
            </a:endParaRPr>
          </a:p>
          <a:p>
            <a:pPr marL="457200" marR="228600" algn="just">
              <a:spcAft>
                <a:spcPts val="0"/>
              </a:spcAft>
              <a:tabLst>
                <a:tab pos="-1028700" algn="l"/>
                <a:tab pos="685800" algn="l"/>
                <a:tab pos="800100" algn="l"/>
              </a:tabLst>
            </a:pPr>
            <a:r>
              <a:rPr lang="en-US" sz="2000" dirty="0">
                <a:latin typeface="Times New Roman" panose="02020603050405020304" pitchFamily="18" charset="0"/>
                <a:ea typeface="Times New Roman" panose="02020603050405020304" pitchFamily="18" charset="0"/>
              </a:rPr>
              <a:t> </a:t>
            </a:r>
            <a:endParaRPr lang="en-IN" sz="2000" dirty="0">
              <a:latin typeface="Times New Roman" panose="02020603050405020304" pitchFamily="18" charset="0"/>
              <a:ea typeface="Times New Roman" panose="02020603050405020304" pitchFamily="18" charset="0"/>
            </a:endParaRPr>
          </a:p>
          <a:p>
            <a:pPr marL="342900" marR="228600" lvl="0" indent="-342900" algn="just">
              <a:spcAft>
                <a:spcPts val="0"/>
              </a:spcAft>
              <a:buFont typeface="Symbol" panose="05050102010706020507" pitchFamily="18" charset="2"/>
              <a:buChar char=""/>
              <a:tabLst>
                <a:tab pos="914400" algn="l"/>
              </a:tabLst>
            </a:pPr>
            <a:r>
              <a:rPr lang="en-US" sz="2000" b="1" dirty="0">
                <a:latin typeface="Times New Roman" panose="02020603050405020304" pitchFamily="18" charset="0"/>
                <a:ea typeface="Times New Roman" panose="02020603050405020304" pitchFamily="18" charset="0"/>
              </a:rPr>
              <a:t>2,4- </a:t>
            </a:r>
            <a:r>
              <a:rPr lang="en-US" sz="2000" b="1" dirty="0" err="1">
                <a:latin typeface="Times New Roman" panose="02020603050405020304" pitchFamily="18" charset="0"/>
                <a:ea typeface="Times New Roman" panose="02020603050405020304" pitchFamily="18" charset="0"/>
              </a:rPr>
              <a:t>Dichlorophenoxyacetic</a:t>
            </a:r>
            <a:r>
              <a:rPr lang="en-US" sz="2000" b="1" dirty="0">
                <a:latin typeface="Times New Roman" panose="02020603050405020304" pitchFamily="18" charset="0"/>
                <a:ea typeface="Times New Roman" panose="02020603050405020304" pitchFamily="18" charset="0"/>
              </a:rPr>
              <a:t> acid (2, 4-D</a:t>
            </a:r>
            <a:r>
              <a:rPr lang="en-US" sz="2000" dirty="0">
                <a:latin typeface="Times New Roman" panose="02020603050405020304" pitchFamily="18" charset="0"/>
                <a:ea typeface="Times New Roman" panose="02020603050405020304" pitchFamily="18" charset="0"/>
              </a:rPr>
              <a:t>): - It is a herbicide used for the control of broad leaf plants and a general plant growth regulator in 1942, later it was used by Americans in Vietnam war</a:t>
            </a:r>
            <a:endParaRPr lang="en-IN" sz="2000" dirty="0">
              <a:latin typeface="Times New Roman" panose="02020603050405020304" pitchFamily="18" charset="0"/>
              <a:ea typeface="Times New Roman" panose="02020603050405020304" pitchFamily="18" charset="0"/>
            </a:endParaRPr>
          </a:p>
          <a:p>
            <a:pPr marL="342900" marR="228600" lvl="0" indent="-342900" algn="just">
              <a:spcAft>
                <a:spcPts val="0"/>
              </a:spcAft>
              <a:buFont typeface="Symbol" panose="05050102010706020507" pitchFamily="18" charset="2"/>
              <a:buChar char=""/>
              <a:tabLst>
                <a:tab pos="914400" algn="l"/>
              </a:tabLst>
            </a:pPr>
            <a:r>
              <a:rPr lang="en-US" sz="2000" b="1" dirty="0">
                <a:latin typeface="Times New Roman" panose="02020603050405020304" pitchFamily="18" charset="0"/>
                <a:ea typeface="Times New Roman" panose="02020603050405020304" pitchFamily="18" charset="0"/>
              </a:rPr>
              <a:t>2 4 5-Trichlorophenoxyacetic acid: -</a:t>
            </a:r>
            <a:endParaRPr lang="en-IN" sz="2000" dirty="0">
              <a:latin typeface="Times New Roman" panose="02020603050405020304" pitchFamily="18" charset="0"/>
              <a:ea typeface="Times New Roman" panose="02020603050405020304" pitchFamily="18" charset="0"/>
            </a:endParaRPr>
          </a:p>
          <a:p>
            <a:pPr marL="914400" marR="228600" algn="just">
              <a:spcAft>
                <a:spcPts val="600"/>
              </a:spcAft>
              <a:tabLst>
                <a:tab pos="914400" algn="l"/>
              </a:tabLst>
            </a:pPr>
            <a:r>
              <a:rPr lang="en-US" sz="2000" dirty="0">
                <a:latin typeface="Times New Roman" panose="02020603050405020304" pitchFamily="18" charset="0"/>
                <a:ea typeface="Times New Roman" panose="02020603050405020304" pitchFamily="18" charset="0"/>
              </a:rPr>
              <a:t>It is also a general plant growth regulator. Its military uses from the Second World War to present. </a:t>
            </a:r>
            <a:r>
              <a:rPr lang="en-US" sz="2000" dirty="0" err="1">
                <a:latin typeface="Times New Roman" panose="02020603050405020304" pitchFamily="18" charset="0"/>
                <a:ea typeface="Times New Roman" panose="02020603050405020304" pitchFamily="18" charset="0"/>
              </a:rPr>
              <a:t>Britishers</a:t>
            </a:r>
            <a:r>
              <a:rPr lang="en-US" sz="2000" dirty="0">
                <a:latin typeface="Times New Roman" panose="02020603050405020304" pitchFamily="18" charset="0"/>
                <a:ea typeface="Times New Roman" panose="02020603050405020304" pitchFamily="18" charset="0"/>
              </a:rPr>
              <a:t> first used it, in 1955-57 and thereafter by Americans during Vietnam War.</a:t>
            </a:r>
            <a:endParaRPr lang="en-IN" sz="2000" dirty="0">
              <a:latin typeface="Times New Roman" panose="02020603050405020304" pitchFamily="18" charset="0"/>
              <a:ea typeface="Times New Roman" panose="02020603050405020304" pitchFamily="18" charset="0"/>
            </a:endParaRPr>
          </a:p>
          <a:p>
            <a:pPr marL="342900" marR="228600" lvl="0" indent="-342900" algn="just">
              <a:spcAft>
                <a:spcPts val="0"/>
              </a:spcAft>
              <a:buFont typeface="Symbol" panose="05050102010706020507" pitchFamily="18" charset="2"/>
              <a:buChar char=""/>
              <a:tabLst>
                <a:tab pos="914400" algn="l"/>
              </a:tabLst>
            </a:pPr>
            <a:r>
              <a:rPr lang="en-US" sz="2000" b="1" dirty="0" err="1">
                <a:latin typeface="Times New Roman" panose="02020603050405020304" pitchFamily="18" charset="0"/>
                <a:ea typeface="Times New Roman" panose="02020603050405020304" pitchFamily="18" charset="0"/>
              </a:rPr>
              <a:t>Cacodylic</a:t>
            </a:r>
            <a:r>
              <a:rPr lang="en-US" sz="2000" b="1" dirty="0">
                <a:latin typeface="Times New Roman" panose="02020603050405020304" pitchFamily="18" charset="0"/>
                <a:ea typeface="Times New Roman" panose="02020603050405020304" pitchFamily="18" charset="0"/>
              </a:rPr>
              <a:t> acid</a:t>
            </a:r>
            <a:r>
              <a:rPr lang="en-US" sz="2000" dirty="0">
                <a:latin typeface="Times New Roman" panose="02020603050405020304" pitchFamily="18" charset="0"/>
                <a:ea typeface="Times New Roman" panose="02020603050405020304" pitchFamily="18" charset="0"/>
              </a:rPr>
              <a:t>: It is effective herbicides in grasses than broad leaf plants it kills the plants through absorption of water from leaves. Agent can produce rapid defoliation; re-growth may occur in one month.</a:t>
            </a:r>
            <a:endParaRPr lang="en-IN" sz="2000" dirty="0">
              <a:latin typeface="Times New Roman" panose="02020603050405020304" pitchFamily="18" charset="0"/>
              <a:ea typeface="Times New Roman" panose="02020603050405020304" pitchFamily="18" charset="0"/>
            </a:endParaRPr>
          </a:p>
        </p:txBody>
      </p:sp>
      <p:sp>
        <p:nvSpPr>
          <p:cNvPr id="2" name="Slide Number Placeholder 1">
            <a:extLst>
              <a:ext uri="{FF2B5EF4-FFF2-40B4-BE49-F238E27FC236}">
                <a16:creationId xmlns:a16="http://schemas.microsoft.com/office/drawing/2014/main" id="{343EAFAD-7EC5-6FC7-5C65-2A41E0BCC445}"/>
              </a:ext>
            </a:extLst>
          </p:cNvPr>
          <p:cNvSpPr>
            <a:spLocks noGrp="1"/>
          </p:cNvSpPr>
          <p:nvPr>
            <p:ph type="sldNum" sz="quarter" idx="12"/>
          </p:nvPr>
        </p:nvSpPr>
        <p:spPr/>
        <p:txBody>
          <a:bodyPr/>
          <a:lstStyle/>
          <a:p>
            <a:fld id="{2BB1E14F-796C-409E-9B94-89634ADD74DA}" type="slidenum">
              <a:rPr lang="en-IN" smtClean="0"/>
              <a:t>58</a:t>
            </a:fld>
            <a:endParaRPr lang="en-IN" dirty="0"/>
          </a:p>
        </p:txBody>
      </p:sp>
    </p:spTree>
    <p:extLst>
      <p:ext uri="{BB962C8B-B14F-4D97-AF65-F5344CB8AC3E}">
        <p14:creationId xmlns:p14="http://schemas.microsoft.com/office/powerpoint/2010/main" val="405258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38200" y="2515201"/>
            <a:ext cx="5257800" cy="1325563"/>
          </a:xfrm>
        </p:spPr>
        <p:txBody>
          <a:bodyPr/>
          <a:lstStyle/>
          <a:p>
            <a:r>
              <a:rPr lang="en-IN" b="1" u="sng" dirty="0">
                <a:solidFill>
                  <a:srgbClr val="C00000"/>
                </a:solidFill>
                <a:latin typeface="Open Sans" panose="020B0606030504020204" pitchFamily="34" charset="0"/>
                <a:ea typeface="Open Sans" panose="020B0606030504020204" pitchFamily="34" charset="0"/>
                <a:cs typeface="Open Sans" panose="020B0606030504020204" pitchFamily="34" charset="0"/>
              </a:rPr>
              <a:t>Defoliants (Herbicides)</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943600" y="1825625"/>
            <a:ext cx="5410200" cy="4351338"/>
          </a:xfrm>
          <a:noFill/>
        </p:spPr>
        <p:txBody>
          <a:bodyPr>
            <a:noAutofit/>
          </a:bodyPr>
          <a:lstStyle/>
          <a:p>
            <a:pPr marL="0" indent="0" algn="just">
              <a:lnSpc>
                <a:spcPct val="10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Employment of soil </a:t>
            </a:r>
            <a:r>
              <a:rPr lang="en-US" sz="2400" dirty="0" err="1">
                <a:latin typeface="Open Sans" panose="020B0606030504020204" pitchFamily="34" charset="0"/>
                <a:ea typeface="Open Sans" panose="020B0606030504020204" pitchFamily="34" charset="0"/>
                <a:cs typeface="Open Sans" panose="020B0606030504020204" pitchFamily="34" charset="0"/>
              </a:rPr>
              <a:t>sterilant</a:t>
            </a:r>
            <a:r>
              <a:rPr lang="en-US" sz="2400" dirty="0">
                <a:latin typeface="Open Sans" panose="020B0606030504020204" pitchFamily="34" charset="0"/>
                <a:ea typeface="Open Sans" panose="020B0606030504020204" pitchFamily="34" charset="0"/>
                <a:cs typeface="Open Sans" panose="020B0606030504020204" pitchFamily="34" charset="0"/>
              </a:rPr>
              <a:t> prevents the growth of plants. Herbicides were used on a large scale in the Vietnam War.</a:t>
            </a:r>
          </a:p>
          <a:p>
            <a:pPr marL="0" indent="0" algn="just">
              <a:lnSpc>
                <a:spcPct val="100000"/>
              </a:lnSpc>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00000"/>
              </a:lnSpc>
              <a:defRPr/>
            </a:pPr>
            <a:r>
              <a:rPr lang="en-US" altLang="en-US" sz="2400" dirty="0" err="1">
                <a:latin typeface="Open Sans" panose="020B0606030504020204" pitchFamily="34" charset="0"/>
                <a:ea typeface="Open Sans" panose="020B0606030504020204" pitchFamily="34" charset="0"/>
                <a:cs typeface="Open Sans" panose="020B0606030504020204" pitchFamily="34" charset="0"/>
              </a:rPr>
              <a:t>Dichlorophenoxyacetic</a:t>
            </a:r>
            <a:r>
              <a:rPr lang="en-US" altLang="en-US" sz="2400" dirty="0">
                <a:latin typeface="Open Sans" panose="020B0606030504020204" pitchFamily="34" charset="0"/>
                <a:ea typeface="Open Sans" panose="020B0606030504020204" pitchFamily="34" charset="0"/>
                <a:cs typeface="Open Sans" panose="020B0606030504020204" pitchFamily="34" charset="0"/>
              </a:rPr>
              <a:t> acid (2,4-D)</a:t>
            </a:r>
          </a:p>
          <a:p>
            <a:pPr algn="just">
              <a:lnSpc>
                <a:spcPct val="100000"/>
              </a:lnSpc>
              <a:defRPr/>
            </a:pP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00000"/>
              </a:lnSpc>
              <a:defRPr/>
            </a:pPr>
            <a:r>
              <a:rPr lang="en-US" sz="2400" dirty="0">
                <a:latin typeface="Open Sans" panose="020B0606030504020204" pitchFamily="34" charset="0"/>
                <a:ea typeface="Open Sans" panose="020B0606030504020204" pitchFamily="34" charset="0"/>
                <a:cs typeface="Open Sans" panose="020B0606030504020204" pitchFamily="34" charset="0"/>
              </a:rPr>
              <a:t>2 4 5-Trichlorophenoxyacetic acid</a:t>
            </a:r>
          </a:p>
          <a:p>
            <a:pPr algn="just">
              <a:lnSpc>
                <a:spcPct val="100000"/>
              </a:lnSpc>
              <a:defRPr/>
            </a:pP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algn="just">
              <a:lnSpc>
                <a:spcPct val="100000"/>
              </a:lnSpc>
              <a:defRPr/>
            </a:pPr>
            <a:r>
              <a:rPr lang="en-US" altLang="en-US" sz="2400" dirty="0" err="1">
                <a:latin typeface="Open Sans" panose="020B0606030504020204" pitchFamily="34" charset="0"/>
                <a:ea typeface="Open Sans" panose="020B0606030504020204" pitchFamily="34" charset="0"/>
                <a:cs typeface="Open Sans" panose="020B0606030504020204" pitchFamily="34" charset="0"/>
              </a:rPr>
              <a:t>Cacodylic</a:t>
            </a:r>
            <a:r>
              <a:rPr lang="en-US" altLang="en-US" sz="2400" dirty="0">
                <a:latin typeface="Open Sans" panose="020B0606030504020204" pitchFamily="34" charset="0"/>
                <a:ea typeface="Open Sans" panose="020B0606030504020204" pitchFamily="34" charset="0"/>
                <a:cs typeface="Open Sans" panose="020B0606030504020204" pitchFamily="34" charset="0"/>
              </a:rPr>
              <a:t> acid.</a:t>
            </a:r>
            <a:endParaRPr lang="en-IN"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51510807-A966-2CED-8033-6B3C403C0871}"/>
              </a:ext>
            </a:extLst>
          </p:cNvPr>
          <p:cNvSpPr>
            <a:spLocks noGrp="1"/>
          </p:cNvSpPr>
          <p:nvPr>
            <p:ph type="sldNum" sz="quarter" idx="12"/>
          </p:nvPr>
        </p:nvSpPr>
        <p:spPr/>
        <p:txBody>
          <a:bodyPr/>
          <a:lstStyle/>
          <a:p>
            <a:fld id="{2BB1E14F-796C-409E-9B94-89634ADD74DA}" type="slidenum">
              <a:rPr lang="en-IN" smtClean="0"/>
              <a:t>59</a:t>
            </a:fld>
            <a:endParaRPr lang="en-IN"/>
          </a:p>
        </p:txBody>
      </p:sp>
    </p:spTree>
    <p:extLst>
      <p:ext uri="{BB962C8B-B14F-4D97-AF65-F5344CB8AC3E}">
        <p14:creationId xmlns:p14="http://schemas.microsoft.com/office/powerpoint/2010/main" val="1710633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707924" y="1295400"/>
            <a:ext cx="7026875" cy="4572000"/>
          </a:xfrm>
          <a:noFill/>
        </p:spPr>
        <p:txBody>
          <a:bodyPr>
            <a:noAutofit/>
          </a:bodyPr>
          <a:lstStyle/>
          <a:p>
            <a:pPr marL="0" indent="0" algn="just">
              <a:lnSpc>
                <a:spcPct val="12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1914 - French begin using tear gas in grenades and Germans retaliate with tear gas in artillery shells.</a:t>
            </a:r>
          </a:p>
          <a:p>
            <a:pPr marL="0" indent="0" algn="just">
              <a:lnSpc>
                <a:spcPct val="12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 1915 - Germans attack the French with chlorine gas at Ypres, France. The first significant use of chemical warfare in WWI. </a:t>
            </a:r>
          </a:p>
          <a:p>
            <a:pPr marL="0" indent="0" algn="just">
              <a:lnSpc>
                <a:spcPct val="120000"/>
              </a:lnSpc>
              <a:buNone/>
            </a:pPr>
            <a:r>
              <a:rPr lang="en-US" sz="2400" dirty="0">
                <a:latin typeface="Open Sans" panose="020B0606030504020204" pitchFamily="34" charset="0"/>
                <a:ea typeface="Open Sans" panose="020B0606030504020204" pitchFamily="34" charset="0"/>
                <a:cs typeface="Open Sans" panose="020B0606030504020204" pitchFamily="34" charset="0"/>
              </a:rPr>
              <a:t>1915 - First British chemical weapons attack; chlorine gas is used against Germans at the Battle of Loos.</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71151" y="2286000"/>
            <a:ext cx="3663778" cy="1143000"/>
          </a:xfrm>
          <a:noFill/>
        </p:spPr>
        <p:txBody>
          <a:bodyPr>
            <a:normAutofit/>
          </a:bodyPr>
          <a:lstStyle/>
          <a:p>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World War I</a:t>
            </a:r>
          </a:p>
        </p:txBody>
      </p:sp>
      <p:sp>
        <p:nvSpPr>
          <p:cNvPr id="2" name="Slide Number Placeholder 1">
            <a:extLst>
              <a:ext uri="{FF2B5EF4-FFF2-40B4-BE49-F238E27FC236}">
                <a16:creationId xmlns:a16="http://schemas.microsoft.com/office/drawing/2014/main" id="{DC4D3101-9C59-EB48-9A0A-59EA708BD12D}"/>
              </a:ext>
            </a:extLst>
          </p:cNvPr>
          <p:cNvSpPr>
            <a:spLocks noGrp="1"/>
          </p:cNvSpPr>
          <p:nvPr>
            <p:ph type="sldNum" sz="quarter" idx="12"/>
          </p:nvPr>
        </p:nvSpPr>
        <p:spPr/>
        <p:txBody>
          <a:bodyPr/>
          <a:lstStyle/>
          <a:p>
            <a:fld id="{2BB1E14F-796C-409E-9B94-89634ADD74DA}" type="slidenum">
              <a:rPr lang="en-IN" smtClean="0"/>
              <a:t>6</a:t>
            </a:fld>
            <a:endParaRPr lang="en-IN"/>
          </a:p>
        </p:txBody>
      </p:sp>
    </p:spTree>
    <p:extLst>
      <p:ext uri="{BB962C8B-B14F-4D97-AF65-F5344CB8AC3E}">
        <p14:creationId xmlns:p14="http://schemas.microsoft.com/office/powerpoint/2010/main" val="598148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26592" y="2399221"/>
            <a:ext cx="3208627" cy="1143000"/>
          </a:xfrm>
          <a:noFill/>
        </p:spPr>
        <p:txBody>
          <a:bodyPr>
            <a:normAutofit fontScale="90000"/>
          </a:bodyPr>
          <a:lstStyle/>
          <a:p>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Routes of Entry</a:t>
            </a:r>
          </a:p>
        </p:txBody>
      </p:sp>
      <p:graphicFrame>
        <p:nvGraphicFramePr>
          <p:cNvPr id="14" name="Object 2"/>
          <p:cNvGraphicFramePr>
            <a:graphicFrameLocks/>
          </p:cNvGraphicFramePr>
          <p:nvPr>
            <p:extLst>
              <p:ext uri="{D42A27DB-BD31-4B8C-83A1-F6EECF244321}">
                <p14:modId xmlns:p14="http://schemas.microsoft.com/office/powerpoint/2010/main" val="3416730281"/>
              </p:ext>
            </p:extLst>
          </p:nvPr>
        </p:nvGraphicFramePr>
        <p:xfrm>
          <a:off x="5466479" y="1353343"/>
          <a:ext cx="2338916" cy="4868863"/>
        </p:xfrm>
        <a:graphic>
          <a:graphicData uri="http://schemas.openxmlformats.org/presentationml/2006/ole">
            <mc:AlternateContent xmlns:mc="http://schemas.openxmlformats.org/markup-compatibility/2006">
              <mc:Choice xmlns:v="urn:schemas-microsoft-com:vml" Requires="v">
                <p:oleObj name="CorelDRAW!" r:id="rId2" imgW="1703388" imgH="4868863" progId="">
                  <p:embed/>
                </p:oleObj>
              </mc:Choice>
              <mc:Fallback>
                <p:oleObj name="CorelDRAW!" r:id="rId2" imgW="1703388" imgH="4868863" progId="">
                  <p:embed/>
                  <p:pic>
                    <p:nvPicPr>
                      <p:cNvPr id="14"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479" y="1353343"/>
                        <a:ext cx="2338916" cy="4868863"/>
                      </a:xfrm>
                      <a:prstGeom prst="rect">
                        <a:avLst/>
                      </a:prstGeom>
                      <a:noFill/>
                      <a:ln>
                        <a:noFill/>
                      </a:ln>
                      <a:effectLst/>
                    </p:spPr>
                  </p:pic>
                </p:oleObj>
              </mc:Fallback>
            </mc:AlternateContent>
          </a:graphicData>
        </a:graphic>
      </p:graphicFrame>
      <p:sp>
        <p:nvSpPr>
          <p:cNvPr id="16" name="Rectangle 4"/>
          <p:cNvSpPr>
            <a:spLocks noChangeArrowheads="1"/>
          </p:cNvSpPr>
          <p:nvPr/>
        </p:nvSpPr>
        <p:spPr bwMode="auto">
          <a:xfrm>
            <a:off x="9748499" y="1977230"/>
            <a:ext cx="825705" cy="421991"/>
          </a:xfrm>
          <a:prstGeom prst="rect">
            <a:avLst/>
          </a:prstGeom>
          <a:noFill/>
          <a:ln w="9525">
            <a:noFill/>
            <a:miter lim="800000"/>
            <a:headEnd/>
            <a:tailEnd/>
          </a:ln>
        </p:spPr>
        <p:txBody>
          <a:bodyPr wrap="none" lIns="82628" tIns="41315" rIns="82628" bIns="41315">
            <a:spAutoFit/>
          </a:bodyPr>
          <a:lstStyle/>
          <a:p>
            <a:pPr defTabSz="820738"/>
            <a:r>
              <a:rPr lang="en-US" sz="2200" b="1" dirty="0">
                <a:solidFill>
                  <a:srgbClr val="00CC00"/>
                </a:solidFill>
                <a:latin typeface="Arial" charset="0"/>
              </a:rPr>
              <a:t>Eyes</a:t>
            </a:r>
          </a:p>
        </p:txBody>
      </p:sp>
      <p:sp>
        <p:nvSpPr>
          <p:cNvPr id="17" name="Rectangle 5"/>
          <p:cNvSpPr>
            <a:spLocks noChangeArrowheads="1"/>
          </p:cNvSpPr>
          <p:nvPr/>
        </p:nvSpPr>
        <p:spPr bwMode="auto">
          <a:xfrm>
            <a:off x="9625730" y="2877343"/>
            <a:ext cx="2490070" cy="421991"/>
          </a:xfrm>
          <a:prstGeom prst="rect">
            <a:avLst/>
          </a:prstGeom>
          <a:noFill/>
          <a:ln w="9525">
            <a:noFill/>
            <a:miter lim="800000"/>
            <a:headEnd/>
            <a:tailEnd/>
          </a:ln>
        </p:spPr>
        <p:txBody>
          <a:bodyPr wrap="none" lIns="82628" tIns="41315" rIns="82628" bIns="41315">
            <a:spAutoFit/>
          </a:bodyPr>
          <a:lstStyle/>
          <a:p>
            <a:pPr defTabSz="820738"/>
            <a:r>
              <a:rPr lang="en-US" sz="2200" b="1">
                <a:solidFill>
                  <a:srgbClr val="0066FF"/>
                </a:solidFill>
                <a:latin typeface="Arial" charset="0"/>
              </a:rPr>
              <a:t>Respiratory Tract</a:t>
            </a:r>
          </a:p>
        </p:txBody>
      </p:sp>
      <p:sp>
        <p:nvSpPr>
          <p:cNvPr id="20" name="Rectangle 6"/>
          <p:cNvSpPr>
            <a:spLocks noChangeArrowheads="1"/>
          </p:cNvSpPr>
          <p:nvPr/>
        </p:nvSpPr>
        <p:spPr bwMode="auto">
          <a:xfrm>
            <a:off x="4491596" y="4389680"/>
            <a:ext cx="763187" cy="421991"/>
          </a:xfrm>
          <a:prstGeom prst="rect">
            <a:avLst/>
          </a:prstGeom>
          <a:noFill/>
          <a:ln w="9525">
            <a:noFill/>
            <a:miter lim="800000"/>
            <a:headEnd/>
            <a:tailEnd/>
          </a:ln>
        </p:spPr>
        <p:txBody>
          <a:bodyPr wrap="none" lIns="82628" tIns="41315" rIns="82628" bIns="41315">
            <a:spAutoFit/>
          </a:bodyPr>
          <a:lstStyle/>
          <a:p>
            <a:pPr defTabSz="820738"/>
            <a:r>
              <a:rPr lang="en-US" sz="2200" b="1" dirty="0">
                <a:solidFill>
                  <a:schemeClr val="hlink"/>
                </a:solidFill>
                <a:latin typeface="Arial" charset="0"/>
              </a:rPr>
              <a:t>Skin</a:t>
            </a:r>
          </a:p>
        </p:txBody>
      </p:sp>
      <p:sp>
        <p:nvSpPr>
          <p:cNvPr id="21" name="Line 9"/>
          <p:cNvSpPr>
            <a:spLocks noChangeShapeType="1"/>
          </p:cNvSpPr>
          <p:nvPr/>
        </p:nvSpPr>
        <p:spPr bwMode="auto">
          <a:xfrm>
            <a:off x="6649700" y="1877211"/>
            <a:ext cx="3012017" cy="1284288"/>
          </a:xfrm>
          <a:prstGeom prst="line">
            <a:avLst/>
          </a:prstGeom>
          <a:noFill/>
          <a:ln w="12700">
            <a:solidFill>
              <a:srgbClr val="00FFFF"/>
            </a:solidFill>
            <a:round/>
            <a:headEnd type="none" w="sm" len="sm"/>
            <a:tailEnd type="none" w="sm" len="sm"/>
          </a:ln>
        </p:spPr>
        <p:txBody>
          <a:bodyPr/>
          <a:lstStyle/>
          <a:p>
            <a:endParaRPr lang="en-US"/>
          </a:p>
        </p:txBody>
      </p:sp>
      <p:sp>
        <p:nvSpPr>
          <p:cNvPr id="22" name="Line 10"/>
          <p:cNvSpPr>
            <a:spLocks noChangeShapeType="1"/>
          </p:cNvSpPr>
          <p:nvPr/>
        </p:nvSpPr>
        <p:spPr bwMode="auto">
          <a:xfrm>
            <a:off x="6848666" y="1764499"/>
            <a:ext cx="2901951" cy="406400"/>
          </a:xfrm>
          <a:prstGeom prst="line">
            <a:avLst/>
          </a:prstGeom>
          <a:noFill/>
          <a:ln w="12700">
            <a:solidFill>
              <a:srgbClr val="00FFFF"/>
            </a:solidFill>
            <a:round/>
            <a:headEnd type="none" w="sm" len="sm"/>
            <a:tailEnd type="none" w="sm" len="sm"/>
          </a:ln>
        </p:spPr>
        <p:txBody>
          <a:bodyPr/>
          <a:lstStyle/>
          <a:p>
            <a:endParaRPr lang="en-US"/>
          </a:p>
        </p:txBody>
      </p:sp>
      <p:sp>
        <p:nvSpPr>
          <p:cNvPr id="23" name="Rectangle 12"/>
          <p:cNvSpPr>
            <a:spLocks noChangeArrowheads="1"/>
          </p:cNvSpPr>
          <p:nvPr/>
        </p:nvSpPr>
        <p:spPr bwMode="auto">
          <a:xfrm>
            <a:off x="4315717" y="1764499"/>
            <a:ext cx="1425228" cy="421991"/>
          </a:xfrm>
          <a:prstGeom prst="rect">
            <a:avLst/>
          </a:prstGeom>
          <a:noFill/>
          <a:ln w="9525">
            <a:noFill/>
            <a:miter lim="800000"/>
            <a:headEnd/>
            <a:tailEnd/>
          </a:ln>
        </p:spPr>
        <p:txBody>
          <a:bodyPr wrap="none" lIns="82628" tIns="41315" rIns="82628" bIns="41315">
            <a:spAutoFit/>
          </a:bodyPr>
          <a:lstStyle/>
          <a:p>
            <a:pPr defTabSz="820738"/>
            <a:r>
              <a:rPr lang="en-US" sz="2200" b="1" dirty="0">
                <a:solidFill>
                  <a:srgbClr val="F347E3"/>
                </a:solidFill>
                <a:latin typeface="Arial" charset="0"/>
              </a:rPr>
              <a:t>Ingestion</a:t>
            </a:r>
          </a:p>
        </p:txBody>
      </p:sp>
      <p:sp>
        <p:nvSpPr>
          <p:cNvPr id="24" name="Rectangle 13"/>
          <p:cNvSpPr>
            <a:spLocks noChangeArrowheads="1"/>
          </p:cNvSpPr>
          <p:nvPr/>
        </p:nvSpPr>
        <p:spPr bwMode="auto">
          <a:xfrm>
            <a:off x="9054229" y="3526629"/>
            <a:ext cx="1330650" cy="421991"/>
          </a:xfrm>
          <a:prstGeom prst="rect">
            <a:avLst/>
          </a:prstGeom>
          <a:noFill/>
          <a:ln w="9525">
            <a:noFill/>
            <a:miter lim="800000"/>
            <a:headEnd/>
            <a:tailEnd/>
          </a:ln>
        </p:spPr>
        <p:txBody>
          <a:bodyPr wrap="none" lIns="82628" tIns="41315" rIns="82628" bIns="41315">
            <a:spAutoFit/>
          </a:bodyPr>
          <a:lstStyle/>
          <a:p>
            <a:pPr defTabSz="820738"/>
            <a:r>
              <a:rPr lang="en-US" sz="2200" b="1">
                <a:solidFill>
                  <a:schemeClr val="tx2"/>
                </a:solidFill>
                <a:latin typeface="Arial" charset="0"/>
              </a:rPr>
              <a:t>Injection</a:t>
            </a:r>
          </a:p>
        </p:txBody>
      </p:sp>
      <p:sp>
        <p:nvSpPr>
          <p:cNvPr id="25" name="Line 14"/>
          <p:cNvSpPr>
            <a:spLocks noChangeShapeType="1"/>
          </p:cNvSpPr>
          <p:nvPr/>
        </p:nvSpPr>
        <p:spPr bwMode="auto">
          <a:xfrm>
            <a:off x="7434979" y="3328186"/>
            <a:ext cx="1612900" cy="446088"/>
          </a:xfrm>
          <a:prstGeom prst="line">
            <a:avLst/>
          </a:prstGeom>
          <a:noFill/>
          <a:ln w="12700">
            <a:solidFill>
              <a:srgbClr val="00FFFF"/>
            </a:solidFill>
            <a:round/>
            <a:headEnd type="none" w="sm" len="sm"/>
            <a:tailEnd type="none" w="sm" len="sm"/>
          </a:ln>
        </p:spPr>
        <p:txBody>
          <a:bodyPr/>
          <a:lstStyle/>
          <a:p>
            <a:endParaRPr lang="en-US"/>
          </a:p>
        </p:txBody>
      </p:sp>
      <p:sp>
        <p:nvSpPr>
          <p:cNvPr id="2" name="Slide Number Placeholder 1">
            <a:extLst>
              <a:ext uri="{FF2B5EF4-FFF2-40B4-BE49-F238E27FC236}">
                <a16:creationId xmlns:a16="http://schemas.microsoft.com/office/drawing/2014/main" id="{347C9D16-FF99-576C-AABA-2DC030E26890}"/>
              </a:ext>
            </a:extLst>
          </p:cNvPr>
          <p:cNvSpPr>
            <a:spLocks noGrp="1"/>
          </p:cNvSpPr>
          <p:nvPr>
            <p:ph type="sldNum" sz="quarter" idx="12"/>
          </p:nvPr>
        </p:nvSpPr>
        <p:spPr/>
        <p:txBody>
          <a:bodyPr/>
          <a:lstStyle/>
          <a:p>
            <a:fld id="{2BB1E14F-796C-409E-9B94-89634ADD74DA}" type="slidenum">
              <a:rPr lang="en-IN" smtClean="0"/>
              <a:t>60</a:t>
            </a:fld>
            <a:endParaRPr lang="en-IN"/>
          </a:p>
        </p:txBody>
      </p:sp>
    </p:spTree>
    <p:extLst>
      <p:ext uri="{BB962C8B-B14F-4D97-AF65-F5344CB8AC3E}">
        <p14:creationId xmlns:p14="http://schemas.microsoft.com/office/powerpoint/2010/main" val="3204781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26227" y="1724025"/>
            <a:ext cx="5486400" cy="4572000"/>
          </a:xfrm>
          <a:noFill/>
        </p:spPr>
        <p:txBody>
          <a:bodyPr>
            <a:no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 Yellowing of leaves</a:t>
            </a:r>
          </a:p>
          <a:p>
            <a:r>
              <a:rPr lang="en-GB" sz="24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Dead or dying animals and insects.</a:t>
            </a:r>
          </a:p>
          <a:p>
            <a:r>
              <a:rPr lang="en-GB" sz="24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Multiple victims, serious illness, nausea, disorientation (</a:t>
            </a:r>
            <a:r>
              <a:rPr lang="en-GB" sz="2400" dirty="0" err="1">
                <a:latin typeface="Open Sans" panose="020B0606030504020204" pitchFamily="34" charset="0"/>
                <a:ea typeface="Open Sans" panose="020B0606030504020204" pitchFamily="34" charset="0"/>
                <a:cs typeface="Open Sans" panose="020B0606030504020204" pitchFamily="34" charset="0"/>
                <a:sym typeface="Wingdings" pitchFamily="2" charset="2"/>
              </a:rPr>
              <a:t>Hkzfer</a:t>
            </a:r>
            <a:r>
              <a:rPr lang="en-GB" sz="24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 </a:t>
            </a:r>
            <a:r>
              <a:rPr lang="en-GB" sz="2400" dirty="0" err="1">
                <a:latin typeface="Open Sans" panose="020B0606030504020204" pitchFamily="34" charset="0"/>
                <a:ea typeface="Open Sans" panose="020B0606030504020204" pitchFamily="34" charset="0"/>
                <a:cs typeface="Open Sans" panose="020B0606030504020204" pitchFamily="34" charset="0"/>
                <a:sym typeface="Wingdings" pitchFamily="2" charset="2"/>
              </a:rPr>
              <a:t>djus</a:t>
            </a:r>
            <a:r>
              <a:rPr lang="en-GB" sz="24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 </a:t>
            </a:r>
            <a:r>
              <a:rPr lang="en-GB" sz="2400" dirty="0" err="1">
                <a:latin typeface="Open Sans" panose="020B0606030504020204" pitchFamily="34" charset="0"/>
                <a:ea typeface="Open Sans" panose="020B0606030504020204" pitchFamily="34" charset="0"/>
                <a:cs typeface="Open Sans" panose="020B0606030504020204" pitchFamily="34" charset="0"/>
                <a:sym typeface="Wingdings" pitchFamily="2" charset="2"/>
              </a:rPr>
              <a:t>okyk</a:t>
            </a:r>
            <a:r>
              <a:rPr lang="en-GB" sz="24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 suffocation, convulsions, and definite(</a:t>
            </a:r>
            <a:r>
              <a:rPr lang="en-GB" sz="2400" dirty="0" err="1">
                <a:latin typeface="Open Sans" panose="020B0606030504020204" pitchFamily="34" charset="0"/>
                <a:ea typeface="Open Sans" panose="020B0606030504020204" pitchFamily="34" charset="0"/>
                <a:cs typeface="Open Sans" panose="020B0606030504020204" pitchFamily="34" charset="0"/>
                <a:sym typeface="Wingdings" pitchFamily="2" charset="2"/>
              </a:rPr>
              <a:t>Li"V</a:t>
            </a:r>
            <a:r>
              <a:rPr lang="en-GB" sz="24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 casualty pattern.</a:t>
            </a:r>
            <a:r>
              <a:rPr lang="en-GB" sz="2400" dirty="0">
                <a:latin typeface="Open Sans" panose="020B0606030504020204" pitchFamily="34" charset="0"/>
                <a:ea typeface="Open Sans" panose="020B0606030504020204" pitchFamily="34" charset="0"/>
                <a:cs typeface="Open Sans" panose="020B0606030504020204" pitchFamily="34" charset="0"/>
              </a:rPr>
              <a:t>	</a:t>
            </a:r>
          </a:p>
          <a:p>
            <a:r>
              <a:rPr lang="en-GB" sz="2400" dirty="0">
                <a:latin typeface="Open Sans" panose="020B0606030504020204" pitchFamily="34" charset="0"/>
                <a:ea typeface="Open Sans" panose="020B0606030504020204" pitchFamily="34" charset="0"/>
                <a:cs typeface="Open Sans" panose="020B0606030504020204" pitchFamily="34" charset="0"/>
              </a:rPr>
              <a:t>Low flying clouds/fog unrelated to weather.</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36374" y="2438400"/>
            <a:ext cx="4738816" cy="1143000"/>
          </a:xfrm>
          <a:noFill/>
        </p:spPr>
        <p:txBody>
          <a:bodyPr>
            <a:normAutofit fontScale="90000"/>
          </a:bodyPr>
          <a:lstStyle/>
          <a:p>
            <a:r>
              <a:rPr lang="en-GB"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Indicators of possible CW use</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6872FF06-C5D6-5F85-A0FB-0FC3D068DA23}"/>
              </a:ext>
            </a:extLst>
          </p:cNvPr>
          <p:cNvSpPr>
            <a:spLocks noGrp="1"/>
          </p:cNvSpPr>
          <p:nvPr>
            <p:ph type="sldNum" sz="quarter" idx="12"/>
          </p:nvPr>
        </p:nvSpPr>
        <p:spPr/>
        <p:txBody>
          <a:bodyPr/>
          <a:lstStyle/>
          <a:p>
            <a:fld id="{2BB1E14F-796C-409E-9B94-89634ADD74DA}" type="slidenum">
              <a:rPr lang="en-IN" smtClean="0"/>
              <a:t>61</a:t>
            </a:fld>
            <a:endParaRPr lang="en-IN"/>
          </a:p>
        </p:txBody>
      </p:sp>
    </p:spTree>
    <p:extLst>
      <p:ext uri="{BB962C8B-B14F-4D97-AF65-F5344CB8AC3E}">
        <p14:creationId xmlns:p14="http://schemas.microsoft.com/office/powerpoint/2010/main" val="2706041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128052" y="2133600"/>
            <a:ext cx="6421395" cy="4572000"/>
          </a:xfrm>
          <a:noFill/>
        </p:spPr>
        <p:txBody>
          <a:bodyPr>
            <a:noAutofit/>
          </a:bodyPr>
          <a:lstStyle/>
          <a:p>
            <a:r>
              <a:rPr lang="en-US" sz="2400" b="1" u="sng" dirty="0">
                <a:latin typeface="Open Sans" panose="020B0606030504020204" pitchFamily="34" charset="0"/>
                <a:ea typeface="Open Sans" panose="020B0606030504020204" pitchFamily="34" charset="0"/>
                <a:cs typeface="Open Sans" panose="020B0606030504020204" pitchFamily="34" charset="0"/>
              </a:rPr>
              <a:t>Signs and Symptoms:</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just"/>
            <a:r>
              <a:rPr lang="en-US" sz="2400" dirty="0">
                <a:latin typeface="Open Sans" panose="020B0606030504020204" pitchFamily="34" charset="0"/>
                <a:ea typeface="Open Sans" panose="020B0606030504020204" pitchFamily="34" charset="0"/>
                <a:cs typeface="Open Sans" panose="020B0606030504020204" pitchFamily="34" charset="0"/>
              </a:rPr>
              <a:t>Difficulty breathing, drooling (</a:t>
            </a:r>
            <a:r>
              <a:rPr lang="en-US" sz="2400" dirty="0" err="1">
                <a:latin typeface="Open Sans" panose="020B0606030504020204" pitchFamily="34" charset="0"/>
                <a:ea typeface="Open Sans" panose="020B0606030504020204" pitchFamily="34" charset="0"/>
                <a:cs typeface="Open Sans" panose="020B0606030504020204" pitchFamily="34" charset="0"/>
              </a:rPr>
              <a:t>ykj</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cguk</a:t>
            </a:r>
            <a:r>
              <a:rPr lang="en-US" sz="2400" dirty="0">
                <a:latin typeface="Open Sans" panose="020B0606030504020204" pitchFamily="34" charset="0"/>
                <a:ea typeface="Open Sans" panose="020B0606030504020204" pitchFamily="34" charset="0"/>
                <a:cs typeface="Open Sans" panose="020B0606030504020204" pitchFamily="34" charset="0"/>
              </a:rPr>
              <a:t>), nausea, vomiting, cramps,. Involuntary defecation and urination, twitching (</a:t>
            </a:r>
            <a:r>
              <a:rPr lang="en-US" sz="2400" dirty="0" err="1">
                <a:latin typeface="Open Sans" panose="020B0606030504020204" pitchFamily="34" charset="0"/>
                <a:ea typeface="Open Sans" panose="020B0606030504020204" pitchFamily="34" charset="0"/>
                <a:cs typeface="Open Sans" panose="020B0606030504020204" pitchFamily="34" charset="0"/>
              </a:rPr>
              <a:t>QMduk</a:t>
            </a:r>
            <a:r>
              <a:rPr lang="en-US" sz="2400" dirty="0">
                <a:latin typeface="Open Sans" panose="020B0606030504020204" pitchFamily="34" charset="0"/>
                <a:ea typeface="Open Sans" panose="020B0606030504020204" pitchFamily="34" charset="0"/>
                <a:cs typeface="Open Sans" panose="020B0606030504020204" pitchFamily="34" charset="0"/>
              </a:rPr>
              <a:t>), jerking (&gt;</a:t>
            </a:r>
            <a:r>
              <a:rPr lang="en-US" sz="2400" dirty="0" err="1">
                <a:latin typeface="Open Sans" panose="020B0606030504020204" pitchFamily="34" charset="0"/>
                <a:ea typeface="Open Sans" panose="020B0606030504020204" pitchFamily="34" charset="0"/>
                <a:cs typeface="Open Sans" panose="020B0606030504020204" pitchFamily="34" charset="0"/>
              </a:rPr>
              <a:t>Vdk</a:t>
            </a:r>
            <a:r>
              <a:rPr lang="en-US" sz="2400" dirty="0">
                <a:latin typeface="Open Sans" panose="020B0606030504020204" pitchFamily="34" charset="0"/>
                <a:ea typeface="Open Sans" panose="020B0606030504020204" pitchFamily="34" charset="0"/>
                <a:cs typeface="Open Sans" panose="020B0606030504020204" pitchFamily="34" charset="0"/>
              </a:rPr>
              <a:t>), staggering (</a:t>
            </a:r>
            <a:r>
              <a:rPr lang="en-US" sz="2400" dirty="0" err="1">
                <a:latin typeface="Open Sans" panose="020B0606030504020204" pitchFamily="34" charset="0"/>
                <a:ea typeface="Open Sans" panose="020B0606030504020204" pitchFamily="34" charset="0"/>
                <a:cs typeface="Open Sans" panose="020B0606030504020204" pitchFamily="34" charset="0"/>
              </a:rPr>
              <a:t>pkSadk</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nsus</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okyk</a:t>
            </a:r>
            <a:r>
              <a:rPr lang="en-US" sz="2400" dirty="0">
                <a:latin typeface="Open Sans" panose="020B0606030504020204" pitchFamily="34" charset="0"/>
                <a:ea typeface="Open Sans" panose="020B0606030504020204" pitchFamily="34" charset="0"/>
                <a:cs typeface="Open Sans" panose="020B0606030504020204" pitchFamily="34" charset="0"/>
              </a:rPr>
              <a:t>), headache, confusion, drowsiness, coma, convulsions, and death.</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42553" y="2286000"/>
            <a:ext cx="4191000" cy="1143000"/>
          </a:xfrm>
          <a:noFill/>
        </p:spPr>
        <p:txBody>
          <a:bodyPr>
            <a:normAutofit/>
          </a:bodyPr>
          <a:lstStyle/>
          <a:p>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Nerve Agents </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0F315D3B-B55A-011C-CBC1-272A85754391}"/>
              </a:ext>
            </a:extLst>
          </p:cNvPr>
          <p:cNvSpPr>
            <a:spLocks noGrp="1"/>
          </p:cNvSpPr>
          <p:nvPr>
            <p:ph type="sldNum" sz="quarter" idx="12"/>
          </p:nvPr>
        </p:nvSpPr>
        <p:spPr/>
        <p:txBody>
          <a:bodyPr/>
          <a:lstStyle/>
          <a:p>
            <a:fld id="{2BB1E14F-796C-409E-9B94-89634ADD74DA}" type="slidenum">
              <a:rPr lang="en-IN" smtClean="0"/>
              <a:t>62</a:t>
            </a:fld>
            <a:endParaRPr lang="en-IN"/>
          </a:p>
        </p:txBody>
      </p:sp>
    </p:spTree>
    <p:extLst>
      <p:ext uri="{BB962C8B-B14F-4D97-AF65-F5344CB8AC3E}">
        <p14:creationId xmlns:p14="http://schemas.microsoft.com/office/powerpoint/2010/main" val="35773673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090984" y="1295400"/>
            <a:ext cx="6643816" cy="4572000"/>
          </a:xfrm>
          <a:noFill/>
        </p:spPr>
        <p:txBody>
          <a:bodyPr>
            <a:noAutofit/>
          </a:bodyPr>
          <a:lstStyle/>
          <a:p>
            <a:pPr algn="just"/>
            <a:r>
              <a:rPr lang="en-US" sz="2800" b="1" u="sng" dirty="0">
                <a:latin typeface="Open Sans" panose="020B0606030504020204" pitchFamily="34" charset="0"/>
                <a:ea typeface="Open Sans" panose="020B0606030504020204" pitchFamily="34" charset="0"/>
                <a:cs typeface="Open Sans" panose="020B0606030504020204" pitchFamily="34" charset="0"/>
              </a:rPr>
              <a:t>Sulfur Mustard (H) &amp; Distilled Mustard  (HD)</a:t>
            </a:r>
            <a:endParaRPr lang="en-US" sz="2000" b="1" u="sng" dirty="0">
              <a:latin typeface="Open Sans" panose="020B0606030504020204" pitchFamily="34" charset="0"/>
              <a:ea typeface="Open Sans" panose="020B0606030504020204" pitchFamily="34" charset="0"/>
              <a:cs typeface="Open Sans" panose="020B0606030504020204" pitchFamily="34" charset="0"/>
            </a:endParaRPr>
          </a:p>
          <a:p>
            <a:pPr algn="just"/>
            <a:r>
              <a:rPr lang="en-US" sz="2800" b="1" u="sng" dirty="0">
                <a:latin typeface="Open Sans" panose="020B0606030504020204" pitchFamily="34" charset="0"/>
                <a:ea typeface="Open Sans" panose="020B0606030504020204" pitchFamily="34" charset="0"/>
                <a:cs typeface="Open Sans" panose="020B0606030504020204" pitchFamily="34" charset="0"/>
              </a:rPr>
              <a:t>Signs &amp; Symptoms:</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just"/>
            <a:r>
              <a:rPr lang="en-US" sz="2400" dirty="0">
                <a:latin typeface="Open Sans" panose="020B0606030504020204" pitchFamily="34" charset="0"/>
                <a:ea typeface="Open Sans" panose="020B0606030504020204" pitchFamily="34" charset="0"/>
                <a:cs typeface="Open Sans" panose="020B0606030504020204" pitchFamily="34" charset="0"/>
              </a:rPr>
              <a:t>Inflammation of the eyes and nose, throat, trachea, bronchi (’</a:t>
            </a:r>
            <a:r>
              <a:rPr lang="en-US" sz="2400" dirty="0" err="1">
                <a:latin typeface="Open Sans" panose="020B0606030504020204" pitchFamily="34" charset="0"/>
                <a:ea typeface="Open Sans" panose="020B0606030504020204" pitchFamily="34" charset="0"/>
                <a:cs typeface="Open Sans" panose="020B0606030504020204" pitchFamily="34" charset="0"/>
              </a:rPr>
              <a:t>o’kuh</a:t>
            </a:r>
            <a:r>
              <a:rPr lang="en-US" sz="2400" dirty="0">
                <a:latin typeface="Open Sans" panose="020B0606030504020204" pitchFamily="34" charset="0"/>
                <a:ea typeface="Open Sans" panose="020B0606030504020204" pitchFamily="34" charset="0"/>
                <a:cs typeface="Open Sans" panose="020B0606030504020204" pitchFamily="34" charset="0"/>
              </a:rPr>
              <a:t>) and lung tissue; redness of the skin, blister or ulceration; more "at ease“ (</a:t>
            </a:r>
            <a:r>
              <a:rPr lang="en-US" sz="2400" dirty="0" err="1">
                <a:latin typeface="Open Sans" panose="020B0606030504020204" pitchFamily="34" charset="0"/>
                <a:ea typeface="Open Sans" panose="020B0606030504020204" pitchFamily="34" charset="0"/>
                <a:cs typeface="Open Sans" panose="020B0606030504020204" pitchFamily="34" charset="0"/>
              </a:rPr>
              <a:t>fuf’Upr</a:t>
            </a:r>
            <a:r>
              <a:rPr lang="en-US" sz="2400" dirty="0">
                <a:latin typeface="Open Sans" panose="020B0606030504020204" pitchFamily="34" charset="0"/>
                <a:ea typeface="Open Sans" panose="020B0606030504020204" pitchFamily="34" charset="0"/>
                <a:cs typeface="Open Sans" panose="020B0606030504020204" pitchFamily="34" charset="0"/>
              </a:rPr>
              <a:t>) attitude, vomiting; and fever, beginning about same time as skin reddening </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76184" y="2473411"/>
            <a:ext cx="3941805" cy="1143000"/>
          </a:xfrm>
          <a:noFill/>
        </p:spPr>
        <p:txBody>
          <a:bodyPr>
            <a:normAutofit/>
          </a:bodyPr>
          <a:lstStyle/>
          <a:p>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Blister Agents</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479C64BE-59AD-96B8-61CF-6D0D1F32E67C}"/>
              </a:ext>
            </a:extLst>
          </p:cNvPr>
          <p:cNvSpPr>
            <a:spLocks noGrp="1"/>
          </p:cNvSpPr>
          <p:nvPr>
            <p:ph type="sldNum" sz="quarter" idx="12"/>
          </p:nvPr>
        </p:nvSpPr>
        <p:spPr/>
        <p:txBody>
          <a:bodyPr/>
          <a:lstStyle/>
          <a:p>
            <a:fld id="{2BB1E14F-796C-409E-9B94-89634ADD74DA}" type="slidenum">
              <a:rPr lang="en-IN" smtClean="0"/>
              <a:t>63</a:t>
            </a:fld>
            <a:endParaRPr lang="en-IN"/>
          </a:p>
        </p:txBody>
      </p:sp>
    </p:spTree>
    <p:extLst>
      <p:ext uri="{BB962C8B-B14F-4D97-AF65-F5344CB8AC3E}">
        <p14:creationId xmlns:p14="http://schemas.microsoft.com/office/powerpoint/2010/main" val="38372253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666735" y="2121501"/>
            <a:ext cx="6989805" cy="3865605"/>
          </a:xfrm>
          <a:noFill/>
        </p:spPr>
        <p:txBody>
          <a:bodyPr>
            <a:noAutofit/>
          </a:bodyPr>
          <a:lstStyle/>
          <a:p>
            <a:r>
              <a:rPr lang="en-US" sz="2400" b="1" u="sng" dirty="0">
                <a:latin typeface="Open Sans" panose="020B0606030504020204" pitchFamily="34" charset="0"/>
                <a:ea typeface="Open Sans" panose="020B0606030504020204" pitchFamily="34" charset="0"/>
                <a:cs typeface="Open Sans" panose="020B0606030504020204" pitchFamily="34" charset="0"/>
              </a:rPr>
              <a:t>Signs &amp; Symptoms:</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just"/>
            <a:r>
              <a:rPr lang="en-US" sz="2400" dirty="0">
                <a:latin typeface="Open Sans" panose="020B0606030504020204" pitchFamily="34" charset="0"/>
                <a:ea typeface="Open Sans" panose="020B0606030504020204" pitchFamily="34" charset="0"/>
                <a:cs typeface="Open Sans" panose="020B0606030504020204" pitchFamily="34" charset="0"/>
              </a:rPr>
              <a:t>Redness of the skin, causing irritation and itching, blisters in red area, irritation of the nose and throat, hoarseness progressing to loss of voice, persistent cough , fever, labored breathing, bronchial pneumonia after 24 hours; severe diarrhea ; nausea; vomiting.</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265670" y="2581531"/>
            <a:ext cx="4479324" cy="1143000"/>
          </a:xfrm>
          <a:noFill/>
        </p:spPr>
        <p:txBody>
          <a:bodyPr>
            <a:normAutofit fontScale="90000"/>
          </a:bodyPr>
          <a:lstStyle/>
          <a:p>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HN-1 (Nitrogen Mustard)</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A6BB2673-1A45-AFFB-A957-A1BEB5699A71}"/>
              </a:ext>
            </a:extLst>
          </p:cNvPr>
          <p:cNvSpPr>
            <a:spLocks noGrp="1"/>
          </p:cNvSpPr>
          <p:nvPr>
            <p:ph type="sldNum" sz="quarter" idx="12"/>
          </p:nvPr>
        </p:nvSpPr>
        <p:spPr/>
        <p:txBody>
          <a:bodyPr/>
          <a:lstStyle/>
          <a:p>
            <a:fld id="{2BB1E14F-796C-409E-9B94-89634ADD74DA}" type="slidenum">
              <a:rPr lang="en-IN" smtClean="0"/>
              <a:t>64</a:t>
            </a:fld>
            <a:endParaRPr lang="en-IN"/>
          </a:p>
        </p:txBody>
      </p:sp>
    </p:spTree>
    <p:extLst>
      <p:ext uri="{BB962C8B-B14F-4D97-AF65-F5344CB8AC3E}">
        <p14:creationId xmlns:p14="http://schemas.microsoft.com/office/powerpoint/2010/main" val="39889476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25762" y="1295400"/>
            <a:ext cx="6409038" cy="4572000"/>
          </a:xfrm>
          <a:noFill/>
        </p:spPr>
        <p:txBody>
          <a:bodyPr>
            <a:noAutofit/>
          </a:bodyPr>
          <a:lstStyle/>
          <a:p>
            <a:r>
              <a:rPr lang="en-US" sz="2400" b="1" u="sng" dirty="0">
                <a:latin typeface="Open Sans" panose="020B0606030504020204" pitchFamily="34" charset="0"/>
                <a:ea typeface="Open Sans" panose="020B0606030504020204" pitchFamily="34" charset="0"/>
                <a:cs typeface="Open Sans" panose="020B0606030504020204" pitchFamily="34" charset="0"/>
              </a:rPr>
              <a:t>Signs &amp; Symptoms:</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just"/>
            <a:r>
              <a:rPr lang="en-US" sz="2400" dirty="0">
                <a:latin typeface="Open Sans" panose="020B0606030504020204" pitchFamily="34" charset="0"/>
                <a:ea typeface="Open Sans" panose="020B0606030504020204" pitchFamily="34" charset="0"/>
                <a:cs typeface="Open Sans" panose="020B0606030504020204" pitchFamily="34" charset="0"/>
              </a:rPr>
              <a:t>Immediate burning sensation in the eyes; permanent loss of sight if not decontaminated with 3 minutes with large amounts of water; immediate and strong </a:t>
            </a:r>
            <a:r>
              <a:rPr lang="en-US" sz="2400" dirty="0" err="1">
                <a:latin typeface="Open Sans" panose="020B0606030504020204" pitchFamily="34" charset="0"/>
                <a:ea typeface="Open Sans" panose="020B0606030504020204" pitchFamily="34" charset="0"/>
                <a:cs typeface="Open Sans" panose="020B0606030504020204" pitchFamily="34" charset="0"/>
              </a:rPr>
              <a:t>stingingsensation</a:t>
            </a:r>
            <a:r>
              <a:rPr lang="en-US" sz="2400" dirty="0">
                <a:latin typeface="Open Sans" panose="020B0606030504020204" pitchFamily="34" charset="0"/>
                <a:ea typeface="Open Sans" panose="020B0606030504020204" pitchFamily="34" charset="0"/>
                <a:cs typeface="Open Sans" panose="020B0606030504020204" pitchFamily="34" charset="0"/>
              </a:rPr>
              <a:t> to the skin; reddening of the skin starts with in 30 minutes; blistering does not appear until after about 13 hours; skins burns are mush deeper than those caused by HD</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056503" y="2333368"/>
            <a:ext cx="4578178" cy="1143000"/>
          </a:xfrm>
          <a:noFill/>
        </p:spPr>
        <p:txBody>
          <a:bodyPr>
            <a:normAutofit/>
          </a:bodyPr>
          <a:lstStyle/>
          <a:p>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Lewisite (L)</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3CCF1078-8BE0-F057-FAB1-204C921F7AE7}"/>
              </a:ext>
            </a:extLst>
          </p:cNvPr>
          <p:cNvSpPr>
            <a:spLocks noGrp="1"/>
          </p:cNvSpPr>
          <p:nvPr>
            <p:ph type="sldNum" sz="quarter" idx="12"/>
          </p:nvPr>
        </p:nvSpPr>
        <p:spPr/>
        <p:txBody>
          <a:bodyPr/>
          <a:lstStyle/>
          <a:p>
            <a:fld id="{2BB1E14F-796C-409E-9B94-89634ADD74DA}" type="slidenum">
              <a:rPr lang="en-IN" smtClean="0"/>
              <a:t>65</a:t>
            </a:fld>
            <a:endParaRPr lang="en-IN"/>
          </a:p>
        </p:txBody>
      </p:sp>
    </p:spTree>
    <p:extLst>
      <p:ext uri="{BB962C8B-B14F-4D97-AF65-F5344CB8AC3E}">
        <p14:creationId xmlns:p14="http://schemas.microsoft.com/office/powerpoint/2010/main" val="15710425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248400" y="1295400"/>
            <a:ext cx="5486400" cy="4572000"/>
          </a:xfrm>
          <a:noFill/>
        </p:spPr>
        <p:txBody>
          <a:bodyPr>
            <a:noAutofit/>
          </a:bodyPr>
          <a:lstStyle/>
          <a:p>
            <a:r>
              <a:rPr lang="en-US" sz="2400" b="1" u="sng" dirty="0">
                <a:latin typeface="Open Sans" panose="020B0606030504020204" pitchFamily="34" charset="0"/>
                <a:ea typeface="Open Sans" panose="020B0606030504020204" pitchFamily="34" charset="0"/>
                <a:cs typeface="Open Sans" panose="020B0606030504020204" pitchFamily="34" charset="0"/>
              </a:rPr>
              <a:t>Signs &amp; Symptoms:</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just"/>
            <a:r>
              <a:rPr lang="en-US" sz="2400" dirty="0">
                <a:latin typeface="Open Sans" panose="020B0606030504020204" pitchFamily="34" charset="0"/>
                <a:ea typeface="Open Sans" panose="020B0606030504020204" pitchFamily="34" charset="0"/>
                <a:cs typeface="Open Sans" panose="020B0606030504020204" pitchFamily="34" charset="0"/>
              </a:rPr>
              <a:t>Immediate stinging (</a:t>
            </a:r>
            <a:r>
              <a:rPr lang="en-US" sz="2400" dirty="0" err="1">
                <a:latin typeface="Open Sans" panose="020B0606030504020204" pitchFamily="34" charset="0"/>
                <a:ea typeface="Open Sans" panose="020B0606030504020204" pitchFamily="34" charset="0"/>
                <a:cs typeface="Open Sans" panose="020B0606030504020204" pitchFamily="34" charset="0"/>
              </a:rPr>
              <a:t>pqHku</a:t>
            </a:r>
            <a:r>
              <a:rPr lang="en-US" sz="2400" dirty="0">
                <a:latin typeface="Open Sans" panose="020B0606030504020204" pitchFamily="34" charset="0"/>
                <a:ea typeface="Open Sans" panose="020B0606030504020204" pitchFamily="34" charset="0"/>
                <a:cs typeface="Open Sans" panose="020B0606030504020204" pitchFamily="34" charset="0"/>
              </a:rPr>
              <a:t>) sensation in the skin; reddening of the skin starts with in 30 minutes; blistering does not appear until after about 13 hours; skins burns are mush deeper than those caused by HD; fluid in chest cavity and lungs; increase papillary (</a:t>
            </a:r>
            <a:r>
              <a:rPr lang="en-US" sz="2400" dirty="0" err="1">
                <a:latin typeface="Open Sans" panose="020B0606030504020204" pitchFamily="34" charset="0"/>
                <a:ea typeface="Open Sans" panose="020B0606030504020204" pitchFamily="34" charset="0"/>
                <a:cs typeface="Open Sans" panose="020B0606030504020204" pitchFamily="34" charset="0"/>
              </a:rPr>
              <a:t>nkusnkj</a:t>
            </a:r>
            <a:r>
              <a:rPr lang="en-US" sz="2400" dirty="0">
                <a:latin typeface="Open Sans" panose="020B0606030504020204" pitchFamily="34" charset="0"/>
                <a:ea typeface="Open Sans" panose="020B0606030504020204" pitchFamily="34" charset="0"/>
                <a:cs typeface="Open Sans" panose="020B0606030504020204" pitchFamily="34" charset="0"/>
              </a:rPr>
              <a:t>) permeability which causes shock and death because of loss of fluid from the bloodstream</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08222" y="2286000"/>
            <a:ext cx="5035378" cy="1143000"/>
          </a:xfrm>
          <a:noFill/>
        </p:spPr>
        <p:txBody>
          <a:bodyPr>
            <a:normAutofit fontScale="90000"/>
          </a:bodyPr>
          <a:lstStyle/>
          <a:p>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Mustard-Lewisite Mixture</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72C4C945-6341-27AF-6B3C-F381265D74C5}"/>
              </a:ext>
            </a:extLst>
          </p:cNvPr>
          <p:cNvSpPr>
            <a:spLocks noGrp="1"/>
          </p:cNvSpPr>
          <p:nvPr>
            <p:ph type="sldNum" sz="quarter" idx="12"/>
          </p:nvPr>
        </p:nvSpPr>
        <p:spPr/>
        <p:txBody>
          <a:bodyPr/>
          <a:lstStyle/>
          <a:p>
            <a:fld id="{2BB1E14F-796C-409E-9B94-89634ADD74DA}" type="slidenum">
              <a:rPr lang="en-IN" smtClean="0"/>
              <a:t>66</a:t>
            </a:fld>
            <a:endParaRPr lang="en-IN"/>
          </a:p>
        </p:txBody>
      </p:sp>
    </p:spTree>
    <p:extLst>
      <p:ext uri="{BB962C8B-B14F-4D97-AF65-F5344CB8AC3E}">
        <p14:creationId xmlns:p14="http://schemas.microsoft.com/office/powerpoint/2010/main" val="37928899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942703" y="1295400"/>
            <a:ext cx="6792096" cy="4572000"/>
          </a:xfrm>
          <a:noFill/>
        </p:spPr>
        <p:txBody>
          <a:bodyPr>
            <a:noAutofit/>
          </a:bodyPr>
          <a:lstStyle/>
          <a:p>
            <a:r>
              <a:rPr lang="en-US" sz="2800" b="1" u="sng" dirty="0">
                <a:latin typeface="Open Sans" panose="020B0606030504020204" pitchFamily="34" charset="0"/>
                <a:ea typeface="Open Sans" panose="020B0606030504020204" pitchFamily="34" charset="0"/>
                <a:cs typeface="Open Sans" panose="020B0606030504020204" pitchFamily="34" charset="0"/>
              </a:rPr>
              <a:t>Phosgene (CG)</a:t>
            </a:r>
          </a:p>
          <a:p>
            <a:r>
              <a:rPr lang="en-US" sz="2400" b="1" u="sng" dirty="0">
                <a:latin typeface="Open Sans" panose="020B0606030504020204" pitchFamily="34" charset="0"/>
                <a:ea typeface="Open Sans" panose="020B0606030504020204" pitchFamily="34" charset="0"/>
                <a:cs typeface="Open Sans" panose="020B0606030504020204" pitchFamily="34" charset="0"/>
              </a:rPr>
              <a:t>Signs &amp; Symptoms</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just"/>
            <a:r>
              <a:rPr lang="en-US" sz="2400" dirty="0">
                <a:latin typeface="Open Sans" panose="020B0606030504020204" pitchFamily="34" charset="0"/>
                <a:ea typeface="Open Sans" panose="020B0606030504020204" pitchFamily="34" charset="0"/>
                <a:cs typeface="Open Sans" panose="020B0606030504020204" pitchFamily="34" charset="0"/>
              </a:rPr>
              <a:t>Initially only minor irritation to the eyes and throat; after latent period of 4-8 hours, discoloration of the lips, break out in a cold, sticky, sweat, long lasting lesions(?</a:t>
            </a:r>
            <a:r>
              <a:rPr lang="en-US" sz="2400" dirty="0" err="1">
                <a:latin typeface="Open Sans" panose="020B0606030504020204" pitchFamily="34" charset="0"/>
                <a:ea typeface="Open Sans" panose="020B0606030504020204" pitchFamily="34" charset="0"/>
                <a:cs typeface="Open Sans" panose="020B0606030504020204" pitchFamily="34" charset="0"/>
              </a:rPr>
              <a:t>kko</a:t>
            </a:r>
            <a:r>
              <a:rPr lang="en-US" sz="2400" dirty="0">
                <a:latin typeface="Open Sans" panose="020B0606030504020204" pitchFamily="34" charset="0"/>
                <a:ea typeface="Open Sans" panose="020B0606030504020204" pitchFamily="34" charset="0"/>
                <a:cs typeface="Open Sans" panose="020B0606030504020204" pitchFamily="34" charset="0"/>
              </a:rPr>
              <a:t>) on lung, quantities of fluid escape from bloodstream into lungs, literally drowning the victim who dies from a lack of oxygen.</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687859" y="2438400"/>
            <a:ext cx="2932671" cy="1143000"/>
          </a:xfrm>
          <a:noFill/>
        </p:spPr>
        <p:txBody>
          <a:bodyPr>
            <a:normAutofit fontScale="90000"/>
          </a:bodyPr>
          <a:lstStyle/>
          <a:p>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CHOKING </a:t>
            </a:r>
            <a:b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AGENTS</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CBCB69AA-AC00-54FA-FD0F-4CF3CED25A94}"/>
              </a:ext>
            </a:extLst>
          </p:cNvPr>
          <p:cNvSpPr>
            <a:spLocks noGrp="1"/>
          </p:cNvSpPr>
          <p:nvPr>
            <p:ph type="sldNum" sz="quarter" idx="12"/>
          </p:nvPr>
        </p:nvSpPr>
        <p:spPr/>
        <p:txBody>
          <a:bodyPr/>
          <a:lstStyle/>
          <a:p>
            <a:fld id="{2BB1E14F-796C-409E-9B94-89634ADD74DA}" type="slidenum">
              <a:rPr lang="en-IN" smtClean="0"/>
              <a:t>67</a:t>
            </a:fld>
            <a:endParaRPr lang="en-IN"/>
          </a:p>
        </p:txBody>
      </p:sp>
    </p:spTree>
    <p:extLst>
      <p:ext uri="{BB962C8B-B14F-4D97-AF65-F5344CB8AC3E}">
        <p14:creationId xmlns:p14="http://schemas.microsoft.com/office/powerpoint/2010/main" val="4845554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226908" y="1295400"/>
            <a:ext cx="6507891" cy="4572000"/>
          </a:xfrm>
          <a:noFill/>
        </p:spPr>
        <p:txBody>
          <a:bodyPr>
            <a:noAutofit/>
          </a:bodyPr>
          <a:lstStyle/>
          <a:p>
            <a:r>
              <a:rPr lang="en-US" sz="2400" b="1" u="sng" dirty="0">
                <a:latin typeface="Open Sans" panose="020B0606030504020204" pitchFamily="34" charset="0"/>
                <a:ea typeface="Open Sans" panose="020B0606030504020204" pitchFamily="34" charset="0"/>
                <a:cs typeface="Open Sans" panose="020B0606030504020204" pitchFamily="34" charset="0"/>
              </a:rPr>
              <a:t>Signs &amp; Symptoms:</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just"/>
            <a:r>
              <a:rPr lang="en-US" sz="2400" dirty="0">
                <a:latin typeface="Open Sans" panose="020B0606030504020204" pitchFamily="34" charset="0"/>
                <a:ea typeface="Open Sans" panose="020B0606030504020204" pitchFamily="34" charset="0"/>
                <a:cs typeface="Open Sans" panose="020B0606030504020204" pitchFamily="34" charset="0"/>
              </a:rPr>
              <a:t>Initially only minor irritation to eyes and throat; after latent period of 4-8 hours, discoloration of the lips, breaking out in a cold, sticky sweat, systemic damage, especially to liver and kidneys, long lasting lesions on lungs develop, quantities of fluid escape from bloodstream into lungs, literally drowning the victim who dies from a lack of oxygen.</a:t>
            </a:r>
          </a:p>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74356" y="2333368"/>
            <a:ext cx="4788243" cy="1143000"/>
          </a:xfrm>
          <a:noFill/>
        </p:spPr>
        <p:txBody>
          <a:bodyPr>
            <a:normAutofit/>
          </a:bodyPr>
          <a:lstStyle/>
          <a:p>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Diphosgene (DP)</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B7EF1426-A9B2-9CDD-1B87-934A4CAD3203}"/>
              </a:ext>
            </a:extLst>
          </p:cNvPr>
          <p:cNvSpPr>
            <a:spLocks noGrp="1"/>
          </p:cNvSpPr>
          <p:nvPr>
            <p:ph type="sldNum" sz="quarter" idx="12"/>
          </p:nvPr>
        </p:nvSpPr>
        <p:spPr/>
        <p:txBody>
          <a:bodyPr/>
          <a:lstStyle/>
          <a:p>
            <a:fld id="{2BB1E14F-796C-409E-9B94-89634ADD74DA}" type="slidenum">
              <a:rPr lang="en-IN" smtClean="0"/>
              <a:t>68</a:t>
            </a:fld>
            <a:endParaRPr lang="en-IN"/>
          </a:p>
        </p:txBody>
      </p:sp>
    </p:spTree>
    <p:extLst>
      <p:ext uri="{BB962C8B-B14F-4D97-AF65-F5344CB8AC3E}">
        <p14:creationId xmlns:p14="http://schemas.microsoft.com/office/powerpoint/2010/main" val="42162195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497860" y="1295400"/>
            <a:ext cx="7274010" cy="4572000"/>
          </a:xfrm>
          <a:noFill/>
        </p:spPr>
        <p:txBody>
          <a:bodyPr>
            <a:noAutofit/>
          </a:bodyPr>
          <a:lstStyle/>
          <a:p>
            <a:r>
              <a:rPr lang="en-US" sz="2400" b="1" u="sng" dirty="0">
                <a:latin typeface="Open Sans" panose="020B0606030504020204" pitchFamily="34" charset="0"/>
                <a:ea typeface="Open Sans" panose="020B0606030504020204" pitchFamily="34" charset="0"/>
                <a:cs typeface="Open Sans" panose="020B0606030504020204" pitchFamily="34" charset="0"/>
              </a:rPr>
              <a:t>HCN (Hydrogen Cyanide)</a:t>
            </a:r>
          </a:p>
          <a:p>
            <a:pPr algn="just"/>
            <a:r>
              <a:rPr lang="en-US" sz="2400" b="1" u="sng" dirty="0">
                <a:latin typeface="Open Sans" panose="020B0606030504020204" pitchFamily="34" charset="0"/>
                <a:ea typeface="Open Sans" panose="020B0606030504020204" pitchFamily="34" charset="0"/>
                <a:cs typeface="Open Sans" panose="020B0606030504020204" pitchFamily="34" charset="0"/>
              </a:rPr>
              <a:t>Signs &amp; Symptoms:</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just"/>
            <a:r>
              <a:rPr lang="en-US" sz="2400" dirty="0">
                <a:latin typeface="Open Sans" panose="020B0606030504020204" pitchFamily="34" charset="0"/>
                <a:ea typeface="Open Sans" panose="020B0606030504020204" pitchFamily="34" charset="0"/>
                <a:cs typeface="Open Sans" panose="020B0606030504020204" pitchFamily="34" charset="0"/>
              </a:rPr>
              <a:t>Flushed(</a:t>
            </a:r>
            <a:r>
              <a:rPr lang="en-US" sz="2400" dirty="0" err="1">
                <a:latin typeface="Open Sans" panose="020B0606030504020204" pitchFamily="34" charset="0"/>
                <a:ea typeface="Open Sans" panose="020B0606030504020204" pitchFamily="34" charset="0"/>
                <a:cs typeface="Open Sans" panose="020B0606030504020204" pitchFamily="34" charset="0"/>
              </a:rPr>
              <a:t>yky@mrsftr</a:t>
            </a:r>
            <a:r>
              <a:rPr lang="en-US" sz="2400" dirty="0">
                <a:latin typeface="Open Sans" panose="020B0606030504020204" pitchFamily="34" charset="0"/>
                <a:ea typeface="Open Sans" panose="020B0606030504020204" pitchFamily="34" charset="0"/>
                <a:cs typeface="Open Sans" panose="020B0606030504020204" pitchFamily="34" charset="0"/>
              </a:rPr>
              <a:t>) skin, weakness, headaches, nausea, confusion, dizziness, unconsciousness, convulsions, violent contraction(</a:t>
            </a:r>
            <a:r>
              <a:rPr lang="en-US" sz="2400" dirty="0" err="1">
                <a:latin typeface="Open Sans" panose="020B0606030504020204" pitchFamily="34" charset="0"/>
                <a:ea typeface="Open Sans" panose="020B0606030504020204" pitchFamily="34" charset="0"/>
                <a:cs typeface="Open Sans" panose="020B0606030504020204" pitchFamily="34" charset="0"/>
              </a:rPr>
              <a:t>fldqMuk</a:t>
            </a:r>
            <a:r>
              <a:rPr lang="en-US" sz="2400" dirty="0">
                <a:latin typeface="Open Sans" panose="020B0606030504020204" pitchFamily="34" charset="0"/>
                <a:ea typeface="Open Sans" panose="020B0606030504020204" pitchFamily="34" charset="0"/>
                <a:cs typeface="Open Sans" panose="020B0606030504020204" pitchFamily="34" charset="0"/>
              </a:rPr>
              <a:t>) of blood vessels, severe shock, end to breathing.</a:t>
            </a:r>
          </a:p>
          <a:p>
            <a:pPr algn="just"/>
            <a:r>
              <a:rPr lang="en-US" sz="2400" b="1" dirty="0">
                <a:latin typeface="Open Sans" panose="020B0606030504020204" pitchFamily="34" charset="0"/>
                <a:ea typeface="Open Sans" panose="020B0606030504020204" pitchFamily="34" charset="0"/>
                <a:cs typeface="Open Sans" panose="020B0606030504020204" pitchFamily="34" charset="0"/>
              </a:rPr>
              <a:t>CK (</a:t>
            </a:r>
            <a:r>
              <a:rPr lang="en-US" sz="2400" b="1" dirty="0" err="1">
                <a:latin typeface="Open Sans" panose="020B0606030504020204" pitchFamily="34" charset="0"/>
                <a:ea typeface="Open Sans" panose="020B0606030504020204" pitchFamily="34" charset="0"/>
                <a:cs typeface="Open Sans" panose="020B0606030504020204" pitchFamily="34" charset="0"/>
              </a:rPr>
              <a:t>Cyanogen</a:t>
            </a:r>
            <a:r>
              <a:rPr lang="en-US" sz="2400" b="1" dirty="0">
                <a:latin typeface="Open Sans" panose="020B0606030504020204" pitchFamily="34" charset="0"/>
                <a:ea typeface="Open Sans" panose="020B0606030504020204" pitchFamily="34" charset="0"/>
                <a:cs typeface="Open Sans" panose="020B0606030504020204" pitchFamily="34" charset="0"/>
              </a:rPr>
              <a:t> Chloride)</a:t>
            </a:r>
          </a:p>
          <a:p>
            <a:r>
              <a:rPr lang="en-US" sz="2400" b="1" u="sng" dirty="0">
                <a:latin typeface="Open Sans" panose="020B0606030504020204" pitchFamily="34" charset="0"/>
                <a:ea typeface="Open Sans" panose="020B0606030504020204" pitchFamily="34" charset="0"/>
                <a:cs typeface="Open Sans" panose="020B0606030504020204" pitchFamily="34" charset="0"/>
              </a:rPr>
              <a:t>Signs &amp; Symptoms:</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just"/>
            <a:r>
              <a:rPr lang="en-US" sz="2400" dirty="0">
                <a:latin typeface="Open Sans" panose="020B0606030504020204" pitchFamily="34" charset="0"/>
                <a:ea typeface="Open Sans" panose="020B0606030504020204" pitchFamily="34" charset="0"/>
                <a:cs typeface="Open Sans" panose="020B0606030504020204" pitchFamily="34" charset="0"/>
              </a:rPr>
              <a:t>Eye and respiratory irritation, weakness, headache, disorientation, nausea, vomiting, pinkness of skin, loss of consciousness, coma, end of respiration, and death in 15 minutes</a:t>
            </a:r>
          </a:p>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49876" y="2705100"/>
            <a:ext cx="4038600" cy="1143000"/>
          </a:xfrm>
          <a:noFill/>
        </p:spPr>
        <p:txBody>
          <a:bodyPr>
            <a:normAutofit fontScale="90000"/>
          </a:bodyPr>
          <a:lstStyle/>
          <a:p>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BLOOD AGENTS</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436B01A5-FAE5-1236-9BF5-1BD9888F3F45}"/>
              </a:ext>
            </a:extLst>
          </p:cNvPr>
          <p:cNvSpPr>
            <a:spLocks noGrp="1"/>
          </p:cNvSpPr>
          <p:nvPr>
            <p:ph type="sldNum" sz="quarter" idx="12"/>
          </p:nvPr>
        </p:nvSpPr>
        <p:spPr/>
        <p:txBody>
          <a:bodyPr/>
          <a:lstStyle/>
          <a:p>
            <a:fld id="{2BB1E14F-796C-409E-9B94-89634ADD74DA}" type="slidenum">
              <a:rPr lang="en-IN" smtClean="0"/>
              <a:t>69</a:t>
            </a:fld>
            <a:endParaRPr lang="en-IN"/>
          </a:p>
        </p:txBody>
      </p:sp>
    </p:spTree>
    <p:extLst>
      <p:ext uri="{BB962C8B-B14F-4D97-AF65-F5344CB8AC3E}">
        <p14:creationId xmlns:p14="http://schemas.microsoft.com/office/powerpoint/2010/main" val="2544107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01048" y="1295400"/>
            <a:ext cx="6433751" cy="4572000"/>
          </a:xfrm>
          <a:noFill/>
        </p:spPr>
        <p:txBody>
          <a:bodyPr>
            <a:noAutofit/>
          </a:bodyPr>
          <a:lstStyle/>
          <a:p>
            <a:pPr marL="0" indent="0" algn="just">
              <a:lnSpc>
                <a:spcPct val="120000"/>
              </a:lnSpc>
              <a:buNone/>
            </a:pPr>
            <a:r>
              <a:rPr lang="en-US" dirty="0">
                <a:latin typeface="Open Sans" panose="020B0606030504020204" pitchFamily="34" charset="0"/>
                <a:ea typeface="Open Sans" panose="020B0606030504020204" pitchFamily="34" charset="0"/>
                <a:cs typeface="Open Sans" panose="020B0606030504020204" pitchFamily="34" charset="0"/>
              </a:rPr>
              <a:t>During the period of 1918, massive use of gas-filled shells are used by both sides. During these attacks, approximately 25% of projectiles were chemical shells. </a:t>
            </a:r>
          </a:p>
          <a:p>
            <a:pPr marL="0" indent="0" algn="just">
              <a:lnSpc>
                <a:spcPct val="120000"/>
              </a:lnSpc>
              <a:buNone/>
            </a:pPr>
            <a:r>
              <a:rPr lang="en-US" dirty="0">
                <a:latin typeface="Open Sans" panose="020B0606030504020204" pitchFamily="34" charset="0"/>
                <a:ea typeface="Open Sans" panose="020B0606030504020204" pitchFamily="34" charset="0"/>
                <a:cs typeface="Open Sans" panose="020B0606030504020204" pitchFamily="34" charset="0"/>
              </a:rPr>
              <a:t>It has been estimated that if the conflict had continued, it would have turned into a true chemical war.</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1056503" y="1670222"/>
            <a:ext cx="3589638" cy="1143000"/>
          </a:xfrm>
          <a:noFill/>
        </p:spPr>
        <p:txBody>
          <a:bodyPr>
            <a:normAutofit/>
          </a:bodyPr>
          <a:lstStyle/>
          <a:p>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World War I</a:t>
            </a:r>
          </a:p>
        </p:txBody>
      </p:sp>
      <p:sp>
        <p:nvSpPr>
          <p:cNvPr id="2" name="Slide Number Placeholder 1">
            <a:extLst>
              <a:ext uri="{FF2B5EF4-FFF2-40B4-BE49-F238E27FC236}">
                <a16:creationId xmlns:a16="http://schemas.microsoft.com/office/drawing/2014/main" id="{E510078F-CACD-2E7A-5153-493505F3D70E}"/>
              </a:ext>
            </a:extLst>
          </p:cNvPr>
          <p:cNvSpPr>
            <a:spLocks noGrp="1"/>
          </p:cNvSpPr>
          <p:nvPr>
            <p:ph type="sldNum" sz="quarter" idx="12"/>
          </p:nvPr>
        </p:nvSpPr>
        <p:spPr/>
        <p:txBody>
          <a:bodyPr/>
          <a:lstStyle/>
          <a:p>
            <a:fld id="{2BB1E14F-796C-409E-9B94-89634ADD74DA}" type="slidenum">
              <a:rPr lang="en-IN" smtClean="0"/>
              <a:t>7</a:t>
            </a:fld>
            <a:endParaRPr lang="en-IN"/>
          </a:p>
        </p:txBody>
      </p:sp>
    </p:spTree>
    <p:extLst>
      <p:ext uri="{BB962C8B-B14F-4D97-AF65-F5344CB8AC3E}">
        <p14:creationId xmlns:p14="http://schemas.microsoft.com/office/powerpoint/2010/main" val="42152255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288692" y="1295400"/>
            <a:ext cx="6446108" cy="4572000"/>
          </a:xfrm>
          <a:noFill/>
        </p:spPr>
        <p:txBody>
          <a:bodyPr>
            <a:noAutofit/>
          </a:bodyPr>
          <a:lstStyle/>
          <a:p>
            <a:pPr>
              <a:buNone/>
            </a:pP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en-US" sz="2400" b="1" u="sng" dirty="0">
                <a:latin typeface="Open Sans" panose="020B0606030504020204" pitchFamily="34" charset="0"/>
                <a:ea typeface="Open Sans" panose="020B0606030504020204" pitchFamily="34" charset="0"/>
                <a:cs typeface="Open Sans" panose="020B0606030504020204" pitchFamily="34" charset="0"/>
              </a:rPr>
              <a:t>BZ</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buNone/>
            </a:pP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en-US" sz="2400" b="1" u="sng" dirty="0">
                <a:latin typeface="Open Sans" panose="020B0606030504020204" pitchFamily="34" charset="0"/>
                <a:ea typeface="Open Sans" panose="020B0606030504020204" pitchFamily="34" charset="0"/>
                <a:cs typeface="Open Sans" panose="020B0606030504020204" pitchFamily="34" charset="0"/>
              </a:rPr>
              <a:t>Sign &amp; Symptoms:</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	Fast heartbeat, dry skin and lips, blurred near vision, flushed (</a:t>
            </a:r>
            <a:r>
              <a:rPr lang="en-US" sz="2400" dirty="0" err="1">
                <a:latin typeface="Open Sans" panose="020B0606030504020204" pitchFamily="34" charset="0"/>
                <a:ea typeface="Open Sans" panose="020B0606030504020204" pitchFamily="34" charset="0"/>
                <a:cs typeface="Open Sans" panose="020B0606030504020204" pitchFamily="34" charset="0"/>
              </a:rPr>
              <a:t>iwjh</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yky</a:t>
            </a:r>
            <a:r>
              <a:rPr lang="en-US" sz="2400" dirty="0">
                <a:latin typeface="Open Sans" panose="020B0606030504020204" pitchFamily="34" charset="0"/>
                <a:ea typeface="Open Sans" panose="020B0606030504020204" pitchFamily="34" charset="0"/>
                <a:cs typeface="Open Sans" panose="020B0606030504020204" pitchFamily="34" charset="0"/>
              </a:rPr>
              <a:t>) skin, urinary retention (</a:t>
            </a:r>
            <a:r>
              <a:rPr lang="en-US" sz="2400" dirty="0" err="1">
                <a:latin typeface="Open Sans" panose="020B0606030504020204" pitchFamily="34" charset="0"/>
                <a:ea typeface="Open Sans" panose="020B0606030504020204" pitchFamily="34" charset="0"/>
                <a:cs typeface="Open Sans" panose="020B0606030504020204" pitchFamily="34" charset="0"/>
              </a:rPr>
              <a:t>jksd</a:t>
            </a:r>
            <a:r>
              <a:rPr lang="en-US" sz="2400" dirty="0">
                <a:latin typeface="Open Sans" panose="020B0606030504020204" pitchFamily="34" charset="0"/>
                <a:ea typeface="Open Sans" panose="020B0606030504020204" pitchFamily="34" charset="0"/>
                <a:cs typeface="Open Sans" panose="020B0606030504020204" pitchFamily="34" charset="0"/>
              </a:rPr>
              <a:t>), constipation (</a:t>
            </a:r>
            <a:r>
              <a:rPr lang="en-US" sz="2400" dirty="0" err="1">
                <a:latin typeface="Open Sans" panose="020B0606030504020204" pitchFamily="34" charset="0"/>
                <a:ea typeface="Open Sans" panose="020B0606030504020204" pitchFamily="34" charset="0"/>
                <a:cs typeface="Open Sans" panose="020B0606030504020204" pitchFamily="34" charset="0"/>
              </a:rPr>
              <a:t>dCt</a:t>
            </a:r>
            <a:r>
              <a:rPr lang="en-US" sz="2400" dirty="0">
                <a:latin typeface="Open Sans" panose="020B0606030504020204" pitchFamily="34" charset="0"/>
                <a:ea typeface="Open Sans" panose="020B0606030504020204" pitchFamily="34" charset="0"/>
                <a:cs typeface="Open Sans" panose="020B0606030504020204" pitchFamily="34" charset="0"/>
              </a:rPr>
              <a:t>), sedation(‘</a:t>
            </a:r>
            <a:r>
              <a:rPr lang="en-US" sz="2400" dirty="0" err="1">
                <a:latin typeface="Open Sans" panose="020B0606030504020204" pitchFamily="34" charset="0"/>
                <a:ea typeface="Open Sans" panose="020B0606030504020204" pitchFamily="34" charset="0"/>
                <a:cs typeface="Open Sans" panose="020B0606030504020204" pitchFamily="34" charset="0"/>
              </a:rPr>
              <a:t>kkfUr</a:t>
            </a:r>
            <a:r>
              <a:rPr lang="en-US" sz="2400" dirty="0">
                <a:latin typeface="Open Sans" panose="020B0606030504020204" pitchFamily="34" charset="0"/>
                <a:ea typeface="Open Sans" panose="020B0606030504020204" pitchFamily="34" charset="0"/>
                <a:cs typeface="Open Sans" panose="020B0606030504020204" pitchFamily="34" charset="0"/>
              </a:rPr>
              <a:t>) progression to stupor (</a:t>
            </a:r>
            <a:r>
              <a:rPr lang="en-US" sz="2400" dirty="0" err="1">
                <a:latin typeface="Open Sans" panose="020B0606030504020204" pitchFamily="34" charset="0"/>
                <a:ea typeface="Open Sans" panose="020B0606030504020204" pitchFamily="34" charset="0"/>
                <a:cs typeface="Open Sans" panose="020B0606030504020204" pitchFamily="34" charset="0"/>
              </a:rPr>
              <a:t>lnek</a:t>
            </a:r>
            <a:r>
              <a:rPr lang="en-US" sz="2400" dirty="0">
                <a:latin typeface="Open Sans" panose="020B0606030504020204" pitchFamily="34" charset="0"/>
                <a:ea typeface="Open Sans" panose="020B0606030504020204" pitchFamily="34" charset="0"/>
                <a:cs typeface="Open Sans" panose="020B0606030504020204" pitchFamily="34" charset="0"/>
              </a:rPr>
              <a:t>) and interference with ordinary activity, extreme excitement, delusions (</a:t>
            </a:r>
            <a:r>
              <a:rPr lang="en-US" sz="2400" dirty="0" err="1">
                <a:latin typeface="Open Sans" panose="020B0606030504020204" pitchFamily="34" charset="0"/>
                <a:ea typeface="Open Sans" panose="020B0606030504020204" pitchFamily="34" charset="0"/>
                <a:cs typeface="Open Sans" panose="020B0606030504020204" pitchFamily="34" charset="0"/>
              </a:rPr>
              <a:t>Hkze</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kks</a:t>
            </a:r>
            <a:r>
              <a:rPr lang="en-US" sz="2400" dirty="0">
                <a:latin typeface="Open Sans" panose="020B0606030504020204" pitchFamily="34" charset="0"/>
                <a:ea typeface="Open Sans" panose="020B0606030504020204" pitchFamily="34" charset="0"/>
                <a:cs typeface="Open Sans" panose="020B0606030504020204" pitchFamily="34" charset="0"/>
              </a:rPr>
              <a:t>[</a:t>
            </a:r>
            <a:r>
              <a:rPr lang="en-US" sz="2400" dirty="0" err="1">
                <a:latin typeface="Open Sans" panose="020B0606030504020204" pitchFamily="34" charset="0"/>
                <a:ea typeface="Open Sans" panose="020B0606030504020204" pitchFamily="34" charset="0"/>
                <a:cs typeface="Open Sans" panose="020B0606030504020204" pitchFamily="34" charset="0"/>
              </a:rPr>
              <a:t>kk</a:t>
            </a:r>
            <a:r>
              <a:rPr lang="en-US" sz="2400" dirty="0">
                <a:latin typeface="Open Sans" panose="020B0606030504020204" pitchFamily="34" charset="0"/>
                <a:ea typeface="Open Sans" panose="020B0606030504020204" pitchFamily="34" charset="0"/>
                <a:cs typeface="Open Sans" panose="020B0606030504020204" pitchFamily="34" charset="0"/>
              </a:rPr>
              <a:t>), hallucinations (</a:t>
            </a:r>
            <a:r>
              <a:rPr lang="en-US" sz="2400" dirty="0" err="1">
                <a:latin typeface="Open Sans" panose="020B0606030504020204" pitchFamily="34" charset="0"/>
                <a:ea typeface="Open Sans" panose="020B0606030504020204" pitchFamily="34" charset="0"/>
                <a:cs typeface="Open Sans" panose="020B0606030504020204" pitchFamily="34" charset="0"/>
              </a:rPr>
              <a:t>efr</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dirty="0" err="1">
                <a:latin typeface="Open Sans" panose="020B0606030504020204" pitchFamily="34" charset="0"/>
                <a:ea typeface="Open Sans" panose="020B0606030504020204" pitchFamily="34" charset="0"/>
                <a:cs typeface="Open Sans" panose="020B0606030504020204" pitchFamily="34" charset="0"/>
              </a:rPr>
              <a:t>Hkze</a:t>
            </a:r>
            <a:r>
              <a:rPr lang="en-US" sz="2400" dirty="0">
                <a:latin typeface="Open Sans" panose="020B0606030504020204" pitchFamily="34" charset="0"/>
                <a:ea typeface="Open Sans" panose="020B0606030504020204" pitchFamily="34" charset="0"/>
                <a:cs typeface="Open Sans" panose="020B0606030504020204" pitchFamily="34" charset="0"/>
              </a:rPr>
              <a:t>), high doses completely destroy the ability to perform any military task, untreated casualty requires from three to four days to reach full recovery.</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74590" y="2705100"/>
            <a:ext cx="6752968" cy="1143000"/>
          </a:xfrm>
          <a:noFill/>
        </p:spPr>
        <p:txBody>
          <a:bodyPr>
            <a:normAutofit/>
          </a:bodyPr>
          <a:lstStyle/>
          <a:p>
            <a:r>
              <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INCAPACITATING</a:t>
            </a:r>
            <a:br>
              <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br>
            <a:r>
              <a:rPr lang="en-US"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AGENTS</a:t>
            </a:r>
            <a:endParaRPr lang="en-IN" sz="36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A28A13C2-F072-1EB8-B7B9-98EBB35E04F5}"/>
              </a:ext>
            </a:extLst>
          </p:cNvPr>
          <p:cNvSpPr>
            <a:spLocks noGrp="1"/>
          </p:cNvSpPr>
          <p:nvPr>
            <p:ph type="sldNum" sz="quarter" idx="12"/>
          </p:nvPr>
        </p:nvSpPr>
        <p:spPr/>
        <p:txBody>
          <a:bodyPr/>
          <a:lstStyle/>
          <a:p>
            <a:fld id="{2BB1E14F-796C-409E-9B94-89634ADD74DA}" type="slidenum">
              <a:rPr lang="en-IN" smtClean="0"/>
              <a:t>70</a:t>
            </a:fld>
            <a:endParaRPr lang="en-IN"/>
          </a:p>
        </p:txBody>
      </p:sp>
    </p:spTree>
    <p:extLst>
      <p:ext uri="{BB962C8B-B14F-4D97-AF65-F5344CB8AC3E}">
        <p14:creationId xmlns:p14="http://schemas.microsoft.com/office/powerpoint/2010/main" val="3990855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337221" y="1966912"/>
            <a:ext cx="7434649" cy="3457704"/>
          </a:xfrm>
          <a:noFill/>
        </p:spPr>
        <p:txBody>
          <a:bodyPr>
            <a:noAutofit/>
          </a:bodyPr>
          <a:lstStyle/>
          <a:p>
            <a:r>
              <a:rPr lang="en-US" sz="2800" b="1" u="sng" dirty="0" err="1">
                <a:latin typeface="Open Sans" panose="020B0606030504020204" pitchFamily="34" charset="0"/>
                <a:ea typeface="Open Sans" panose="020B0606030504020204" pitchFamily="34" charset="0"/>
                <a:cs typeface="Open Sans" panose="020B0606030504020204" pitchFamily="34" charset="0"/>
              </a:rPr>
              <a:t>Chloroactophenone</a:t>
            </a:r>
            <a:r>
              <a:rPr lang="en-US" sz="2800" b="1" u="sng" dirty="0">
                <a:latin typeface="Open Sans" panose="020B0606030504020204" pitchFamily="34" charset="0"/>
                <a:ea typeface="Open Sans" panose="020B0606030504020204" pitchFamily="34" charset="0"/>
                <a:cs typeface="Open Sans" panose="020B0606030504020204" pitchFamily="34" charset="0"/>
              </a:rPr>
              <a:t> (CN)</a:t>
            </a:r>
            <a:endParaRPr lang="en-US" sz="2400" b="1" u="sng" dirty="0">
              <a:latin typeface="Open Sans" panose="020B0606030504020204" pitchFamily="34" charset="0"/>
              <a:ea typeface="Open Sans" panose="020B0606030504020204" pitchFamily="34" charset="0"/>
              <a:cs typeface="Open Sans" panose="020B0606030504020204" pitchFamily="34" charset="0"/>
            </a:endParaRPr>
          </a:p>
          <a:p>
            <a:r>
              <a:rPr lang="en-US" sz="2400" b="1" u="sng" dirty="0">
                <a:latin typeface="Open Sans" panose="020B0606030504020204" pitchFamily="34" charset="0"/>
                <a:ea typeface="Open Sans" panose="020B0606030504020204" pitchFamily="34" charset="0"/>
                <a:cs typeface="Open Sans" panose="020B0606030504020204" pitchFamily="34" charset="0"/>
              </a:rPr>
              <a:t>Signs &amp; Symptoms:</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just"/>
            <a:r>
              <a:rPr lang="en-US" sz="2400" dirty="0">
                <a:latin typeface="Open Sans" panose="020B0606030504020204" pitchFamily="34" charset="0"/>
                <a:ea typeface="Open Sans" panose="020B0606030504020204" pitchFamily="34" charset="0"/>
                <a:cs typeface="Open Sans" panose="020B0606030504020204" pitchFamily="34" charset="0"/>
              </a:rPr>
              <a:t>Burning sensation of the eyes and upper respiratory passages, tearing, tingling sensation, irritation, burning, and pain of the nose and throat, burning on tender areas of skin especially areas wet by perspiration (</a:t>
            </a:r>
            <a:r>
              <a:rPr lang="en-US" sz="2400" dirty="0" err="1">
                <a:latin typeface="Open Sans" panose="020B0606030504020204" pitchFamily="34" charset="0"/>
                <a:ea typeface="Open Sans" panose="020B0606030504020204" pitchFamily="34" charset="0"/>
                <a:cs typeface="Open Sans" panose="020B0606030504020204" pitchFamily="34" charset="0"/>
              </a:rPr>
              <a:t>ilhuk</a:t>
            </a:r>
            <a:r>
              <a:rPr lang="en-US" sz="2400" dirty="0">
                <a:latin typeface="Open Sans" panose="020B0606030504020204" pitchFamily="34" charset="0"/>
                <a:ea typeface="Open Sans" panose="020B0606030504020204" pitchFamily="34" charset="0"/>
                <a:cs typeface="Open Sans" panose="020B0606030504020204" pitchFamily="34" charset="0"/>
              </a:rPr>
              <a:t>). </a:t>
            </a: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549875" y="2705100"/>
            <a:ext cx="4191000" cy="1143000"/>
          </a:xfrm>
          <a:noFill/>
        </p:spPr>
        <p:txBody>
          <a:bodyPr>
            <a:normAutofit/>
          </a:bodyPr>
          <a:lstStyle/>
          <a:p>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TEAR AGENTS</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7E8B46ED-484B-036E-F8C1-3A03AC4ED4F6}"/>
              </a:ext>
            </a:extLst>
          </p:cNvPr>
          <p:cNvSpPr>
            <a:spLocks noGrp="1"/>
          </p:cNvSpPr>
          <p:nvPr>
            <p:ph type="sldNum" sz="quarter" idx="12"/>
          </p:nvPr>
        </p:nvSpPr>
        <p:spPr/>
        <p:txBody>
          <a:bodyPr/>
          <a:lstStyle/>
          <a:p>
            <a:fld id="{2BB1E14F-796C-409E-9B94-89634ADD74DA}" type="slidenum">
              <a:rPr lang="en-IN" smtClean="0"/>
              <a:t>71</a:t>
            </a:fld>
            <a:endParaRPr lang="en-IN"/>
          </a:p>
        </p:txBody>
      </p:sp>
    </p:spTree>
    <p:extLst>
      <p:ext uri="{BB962C8B-B14F-4D97-AF65-F5344CB8AC3E}">
        <p14:creationId xmlns:p14="http://schemas.microsoft.com/office/powerpoint/2010/main" val="31503831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458E8-6C0F-6296-DFA5-4C060C73038E}"/>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42985CB-B009-3FDA-C4FD-13D9006C328F}"/>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CBDEC529-79A4-686A-42FC-2386E4ED6F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A073EB0B-94E1-0BB9-3389-D3523A905574}"/>
              </a:ext>
            </a:extLst>
          </p:cNvPr>
          <p:cNvSpPr>
            <a:spLocks noGrp="1"/>
          </p:cNvSpPr>
          <p:nvPr>
            <p:ph idx="1"/>
          </p:nvPr>
        </p:nvSpPr>
        <p:spPr>
          <a:xfrm>
            <a:off x="4300150" y="1742302"/>
            <a:ext cx="7434649" cy="4125097"/>
          </a:xfrm>
          <a:noFill/>
        </p:spPr>
        <p:txBody>
          <a:bodyPr>
            <a:noAutofit/>
          </a:bodyPr>
          <a:lstStyle/>
          <a:p>
            <a:pPr algn="just"/>
            <a:r>
              <a:rPr lang="en-US" sz="2400" b="1" dirty="0">
                <a:latin typeface="Open Sans" panose="020B0606030504020204" pitchFamily="34" charset="0"/>
                <a:ea typeface="Open Sans" panose="020B0606030504020204" pitchFamily="34" charset="0"/>
                <a:cs typeface="Open Sans" panose="020B0606030504020204" pitchFamily="34" charset="0"/>
              </a:rPr>
              <a:t>O-</a:t>
            </a:r>
            <a:r>
              <a:rPr lang="en-US" sz="2400" b="1" dirty="0" err="1">
                <a:latin typeface="Open Sans" panose="020B0606030504020204" pitchFamily="34" charset="0"/>
                <a:ea typeface="Open Sans" panose="020B0606030504020204" pitchFamily="34" charset="0"/>
                <a:cs typeface="Open Sans" panose="020B0606030504020204" pitchFamily="34" charset="0"/>
              </a:rPr>
              <a:t>Chlorobenzylidene</a:t>
            </a:r>
            <a:r>
              <a:rPr lang="en-US" sz="2400" b="1" dirty="0">
                <a:latin typeface="Open Sans" panose="020B0606030504020204" pitchFamily="34" charset="0"/>
                <a:ea typeface="Open Sans" panose="020B0606030504020204" pitchFamily="34" charset="0"/>
                <a:cs typeface="Open Sans" panose="020B0606030504020204" pitchFamily="34" charset="0"/>
              </a:rPr>
              <a:t> Malononitrile (CS)</a:t>
            </a:r>
          </a:p>
          <a:p>
            <a:r>
              <a:rPr lang="en-US" sz="2400" b="1" u="sng" dirty="0">
                <a:latin typeface="Open Sans" panose="020B0606030504020204" pitchFamily="34" charset="0"/>
                <a:ea typeface="Open Sans" panose="020B0606030504020204" pitchFamily="34" charset="0"/>
                <a:cs typeface="Open Sans" panose="020B0606030504020204" pitchFamily="34" charset="0"/>
              </a:rPr>
              <a:t>Signs &amp; Symptoms:</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just"/>
            <a:r>
              <a:rPr lang="en-US" sz="2400" dirty="0">
                <a:latin typeface="Open Sans" panose="020B0606030504020204" pitchFamily="34" charset="0"/>
                <a:ea typeface="Open Sans" panose="020B0606030504020204" pitchFamily="34" charset="0"/>
                <a:cs typeface="Open Sans" panose="020B0606030504020204" pitchFamily="34" charset="0"/>
              </a:rPr>
              <a:t>Extreme burning of the eyes accompanied by copious flow of tears, coughing, difficulty in breathing, tightness of the chest, involuntary closing of the eyes, stinging (</a:t>
            </a:r>
            <a:r>
              <a:rPr lang="en-US" sz="2400" dirty="0" err="1">
                <a:latin typeface="Open Sans" panose="020B0606030504020204" pitchFamily="34" charset="0"/>
                <a:ea typeface="Open Sans" panose="020B0606030504020204" pitchFamily="34" charset="0"/>
                <a:cs typeface="Open Sans" panose="020B0606030504020204" pitchFamily="34" charset="0"/>
              </a:rPr>
              <a:t>pqHku</a:t>
            </a:r>
            <a:r>
              <a:rPr lang="en-US" sz="2400" dirty="0">
                <a:latin typeface="Open Sans" panose="020B0606030504020204" pitchFamily="34" charset="0"/>
                <a:ea typeface="Open Sans" panose="020B0606030504020204" pitchFamily="34" charset="0"/>
                <a:cs typeface="Open Sans" panose="020B0606030504020204" pitchFamily="34" charset="0"/>
              </a:rPr>
              <a:t>) or burning on moist skin, heavy mucous formation in the nose with sinus (</a:t>
            </a:r>
            <a:r>
              <a:rPr lang="en-US" sz="2400" dirty="0" err="1">
                <a:latin typeface="Open Sans" panose="020B0606030504020204" pitchFamily="34" charset="0"/>
                <a:ea typeface="Open Sans" panose="020B0606030504020204" pitchFamily="34" charset="0"/>
                <a:cs typeface="Open Sans" panose="020B0606030504020204" pitchFamily="34" charset="0"/>
              </a:rPr>
              <a:t>f’kjkuky</a:t>
            </a:r>
            <a:r>
              <a:rPr lang="en-US" sz="2400" dirty="0">
                <a:latin typeface="Open Sans" panose="020B0606030504020204" pitchFamily="34" charset="0"/>
                <a:ea typeface="Open Sans" panose="020B0606030504020204" pitchFamily="34" charset="0"/>
                <a:cs typeface="Open Sans" panose="020B0606030504020204" pitchFamily="34" charset="0"/>
              </a:rPr>
              <a:t>) and nasal drip, dizziness, nausea, vomiting, severe skin irritation and blistering.</a:t>
            </a:r>
          </a:p>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24E3D581-968D-3A05-3AED-07EE2DEB6576}"/>
              </a:ext>
            </a:extLst>
          </p:cNvPr>
          <p:cNvSpPr>
            <a:spLocks noGrp="1"/>
          </p:cNvSpPr>
          <p:nvPr>
            <p:ph type="title"/>
          </p:nvPr>
        </p:nvSpPr>
        <p:spPr>
          <a:xfrm>
            <a:off x="549875" y="2705100"/>
            <a:ext cx="4191000" cy="1143000"/>
          </a:xfrm>
          <a:noFill/>
        </p:spPr>
        <p:txBody>
          <a:bodyPr>
            <a:normAutofit/>
          </a:bodyPr>
          <a:lstStyle/>
          <a:p>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TEAR AGENTS</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4AE114C7-DF39-A7E5-5036-B781EBF2DDD1}"/>
              </a:ext>
            </a:extLst>
          </p:cNvPr>
          <p:cNvSpPr>
            <a:spLocks noGrp="1"/>
          </p:cNvSpPr>
          <p:nvPr>
            <p:ph type="sldNum" sz="quarter" idx="12"/>
          </p:nvPr>
        </p:nvSpPr>
        <p:spPr/>
        <p:txBody>
          <a:bodyPr/>
          <a:lstStyle/>
          <a:p>
            <a:fld id="{2BB1E14F-796C-409E-9B94-89634ADD74DA}" type="slidenum">
              <a:rPr lang="en-IN" smtClean="0"/>
              <a:t>72</a:t>
            </a:fld>
            <a:endParaRPr lang="en-IN"/>
          </a:p>
        </p:txBody>
      </p:sp>
    </p:spTree>
    <p:extLst>
      <p:ext uri="{BB962C8B-B14F-4D97-AF65-F5344CB8AC3E}">
        <p14:creationId xmlns:p14="http://schemas.microsoft.com/office/powerpoint/2010/main" val="7648331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096000" y="1295400"/>
            <a:ext cx="5638800" cy="4572000"/>
          </a:xfrm>
          <a:noFill/>
        </p:spPr>
        <p:txBody>
          <a:bodyPr>
            <a:noAutofit/>
          </a:bodyPr>
          <a:lstStyle/>
          <a:p>
            <a:r>
              <a:rPr lang="en-US" sz="2400" b="1" u="sng" dirty="0">
                <a:latin typeface="Open Sans" panose="020B0606030504020204" pitchFamily="34" charset="0"/>
                <a:ea typeface="Open Sans" panose="020B0606030504020204" pitchFamily="34" charset="0"/>
                <a:cs typeface="Open Sans" panose="020B0606030504020204" pitchFamily="34" charset="0"/>
              </a:rPr>
              <a:t>Signs&amp; Symptoms:</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just"/>
            <a:r>
              <a:rPr lang="en-US" sz="2400" dirty="0">
                <a:latin typeface="Open Sans" panose="020B0606030504020204" pitchFamily="34" charset="0"/>
                <a:ea typeface="Open Sans" panose="020B0606030504020204" pitchFamily="34" charset="0"/>
                <a:cs typeface="Open Sans" panose="020B0606030504020204" pitchFamily="34" charset="0"/>
              </a:rPr>
              <a:t>Immediate and sever stinging of the skin, eyes, nose, and throat, eye pain, discomfort, and excessive tearing, painful sensitivity, to strong light or temporary blindness, nasal irritation , coughing, sneezing, nasal drip, sting or burning sensation with increased irritation on moist skin, nausea and vomiting</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741406" y="2321011"/>
            <a:ext cx="4689389" cy="1143000"/>
          </a:xfrm>
          <a:noFill/>
        </p:spPr>
        <p:txBody>
          <a:bodyPr>
            <a:normAutofit fontScale="90000"/>
          </a:bodyPr>
          <a:lstStyle/>
          <a:p>
            <a:r>
              <a:rPr lang="en-US" sz="4000" b="1"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Dibenz</a:t>
            </a:r>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t>
            </a:r>
            <a:r>
              <a:rPr lang="en-US" sz="4000" b="1"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b,f</a:t>
            </a:r>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)-1,4-oxazepine(CR)</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63A8586C-792B-7315-14DF-47A3D1FA69B6}"/>
              </a:ext>
            </a:extLst>
          </p:cNvPr>
          <p:cNvSpPr>
            <a:spLocks noGrp="1"/>
          </p:cNvSpPr>
          <p:nvPr>
            <p:ph type="sldNum" sz="quarter" idx="12"/>
          </p:nvPr>
        </p:nvSpPr>
        <p:spPr/>
        <p:txBody>
          <a:bodyPr/>
          <a:lstStyle/>
          <a:p>
            <a:fld id="{2BB1E14F-796C-409E-9B94-89634ADD74DA}" type="slidenum">
              <a:rPr lang="en-IN" smtClean="0"/>
              <a:t>73</a:t>
            </a:fld>
            <a:endParaRPr lang="en-IN"/>
          </a:p>
        </p:txBody>
      </p:sp>
    </p:spTree>
    <p:extLst>
      <p:ext uri="{BB962C8B-B14F-4D97-AF65-F5344CB8AC3E}">
        <p14:creationId xmlns:p14="http://schemas.microsoft.com/office/powerpoint/2010/main" val="10816754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50476" y="1446170"/>
            <a:ext cx="5807675" cy="4572000"/>
          </a:xfrm>
          <a:noFill/>
        </p:spPr>
        <p:txBody>
          <a:bodyPr>
            <a:no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Di </a:t>
            </a:r>
            <a:r>
              <a:rPr lang="en-US" sz="2400" b="1" dirty="0" err="1">
                <a:latin typeface="Open Sans" panose="020B0606030504020204" pitchFamily="34" charset="0"/>
                <a:ea typeface="Open Sans" panose="020B0606030504020204" pitchFamily="34" charset="0"/>
                <a:cs typeface="Open Sans" panose="020B0606030504020204" pitchFamily="34" charset="0"/>
              </a:rPr>
              <a:t>phenylchloroarsine</a:t>
            </a:r>
            <a:r>
              <a:rPr lang="en-US" sz="2400" b="1" dirty="0">
                <a:latin typeface="Open Sans" panose="020B0606030504020204" pitchFamily="34" charset="0"/>
                <a:ea typeface="Open Sans" panose="020B0606030504020204" pitchFamily="34" charset="0"/>
                <a:cs typeface="Open Sans" panose="020B0606030504020204" pitchFamily="34" charset="0"/>
              </a:rPr>
              <a:t> (DA)</a:t>
            </a:r>
          </a:p>
          <a:p>
            <a:r>
              <a:rPr lang="en-US" sz="2400" b="1" u="sng" dirty="0">
                <a:latin typeface="Open Sans" panose="020B0606030504020204" pitchFamily="34" charset="0"/>
                <a:ea typeface="Open Sans" panose="020B0606030504020204" pitchFamily="34" charset="0"/>
                <a:cs typeface="Open Sans" panose="020B0606030504020204" pitchFamily="34" charset="0"/>
              </a:rPr>
              <a:t>Sign &amp; Symptoms:</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lgn="just"/>
            <a:r>
              <a:rPr lang="en-US" sz="2400" dirty="0">
                <a:latin typeface="Open Sans" panose="020B0606030504020204" pitchFamily="34" charset="0"/>
                <a:ea typeface="Open Sans" panose="020B0606030504020204" pitchFamily="34" charset="0"/>
                <a:cs typeface="Open Sans" panose="020B0606030504020204" pitchFamily="34" charset="0"/>
              </a:rPr>
              <a:t>Irritation of eyes and the mucous membranes; viscous(</a:t>
            </a:r>
            <a:r>
              <a:rPr lang="en-US" sz="2400" dirty="0" err="1">
                <a:latin typeface="Open Sans" panose="020B0606030504020204" pitchFamily="34" charset="0"/>
                <a:ea typeface="Open Sans" panose="020B0606030504020204" pitchFamily="34" charset="0"/>
                <a:cs typeface="Open Sans" panose="020B0606030504020204" pitchFamily="34" charset="0"/>
              </a:rPr>
              <a:t>xk</a:t>
            </a:r>
            <a:r>
              <a:rPr lang="en-US" sz="2400" dirty="0">
                <a:latin typeface="Open Sans" panose="020B0606030504020204" pitchFamily="34" charset="0"/>
                <a:ea typeface="Open Sans" panose="020B0606030504020204" pitchFamily="34" charset="0"/>
                <a:cs typeface="Open Sans" panose="020B0606030504020204" pitchFamily="34" charset="0"/>
              </a:rPr>
              <a:t>&lt;k) discharge from the nose similar to that caused by a cold, sneezing and coughing; severe headache, acute pain and tightness in the chest; nausea and vomiting</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389238" y="2589170"/>
            <a:ext cx="5257800" cy="1143000"/>
          </a:xfrm>
          <a:noFill/>
        </p:spPr>
        <p:txBody>
          <a:bodyPr>
            <a:normAutofit/>
          </a:bodyPr>
          <a:lstStyle/>
          <a:p>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VOMITING AGENTS</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D17E27D8-C769-9291-A924-B91D398BBFD5}"/>
              </a:ext>
            </a:extLst>
          </p:cNvPr>
          <p:cNvSpPr>
            <a:spLocks noGrp="1"/>
          </p:cNvSpPr>
          <p:nvPr>
            <p:ph type="sldNum" sz="quarter" idx="12"/>
          </p:nvPr>
        </p:nvSpPr>
        <p:spPr/>
        <p:txBody>
          <a:bodyPr/>
          <a:lstStyle/>
          <a:p>
            <a:fld id="{2BB1E14F-796C-409E-9B94-89634ADD74DA}" type="slidenum">
              <a:rPr lang="en-IN" smtClean="0"/>
              <a:t>74</a:t>
            </a:fld>
            <a:endParaRPr lang="en-IN"/>
          </a:p>
        </p:txBody>
      </p:sp>
    </p:spTree>
    <p:extLst>
      <p:ext uri="{BB962C8B-B14F-4D97-AF65-F5344CB8AC3E}">
        <p14:creationId xmlns:p14="http://schemas.microsoft.com/office/powerpoint/2010/main" val="3330276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2"/>
          <p:cNvSpPr txBox="1">
            <a:spLocks noChangeArrowheads="1"/>
          </p:cNvSpPr>
          <p:nvPr/>
        </p:nvSpPr>
        <p:spPr>
          <a:xfrm>
            <a:off x="4930346" y="1952368"/>
            <a:ext cx="6279291" cy="4110166"/>
          </a:xfrm>
          <a:prstGeom prst="rect">
            <a:avLst/>
          </a:prstGeom>
          <a:noFill/>
        </p:spPr>
        <p:txBody>
          <a:bodyPr>
            <a:flatTx/>
          </a:bodyPr>
          <a:lstStyle/>
          <a:p>
            <a:pPr marL="457200" marR="0" lvl="0" indent="-457200" algn="l" defTabSz="914400" rtl="0" eaLnBrk="1" fontAlgn="auto" latinLnBrk="0" hangingPunct="1">
              <a:lnSpc>
                <a:spcPct val="90000"/>
              </a:lnSpc>
              <a:spcBef>
                <a:spcPct val="9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Do not crowd near the victim to avoid further contamination</a:t>
            </a:r>
          </a:p>
          <a:p>
            <a:pPr marL="457200" marR="0" lvl="0" indent="-457200" algn="l" defTabSz="914400" rtl="0" eaLnBrk="1" fontAlgn="auto" latinLnBrk="0" hangingPunct="1">
              <a:lnSpc>
                <a:spcPct val="90000"/>
              </a:lnSpc>
              <a:spcBef>
                <a:spcPct val="5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Do not go in down wind direction</a:t>
            </a:r>
          </a:p>
          <a:p>
            <a:pPr marL="457200" marR="0" lvl="0" indent="-457200" algn="l" defTabSz="914400" rtl="0" eaLnBrk="1" fontAlgn="auto" latinLnBrk="0" hangingPunct="1">
              <a:lnSpc>
                <a:spcPct val="90000"/>
              </a:lnSpc>
              <a:spcBef>
                <a:spcPct val="5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Do not get back in the cordoned off area till final clearance</a:t>
            </a:r>
          </a:p>
          <a:p>
            <a:pPr marL="457200" marR="0" lvl="0" indent="-457200" algn="l" defTabSz="914400" rtl="0" eaLnBrk="1" fontAlgn="auto" latinLnBrk="0" hangingPunct="1">
              <a:lnSpc>
                <a:spcPct val="90000"/>
              </a:lnSpc>
              <a:spcBef>
                <a:spcPct val="5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Those in rescue crew should not remove the protective gear until they are declared safe</a:t>
            </a:r>
          </a:p>
        </p:txBody>
      </p:sp>
      <p:sp>
        <p:nvSpPr>
          <p:cNvPr id="2" name="Slide Number Placeholder 1">
            <a:extLst>
              <a:ext uri="{FF2B5EF4-FFF2-40B4-BE49-F238E27FC236}">
                <a16:creationId xmlns:a16="http://schemas.microsoft.com/office/drawing/2014/main" id="{1F86144E-F619-E6B0-F04D-0E25429EB477}"/>
              </a:ext>
            </a:extLst>
          </p:cNvPr>
          <p:cNvSpPr>
            <a:spLocks noGrp="1"/>
          </p:cNvSpPr>
          <p:nvPr>
            <p:ph type="sldNum" sz="quarter" idx="12"/>
          </p:nvPr>
        </p:nvSpPr>
        <p:spPr/>
        <p:txBody>
          <a:bodyPr/>
          <a:lstStyle/>
          <a:p>
            <a:fld id="{2BB1E14F-796C-409E-9B94-89634ADD74DA}" type="slidenum">
              <a:rPr lang="en-IN" smtClean="0"/>
              <a:t>75</a:t>
            </a:fld>
            <a:endParaRPr lang="en-IN" dirty="0"/>
          </a:p>
        </p:txBody>
      </p:sp>
      <p:sp>
        <p:nvSpPr>
          <p:cNvPr id="3" name="Title 1">
            <a:extLst>
              <a:ext uri="{FF2B5EF4-FFF2-40B4-BE49-F238E27FC236}">
                <a16:creationId xmlns:a16="http://schemas.microsoft.com/office/drawing/2014/main" id="{C51AC82C-E413-F945-B08E-370E772F47BE}"/>
              </a:ext>
            </a:extLst>
          </p:cNvPr>
          <p:cNvSpPr txBox="1">
            <a:spLocks/>
          </p:cNvSpPr>
          <p:nvPr/>
        </p:nvSpPr>
        <p:spPr>
          <a:xfrm>
            <a:off x="376882" y="2100649"/>
            <a:ext cx="4553464" cy="1480751"/>
          </a:xfrm>
          <a:prstGeom prst="rect">
            <a:avLst/>
          </a:prstGeom>
          <a:noFill/>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sz="40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Don’ts </a:t>
            </a:r>
          </a:p>
          <a:p>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(During emergency operations)</a:t>
            </a:r>
            <a:endPar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316612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Rectangle 2"/>
          <p:cNvSpPr txBox="1">
            <a:spLocks noChangeArrowheads="1"/>
          </p:cNvSpPr>
          <p:nvPr/>
        </p:nvSpPr>
        <p:spPr>
          <a:xfrm>
            <a:off x="5029200" y="1441622"/>
            <a:ext cx="7086600" cy="4613189"/>
          </a:xfrm>
          <a:prstGeom prst="rect">
            <a:avLst/>
          </a:prstGeom>
          <a:noFill/>
        </p:spPr>
        <p:txBody>
          <a:bodyPr>
            <a:flatTx/>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Do not use protective clothing's more than one time</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Do not allow decontamination team to work more than 60 minutes</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Do not forget to replace canister after every 30 - 60 minutes depending on the conc. of CW agents</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Do not handle contaminated clothing and protective gear with bare hands</a:t>
            </a:r>
          </a:p>
        </p:txBody>
      </p:sp>
      <p:sp>
        <p:nvSpPr>
          <p:cNvPr id="2" name="Slide Number Placeholder 1">
            <a:extLst>
              <a:ext uri="{FF2B5EF4-FFF2-40B4-BE49-F238E27FC236}">
                <a16:creationId xmlns:a16="http://schemas.microsoft.com/office/drawing/2014/main" id="{41B2CAA8-6218-5AA5-421E-73A1A72EB84F}"/>
              </a:ext>
            </a:extLst>
          </p:cNvPr>
          <p:cNvSpPr>
            <a:spLocks noGrp="1"/>
          </p:cNvSpPr>
          <p:nvPr>
            <p:ph type="sldNum" sz="quarter" idx="12"/>
          </p:nvPr>
        </p:nvSpPr>
        <p:spPr/>
        <p:txBody>
          <a:bodyPr/>
          <a:lstStyle/>
          <a:p>
            <a:fld id="{2BB1E14F-796C-409E-9B94-89634ADD74DA}" type="slidenum">
              <a:rPr lang="en-IN" smtClean="0"/>
              <a:t>76</a:t>
            </a:fld>
            <a:endParaRPr lang="en-IN" dirty="0"/>
          </a:p>
        </p:txBody>
      </p:sp>
      <p:sp>
        <p:nvSpPr>
          <p:cNvPr id="3" name="Title 1">
            <a:extLst>
              <a:ext uri="{FF2B5EF4-FFF2-40B4-BE49-F238E27FC236}">
                <a16:creationId xmlns:a16="http://schemas.microsoft.com/office/drawing/2014/main" id="{7C8DAB2E-9DC1-9440-AB52-CBEBF81C7B91}"/>
              </a:ext>
            </a:extLst>
          </p:cNvPr>
          <p:cNvSpPr txBox="1">
            <a:spLocks/>
          </p:cNvSpPr>
          <p:nvPr/>
        </p:nvSpPr>
        <p:spPr>
          <a:xfrm>
            <a:off x="376882" y="2100649"/>
            <a:ext cx="4553464" cy="1480751"/>
          </a:xfrm>
          <a:prstGeom prst="rect">
            <a:avLst/>
          </a:prstGeom>
          <a:noFill/>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sz="40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Don’ts </a:t>
            </a:r>
          </a:p>
          <a:p>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(During emergency operations)</a:t>
            </a:r>
            <a:endPar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328203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696097" y="2523373"/>
            <a:ext cx="7914503" cy="1325563"/>
          </a:xfrm>
        </p:spPr>
        <p:txBody>
          <a:bodyPr/>
          <a:lstStyle/>
          <a:p>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The Basic Do’s</a:t>
            </a:r>
          </a:p>
        </p:txBody>
      </p:sp>
      <p:sp>
        <p:nvSpPr>
          <p:cNvPr id="16" name="Content Placeholder 15"/>
          <p:cNvSpPr>
            <a:spLocks noGrp="1"/>
          </p:cNvSpPr>
          <p:nvPr>
            <p:ph idx="1"/>
          </p:nvPr>
        </p:nvSpPr>
        <p:spPr>
          <a:xfrm>
            <a:off x="5189837" y="2352610"/>
            <a:ext cx="6682945" cy="2457579"/>
          </a:xfr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S</a:t>
            </a:r>
            <a:r>
              <a:rPr lang="en-US" dirty="0">
                <a:latin typeface="Open Sans" panose="020B0606030504020204" pitchFamily="34" charset="0"/>
                <a:ea typeface="Open Sans" panose="020B0606030504020204" pitchFamily="34" charset="0"/>
                <a:cs typeface="Open Sans" panose="020B0606030504020204" pitchFamily="34" charset="0"/>
              </a:rPr>
              <a:t>afe distance/move upwind/wear PPE</a:t>
            </a:r>
          </a:p>
          <a:p>
            <a:r>
              <a:rPr lang="en-US" b="1" dirty="0">
                <a:latin typeface="Open Sans" panose="020B0606030504020204" pitchFamily="34" charset="0"/>
                <a:ea typeface="Open Sans" panose="020B0606030504020204" pitchFamily="34" charset="0"/>
                <a:cs typeface="Open Sans" panose="020B0606030504020204" pitchFamily="34" charset="0"/>
              </a:rPr>
              <a:t>A</a:t>
            </a:r>
            <a:r>
              <a:rPr lang="en-US" dirty="0">
                <a:latin typeface="Open Sans" panose="020B0606030504020204" pitchFamily="34" charset="0"/>
                <a:ea typeface="Open Sans" panose="020B0606030504020204" pitchFamily="34" charset="0"/>
                <a:cs typeface="Open Sans" panose="020B0606030504020204" pitchFamily="34" charset="0"/>
              </a:rPr>
              <a:t>void contact</a:t>
            </a:r>
          </a:p>
          <a:p>
            <a:r>
              <a:rPr lang="en-US" b="1" dirty="0">
                <a:latin typeface="Open Sans" panose="020B0606030504020204" pitchFamily="34" charset="0"/>
                <a:ea typeface="Open Sans" panose="020B0606030504020204" pitchFamily="34" charset="0"/>
                <a:cs typeface="Open Sans" panose="020B0606030504020204" pitchFamily="34" charset="0"/>
              </a:rPr>
              <a:t>F</a:t>
            </a:r>
            <a:r>
              <a:rPr lang="en-US" dirty="0">
                <a:latin typeface="Open Sans" panose="020B0606030504020204" pitchFamily="34" charset="0"/>
                <a:ea typeface="Open Sans" panose="020B0606030504020204" pitchFamily="34" charset="0"/>
                <a:cs typeface="Open Sans" panose="020B0606030504020204" pitchFamily="34" charset="0"/>
              </a:rPr>
              <a:t>ocus on avoiding the hazard.</a:t>
            </a:r>
          </a:p>
          <a:p>
            <a:r>
              <a:rPr lang="en-US" b="1" dirty="0">
                <a:latin typeface="Open Sans" panose="020B0606030504020204" pitchFamily="34" charset="0"/>
                <a:ea typeface="Open Sans" panose="020B0606030504020204" pitchFamily="34" charset="0"/>
                <a:cs typeface="Open Sans" panose="020B0606030504020204" pitchFamily="34" charset="0"/>
              </a:rPr>
              <a:t>E</a:t>
            </a:r>
            <a:r>
              <a:rPr lang="en-US" dirty="0">
                <a:latin typeface="Open Sans" panose="020B0606030504020204" pitchFamily="34" charset="0"/>
                <a:ea typeface="Open Sans" panose="020B0606030504020204" pitchFamily="34" charset="0"/>
                <a:cs typeface="Open Sans" panose="020B0606030504020204" pitchFamily="34" charset="0"/>
              </a:rPr>
              <a:t>mergency </a:t>
            </a:r>
            <a:r>
              <a:rPr lang="en-US" b="1" dirty="0" err="1">
                <a:latin typeface="Open Sans" panose="020B0606030504020204" pitchFamily="34" charset="0"/>
                <a:ea typeface="Open Sans" panose="020B0606030504020204" pitchFamily="34" charset="0"/>
                <a:cs typeface="Open Sans" panose="020B0606030504020204" pitchFamily="34" charset="0"/>
              </a:rPr>
              <a:t>D</a:t>
            </a:r>
            <a:r>
              <a:rPr lang="en-US" dirty="0" err="1">
                <a:latin typeface="Open Sans" panose="020B0606030504020204" pitchFamily="34" charset="0"/>
                <a:ea typeface="Open Sans" panose="020B0606030504020204" pitchFamily="34" charset="0"/>
                <a:cs typeface="Open Sans" panose="020B0606030504020204" pitchFamily="34" charset="0"/>
              </a:rPr>
              <a:t>econ</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0BA7847A-4614-C15B-11C8-19CFC388958D}"/>
              </a:ext>
            </a:extLst>
          </p:cNvPr>
          <p:cNvSpPr>
            <a:spLocks noGrp="1"/>
          </p:cNvSpPr>
          <p:nvPr>
            <p:ph type="sldNum" sz="quarter" idx="12"/>
          </p:nvPr>
        </p:nvSpPr>
        <p:spPr/>
        <p:txBody>
          <a:bodyPr/>
          <a:lstStyle/>
          <a:p>
            <a:fld id="{2BB1E14F-796C-409E-9B94-89634ADD74DA}" type="slidenum">
              <a:rPr lang="en-IN" smtClean="0"/>
              <a:t>77</a:t>
            </a:fld>
            <a:endParaRPr lang="en-IN"/>
          </a:p>
        </p:txBody>
      </p:sp>
    </p:spTree>
    <p:extLst>
      <p:ext uri="{BB962C8B-B14F-4D97-AF65-F5344CB8AC3E}">
        <p14:creationId xmlns:p14="http://schemas.microsoft.com/office/powerpoint/2010/main" val="32155312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4880918" y="1742302"/>
            <a:ext cx="6853881" cy="4125097"/>
          </a:xfrm>
          <a:noFill/>
        </p:spPr>
        <p:txBody>
          <a:bodyPr>
            <a:noAutofit/>
          </a:bodyPr>
          <a:lstStyle/>
          <a:p>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All personnel must wear NBC Suit and display detector paper</a:t>
            </a:r>
          </a:p>
          <a:p>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Non essential personnel to remain under cover</a:t>
            </a:r>
          </a:p>
          <a:p>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Chemical sentries posted upwind</a:t>
            </a:r>
          </a:p>
          <a:p>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Food and water under cover</a:t>
            </a:r>
          </a:p>
          <a:p>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When ordered NAPS tablets are taken</a:t>
            </a:r>
          </a:p>
          <a:p>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Knowledge of alarm system</a:t>
            </a:r>
          </a:p>
          <a:p>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Practice immediate action drill</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64973" y="2362199"/>
            <a:ext cx="4015945" cy="1143000"/>
          </a:xfrm>
          <a:noFill/>
        </p:spPr>
        <p:txBody>
          <a:bodyPr>
            <a:normAutofit/>
          </a:bodyPr>
          <a:lstStyle/>
          <a:p>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PRECAUTIONS</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CC3BEDBE-1AB9-6EC1-F1AB-08693754FA5E}"/>
              </a:ext>
            </a:extLst>
          </p:cNvPr>
          <p:cNvSpPr>
            <a:spLocks noGrp="1"/>
          </p:cNvSpPr>
          <p:nvPr>
            <p:ph type="sldNum" sz="quarter" idx="12"/>
          </p:nvPr>
        </p:nvSpPr>
        <p:spPr/>
        <p:txBody>
          <a:bodyPr/>
          <a:lstStyle/>
          <a:p>
            <a:fld id="{2BB1E14F-796C-409E-9B94-89634ADD74DA}" type="slidenum">
              <a:rPr lang="en-IN" smtClean="0"/>
              <a:t>78</a:t>
            </a:fld>
            <a:endParaRPr lang="en-IN"/>
          </a:p>
        </p:txBody>
      </p:sp>
    </p:spTree>
    <p:extLst>
      <p:ext uri="{BB962C8B-B14F-4D97-AF65-F5344CB8AC3E}">
        <p14:creationId xmlns:p14="http://schemas.microsoft.com/office/powerpoint/2010/main" val="18936983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115697" y="1747520"/>
            <a:ext cx="6238102" cy="4429443"/>
          </a:xfrm>
        </p:spPr>
        <p:txBody>
          <a:bodyPr/>
          <a:lstStyle/>
          <a:p>
            <a:pPr algn="just">
              <a:lnSpc>
                <a:spcPct val="120000"/>
              </a:lnSpc>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History of CWA</a:t>
            </a:r>
          </a:p>
          <a:p>
            <a:pPr algn="just">
              <a:lnSpc>
                <a:spcPct val="120000"/>
              </a:lnSpc>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Classification</a:t>
            </a:r>
          </a:p>
          <a:p>
            <a:pPr algn="just">
              <a:lnSpc>
                <a:spcPct val="120000"/>
              </a:lnSpc>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Characteristics and physical properties of CWA</a:t>
            </a:r>
          </a:p>
          <a:p>
            <a:pPr algn="just">
              <a:lnSpc>
                <a:spcPct val="120000"/>
              </a:lnSpc>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Sign and Symptoms</a:t>
            </a:r>
          </a:p>
          <a:p>
            <a:pPr>
              <a:buNone/>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EA57AE2F-AF63-4F5B-720C-0FB7525F9B18}"/>
              </a:ext>
            </a:extLst>
          </p:cNvPr>
          <p:cNvSpPr>
            <a:spLocks noGrp="1"/>
          </p:cNvSpPr>
          <p:nvPr>
            <p:ph type="sldNum" sz="quarter" idx="12"/>
          </p:nvPr>
        </p:nvSpPr>
        <p:spPr/>
        <p:txBody>
          <a:bodyPr/>
          <a:lstStyle/>
          <a:p>
            <a:fld id="{2BB1E14F-796C-409E-9B94-89634ADD74DA}" type="slidenum">
              <a:rPr lang="en-IN" smtClean="0"/>
              <a:t>79</a:t>
            </a:fld>
            <a:endParaRPr lang="en-IN"/>
          </a:p>
        </p:txBody>
      </p:sp>
      <p:sp>
        <p:nvSpPr>
          <p:cNvPr id="5" name="Google Shape;112;p15">
            <a:extLst>
              <a:ext uri="{FF2B5EF4-FFF2-40B4-BE49-F238E27FC236}">
                <a16:creationId xmlns:a16="http://schemas.microsoft.com/office/drawing/2014/main" id="{A45A82C8-B68D-DAC4-89FD-45F2C5637A10}"/>
              </a:ext>
            </a:extLst>
          </p:cNvPr>
          <p:cNvSpPr txBox="1">
            <a:spLocks/>
          </p:cNvSpPr>
          <p:nvPr/>
        </p:nvSpPr>
        <p:spPr>
          <a:xfrm>
            <a:off x="251864" y="1552827"/>
            <a:ext cx="4457703" cy="8644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rgbClr val="C00000"/>
              </a:buClr>
              <a:buSzPts val="4000"/>
              <a:buFont typeface="Arial"/>
              <a:buNone/>
            </a:pPr>
            <a:r>
              <a:rPr lang="en-US" sz="4000" b="1" dirty="0">
                <a:solidFill>
                  <a:srgbClr val="C00000"/>
                </a:solidFill>
                <a:latin typeface="Open Sans"/>
                <a:ea typeface="Arial"/>
                <a:cs typeface="Arial"/>
                <a:sym typeface="Arial"/>
              </a:rPr>
              <a:t>Review</a:t>
            </a:r>
            <a:r>
              <a:rPr lang="en-US" dirty="0">
                <a:latin typeface="Open Sans"/>
              </a:rPr>
              <a:t> </a:t>
            </a:r>
          </a:p>
        </p:txBody>
      </p:sp>
      <p:sp>
        <p:nvSpPr>
          <p:cNvPr id="6" name="Google Shape;116;p15">
            <a:extLst>
              <a:ext uri="{FF2B5EF4-FFF2-40B4-BE49-F238E27FC236}">
                <a16:creationId xmlns:a16="http://schemas.microsoft.com/office/drawing/2014/main" id="{0DE6E39B-F011-9DBC-4BF4-F60BB51DC163}"/>
              </a:ext>
            </a:extLst>
          </p:cNvPr>
          <p:cNvSpPr txBox="1"/>
          <p:nvPr/>
        </p:nvSpPr>
        <p:spPr>
          <a:xfrm>
            <a:off x="494928" y="2445644"/>
            <a:ext cx="3858768"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400" dirty="0">
                <a:solidFill>
                  <a:schemeClr val="dk1"/>
                </a:solidFill>
                <a:latin typeface="Open Sans"/>
                <a:cs typeface="Times New Roman" pitchFamily="18" charset="0"/>
                <a:sym typeface="Arial"/>
              </a:rPr>
              <a:t>Upon completing of this lesson, you are able to :-</a:t>
            </a:r>
            <a:endParaRPr sz="1100" dirty="0">
              <a:latin typeface="Open Sans"/>
              <a:cs typeface="Times New Roman" pitchFamily="18" charset="0"/>
            </a:endParaRPr>
          </a:p>
        </p:txBody>
      </p:sp>
    </p:spTree>
    <p:extLst>
      <p:ext uri="{BB962C8B-B14F-4D97-AF65-F5344CB8AC3E}">
        <p14:creationId xmlns:p14="http://schemas.microsoft.com/office/powerpoint/2010/main" val="181744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214551" y="1493109"/>
            <a:ext cx="6520248" cy="4572000"/>
          </a:xfrm>
          <a:noFill/>
        </p:spPr>
        <p:txBody>
          <a:bodyPr>
            <a:noAutofit/>
          </a:bodyPr>
          <a:lstStyle/>
          <a:p>
            <a:pPr marL="0" indent="0" algn="just">
              <a:lnSpc>
                <a:spcPct val="120000"/>
              </a:lnSpc>
              <a:buNone/>
            </a:pPr>
            <a:r>
              <a:rPr lang="en-US" sz="2800" dirty="0">
                <a:latin typeface="Open Sans" panose="020B0606030504020204" pitchFamily="34" charset="0"/>
                <a:ea typeface="Open Sans" panose="020B0606030504020204" pitchFamily="34" charset="0"/>
                <a:cs typeface="Open Sans" panose="020B0606030504020204" pitchFamily="34" charset="0"/>
              </a:rPr>
              <a:t>1920 - Chemical weapons were used during the Russian Civil War.</a:t>
            </a:r>
          </a:p>
          <a:p>
            <a:pPr marL="0" indent="0" algn="just">
              <a:lnSpc>
                <a:spcPct val="120000"/>
              </a:lnSpc>
              <a:buNone/>
            </a:pPr>
            <a:r>
              <a:rPr lang="en-US" sz="2800" dirty="0">
                <a:latin typeface="Open Sans" panose="020B0606030504020204" pitchFamily="34" charset="0"/>
                <a:ea typeface="Open Sans" panose="020B0606030504020204" pitchFamily="34" charset="0"/>
                <a:cs typeface="Open Sans" panose="020B0606030504020204" pitchFamily="34" charset="0"/>
              </a:rPr>
              <a:t> 1922-1927 - The Spanish used chemical weapons against the rebels in Spanish Morocco.</a:t>
            </a:r>
          </a:p>
          <a:p>
            <a:pPr marL="0" indent="0" algn="just">
              <a:lnSpc>
                <a:spcPct val="120000"/>
              </a:lnSpc>
              <a:buNone/>
            </a:pPr>
            <a:r>
              <a:rPr lang="en-US" sz="2800" dirty="0">
                <a:latin typeface="Open Sans" panose="020B0606030504020204" pitchFamily="34" charset="0"/>
                <a:ea typeface="Open Sans" panose="020B0606030504020204" pitchFamily="34" charset="0"/>
                <a:cs typeface="Open Sans" panose="020B0606030504020204" pitchFamily="34" charset="0"/>
              </a:rPr>
              <a:t>1936 - Italy uses mustard gas against Ethiopians during its invasion of Abyssinia.</a:t>
            </a: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457201" y="2438400"/>
            <a:ext cx="3799703" cy="1143000"/>
          </a:xfrm>
          <a:noFill/>
        </p:spPr>
        <p:txBody>
          <a:bodyPr>
            <a:normAutofit fontScale="90000"/>
          </a:bodyPr>
          <a:lstStyle/>
          <a:p>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Between the </a:t>
            </a:r>
            <a:b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br>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World Wars</a:t>
            </a:r>
          </a:p>
        </p:txBody>
      </p:sp>
      <p:sp>
        <p:nvSpPr>
          <p:cNvPr id="2" name="Slide Number Placeholder 1">
            <a:extLst>
              <a:ext uri="{FF2B5EF4-FFF2-40B4-BE49-F238E27FC236}">
                <a16:creationId xmlns:a16="http://schemas.microsoft.com/office/drawing/2014/main" id="{5FB56F56-3F15-BF35-EB06-2407B4A63B7D}"/>
              </a:ext>
            </a:extLst>
          </p:cNvPr>
          <p:cNvSpPr>
            <a:spLocks noGrp="1"/>
          </p:cNvSpPr>
          <p:nvPr>
            <p:ph type="sldNum" sz="quarter" idx="12"/>
          </p:nvPr>
        </p:nvSpPr>
        <p:spPr/>
        <p:txBody>
          <a:bodyPr/>
          <a:lstStyle/>
          <a:p>
            <a:fld id="{2BB1E14F-796C-409E-9B94-89634ADD74DA}" type="slidenum">
              <a:rPr lang="en-IN" smtClean="0"/>
              <a:t>8</a:t>
            </a:fld>
            <a:endParaRPr lang="en-IN"/>
          </a:p>
        </p:txBody>
      </p:sp>
    </p:spTree>
    <p:extLst>
      <p:ext uri="{BB962C8B-B14F-4D97-AF65-F5344CB8AC3E}">
        <p14:creationId xmlns:p14="http://schemas.microsoft.com/office/powerpoint/2010/main" val="18786247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E8712AE2-BBBA-B977-B5D1-B22935FB04E6}"/>
              </a:ext>
            </a:extLst>
          </p:cNvPr>
          <p:cNvSpPr>
            <a:spLocks noGrp="1"/>
          </p:cNvSpPr>
          <p:nvPr>
            <p:ph type="sldNum" sz="quarter" idx="12"/>
          </p:nvPr>
        </p:nvSpPr>
        <p:spPr/>
        <p:txBody>
          <a:bodyPr/>
          <a:lstStyle/>
          <a:p>
            <a:fld id="{2BB1E14F-796C-409E-9B94-89634ADD74DA}" type="slidenum">
              <a:rPr lang="en-IN" smtClean="0"/>
              <a:t>80</a:t>
            </a:fld>
            <a:endParaRPr lang="en-IN" dirty="0"/>
          </a:p>
        </p:txBody>
      </p:sp>
      <p:sp>
        <p:nvSpPr>
          <p:cNvPr id="3" name="Duties of…">
            <a:extLst>
              <a:ext uri="{FF2B5EF4-FFF2-40B4-BE49-F238E27FC236}">
                <a16:creationId xmlns:a16="http://schemas.microsoft.com/office/drawing/2014/main" id="{318A7614-47AC-F139-1E29-E4595B71E791}"/>
              </a:ext>
            </a:extLst>
          </p:cNvPr>
          <p:cNvSpPr txBox="1"/>
          <p:nvPr/>
        </p:nvSpPr>
        <p:spPr>
          <a:xfrm>
            <a:off x="1328106" y="2878320"/>
            <a:ext cx="4052325"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en-US" sz="4000" b="1" dirty="0">
                <a:latin typeface="Open sans"/>
              </a:rPr>
              <a:t>Any question ? </a:t>
            </a:r>
          </a:p>
        </p:txBody>
      </p:sp>
      <p:pic>
        <p:nvPicPr>
          <p:cNvPr id="4" name="Picture 3">
            <a:extLst>
              <a:ext uri="{FF2B5EF4-FFF2-40B4-BE49-F238E27FC236}">
                <a16:creationId xmlns:a16="http://schemas.microsoft.com/office/drawing/2014/main" id="{8E9DA97E-6DA2-DCF0-B996-AE39947116A8}"/>
              </a:ext>
            </a:extLst>
          </p:cNvPr>
          <p:cNvPicPr>
            <a:picLocks noChangeAspect="1"/>
          </p:cNvPicPr>
          <p:nvPr/>
        </p:nvPicPr>
        <p:blipFill>
          <a:blip r:embed="rId2"/>
          <a:stretch>
            <a:fillRect/>
          </a:stretch>
        </p:blipFill>
        <p:spPr>
          <a:xfrm>
            <a:off x="7063769" y="1753208"/>
            <a:ext cx="3368693" cy="3368693"/>
          </a:xfrm>
          <a:prstGeom prst="rect">
            <a:avLst/>
          </a:prstGeom>
        </p:spPr>
      </p:pic>
    </p:spTree>
    <p:extLst>
      <p:ext uri="{BB962C8B-B14F-4D97-AF65-F5344CB8AC3E}">
        <p14:creationId xmlns:p14="http://schemas.microsoft.com/office/powerpoint/2010/main" val="17376522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6248400" y="2940908"/>
            <a:ext cx="4471087" cy="2465430"/>
          </a:xfrm>
          <a:noFill/>
        </p:spPr>
        <p:txBody>
          <a:bodyPr>
            <a:noAutofit/>
          </a:bodyPr>
          <a:lstStyle/>
          <a:p>
            <a:pPr marL="0" indent="0">
              <a:buNone/>
            </a:pPr>
            <a:r>
              <a:rPr lang="en-IN" sz="2800" dirty="0">
                <a:latin typeface="Open Sans" panose="020B0606030504020204" pitchFamily="34" charset="0"/>
                <a:ea typeface="Open Sans" panose="020B0606030504020204" pitchFamily="34" charset="0"/>
                <a:cs typeface="Open Sans" panose="020B0606030504020204" pitchFamily="34" charset="0"/>
              </a:rPr>
              <a:t>Q. What  are the types of CWA?</a:t>
            </a: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992660" y="2705100"/>
            <a:ext cx="7000102" cy="1143000"/>
          </a:xfrm>
          <a:noFill/>
        </p:spPr>
        <p:txBody>
          <a:bodyPr>
            <a:normAutofit/>
          </a:bodyPr>
          <a:lstStyle/>
          <a:p>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Evaluation</a:t>
            </a:r>
            <a:endParaRPr lang="en-IN" sz="4000" b="1" u="sng"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80EEE062-FF23-B05E-C166-818DB590CE6B}"/>
              </a:ext>
            </a:extLst>
          </p:cNvPr>
          <p:cNvSpPr>
            <a:spLocks noGrp="1"/>
          </p:cNvSpPr>
          <p:nvPr>
            <p:ph type="sldNum" sz="quarter" idx="12"/>
          </p:nvPr>
        </p:nvSpPr>
        <p:spPr/>
        <p:txBody>
          <a:bodyPr/>
          <a:lstStyle/>
          <a:p>
            <a:fld id="{2BB1E14F-796C-409E-9B94-89634ADD74DA}" type="slidenum">
              <a:rPr lang="en-IN" smtClean="0"/>
              <a:t>81</a:t>
            </a:fld>
            <a:endParaRPr lang="en-IN"/>
          </a:p>
        </p:txBody>
      </p:sp>
    </p:spTree>
    <p:extLst>
      <p:ext uri="{BB962C8B-B14F-4D97-AF65-F5344CB8AC3E}">
        <p14:creationId xmlns:p14="http://schemas.microsoft.com/office/powerpoint/2010/main" val="23328289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36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11418701" y="6368536"/>
            <a:ext cx="350736" cy="369331"/>
          </a:xfrm>
        </p:spPr>
        <p:txBody>
          <a:bodyPr/>
          <a:lstStyle/>
          <a:p>
            <a:fld id="{2BB1E14F-796C-409E-9B94-89634ADD74DA}" type="slidenum">
              <a:rPr lang="en-IN" smtClean="0"/>
              <a:t>82</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8" y="3230215"/>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2"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10817618" y="6620"/>
            <a:ext cx="1387082" cy="1227775"/>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4517493" y="633032"/>
            <a:ext cx="5739388" cy="5349050"/>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Content Placeholder 2">
            <a:extLst>
              <a:ext uri="{FF2B5EF4-FFF2-40B4-BE49-F238E27FC236}">
                <a16:creationId xmlns:a16="http://schemas.microsoft.com/office/drawing/2014/main" id="{2F0FC15A-D324-7345-89C1-639E5FCBC385}"/>
              </a:ext>
            </a:extLst>
          </p:cNvPr>
          <p:cNvSpPr>
            <a:spLocks noGrp="1"/>
          </p:cNvSpPr>
          <p:nvPr>
            <p:ph idx="1"/>
          </p:nvPr>
        </p:nvSpPr>
        <p:spPr>
          <a:xfrm>
            <a:off x="5338118" y="1295400"/>
            <a:ext cx="6396681" cy="4572000"/>
          </a:xfrm>
          <a:noFill/>
        </p:spPr>
        <p:txBody>
          <a:bodyPr>
            <a:noAutofit/>
          </a:bodyPr>
          <a:lstStyle/>
          <a:p>
            <a:pPr marL="0" indent="0" algn="just">
              <a:lnSpc>
                <a:spcPct val="120000"/>
              </a:lnSpc>
              <a:buNone/>
            </a:pPr>
            <a:r>
              <a:rPr lang="en-US" sz="2800" dirty="0">
                <a:latin typeface="Open Sans" panose="020B0606030504020204" pitchFamily="34" charset="0"/>
                <a:ea typeface="Open Sans" panose="020B0606030504020204" pitchFamily="34" charset="0"/>
                <a:cs typeface="Open Sans" panose="020B0606030504020204" pitchFamily="34" charset="0"/>
              </a:rPr>
              <a:t>The Nazis SS used chemical agents to kill millions of Jews and other prisoners in concentration camps.</a:t>
            </a:r>
          </a:p>
          <a:p>
            <a:pPr marL="0" indent="0" algn="just">
              <a:lnSpc>
                <a:spcPct val="120000"/>
              </a:lnSpc>
              <a:buNone/>
            </a:pPr>
            <a:r>
              <a:rPr lang="en-US" sz="2800" dirty="0">
                <a:latin typeface="Open Sans" panose="020B0606030504020204" pitchFamily="34" charset="0"/>
                <a:ea typeface="Open Sans" panose="020B0606030504020204" pitchFamily="34" charset="0"/>
                <a:cs typeface="Open Sans" panose="020B0606030504020204" pitchFamily="34" charset="0"/>
              </a:rPr>
              <a:t>The US developed Chemicals designed to harm crops, and would harm those dependent upon it. However, they were never used.</a:t>
            </a:r>
          </a:p>
          <a:p>
            <a:pPr marL="0" indent="0" algn="just">
              <a:lnSpc>
                <a:spcPct val="120000"/>
              </a:lnSpc>
              <a:buNone/>
            </a:pP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C5EB466-FC32-3E63-46E7-9581F6B98BC8}"/>
              </a:ext>
            </a:extLst>
          </p:cNvPr>
          <p:cNvSpPr>
            <a:spLocks noGrp="1"/>
          </p:cNvSpPr>
          <p:nvPr>
            <p:ph type="title"/>
          </p:nvPr>
        </p:nvSpPr>
        <p:spPr>
          <a:xfrm>
            <a:off x="869092" y="2333368"/>
            <a:ext cx="3676135" cy="1143000"/>
          </a:xfrm>
          <a:noFill/>
        </p:spPr>
        <p:txBody>
          <a:bodyPr>
            <a:normAutofit/>
          </a:bodyPr>
          <a:lstStyle/>
          <a:p>
            <a:r>
              <a:rPr lang="en-IN" sz="4000" b="1"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World War II</a:t>
            </a:r>
          </a:p>
        </p:txBody>
      </p:sp>
      <p:sp>
        <p:nvSpPr>
          <p:cNvPr id="2" name="Slide Number Placeholder 1">
            <a:extLst>
              <a:ext uri="{FF2B5EF4-FFF2-40B4-BE49-F238E27FC236}">
                <a16:creationId xmlns:a16="http://schemas.microsoft.com/office/drawing/2014/main" id="{C0AFB498-0576-EE43-267D-78ABC87F1990}"/>
              </a:ext>
            </a:extLst>
          </p:cNvPr>
          <p:cNvSpPr>
            <a:spLocks noGrp="1"/>
          </p:cNvSpPr>
          <p:nvPr>
            <p:ph type="sldNum" sz="quarter" idx="12"/>
          </p:nvPr>
        </p:nvSpPr>
        <p:spPr/>
        <p:txBody>
          <a:bodyPr/>
          <a:lstStyle/>
          <a:p>
            <a:fld id="{2BB1E14F-796C-409E-9B94-89634ADD74DA}" type="slidenum">
              <a:rPr lang="en-IN" smtClean="0"/>
              <a:t>9</a:t>
            </a:fld>
            <a:endParaRPr lang="en-IN"/>
          </a:p>
        </p:txBody>
      </p:sp>
    </p:spTree>
    <p:extLst>
      <p:ext uri="{BB962C8B-B14F-4D97-AF65-F5344CB8AC3E}">
        <p14:creationId xmlns:p14="http://schemas.microsoft.com/office/powerpoint/2010/main" val="270030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1017</TotalTime>
  <Words>4362</Words>
  <Application>Microsoft Office PowerPoint</Application>
  <PresentationFormat>Widescreen</PresentationFormat>
  <Paragraphs>653</Paragraphs>
  <Slides>82</Slides>
  <Notes>1</Notes>
  <HiddenSlides>0</HiddenSlides>
  <MMClips>0</MMClips>
  <ScaleCrop>false</ScaleCrop>
  <HeadingPairs>
    <vt:vector size="8" baseType="variant">
      <vt:variant>
        <vt:lpstr>Fonts Used</vt:lpstr>
      </vt:variant>
      <vt:variant>
        <vt:i4>16</vt:i4>
      </vt:variant>
      <vt:variant>
        <vt:lpstr>Theme</vt:lpstr>
      </vt:variant>
      <vt:variant>
        <vt:i4>2</vt:i4>
      </vt:variant>
      <vt:variant>
        <vt:lpstr>Embedded OLE Servers</vt:lpstr>
      </vt:variant>
      <vt:variant>
        <vt:i4>1</vt:i4>
      </vt:variant>
      <vt:variant>
        <vt:lpstr>Slide Titles</vt:lpstr>
      </vt:variant>
      <vt:variant>
        <vt:i4>82</vt:i4>
      </vt:variant>
    </vt:vector>
  </HeadingPairs>
  <TitlesOfParts>
    <vt:vector size="101" baseType="lpstr">
      <vt:lpstr>Aptos</vt:lpstr>
      <vt:lpstr>Arial</vt:lpstr>
      <vt:lpstr>Arial Black</vt:lpstr>
      <vt:lpstr>Calibri</vt:lpstr>
      <vt:lpstr>Calibri Light</vt:lpstr>
      <vt:lpstr>Comic Sans MS</vt:lpstr>
      <vt:lpstr>Courier New</vt:lpstr>
      <vt:lpstr>Kruti Dev 010</vt:lpstr>
      <vt:lpstr>Monotype Sorts</vt:lpstr>
      <vt:lpstr>Open sans</vt:lpstr>
      <vt:lpstr>Open sans</vt:lpstr>
      <vt:lpstr>Symbol</vt:lpstr>
      <vt:lpstr>Times New Roman</vt:lpstr>
      <vt:lpstr>Times New Roman (Arabic)</vt:lpstr>
      <vt:lpstr>Verdana</vt:lpstr>
      <vt:lpstr>Wingdings</vt:lpstr>
      <vt:lpstr>Office Theme</vt:lpstr>
      <vt:lpstr>1_Office Theme</vt:lpstr>
      <vt:lpstr>CorelDRAW!</vt:lpstr>
      <vt:lpstr>PowerPoint Presentation</vt:lpstr>
      <vt:lpstr>PowerPoint Presentation</vt:lpstr>
      <vt:lpstr>                          INTRODUCTION</vt:lpstr>
      <vt:lpstr>Ancient History</vt:lpstr>
      <vt:lpstr>  19th Century</vt:lpstr>
      <vt:lpstr>World War I</vt:lpstr>
      <vt:lpstr>World War I</vt:lpstr>
      <vt:lpstr>Between the  World Wars</vt:lpstr>
      <vt:lpstr>World War II</vt:lpstr>
      <vt:lpstr>Yellow Rain</vt:lpstr>
      <vt:lpstr>Iranian and  Iraqi War</vt:lpstr>
      <vt:lpstr>Terrorist’s Attack</vt:lpstr>
      <vt:lpstr>Current Status</vt:lpstr>
      <vt:lpstr>Iran</vt:lpstr>
      <vt:lpstr>Iraq</vt:lpstr>
      <vt:lpstr>Iran</vt:lpstr>
      <vt:lpstr>North Korea</vt:lpstr>
      <vt:lpstr>Syria</vt:lpstr>
      <vt:lpstr>CW AGENTS: CLASSIFICATION</vt:lpstr>
      <vt:lpstr>PowerPoint Presentation</vt:lpstr>
      <vt:lpstr>PowerPoint Presentation</vt:lpstr>
      <vt:lpstr>Cw Agents: Classification</vt:lpstr>
      <vt:lpstr>CWA CHARACTERISTICS AND BEHAVIOR</vt:lpstr>
      <vt:lpstr>PHYSICAL  PROPERTIES</vt:lpstr>
      <vt:lpstr>CHEMICAL PROPERTIES</vt:lpstr>
      <vt:lpstr>PHYSIOLOGICAL  PROPERTIESE</vt:lpstr>
      <vt:lpstr>SEVEN TYPES  OF CWA</vt:lpstr>
      <vt:lpstr>NERVE AGENTS</vt:lpstr>
      <vt:lpstr>PowerPoint Presentation</vt:lpstr>
      <vt:lpstr>Sarin – Chemical Properties</vt:lpstr>
      <vt:lpstr>Sarin – Physical Properties…</vt:lpstr>
      <vt:lpstr>Chemical Agent– Relative Toxicity</vt:lpstr>
      <vt:lpstr>PHYSIO-CHEMICAL PROPERTIES OF NERVE AGENTS</vt:lpstr>
      <vt:lpstr>V Agents</vt:lpstr>
      <vt:lpstr>G Agents</vt:lpstr>
      <vt:lpstr>G Agents</vt:lpstr>
      <vt:lpstr>PowerPoint Presentation</vt:lpstr>
      <vt:lpstr>NERVE AGENT COMPARISON</vt:lpstr>
      <vt:lpstr>HOW MUCH SARIN (GB) DOES IT TAKE?</vt:lpstr>
      <vt:lpstr>BLISTER AGENTS</vt:lpstr>
      <vt:lpstr>PowerPoint Presentation</vt:lpstr>
      <vt:lpstr>Mustard - Chemical Properties</vt:lpstr>
      <vt:lpstr>Mustard - Physical Properties</vt:lpstr>
      <vt:lpstr>BLISTER AGENT POINTS OF EMPHASIS</vt:lpstr>
      <vt:lpstr>BLOOD AGENTS</vt:lpstr>
      <vt:lpstr>Blood agent</vt:lpstr>
      <vt:lpstr>Cyanogens Chloride - Physical Properties</vt:lpstr>
      <vt:lpstr>Choking agents</vt:lpstr>
      <vt:lpstr>Choking agents</vt:lpstr>
      <vt:lpstr>CHOKING AGENTS</vt:lpstr>
      <vt:lpstr>Phosgene </vt:lpstr>
      <vt:lpstr>PSYCHOCHEMICALS</vt:lpstr>
      <vt:lpstr>BZ  AGENTS</vt:lpstr>
      <vt:lpstr>IRRITANTS  (TEAR GAS)</vt:lpstr>
      <vt:lpstr>IRRITANTS (TEAR GAS) </vt:lpstr>
      <vt:lpstr>PROTECTION</vt:lpstr>
      <vt:lpstr>Defoliants  (Herbicides)</vt:lpstr>
      <vt:lpstr>PowerPoint Presentation</vt:lpstr>
      <vt:lpstr>Defoliants (Herbicides)</vt:lpstr>
      <vt:lpstr>Routes of Entry</vt:lpstr>
      <vt:lpstr>Indicators of possible CW use</vt:lpstr>
      <vt:lpstr>Nerve Agents </vt:lpstr>
      <vt:lpstr>Blister Agents</vt:lpstr>
      <vt:lpstr>HN-1 (Nitrogen Mustard)</vt:lpstr>
      <vt:lpstr>Lewisite (L)</vt:lpstr>
      <vt:lpstr>Mustard-Lewisite Mixture</vt:lpstr>
      <vt:lpstr>CHOKING  AGENTS</vt:lpstr>
      <vt:lpstr>Diphosgene (DP)</vt:lpstr>
      <vt:lpstr>BLOOD AGENTS</vt:lpstr>
      <vt:lpstr>INCAPACITATING  AGENTS</vt:lpstr>
      <vt:lpstr>TEAR AGENTS</vt:lpstr>
      <vt:lpstr>TEAR AGENTS</vt:lpstr>
      <vt:lpstr>Dibenz-(b,f)-1,4-oxazepine(CR)</vt:lpstr>
      <vt:lpstr>VOMITING AGENTS</vt:lpstr>
      <vt:lpstr>PowerPoint Presentation</vt:lpstr>
      <vt:lpstr>PowerPoint Presentation</vt:lpstr>
      <vt:lpstr>The Basic Do’s</vt:lpstr>
      <vt:lpstr>PRECAUTIONS</vt:lpstr>
      <vt:lpstr>PowerPoint Presentation</vt:lpstr>
      <vt:lpstr>PowerPoint Presentation</vt:lpstr>
      <vt:lpstr>Evaluation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Rahul Kumar</dc:creator>
  <cp:lastModifiedBy>NDRF ACADEMY</cp:lastModifiedBy>
  <cp:revision>34</cp:revision>
  <dcterms:created xsi:type="dcterms:W3CDTF">2025-04-05T05:08:59Z</dcterms:created>
  <dcterms:modified xsi:type="dcterms:W3CDTF">2026-01-07T07:55:11Z</dcterms:modified>
</cp:coreProperties>
</file>