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1033" r:id="rId2"/>
    <p:sldId id="1062" r:id="rId3"/>
    <p:sldId id="1063" r:id="rId4"/>
    <p:sldId id="1064" r:id="rId5"/>
    <p:sldId id="1065" r:id="rId6"/>
    <p:sldId id="1066" r:id="rId7"/>
    <p:sldId id="1067" r:id="rId8"/>
    <p:sldId id="1068" r:id="rId9"/>
    <p:sldId id="1069" r:id="rId10"/>
    <p:sldId id="1070" r:id="rId11"/>
    <p:sldId id="1071" r:id="rId12"/>
    <p:sldId id="1072" r:id="rId13"/>
    <p:sldId id="1073" r:id="rId14"/>
    <p:sldId id="1074" r:id="rId15"/>
    <p:sldId id="1075" r:id="rId16"/>
    <p:sldId id="1076" r:id="rId17"/>
    <p:sldId id="1078" r:id="rId18"/>
    <p:sldId id="1077" r:id="rId19"/>
    <p:sldId id="1079" r:id="rId20"/>
    <p:sldId id="1080" r:id="rId21"/>
    <p:sldId id="1081" r:id="rId22"/>
    <p:sldId id="1082" r:id="rId23"/>
    <p:sldId id="1083" r:id="rId24"/>
    <p:sldId id="1084" r:id="rId25"/>
    <p:sldId id="1085" r:id="rId26"/>
    <p:sldId id="1086" r:id="rId27"/>
    <p:sldId id="1087" r:id="rId28"/>
    <p:sldId id="1088" r:id="rId29"/>
    <p:sldId id="1089" r:id="rId30"/>
    <p:sldId id="1090" r:id="rId31"/>
    <p:sldId id="1091" r:id="rId32"/>
    <p:sldId id="1092" r:id="rId33"/>
    <p:sldId id="1093" r:id="rId34"/>
    <p:sldId id="1094" r:id="rId35"/>
    <p:sldId id="1095" r:id="rId36"/>
    <p:sldId id="1096" r:id="rId37"/>
    <p:sldId id="1097" r:id="rId38"/>
    <p:sldId id="1098" r:id="rId39"/>
    <p:sldId id="1099" r:id="rId40"/>
    <p:sldId id="1100" r:id="rId41"/>
    <p:sldId id="1101" r:id="rId42"/>
    <p:sldId id="1102" r:id="rId43"/>
    <p:sldId id="1103" r:id="rId44"/>
    <p:sldId id="1104" r:id="rId45"/>
    <p:sldId id="1107" r:id="rId46"/>
    <p:sldId id="1110" r:id="rId47"/>
    <p:sldId id="1109" r:id="rId48"/>
    <p:sldId id="118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47" autoAdjust="0"/>
  </p:normalViewPr>
  <p:slideViewPr>
    <p:cSldViewPr showGuides="1">
      <p:cViewPr varScale="1">
        <p:scale>
          <a:sx n="77" d="100"/>
          <a:sy n="77" d="100"/>
        </p:scale>
        <p:origin x="98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AA8F-6811-4081-BEBC-67527AD40E50}" type="datetimeFigureOut">
              <a:rPr lang="en-IN" smtClean="0"/>
              <a:t>08-01-2026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438AB-9326-4649-B071-25A0F37C4B3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438AB-9326-4649-B071-25A0F37C4B3E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AE2-8465-40C0-A7E6-1678F490BF06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CEB2-D04E-40B5-BE78-6C7605D53046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E87B-FDBB-4656-AFA2-E02608F9FAE5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1200"/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3" name="PPT 7 -"/>
          <p:cNvSpPr txBox="1"/>
          <p:nvPr/>
        </p:nvSpPr>
        <p:spPr>
          <a:xfrm>
            <a:off x="10743140" y="6406669"/>
            <a:ext cx="726021" cy="3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142" tIns="39142" rIns="39142" bIns="39142">
            <a:spAutoFit/>
          </a:bodyPr>
          <a:lstStyle/>
          <a:p>
            <a:pPr algn="ctr" defTabSz="1219200">
              <a:spcBef>
                <a:spcPts val="3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500" b="1"/>
              <a:t>PPT 7</a:t>
            </a:r>
            <a:r>
              <a:rPr sz="1500" b="1" spc="-30"/>
              <a:t> </a:t>
            </a:r>
            <a:r>
              <a:rPr sz="1500"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3516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B279-1521-4AC9-AE12-FF7C14FDA1C5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A8E-FE01-42C6-B24D-E13D68C6F3ED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2D04-5AFB-4C3F-95D5-8EBD48478F90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D693-3DAA-44C0-B86D-A85860C6454A}" type="datetime1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235A-6090-4CF1-A8E5-2C000A6181E9}" type="datetime1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9804-E4C9-47FC-B5E4-DE03F7AC2C5B}" type="datetime1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7588-967C-4299-82B5-70FF856C8856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DD0-210C-4032-A6B7-9B301FEAFE6F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6FEB6-1A4F-40F3-ABBB-997620EE1263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7" Target="../media/image3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../media/image19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3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4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5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3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4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3" Target="../media/image33.png" Type="http://schemas.openxmlformats.org/officeDocument/2006/relationships/image"/><Relationship Id="rId2" Target="../media/image32.pn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4.jpeg" Type="http://schemas.openxmlformats.org/officeDocument/2006/relationships/image"/><Relationship Id="rId5" Target="../media/image3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5.em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24" y="448469"/>
            <a:ext cx="10972800" cy="1421368"/>
          </a:xfrm>
        </p:spPr>
        <p:txBody>
          <a:bodyPr>
            <a:noAutofit/>
          </a:bodyPr>
          <a:lstStyle/>
          <a:p>
            <a:r>
              <a:rPr lang="en-IN" sz="36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CONTAMINATION &amp; DECONTAMINATION PROCEDURE </a:t>
            </a:r>
            <a:br>
              <a:rPr lang="en-IN" sz="4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IN" sz="40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530" y="1527493"/>
            <a:ext cx="4648835" cy="46335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1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95" y="1572290"/>
            <a:ext cx="4978400" cy="4623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4" y="47308"/>
            <a:ext cx="1365252" cy="138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A5E4F6-BBE6-7573-FA3E-18E71694F9AC}"/>
              </a:ext>
            </a:extLst>
          </p:cNvPr>
          <p:cNvSpPr txBox="1"/>
          <p:nvPr/>
        </p:nvSpPr>
        <p:spPr>
          <a:xfrm>
            <a:off x="6439494" y="6229373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Kamlesh Dhoundiyal, </a:t>
            </a:r>
            <a:r>
              <a:rPr lang="en-IN" sz="1600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2I</a:t>
            </a:r>
            <a:r>
              <a:rPr lang="en-IN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C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3179618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CHEMICAL</a:t>
            </a:r>
            <a:br>
              <a:rPr 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METHOD</a:t>
            </a:r>
            <a:endParaRPr lang="en-IN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701080"/>
            <a:ext cx="7974332" cy="5099503"/>
          </a:xfrm>
        </p:spPr>
        <p:txBody>
          <a:bodyPr>
            <a:normAutofit fontScale="85000" lnSpcReduction="10000"/>
          </a:bodyPr>
          <a:lstStyle/>
          <a:p>
            <a:pPr marL="365760" indent="-25590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Decontamination through chemical method is more reliable and effective as compared to physical methods.</a:t>
            </a:r>
          </a:p>
          <a:p>
            <a:pPr marL="365760" indent="-25590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Convert  toxic CW agent into innocent  ( harmless) product.</a:t>
            </a:r>
          </a:p>
          <a:p>
            <a:pPr marL="365760" indent="-25590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This method however needs special chemicals and trained personnel.</a:t>
            </a:r>
          </a:p>
          <a:p>
            <a:pPr marL="365760" indent="-25590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 panose="05040102010807070707"/>
              <a:buChar char=""/>
              <a:defRPr/>
            </a:pPr>
            <a:r>
              <a:rPr lang="en-US" sz="2600" dirty="0">
                <a:latin typeface="Open sans"/>
                <a:cs typeface="Times New Roman" panose="02020603050405020304" pitchFamily="18" charset="0"/>
              </a:rPr>
              <a:t>Most widely accepted reaction for detoxification of CW agents by chemical modification are</a:t>
            </a:r>
          </a:p>
          <a:p>
            <a:pPr marL="621665" lvl="1" algn="just" eaLnBrk="1" fontAlgn="auto" hangingPunct="1">
              <a:lnSpc>
                <a:spcPct val="150000"/>
              </a:lnSpc>
              <a:spcBef>
                <a:spcPts val="325"/>
              </a:spcBef>
              <a:spcAft>
                <a:spcPts val="0"/>
              </a:spcAft>
              <a:buFont typeface="Verdana" panose="020B0604030504040204"/>
              <a:buChar char="◦"/>
              <a:defRPr/>
            </a:pPr>
            <a:r>
              <a:rPr lang="en-US" sz="2600" b="1" dirty="0">
                <a:latin typeface="Open sans"/>
                <a:cs typeface="Times New Roman" panose="02020603050405020304" pitchFamily="18" charset="0"/>
              </a:rPr>
              <a:t>Oxidation</a:t>
            </a:r>
          </a:p>
          <a:p>
            <a:pPr marL="621665" lvl="1" algn="just" eaLnBrk="1" fontAlgn="auto" hangingPunct="1">
              <a:lnSpc>
                <a:spcPct val="150000"/>
              </a:lnSpc>
              <a:spcBef>
                <a:spcPts val="325"/>
              </a:spcBef>
              <a:spcAft>
                <a:spcPts val="0"/>
              </a:spcAft>
              <a:buFont typeface="Verdana" panose="020B0604030504040204"/>
              <a:buChar char="◦"/>
              <a:defRPr/>
            </a:pPr>
            <a:r>
              <a:rPr lang="en-US" sz="2600" b="1" dirty="0">
                <a:latin typeface="Open sans"/>
                <a:cs typeface="Times New Roman" panose="02020603050405020304" pitchFamily="18" charset="0"/>
              </a:rPr>
              <a:t>Hydrolysis</a:t>
            </a:r>
          </a:p>
          <a:p>
            <a:pPr marL="365760" indent="-25590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5905" eaLnBrk="1" fontAlgn="auto" hangingPunct="1">
              <a:lnSpc>
                <a:spcPct val="150000"/>
              </a:lnSpc>
              <a:spcAft>
                <a:spcPts val="0"/>
              </a:spcAft>
              <a:buFont typeface="Wingdings 3" panose="05040102010807070707"/>
              <a:buChar char="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10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9219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1342" y="2545459"/>
            <a:ext cx="52578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OXIDATION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915" y="1673920"/>
            <a:ext cx="7496885" cy="5050295"/>
          </a:xfrm>
        </p:spPr>
        <p:txBody>
          <a:bodyPr>
            <a:normAutofit lnSpcReduction="10000"/>
          </a:bodyPr>
          <a:lstStyle/>
          <a:p>
            <a:pPr marL="859155" indent="-463550" algn="just" eaLnBrk="1" hangingPunct="1">
              <a:lnSpc>
                <a:spcPct val="150000"/>
              </a:lnSpc>
              <a:buClr>
                <a:schemeClr val="tx2"/>
              </a:buClr>
              <a:buSzPct val="75000"/>
              <a:buFont typeface="Wingdings 2" panose="05020102010507070707" pitchFamily="18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In this type of reaction substance gains oxygen or loses hydrogen. V agents &amp; Sulphur Mustard are highly vulnerable to oxidation. Chloramines are effective against mustard and V agents but ineffective against G agent.</a:t>
            </a:r>
          </a:p>
          <a:p>
            <a:pPr marL="859155" indent="-463550" algn="just" eaLnBrk="1" hangingPunct="1">
              <a:lnSpc>
                <a:spcPct val="150000"/>
              </a:lnSpc>
              <a:buClr>
                <a:schemeClr val="tx2"/>
              </a:buClr>
              <a:buSzPct val="75000"/>
              <a:buFont typeface="Wingdings 2" panose="05020102010507070707" pitchFamily="18" charset="2"/>
              <a:buNone/>
            </a:pPr>
            <a:r>
              <a:rPr lang="en-US" altLang="en-US" sz="2400" b="1" dirty="0">
                <a:latin typeface="Open sans"/>
                <a:cs typeface="Times New Roman" panose="02020603050405020304" pitchFamily="18" charset="0"/>
              </a:rPr>
              <a:t>Commonly used oxidants are:-</a:t>
            </a:r>
            <a:endParaRPr lang="en-US" altLang="en-US" sz="2400" dirty="0">
              <a:latin typeface="Open sans"/>
              <a:cs typeface="Times New Roman" panose="02020603050405020304" pitchFamily="18" charset="0"/>
            </a:endParaRPr>
          </a:p>
          <a:p>
            <a:pPr marL="859155" indent="-463550" algn="just" eaLnBrk="1" hangingPunct="1">
              <a:lnSpc>
                <a:spcPct val="15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      Sodium hypo chloride(</a:t>
            </a:r>
            <a:r>
              <a:rPr lang="en-US" altLang="en-US" sz="2400" dirty="0" err="1">
                <a:latin typeface="Open sans"/>
                <a:cs typeface="Times New Roman" panose="02020603050405020304" pitchFamily="18" charset="0"/>
              </a:rPr>
              <a:t>NaClO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)</a:t>
            </a:r>
          </a:p>
          <a:p>
            <a:pPr marL="859155" indent="-463550" algn="just" eaLnBrk="1" hangingPunct="1">
              <a:lnSpc>
                <a:spcPct val="15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      Bleaching powder(STB)</a:t>
            </a:r>
          </a:p>
          <a:p>
            <a:pPr marL="859155" indent="-463550" algn="just" eaLnBrk="1" hangingPunct="1">
              <a:lnSpc>
                <a:spcPct val="15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      Calcium hypo chloride</a:t>
            </a:r>
            <a:endParaRPr lang="en-IN" sz="2400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11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2857500"/>
            <a:ext cx="6019800" cy="1143000"/>
          </a:xfrm>
        </p:spPr>
        <p:txBody>
          <a:bodyPr>
            <a:normAutofit/>
          </a:bodyPr>
          <a:lstStyle/>
          <a:p>
            <a:r>
              <a:rPr lang="en-US" altLang="en-US" sz="4000" b="1" i="1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HYDROLYSIS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17824"/>
            <a:ext cx="7523480" cy="5099503"/>
          </a:xfrm>
        </p:spPr>
        <p:txBody>
          <a:bodyPr>
            <a:normAutofit/>
          </a:bodyPr>
          <a:lstStyle/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Char char="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It is the reaction of water with an organic compound it is facilitated by the presence of bases, acids. G type nerve agents can be rapidly decomposed by hydrolysis.</a:t>
            </a: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    Such decontaminants are:-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           Caustic soda (NaOH)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           Baking powder (NaHCO3)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           Washing powder (Na2CO3)</a:t>
            </a: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12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575801"/>
            <a:ext cx="4419600" cy="1143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DS-2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altLang="en-US" sz="5400" b="1" dirty="0">
                <a:solidFill>
                  <a:srgbClr val="C00000"/>
                </a:solidFill>
                <a:latin typeface="Open sans"/>
              </a:rPr>
              <a:t> (</a:t>
            </a: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DECON.</a:t>
            </a:r>
            <a:r>
              <a:rPr lang="en-US" altLang="en-US" sz="5400" b="1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SOLUTION</a:t>
            </a:r>
            <a:r>
              <a:rPr lang="en-US" altLang="en-US" sz="5400" b="1" dirty="0">
                <a:solidFill>
                  <a:srgbClr val="C00000"/>
                </a:solidFill>
                <a:latin typeface="Open sans"/>
              </a:rPr>
              <a:t>)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04262"/>
            <a:ext cx="5216235" cy="5099503"/>
          </a:xfrm>
        </p:spPr>
        <p:txBody>
          <a:bodyPr>
            <a:normAutofit/>
          </a:bodyPr>
          <a:lstStyle/>
          <a:p>
            <a:pPr marL="365125" indent="-255905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latin typeface="Open sans"/>
                <a:cs typeface="Times New Roman" panose="02020603050405020304" pitchFamily="18" charset="0"/>
              </a:rPr>
              <a:t>Composition: </a:t>
            </a:r>
          </a:p>
          <a:p>
            <a:pPr marL="365125" indent="-255905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1)NaOH - 2%,</a:t>
            </a:r>
          </a:p>
          <a:p>
            <a:pPr marL="365125" indent="-255905" eaLnBrk="1" hangingPunct="1">
              <a:buFont typeface="Arial" panose="020B0604020202020204" pitchFamily="34" charset="0"/>
              <a:buNone/>
            </a:pP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marL="365125" indent="-255905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2)Ethylene glycol monomethyl</a:t>
            </a:r>
          </a:p>
          <a:p>
            <a:pPr marL="365125" indent="-255905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    ether - 28%,</a:t>
            </a:r>
          </a:p>
          <a:p>
            <a:pPr marL="365125" indent="-255905" eaLnBrk="1" hangingPunct="1">
              <a:buFont typeface="Arial" panose="020B0604020202020204" pitchFamily="34" charset="0"/>
              <a:buNone/>
            </a:pP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marL="365125" indent="-255905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3)Diethylene triamine - 70%.</a:t>
            </a:r>
          </a:p>
          <a:p>
            <a:pPr marL="621030" lvl="1" algn="just" eaLnBrk="1" hangingPunct="1">
              <a:spcBef>
                <a:spcPts val="325"/>
              </a:spcBef>
              <a:buFont typeface="Arial" panose="020B0604020202020204" pitchFamily="34" charset="0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13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1768477"/>
            <a:ext cx="2543529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2" y="2857500"/>
            <a:ext cx="4876800" cy="1143000"/>
          </a:xfrm>
        </p:spPr>
        <p:txBody>
          <a:bodyPr>
            <a:noAutofit/>
          </a:bodyPr>
          <a:lstStyle/>
          <a:p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</a:rPr>
              <a:t>CHARACTERISTICS OF </a:t>
            </a:r>
            <a:b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</a:rPr>
            </a:b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</a:rPr>
              <a:t>DS-2 SOLUTION </a:t>
            </a:r>
            <a:endParaRPr lang="en-IN" sz="3800" b="1" u="sng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8497"/>
            <a:ext cx="7315200" cy="5099503"/>
          </a:xfrm>
        </p:spPr>
        <p:txBody>
          <a:bodyPr>
            <a:normAutofit fontScale="92500" lnSpcReduction="20000"/>
          </a:bodyPr>
          <a:lstStyle/>
          <a:p>
            <a:pPr marL="849630" lvl="1" indent="-514350" algn="just" eaLnBrk="1" hangingPunct="1">
              <a:spcBef>
                <a:spcPts val="325"/>
              </a:spcBef>
              <a:buFont typeface="Calibri" panose="020F0502020204030204" pitchFamily="34" charset="0"/>
              <a:buAutoNum type="arabicPeriod"/>
            </a:pPr>
            <a:r>
              <a:rPr lang="en-US" altLang="en-US" sz="3200" dirty="0">
                <a:latin typeface="Open sans"/>
                <a:cs typeface="Times New Roman" panose="02020603050405020304" pitchFamily="18" charset="0"/>
              </a:rPr>
              <a:t>Widely used in contamination with blister &amp; nerve agents</a:t>
            </a:r>
          </a:p>
          <a:p>
            <a:pPr marL="849630" lvl="1" indent="-514350" algn="just" eaLnBrk="1" hangingPunct="1">
              <a:spcBef>
                <a:spcPts val="325"/>
              </a:spcBef>
              <a:buFont typeface="Calibri" panose="020F0502020204030204" pitchFamily="34" charset="0"/>
              <a:buAutoNum type="arabicPeriod"/>
            </a:pPr>
            <a:endParaRPr lang="en-US" altLang="en-US" sz="3200" dirty="0">
              <a:latin typeface="Open sans"/>
              <a:cs typeface="Times New Roman" panose="02020603050405020304" pitchFamily="18" charset="0"/>
            </a:endParaRPr>
          </a:p>
          <a:p>
            <a:pPr marL="849630" lvl="1" indent="-514350" algn="just" eaLnBrk="1" hangingPunct="1">
              <a:spcBef>
                <a:spcPts val="325"/>
              </a:spcBef>
              <a:buFont typeface="Calibri" panose="020F0502020204030204" pitchFamily="34" charset="0"/>
              <a:buAutoNum type="arabicPeriod"/>
            </a:pPr>
            <a:r>
              <a:rPr lang="en-US" altLang="en-US" sz="3200" dirty="0">
                <a:latin typeface="Open sans"/>
                <a:cs typeface="Times New Roman" panose="02020603050405020304" pitchFamily="18" charset="0"/>
              </a:rPr>
              <a:t>Used for equipment/vehicle &amp; area decontamination </a:t>
            </a:r>
          </a:p>
          <a:p>
            <a:pPr marL="849630" lvl="1" indent="-514350" algn="just" eaLnBrk="1" hangingPunct="1">
              <a:spcBef>
                <a:spcPts val="325"/>
              </a:spcBef>
              <a:buFont typeface="Calibri" panose="020F0502020204030204" pitchFamily="34" charset="0"/>
              <a:buAutoNum type="arabicPeriod"/>
            </a:pPr>
            <a:endParaRPr lang="en-US" altLang="en-US" sz="3200" dirty="0">
              <a:latin typeface="Open sans"/>
              <a:cs typeface="Times New Roman" panose="02020603050405020304" pitchFamily="18" charset="0"/>
            </a:endParaRPr>
          </a:p>
          <a:p>
            <a:pPr marL="849630" lvl="1" indent="-514350" algn="just" eaLnBrk="1" hangingPunct="1">
              <a:spcBef>
                <a:spcPts val="325"/>
              </a:spcBef>
              <a:buFont typeface="Calibri" panose="020F0502020204030204" pitchFamily="34" charset="0"/>
              <a:buAutoNum type="arabicPeriod"/>
            </a:pPr>
            <a:r>
              <a:rPr lang="en-US" altLang="en-US" sz="3200" dirty="0">
                <a:latin typeface="Open sans"/>
                <a:cs typeface="Times New Roman" panose="02020603050405020304" pitchFamily="18" charset="0"/>
              </a:rPr>
              <a:t>Non-corrosive to metals but damages paints and rubber leather and plastic materials.</a:t>
            </a:r>
          </a:p>
          <a:p>
            <a:pPr marL="849630" lvl="1" indent="-514350" algn="just" eaLnBrk="1" hangingPunct="1">
              <a:spcBef>
                <a:spcPts val="325"/>
              </a:spcBef>
              <a:buFont typeface="Calibri" panose="020F0502020204030204" pitchFamily="34" charset="0"/>
              <a:buAutoNum type="arabicPeriod"/>
            </a:pPr>
            <a:endParaRPr lang="en-US" altLang="en-US" sz="3200" dirty="0">
              <a:latin typeface="Open sans"/>
              <a:cs typeface="Times New Roman" panose="02020603050405020304" pitchFamily="18" charset="0"/>
            </a:endParaRPr>
          </a:p>
          <a:p>
            <a:pPr marL="849630" lvl="1" indent="-514350" algn="just" eaLnBrk="1" hangingPunct="1">
              <a:spcBef>
                <a:spcPts val="325"/>
              </a:spcBef>
              <a:buFont typeface="Calibri" panose="020F0502020204030204" pitchFamily="34" charset="0"/>
              <a:buAutoNum type="arabicPeriod"/>
            </a:pPr>
            <a:r>
              <a:rPr lang="en-US" altLang="en-US" sz="3200" dirty="0">
                <a:latin typeface="Open sans"/>
                <a:cs typeface="Times New Roman" panose="02020603050405020304" pitchFamily="18" charset="0"/>
              </a:rPr>
              <a:t>Within 30 min contact time neutralize all known toxic chemical agents</a:t>
            </a:r>
          </a:p>
          <a:p>
            <a:endParaRPr lang="en-US" altLang="en-US" dirty="0"/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14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5" y="2667000"/>
            <a:ext cx="4572000" cy="1143000"/>
          </a:xfrm>
        </p:spPr>
        <p:txBody>
          <a:bodyPr>
            <a:noAutofit/>
          </a:bodyPr>
          <a:lstStyle/>
          <a:p>
            <a:r>
              <a:rPr altLang="en-US" b="1" baseline="0" cap="none" dirty="0" i="0" kern="1200" kumimoji="0" lang="en-US" noProof="0" normalizeH="0" spc="0" strike="noStrike" sz="400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charset="0" panose="02020603050405020304" pitchFamily="18" typeface="Times New Roman"/>
              </a:rPr>
              <a:t>DS-2</a:t>
            </a:r>
            <a:r>
              <a:rPr altLang="en-US" b="1" baseline="0" cap="none" dirty="0" i="0" kern="1200" kumimoji="0" lang="en-US" noProof="0" normalizeH="0" spc="0" strike="noStrik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 (</a:t>
            </a:r>
            <a:r>
              <a:rPr altLang="en-US" b="1" baseline="0" cap="none" dirty="0" i="0" kern="1200" kumimoji="0" lang="en-US" noProof="0" normalizeH="0" spc="0" strike="noStrike" sz="400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charset="0" panose="02020603050405020304" pitchFamily="18" typeface="Times New Roman"/>
              </a:rPr>
              <a:t>DECON.</a:t>
            </a:r>
            <a:r>
              <a:rPr altLang="en-US" b="1" baseline="0" cap="none" dirty="0" i="0" kern="1200" kumimoji="0" lang="en-US" noProof="0" normalizeH="0" spc="0" strike="noStrik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 </a:t>
            </a:r>
            <a:r>
              <a:rPr altLang="en-US" b="1" baseline="0" cap="none" dirty="0" i="0" kern="1200" kumimoji="0" lang="en-US" noProof="0" normalizeH="0" spc="0" strike="noStrike" sz="400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charset="0" panose="02020603050405020304" pitchFamily="18" typeface="Times New Roman"/>
              </a:rPr>
              <a:t>SOLUTION</a:t>
            </a:r>
            <a:r>
              <a:rPr altLang="en-US" b="1" baseline="0" cap="none" dirty="0" i="0" kern="1200" kumimoji="0" lang="en-US" noProof="0" normalizeH="0" spc="0" strike="noStrik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)</a:t>
            </a:r>
            <a:endParaRPr b="1" dirty="0" lang="en-IN" sz="4000">
              <a:solidFill>
                <a:srgbClr val="C00000"/>
              </a:solidFill>
              <a:latin typeface="Open sans"/>
              <a:cs charset="0" panose="02020603050405020304" pitchFamily="18"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80961"/>
            <a:ext cx="9829800" cy="4709295"/>
          </a:xfrm>
        </p:spPr>
        <p:txBody>
          <a:bodyPr>
            <a:normAutofit/>
          </a:bodyPr>
          <a:lstStyle/>
          <a:p>
            <a:pPr algn="just" eaLnBrk="1" hangingPunct="1" indent="-463550" lvl="1" marL="859155">
              <a:buClr>
                <a:schemeClr val="tx2"/>
              </a:buClr>
              <a:buSzPct val="75000"/>
              <a:buFont charset="2" panose="05000000000000000000" pitchFamily="2" typeface="Wingdings"/>
              <a:buNone/>
            </a:pPr>
            <a:r>
              <a:rPr altLang="en-US" b="1" dirty="0" lang="en-US" sz="3200">
                <a:latin typeface="Open sans"/>
                <a:cs charset="0" panose="02020603050405020304" pitchFamily="18" typeface="Times New Roman"/>
              </a:rPr>
              <a:t>Merits of DS-2</a:t>
            </a:r>
          </a:p>
          <a:p>
            <a:pPr algn="just" eaLnBrk="1" hangingPunct="1" indent="-463550" lvl="1" marL="859155">
              <a:buClr>
                <a:schemeClr val="tx2"/>
              </a:buClr>
              <a:buSzPct val="75000"/>
              <a:buFont charset="2" panose="05000000000000000000" pitchFamily="2" typeface="Wingdings"/>
              <a:buChar char="Ø"/>
            </a:pPr>
            <a:r>
              <a:rPr altLang="en-US" dirty="0" lang="en-US" sz="3200">
                <a:latin typeface="Open sans"/>
                <a:cs charset="0" panose="02020603050405020304" pitchFamily="18" typeface="Times New Roman"/>
              </a:rPr>
              <a:t> DS-2 Ready to use solution.</a:t>
            </a:r>
          </a:p>
          <a:p>
            <a:pPr algn="just" eaLnBrk="1" hangingPunct="1" indent="-463550" marL="859155">
              <a:lnSpc>
                <a:spcPct val="150000"/>
              </a:lnSpc>
              <a:buClr>
                <a:schemeClr val="tx2"/>
              </a:buClr>
              <a:buSzPct val="75000"/>
              <a:buFont charset="2" panose="05000000000000000000" pitchFamily="2" typeface="Wingdings"/>
              <a:buChar char="Ø"/>
            </a:pPr>
            <a:r>
              <a:rPr altLang="en-US" dirty="0" lang="en-US">
                <a:latin typeface="Open sans"/>
                <a:cs charset="0" panose="02020603050405020304" pitchFamily="18" typeface="Times New Roman"/>
              </a:rPr>
              <a:t> </a:t>
            </a:r>
            <a:r>
              <a:rPr altLang="en-US" dirty="0" lang="en-US" sz="3600">
                <a:latin typeface="Open sans"/>
                <a:cs charset="0" panose="02020603050405020304" pitchFamily="18" typeface="Times New Roman"/>
              </a:rPr>
              <a:t>Long</a:t>
            </a:r>
            <a:r>
              <a:rPr altLang="en-US" dirty="0" lang="en-US">
                <a:latin typeface="Open sans"/>
                <a:cs charset="0" panose="02020603050405020304" pitchFamily="18" typeface="Times New Roman"/>
              </a:rPr>
              <a:t> term storage stability.</a:t>
            </a:r>
          </a:p>
          <a:p>
            <a:pPr eaLnBrk="1" hangingPunct="1" indent="-463550" marL="859155">
              <a:buClr>
                <a:schemeClr val="tx2"/>
              </a:buClr>
              <a:buSzPct val="75000"/>
              <a:buFont charset="2" panose="05000000000000000000" pitchFamily="2" typeface="Wingdings"/>
              <a:buChar char="Ø"/>
            </a:pPr>
            <a:r>
              <a:rPr altLang="en-US" dirty="0" lang="en-US">
                <a:latin typeface="Open sans"/>
                <a:cs charset="0" panose="02020603050405020304" pitchFamily="18" typeface="Times New Roman"/>
              </a:rPr>
              <a:t> Long operative temperature.</a:t>
            </a:r>
          </a:p>
          <a:p>
            <a:pPr eaLnBrk="1" hangingPunct="1" indent="-463550" marL="859155">
              <a:buClr>
                <a:schemeClr val="tx2"/>
              </a:buClr>
              <a:buSzPct val="75000"/>
              <a:buFont charset="2" panose="05020102010507070707" pitchFamily="18" typeface="Wingdings 2"/>
              <a:buNone/>
            </a:pPr>
            <a:endParaRPr altLang="en-US" dirty="0" lang="en-US">
              <a:latin typeface="Open sans"/>
              <a:cs charset="0" panose="02020603050405020304" pitchFamily="18" typeface="Times New Roman"/>
            </a:endParaRPr>
          </a:p>
          <a:p>
            <a:pPr eaLnBrk="1" hangingPunct="1" indent="-463550" marL="859155">
              <a:buClr>
                <a:schemeClr val="tx2"/>
              </a:buClr>
              <a:buSzPct val="75000"/>
              <a:buFont charset="2" panose="05020102010507070707" pitchFamily="18" typeface="Wingdings 2"/>
              <a:buNone/>
            </a:pPr>
            <a:r>
              <a:rPr altLang="en-US" dirty="0" lang="en-US">
                <a:latin typeface="Open sans"/>
                <a:cs charset="0" panose="02020603050405020304" pitchFamily="18" typeface="Times New Roman"/>
              </a:rPr>
              <a:t> </a:t>
            </a:r>
            <a:r>
              <a:rPr altLang="en-US" b="1" dirty="0" lang="en-US">
                <a:latin typeface="Open sans"/>
                <a:cs charset="0" panose="02020603050405020304" pitchFamily="18" typeface="Times New Roman"/>
              </a:rPr>
              <a:t>Demerits of DS-2</a:t>
            </a:r>
          </a:p>
          <a:p>
            <a:pPr algn="just" eaLnBrk="1" hangingPunct="1" indent="-463550" lvl="1" marL="859155">
              <a:buClr>
                <a:schemeClr val="tx2"/>
              </a:buClr>
              <a:buSzPct val="75000"/>
              <a:buFont charset="2" panose="05000000000000000000" pitchFamily="2" typeface="Wingdings"/>
              <a:buChar char="Ø"/>
            </a:pPr>
            <a:r>
              <a:rPr altLang="en-US" dirty="0" lang="en-US" sz="3200">
                <a:latin typeface="Open sans"/>
                <a:cs charset="0" panose="02020603050405020304" pitchFamily="18" typeface="Times New Roman"/>
              </a:rPr>
              <a:t> Damages paints and plastics.</a:t>
            </a:r>
          </a:p>
          <a:p>
            <a:pPr>
              <a:lnSpc>
                <a:spcPct val="250000"/>
              </a:lnSpc>
            </a:pPr>
            <a:endParaRPr dirty="0" lang="en-IN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b="1" lang="en-US" smtClean="0" sz="1400">
                <a:solidFill>
                  <a:srgbClr val="7030A0"/>
                </a:solidFill>
              </a:rPr>
              <a:t>15</a:t>
            </a:fld>
            <a:endParaRPr b="1" dirty="0" lang="en-US" sz="140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r="83"/>
          <a:stretch>
            <a:fillRect/>
          </a:stretch>
        </p:blipFill>
        <p:spPr bwMode="auto">
          <a:xfrm>
            <a:off x="228600" y="1524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Open sans"/>
              </a:rPr>
              <a:t>WHERE DECON HAS TO BE CARRIED OUT?</a:t>
            </a:r>
            <a:endParaRPr lang="en-IN" sz="3200" b="1" u="sng" dirty="0">
              <a:solidFill>
                <a:srgbClr val="FF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8300"/>
            <a:ext cx="10972800" cy="5099503"/>
          </a:xfrm>
        </p:spPr>
        <p:txBody>
          <a:bodyPr>
            <a:normAutofit/>
          </a:bodyPr>
          <a:lstStyle/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PERSONAL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EQUIPMENT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VEHICLES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TERRAIN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16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1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371600"/>
            <a:ext cx="3657600" cy="245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8" descr="Image result for Equipment DE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457962"/>
            <a:ext cx="3276600" cy="222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906838"/>
            <a:ext cx="3505200" cy="240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3748088"/>
            <a:ext cx="3387725" cy="245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5280" y="47308"/>
            <a:ext cx="1635688" cy="135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4" y="19599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09800"/>
            <a:ext cx="3810000" cy="150527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4 STEPS OF DECON.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FOR VICTIMS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00531"/>
            <a:ext cx="7010400" cy="4694372"/>
          </a:xfrm>
        </p:spPr>
        <p:txBody>
          <a:bodyPr>
            <a:norm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Garments off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Showering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Monitoring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Re issue clothing /registration .</a:t>
            </a: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17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PERSONNEL DECONTAMINATION</a:t>
            </a:r>
            <a:endParaRPr lang="en-IN" sz="36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18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Content Placeholder 3" descr="decontamin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1221" y="1238251"/>
            <a:ext cx="9621958" cy="50990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74119"/>
            <a:ext cx="3810000" cy="1676400"/>
          </a:xfrm>
        </p:spPr>
        <p:txBody>
          <a:bodyPr>
            <a:noAutofit/>
          </a:bodyPr>
          <a:lstStyle/>
          <a:p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STEPS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 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OF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 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PERSONNEL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 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DECON.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9408"/>
            <a:ext cx="6934200" cy="4785495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Individual gear drop.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Shuffle Pit.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Over garment off ( CBRN suit removal).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Over boots and gloves off.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Monitor.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Mask removal.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Showering.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Re-monitoring.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Re issue clothing / Registration.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19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" y="2723465"/>
            <a:ext cx="5562600" cy="1447800"/>
          </a:xfrm>
        </p:spPr>
        <p:txBody>
          <a:bodyPr>
            <a:noAutofit/>
          </a:bodyPr>
          <a:lstStyle/>
          <a:p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INTRODUCTION</a:t>
            </a:r>
            <a:br>
              <a:rPr kumimoji="0" lang="en-US" altLang="en-US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</a:br>
            <a:endParaRPr lang="en-IN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377496"/>
            <a:ext cx="6629400" cy="5017407"/>
          </a:xfrm>
        </p:spPr>
        <p:txBody>
          <a:bodyPr>
            <a:normAutofit fontScale="70000" lnSpcReduction="20000"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Occupational workers as well as general population may be exposed to radiation by various routes following an accidental release of radioactivity from nuclear facilities.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Minor sine contamination may occur from time to time in nuclear facilities, hospital or industrial, laboratories where unsealed radioisotopes are handled.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4000" b="1" i="1" u="sng" dirty="0">
                <a:solidFill>
                  <a:srgbClr val="FF0000"/>
                </a:solidFill>
              </a:rPr>
            </a:br>
            <a:br>
              <a:rPr lang="en-US" sz="4000" b="1" i="1" u="sng" dirty="0">
                <a:solidFill>
                  <a:srgbClr val="FF0000"/>
                </a:solidFill>
              </a:rPr>
            </a:br>
            <a:r>
              <a:rPr lang="en-US" sz="4000" b="1" u="sng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Open sans"/>
                <a:cs typeface="Times New Roman" panose="02020603050405020304" pitchFamily="18" charset="0"/>
              </a:rPr>
              <a:t>STEP 1 – INDIVIDUAL GEAR DROP </a:t>
            </a:r>
            <a:br>
              <a:rPr lang="en-US" sz="4000" b="1" u="sng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Open sans"/>
                <a:cs typeface="Times New Roman" panose="02020603050405020304" pitchFamily="18" charset="0"/>
              </a:rPr>
            </a:br>
            <a:br>
              <a:rPr lang="en-US" sz="4000" b="1" i="1" u="sng" dirty="0">
                <a:solidFill>
                  <a:srgbClr val="C00000"/>
                </a:solidFill>
                <a:latin typeface="Open sans"/>
              </a:rPr>
            </a:b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20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Content Placeholder 4" descr="step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441904"/>
            <a:ext cx="12039600" cy="4654096"/>
          </a:xfr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STEP-2  SHUFFLE PIT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21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6" descr="DSC0088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441904"/>
            <a:ext cx="12039599" cy="4654096"/>
          </a:xfr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STEP-3 OVER GARMENT OFF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22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1030" descr="step 3 over garments off 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441904"/>
            <a:ext cx="12039600" cy="4730296"/>
          </a:xfr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287000" cy="1143000"/>
          </a:xfrm>
        </p:spPr>
        <p:txBody>
          <a:bodyPr>
            <a:normAutofit/>
          </a:bodyPr>
          <a:lstStyle/>
          <a:p>
            <a:r>
              <a:rPr lang="en-US" altLang="en-US" sz="36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STEP-4 OVER BOOTS AND GLOVES OFF</a:t>
            </a:r>
            <a:endParaRPr lang="en-IN" sz="36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52037"/>
            <a:ext cx="12039600" cy="4785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23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081968" cy="1196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STEP- 5  MONITOR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60" y="1397791"/>
            <a:ext cx="12017340" cy="48772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24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STEP- 6 MASK REMOVAL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25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6" descr="step 6 mask remov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371600"/>
            <a:ext cx="12039599" cy="4724400"/>
          </a:xfr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STEP -7 SHOWRING </a:t>
            </a:r>
            <a:b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</a:b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5704"/>
            <a:ext cx="5257801" cy="44797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26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391" y="1377495"/>
            <a:ext cx="5182009" cy="4467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Autofit/>
          </a:bodyPr>
          <a:lstStyle/>
          <a:p>
            <a:r>
              <a:rPr lang="en-IN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STEP- 8  RE-MONITORING.</a:t>
            </a:r>
            <a:br>
              <a:rPr lang="en-IN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17074"/>
            <a:ext cx="12115800" cy="46789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27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STEP-9 RE ISSUE CLOTHING/REGISTRATION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28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1029" descr="DSC0089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1" y="1441904"/>
            <a:ext cx="12039600" cy="4654096"/>
          </a:xfr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STEPS OF DECON AT SITE </a:t>
            </a:r>
            <a:endParaRPr lang="en-IN" sz="36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650" y="1567871"/>
            <a:ext cx="8254699" cy="45541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29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860"/>
            <a:ext cx="3886200" cy="1143000"/>
          </a:xfrm>
        </p:spPr>
        <p:txBody>
          <a:bodyPr>
            <a:normAutofit/>
          </a:bodyPr>
          <a:lstStyle/>
          <a:p>
            <a:r>
              <a:rPr kumimoji="0" lang="en-US" sz="4000" b="1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OBJECTIVES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0" y="1464520"/>
            <a:ext cx="6629400" cy="533400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Open sans"/>
                <a:cs typeface="Times New Roman" panose="02020603050405020304" pitchFamily="18" charset="0"/>
              </a:rPr>
              <a:t>Upon completion of this lesson you will be able to :-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N" sz="2800" dirty="0">
                <a:latin typeface="Open sans"/>
                <a:cs typeface="Times New Roman" panose="02020603050405020304" pitchFamily="18" charset="0"/>
              </a:rPr>
              <a:t>Contamination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N" sz="2800" dirty="0">
                <a:latin typeface="Open sans"/>
                <a:cs typeface="Times New Roman" panose="02020603050405020304" pitchFamily="18" charset="0"/>
              </a:rPr>
              <a:t>Types of contamination</a:t>
            </a:r>
            <a:endParaRPr 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Concept of decontamination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Types of decontamination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Steps of decontamination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Decontamination of personnel, Vehicle &amp; Equipment.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3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42418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466" y="63200"/>
            <a:ext cx="1467334" cy="140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8" y="12698"/>
            <a:ext cx="1430021" cy="1447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LAYOUT OF DECON STATION </a:t>
            </a:r>
            <a:endParaRPr lang="en-IN" sz="36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583113"/>
            <a:ext cx="9829800" cy="4523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30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436019"/>
            <a:ext cx="6019800" cy="1143000"/>
          </a:xfrm>
        </p:spPr>
        <p:txBody>
          <a:bodyPr>
            <a:normAutofit fontScale="90000"/>
          </a:bodyPr>
          <a:lstStyle/>
          <a:p>
            <a:r>
              <a:rPr kumimoji="0" lang="en-US" altLang="en-US" sz="4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STEPS FOR</a:t>
            </a:r>
            <a:br>
              <a:rPr kumimoji="0" lang="en-US" altLang="en-US" sz="4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</a:br>
            <a:r>
              <a:rPr kumimoji="0" lang="en-US" altLang="en-US" sz="4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 EQUIPMENT DECON.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31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38800" y="1371600"/>
            <a:ext cx="7239000" cy="52546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Open sans"/>
                <a:cs typeface="Times New Roman" panose="02020603050405020304" pitchFamily="18" charset="0"/>
              </a:rPr>
              <a:t>Isolation and Segregation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Open sans"/>
                <a:cs typeface="Times New Roman" panose="02020603050405020304" pitchFamily="18" charset="0"/>
              </a:rPr>
              <a:t>Initial Survey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Open sans"/>
                <a:cs typeface="Times New Roman" panose="02020603050405020304" pitchFamily="18" charset="0"/>
              </a:rPr>
              <a:t>Removal of Loose Contamination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Open sans"/>
                <a:cs typeface="Times New Roman" panose="02020603050405020304" pitchFamily="18" charset="0"/>
              </a:rPr>
              <a:t>Decontamination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Open sans"/>
                <a:cs typeface="Times New Roman" panose="02020603050405020304" pitchFamily="18" charset="0"/>
              </a:rPr>
              <a:t> Monitoring and Survey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Open sans"/>
                <a:cs typeface="Times New Roman" panose="02020603050405020304" pitchFamily="18" charset="0"/>
              </a:rPr>
              <a:t>Repeat Decontamination,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Open sans"/>
                <a:cs typeface="Times New Roman" panose="02020603050405020304" pitchFamily="18" charset="0"/>
              </a:rPr>
              <a:t> In cases of persistent or high levels of contamination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Open sans"/>
                <a:cs typeface="Times New Roman" panose="02020603050405020304" pitchFamily="18" charset="0"/>
              </a:rPr>
              <a:t>Equipment Inspection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Open sans"/>
                <a:cs typeface="Times New Roman" panose="02020603050405020304" pitchFamily="18" charset="0"/>
              </a:rPr>
              <a:t>Documentation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Open sans"/>
                <a:cs typeface="Times New Roman" panose="02020603050405020304" pitchFamily="18" charset="0"/>
              </a:rPr>
              <a:t>Release for Use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3352800" cy="1143000"/>
          </a:xfrm>
        </p:spPr>
        <p:txBody>
          <a:bodyPr>
            <a:normAutofit fontScale="90000"/>
          </a:bodyPr>
          <a:lstStyle/>
          <a:p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EQUIPMENT</a:t>
            </a:r>
            <a:b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</a:b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DECON.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94656"/>
            <a:ext cx="8492564" cy="5099503"/>
          </a:xfrm>
        </p:spPr>
        <p:txBody>
          <a:bodyPr>
            <a:normAutofit fontScale="92500" lnSpcReduction="20000"/>
          </a:bodyPr>
          <a:lstStyle/>
          <a:p>
            <a:pPr marL="971550" marR="0" lvl="1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Immediate decontamination of personal equipment and certain other kinds of smaller equipment is generally done with individual decontaminants. </a:t>
            </a:r>
          </a:p>
          <a:p>
            <a:pPr marL="971550" marR="0" lvl="1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971550" marR="0" lvl="1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The decontamination of equipment is done by PDK-2.</a:t>
            </a:r>
          </a:p>
          <a:p>
            <a:pPr marL="971550" marR="0" lvl="1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971550" marR="0" lvl="1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Equipment / material can be painted with chemical resistant paint system e.g. polyurethane paint.</a:t>
            </a:r>
          </a:p>
          <a:p>
            <a:pPr marL="971550" marR="0" lvl="1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marL="971550" marR="0" lvl="1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Other methods are utilizing heat, steam or hot air.</a:t>
            </a:r>
          </a:p>
          <a:p>
            <a:pPr marL="971550" marR="0" lvl="1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32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44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VEHICLE DECONTAMINATION</a:t>
            </a:r>
            <a:endParaRPr lang="en-IN" sz="32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10363200" cy="5099503"/>
          </a:xfrm>
        </p:spPr>
        <p:txBody>
          <a:bodyPr>
            <a:normAutofit/>
          </a:bodyPr>
          <a:lstStyle/>
          <a:p>
            <a:pPr marL="859155" marR="0" lvl="0" indent="-4635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Requires large water supplies.</a:t>
            </a:r>
          </a:p>
          <a:p>
            <a:pPr marL="859155" marR="0" lvl="0" indent="-4635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Set up decontamination station close to water source.</a:t>
            </a:r>
          </a:p>
          <a:p>
            <a:pPr marL="859155" marR="0" lvl="0" indent="-4635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Rescuers involved should wear non-permeable rubber suits.</a:t>
            </a: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/>
              <a:buChar char=""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33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95600"/>
            <a:ext cx="9242337" cy="472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5105400" cy="1143000"/>
          </a:xfrm>
        </p:spPr>
        <p:txBody>
          <a:bodyPr>
            <a:noAutofit/>
          </a:bodyPr>
          <a:lstStyle/>
          <a:p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Open sans"/>
                <a:cs typeface="Times New Roman" panose="02020603050405020304" pitchFamily="18" charset="0"/>
              </a:rPr>
              <a:t>PHASES OF</a:t>
            </a:r>
            <a:b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Open sans"/>
                <a:cs typeface="Times New Roman" panose="02020603050405020304" pitchFamily="18" charset="0"/>
              </a:rPr>
            </a:b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Open sans"/>
                <a:cs typeface="Times New Roman" panose="02020603050405020304" pitchFamily="18" charset="0"/>
              </a:rPr>
              <a:t> VEHICLE DECON.</a:t>
            </a:r>
            <a:endParaRPr lang="en-IN" sz="36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64826"/>
            <a:ext cx="6553200" cy="5099503"/>
          </a:xfrm>
        </p:spPr>
        <p:txBody>
          <a:bodyPr>
            <a:normAutofit/>
          </a:bodyPr>
          <a:lstStyle/>
          <a:p>
            <a:pPr marL="909955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Pre treatment.</a:t>
            </a:r>
          </a:p>
          <a:p>
            <a:pPr marL="909955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Main treatment (Tetrachloride Ethylene)</a:t>
            </a:r>
          </a:p>
          <a:p>
            <a:pPr marL="909955" marR="0" lvl="0" indent="-5143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Reaction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station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(30 Min.)</a:t>
            </a:r>
          </a:p>
          <a:p>
            <a:pPr marL="909955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Post treatment</a:t>
            </a:r>
          </a:p>
          <a:p>
            <a:pPr marL="909955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Interior decontamination .</a:t>
            </a:r>
          </a:p>
          <a:p>
            <a:pPr marL="909955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Calibri" panose="020F0502020204030204" pitchFamily="34" charset="0"/>
              <a:buAutoNum type="arabicPeriod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Monitoring.</a:t>
            </a: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34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PRE TREATMENT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65704"/>
            <a:ext cx="12039600" cy="46770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35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altLang="en-US" b="1" baseline="0" cap="none" dirty="0" i="0" kern="1200" kumimoji="0" lang="en-US" noProof="0" normalizeH="0" spc="0" strike="noStrike" sz="4000" u="sng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MAIN TREATMENT</a:t>
            </a:r>
            <a:endParaRPr b="1" dirty="0" lang="en-IN" sz="3600" u="sng">
              <a:solidFill>
                <a:srgbClr val="C00000"/>
              </a:solidFill>
              <a:latin typeface="Open sans"/>
              <a:cs charset="0" panose="02020603050405020304" pitchFamily="18"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b="1" lang="en-US" smtClean="0" sz="1400">
                <a:solidFill>
                  <a:srgbClr val="7030A0"/>
                </a:solidFill>
              </a:rPr>
              <a:t>36</a:t>
            </a:fld>
            <a:endParaRPr b="1" dirty="0" lang="en-US" sz="140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IN"/>
          </a:p>
        </p:txBody>
      </p:sp>
      <p:pic>
        <p:nvPicPr>
          <p:cNvPr descr="DSC00835" id="5" name="Picture 5"/>
          <p:cNvPicPr>
            <a:picLocks noChangeArrowheads="1"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"/>
          <a:stretch>
            <a:fillRect/>
          </a:stretch>
        </p:blipFill>
        <p:spPr>
          <a:xfrm>
            <a:off x="76200" y="1371600"/>
            <a:ext cx="12039599" cy="4800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REACTION STATION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77496"/>
            <a:ext cx="12039599" cy="48572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37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POST TREATMENT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41904"/>
            <a:ext cx="12039600" cy="47014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38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791" y="2590800"/>
            <a:ext cx="4028209" cy="1143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INTERIOR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 DECON.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09" y="1828800"/>
            <a:ext cx="7467600" cy="52326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altLang="en-US" sz="2800" b="1" u="sng" dirty="0">
                <a:latin typeface="Open sans"/>
                <a:cs typeface="Times New Roman" panose="02020603050405020304" pitchFamily="18" charset="0"/>
              </a:rPr>
              <a:t>Purpose</a:t>
            </a:r>
            <a:r>
              <a:rPr lang="en-US" altLang="en-US" sz="2800" b="1" dirty="0">
                <a:latin typeface="Open sans"/>
                <a:cs typeface="Times New Roman" panose="02020603050405020304" pitchFamily="18" charset="0"/>
              </a:rPr>
              <a:t>:	</a:t>
            </a:r>
            <a:r>
              <a:rPr lang="en-US" altLang="en-US" sz="2800" dirty="0" err="1">
                <a:latin typeface="Open sans"/>
                <a:cs typeface="Times New Roman" panose="02020603050405020304" pitchFamily="18" charset="0"/>
              </a:rPr>
              <a:t>Decon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 Of Crew Compartment And </a:t>
            </a:r>
            <a:r>
              <a:rPr lang="en-US" altLang="en-US" sz="2800" dirty="0" err="1">
                <a:latin typeface="Open sans"/>
                <a:cs typeface="Times New Roman" panose="02020603050405020304" pitchFamily="18" charset="0"/>
              </a:rPr>
              <a:t>Dvr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 Exch Point.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800" b="1" dirty="0">
              <a:latin typeface="Open sans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altLang="en-US" sz="2800" b="1" u="sng" dirty="0">
                <a:latin typeface="Open sans"/>
                <a:cs typeface="Times New Roman" panose="02020603050405020304" pitchFamily="18" charset="0"/>
              </a:rPr>
              <a:t>Procedure</a:t>
            </a:r>
            <a:r>
              <a:rPr lang="en-US" altLang="en-US" sz="2800" b="1" dirty="0">
                <a:latin typeface="Open sans"/>
                <a:cs typeface="Times New Roman" panose="02020603050405020304" pitchFamily="18" charset="0"/>
              </a:rPr>
              <a:t>:	</a:t>
            </a:r>
            <a:r>
              <a:rPr lang="en-US" altLang="en-US" sz="2800" dirty="0" err="1">
                <a:latin typeface="Open sans"/>
                <a:cs typeface="Times New Roman" panose="02020603050405020304" pitchFamily="18" charset="0"/>
              </a:rPr>
              <a:t>Dvr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 Opens All Hatches, Pers From </a:t>
            </a:r>
            <a:r>
              <a:rPr lang="en-US" altLang="en-US" sz="2800" dirty="0" err="1">
                <a:latin typeface="Open sans"/>
                <a:cs typeface="Times New Roman" panose="02020603050405020304" pitchFamily="18" charset="0"/>
              </a:rPr>
              <a:t>Decn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 Team Enters And Wipes Surfaces With Hot Water. </a:t>
            </a:r>
            <a:r>
              <a:rPr lang="en-US" altLang="en-US" sz="2800" dirty="0" err="1">
                <a:latin typeface="Open sans"/>
                <a:cs typeface="Times New Roman" panose="02020603050405020304" pitchFamily="18" charset="0"/>
              </a:rPr>
              <a:t>Decon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 Can Be Carried Out With PDA, </a:t>
            </a:r>
            <a:r>
              <a:rPr lang="en-US" altLang="en-US" sz="2800" dirty="0" err="1">
                <a:latin typeface="Open sans"/>
                <a:cs typeface="Times New Roman" panose="02020603050405020304" pitchFamily="18" charset="0"/>
              </a:rPr>
              <a:t>Decon.fog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Open sans"/>
                <a:cs typeface="Times New Roman" panose="02020603050405020304" pitchFamily="18" charset="0"/>
              </a:rPr>
              <a:t>Etc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800" b="1" dirty="0">
              <a:latin typeface="Open sans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800" b="1" u="sng" dirty="0" err="1">
                <a:latin typeface="Open sans"/>
                <a:cs typeface="Times New Roman" panose="02020603050405020304" pitchFamily="18" charset="0"/>
              </a:rPr>
              <a:t>Reqmts</a:t>
            </a:r>
            <a:r>
              <a:rPr lang="en-US" altLang="en-US" sz="2800" b="1" dirty="0">
                <a:latin typeface="Open sans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Open sans"/>
                <a:cs typeface="Times New Roman" panose="02020603050405020304" pitchFamily="18" charset="0"/>
              </a:rPr>
              <a:t>Pers	:	One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latin typeface="Open sans"/>
                <a:cs typeface="Times New Roman" panose="02020603050405020304" pitchFamily="18" charset="0"/>
              </a:rPr>
              <a:t>Mtrl</a:t>
            </a:r>
            <a:r>
              <a:rPr lang="en-US" altLang="en-US" dirty="0">
                <a:latin typeface="Open sans"/>
                <a:cs typeface="Times New Roman" panose="02020603050405020304" pitchFamily="18" charset="0"/>
              </a:rPr>
              <a:t>	:	Hot Water/Steam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rgbClr val="3333FF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3333FF"/>
              </a:solidFill>
            </a:endParaRP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39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2445" y="2487930"/>
            <a:ext cx="6096000" cy="1066800"/>
          </a:xfrm>
        </p:spPr>
        <p:txBody>
          <a:bodyPr>
            <a:normAutofit fontScale="90000"/>
          </a:bodyPr>
          <a:lstStyle/>
          <a:p>
            <a:br>
              <a:rPr lang="en-IN" sz="4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I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IN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CONTAMINATION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9408"/>
            <a:ext cx="6781800" cy="4648200"/>
          </a:xfrm>
        </p:spPr>
        <p:txBody>
          <a:bodyPr>
            <a:noAutofit/>
          </a:bodyPr>
          <a:lstStyle/>
          <a:p>
            <a:pPr marL="365760" marR="0" lvl="0" indent="-255905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Contamination may be defined as undesired presence of  material in amounts that may be harmful to health and safety of personnel. </a:t>
            </a:r>
          </a:p>
          <a:p>
            <a:pPr marL="365760" marR="0" lvl="0" indent="-255905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Types of contamination-: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                   1. External Contamination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                   2. Internal Contamination 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   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Occur due to-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    1.  Inhalation (Nose)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    2.  Ingestion (Food &amp; Water)</a:t>
            </a:r>
          </a:p>
          <a:p>
            <a:pPr marL="609600" marR="0" lvl="0" indent="-6096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    3.  Injection (through wounds)</a:t>
            </a:r>
          </a:p>
          <a:p>
            <a:pPr marL="365760" marR="0" lvl="0" indent="-255905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5905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" marR="0" lvl="0" indent="-255905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1665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algn="just">
              <a:lnSpc>
                <a:spcPct val="12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4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INTERIOR  DECON.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40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5" descr="DSC008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32" y="1371600"/>
            <a:ext cx="12039600" cy="473029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2633347"/>
            <a:ext cx="54864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MONITORING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61808"/>
            <a:ext cx="7620000" cy="4785495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Purpose: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	Tells Whether Significant Contamination Is    Present Or Not.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Procedure: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Chem Detector Papers To Blot Various Dry Surfaces On Veh/Or Use Of RVD Kit/Cam.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Reqmts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	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Pers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: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Two,: One With Chem Detection Other With Radio  Meter. (Both From Contaminated Unit)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Mtrls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  <a:p>
            <a:pPr marL="1143000" marR="0" lvl="2" indent="-228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Chem Detector Paper.</a:t>
            </a:r>
          </a:p>
          <a:p>
            <a:pPr marL="1143000" marR="0" lvl="2" indent="-228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RVD</a:t>
            </a:r>
          </a:p>
          <a:p>
            <a:pPr marL="1143000" marR="0" lvl="2" indent="-228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Radio Meter.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41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MONITORING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77496"/>
            <a:ext cx="12039600" cy="47536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42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2286000"/>
            <a:ext cx="4953000" cy="1752600"/>
          </a:xfrm>
        </p:spPr>
        <p:txBody>
          <a:bodyPr>
            <a:normAutofit fontScale="90000"/>
          </a:bodyPr>
          <a:lstStyle/>
          <a:p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AREA </a:t>
            </a:r>
            <a:b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</a:b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DECON.</a:t>
            </a:r>
            <a:b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lang="en-I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295400"/>
            <a:ext cx="8763000" cy="5099503"/>
          </a:xfrm>
        </p:spPr>
        <p:txBody>
          <a:bodyPr>
            <a:normAutofit lnSpcReduction="1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Mop the area with soap solution – dry mop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     the area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Check for any loose contamination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Mop with soap solution mixed with citric acid 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If contamination remains  - Chipping  and re-plastering (Concrete)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    -Acid cleaning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   -Painting of surface ( low contamination)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43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8" y="2299855"/>
            <a:ext cx="4579792" cy="1143000"/>
          </a:xfrm>
        </p:spPr>
        <p:txBody>
          <a:bodyPr>
            <a:noAutofit/>
          </a:bodyPr>
          <a:lstStyle/>
          <a:p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DECON. </a:t>
            </a:r>
            <a:b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</a:b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</a:rPr>
              <a:t>ARRANGEMENTS</a:t>
            </a:r>
            <a:endParaRPr lang="en-IN" sz="4000" b="1" u="sng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295400"/>
            <a:ext cx="6477000" cy="5099503"/>
          </a:xfrm>
        </p:spPr>
        <p:txBody>
          <a:bodyPr>
            <a:norm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Trained decontamination team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Setup site for decontamination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Dressing and undressing team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Full protection gear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Hand held detection devices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Decontamination solution and devices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Communication devices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Transport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44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0836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857500"/>
            <a:ext cx="4053768" cy="114300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REVIEW</a:t>
            </a:r>
            <a:br>
              <a:rPr 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IN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066800"/>
            <a:ext cx="7654364" cy="5029200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Now you are able to know  :-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N" sz="2800" dirty="0">
                <a:latin typeface="Open sans"/>
                <a:cs typeface="Times New Roman" panose="02020603050405020304" pitchFamily="18" charset="0"/>
              </a:rPr>
              <a:t>Contamination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N" sz="2800" dirty="0">
                <a:latin typeface="Open sans"/>
                <a:cs typeface="Times New Roman" panose="02020603050405020304" pitchFamily="18" charset="0"/>
              </a:rPr>
              <a:t>Types of contamination</a:t>
            </a:r>
            <a:endParaRPr 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Concept of decontamination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Types of decontamination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 Steps of decontamination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Decontamination of personnel, Vehicle &amp; Equipment. </a:t>
            </a:r>
          </a:p>
          <a:p>
            <a:pPr>
              <a:lnSpc>
                <a:spcPct val="250000"/>
              </a:lnSpc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45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80" y="1997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" y="137477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7" y="3230214"/>
            <a:ext cx="4052325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 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896739"/>
            <a:ext cx="7238167" cy="115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4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6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60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442" y="1765970"/>
            <a:ext cx="3368693" cy="336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9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62866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438400"/>
            <a:ext cx="5257800" cy="11430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EVALUATION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95400"/>
            <a:ext cx="7924800" cy="509950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800" dirty="0">
                <a:latin typeface="Open sans"/>
              </a:rPr>
              <a:t>Q</a:t>
            </a: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. 1.   Weight of PDK-II 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     a) 80 mg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     b) 20 gm 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latin typeface="Open sans"/>
                <a:cs typeface="Times New Roman" panose="02020603050405020304" pitchFamily="18" charset="0"/>
              </a:rPr>
              <a:t>     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c) </a:t>
            </a: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80 gm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     d) 20 mg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800" dirty="0">
                <a:latin typeface="Open sans"/>
              </a:rPr>
              <a:t>Q</a:t>
            </a: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. 2. ------- % of 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Diethylene triamine</a:t>
            </a: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 in DS-2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     a) 2 %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     b) 28 % 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latin typeface="Open sans"/>
                <a:cs typeface="Times New Roman" panose="02020603050405020304" pitchFamily="18" charset="0"/>
              </a:rPr>
              <a:t>     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c) </a:t>
            </a: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70 %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z="2800" dirty="0">
                <a:latin typeface="Open sans"/>
                <a:cs typeface="Times New Roman" panose="02020603050405020304" pitchFamily="18" charset="0"/>
              </a:rPr>
              <a:t>     d) 72 %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/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47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48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6421" y="1801201"/>
            <a:ext cx="5935980" cy="5099503"/>
          </a:xfrm>
        </p:spPr>
        <p:txBody>
          <a:bodyPr>
            <a:normAutofit/>
          </a:bodyPr>
          <a:lstStyle/>
          <a:p>
            <a:pPr marL="438150" marR="0" lvl="1" indent="-31940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Rapid in action. </a:t>
            </a:r>
          </a:p>
          <a:p>
            <a:pPr marL="438150" marR="0" lvl="1" indent="-31940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Efficiency. </a:t>
            </a:r>
          </a:p>
          <a:p>
            <a:pPr marL="438150" marR="0" lvl="1" indent="-31940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Harmless to humans. </a:t>
            </a:r>
          </a:p>
          <a:p>
            <a:pPr marL="438150" marR="0" lvl="1" indent="-31940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Non-corrosive and washable with water.</a:t>
            </a:r>
          </a:p>
          <a:p>
            <a:pPr marL="438150" marR="0" lvl="1" indent="-31940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Stable during storage.</a:t>
            </a:r>
          </a:p>
          <a:p>
            <a:pPr marL="438150" marR="0" lvl="1" indent="-31940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Easy to handle.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5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7000" y="2857500"/>
            <a:ext cx="5715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+mn-ea"/>
                <a:cs typeface="Times New Roman" panose="02020603050405020304" pitchFamily="18" charset="0"/>
              </a:rPr>
              <a:t>REQUIREMENTS</a:t>
            </a:r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OF DECONTAMINATION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" y="12698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73893"/>
            <a:ext cx="38862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 AIM </a:t>
            </a:r>
            <a:b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OF DECON.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535191"/>
            <a:ext cx="6705601" cy="4936941"/>
          </a:xfrm>
        </p:spPr>
        <p:txBody>
          <a:bodyPr>
            <a:normAutofit fontScale="70000" lnSpcReduction="20000"/>
          </a:bodyPr>
          <a:lstStyle/>
          <a:p>
            <a:pPr marL="633095" lvl="1" indent="-5143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To reduce the number of casualties.</a:t>
            </a:r>
          </a:p>
          <a:p>
            <a:pPr marL="633095" lvl="1" indent="-5143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To decrease the clinical effect of the CW agent.</a:t>
            </a:r>
          </a:p>
          <a:p>
            <a:pPr marL="633095" lvl="1" indent="-5143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To make the area safe for resuming normal activity.</a:t>
            </a:r>
          </a:p>
          <a:p>
            <a:pPr marL="633095" lvl="1" indent="-5143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r>
              <a:rPr lang="en-US" sz="3100" dirty="0">
                <a:latin typeface="Open sans"/>
              </a:rPr>
              <a:t>   </a:t>
            </a:r>
            <a:r>
              <a:rPr lang="en-US" sz="3100" b="1" dirty="0">
                <a:latin typeface="Open sans"/>
              </a:rPr>
              <a:t>Site selection for decontamination:</a:t>
            </a:r>
          </a:p>
          <a:p>
            <a:pPr marL="633095" lvl="1" indent="-5143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Security</a:t>
            </a:r>
          </a:p>
          <a:p>
            <a:pPr marL="633095" lvl="1" indent="-5143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Sufficient space for personal &amp; vehicle</a:t>
            </a:r>
          </a:p>
          <a:p>
            <a:pPr marL="633095" lvl="1" indent="-5143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Availability of water</a:t>
            </a:r>
          </a:p>
          <a:p>
            <a:pPr marL="633095" lvl="1" indent="-5143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Drainage system</a:t>
            </a:r>
          </a:p>
          <a:p>
            <a:pPr marL="633095" lvl="1" indent="-5143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en-US" sz="3100" dirty="0">
                <a:latin typeface="Open sans"/>
                <a:cs typeface="Times New Roman" panose="02020603050405020304" pitchFamily="18" charset="0"/>
              </a:rPr>
              <a:t>Wind direction</a:t>
            </a:r>
          </a:p>
          <a:p>
            <a:pPr marL="438150" lvl="1" indent="-319405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6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4191000" cy="1143000"/>
          </a:xfrm>
        </p:spPr>
        <p:txBody>
          <a:bodyPr>
            <a:noAutofit/>
          </a:bodyPr>
          <a:lstStyle/>
          <a:p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TYPES OF</a:t>
            </a:r>
            <a:b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</a:b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 DECON.</a:t>
            </a:r>
            <a:b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</a:b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PROCEDURE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10591"/>
            <a:ext cx="7467600" cy="4337505"/>
          </a:xfrm>
        </p:spPr>
        <p:txBody>
          <a:bodyPr>
            <a:normAutofit lnSpcReduction="10000"/>
          </a:bodyPr>
          <a:lstStyle/>
          <a:p>
            <a:pPr marL="438150" lvl="1" indent="-319405" algn="just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Open sans"/>
              </a:rPr>
              <a:t> </a:t>
            </a:r>
            <a:r>
              <a:rPr lang="en-US" b="1" dirty="0">
                <a:latin typeface="Open sans"/>
                <a:cs typeface="Times New Roman" panose="02020603050405020304" pitchFamily="18" charset="0"/>
              </a:rPr>
              <a:t>Depending on methods-</a:t>
            </a:r>
          </a:p>
          <a:p>
            <a:pPr marL="633095" lvl="1" indent="-514350" algn="just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Physical</a:t>
            </a:r>
          </a:p>
          <a:p>
            <a:pPr marL="633095" lvl="1" indent="-514350" algn="just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Chemical (most suited and favored method)</a:t>
            </a:r>
          </a:p>
          <a:p>
            <a:pPr marL="633095" lvl="1" indent="-514350" algn="just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Arial" panose="020B0604020202020204" pitchFamily="34" charset="0"/>
              <a:buNone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Open sans"/>
                <a:cs typeface="Times New Roman" panose="02020603050405020304" pitchFamily="18" charset="0"/>
              </a:rPr>
              <a:t>Depending on subjects-</a:t>
            </a:r>
          </a:p>
          <a:p>
            <a:pPr marL="633095" lvl="1" indent="-514350" algn="just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Individual </a:t>
            </a:r>
          </a:p>
          <a:p>
            <a:pPr marL="633095" lvl="1" indent="-514350" algn="just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 Area &amp; material (equipment , vehicles)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US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7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3352800" cy="1143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PHYSICAL </a:t>
            </a:r>
            <a:b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anose="02020603050405020304" pitchFamily="18" charset="0"/>
              </a:rPr>
              <a:t>METHODS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38300"/>
            <a:ext cx="7696200" cy="4718051"/>
          </a:xfrm>
        </p:spPr>
        <p:txBody>
          <a:bodyPr>
            <a:normAutofit fontScale="77500" lnSpcReduction="20000"/>
          </a:bodyPr>
          <a:lstStyle/>
          <a:p>
            <a:pPr marL="633095" lvl="1" indent="-514350" algn="just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Scooping/Scraping  (with wooden stick, knife, brush etc.)</a:t>
            </a:r>
          </a:p>
          <a:p>
            <a:pPr marL="633095" lvl="1" indent="-514350" algn="just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Evaporation (with  hot air steam)</a:t>
            </a:r>
          </a:p>
          <a:p>
            <a:pPr marL="633095" lvl="1" indent="-514350" algn="just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Dilution and washing (with water, soap water)</a:t>
            </a:r>
          </a:p>
          <a:p>
            <a:pPr marL="633095" lvl="1" indent="-514350" algn="just"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+mj-lt"/>
              <a:buAutoNum type="arabicPeriod"/>
              <a:defRPr/>
            </a:pPr>
            <a:r>
              <a:rPr lang="en-US" dirty="0">
                <a:latin typeface="Open sans"/>
                <a:cs typeface="Times New Roman" panose="02020603050405020304" pitchFamily="18" charset="0"/>
              </a:rPr>
              <a:t>Adsorption (with fuller earth, sand, active charcoal)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sz="3300" b="1" i="1" dirty="0">
                <a:solidFill>
                  <a:srgbClr val="FFC000"/>
                </a:solidFill>
                <a:latin typeface="Open sans"/>
              </a:rPr>
              <a:t>   </a:t>
            </a:r>
            <a:r>
              <a:rPr lang="en-US" sz="3300" b="1" dirty="0">
                <a:latin typeface="Open sans"/>
                <a:cs typeface="Times New Roman" panose="02020603050405020304" pitchFamily="18" charset="0"/>
              </a:rPr>
              <a:t>Advantages of Physical decontamination</a:t>
            </a:r>
          </a:p>
          <a:p>
            <a:pPr marL="514350" indent="-514350" eaLnBrk="1" hangingPunct="1">
              <a:lnSpc>
                <a:spcPct val="150000"/>
              </a:lnSpc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Cheapest.</a:t>
            </a:r>
          </a:p>
          <a:p>
            <a:pPr marL="514350" indent="-514350" eaLnBrk="1" hangingPunct="1">
              <a:lnSpc>
                <a:spcPct val="150000"/>
              </a:lnSpc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Used for all type CW agent.</a:t>
            </a:r>
          </a:p>
          <a:p>
            <a:pPr marL="514350" indent="-514350" eaLnBrk="1" hangingPunct="1">
              <a:lnSpc>
                <a:spcPct val="150000"/>
              </a:lnSpc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800" dirty="0">
                <a:latin typeface="Open sans"/>
                <a:cs typeface="Times New Roman" panose="02020603050405020304" pitchFamily="18" charset="0"/>
              </a:rPr>
              <a:t>Easily available.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8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0" y="47308"/>
            <a:ext cx="16356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" y="12698"/>
            <a:ext cx="1365252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Autofit/>
          </a:bodyPr>
          <a:lstStyle/>
          <a:p>
            <a:b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  <a:t>PERSONAL DECONTAMINATION KIT (PDK)</a:t>
            </a:r>
            <a:br>
              <a:rPr kumimoji="0" lang="en-US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cs typeface="Times New Roman" panose="02020603050405020304" pitchFamily="18" charset="0"/>
              </a:rPr>
            </a:br>
            <a:endParaRPr lang="en-IN" sz="36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9408"/>
            <a:ext cx="8576158" cy="4785495"/>
          </a:xfrm>
        </p:spPr>
        <p:txBody>
          <a:bodyPr>
            <a:normAutofit/>
          </a:bodyPr>
          <a:lstStyle/>
          <a:p>
            <a:pPr marL="859155" indent="-463550" algn="just" eaLnBrk="1" hangingPunct="1">
              <a:buClr>
                <a:schemeClr val="tx2"/>
              </a:buClr>
              <a:buSzPct val="75000"/>
              <a:buFont typeface="Wingdings 2" panose="05020102010507070707" pitchFamily="18" charset="2"/>
              <a:buNone/>
            </a:pPr>
            <a:endParaRPr lang="en-US" altLang="en-US" sz="2400" b="1" dirty="0">
              <a:latin typeface="Open sans"/>
              <a:cs typeface="Times New Roman" panose="02020603050405020304" pitchFamily="18" charset="0"/>
            </a:endParaRPr>
          </a:p>
          <a:p>
            <a:pPr marL="859155" indent="-463550" algn="just" eaLnBrk="1" hangingPunct="1">
              <a:buClr>
                <a:schemeClr val="tx2"/>
              </a:buClr>
              <a:buSzPct val="75000"/>
              <a:buFont typeface="Wingdings 2" panose="05020102010507070707" pitchFamily="18" charset="2"/>
              <a:buNone/>
            </a:pPr>
            <a:r>
              <a:rPr lang="en-US" altLang="en-US" sz="2400" b="1" dirty="0">
                <a:latin typeface="Open sans"/>
                <a:cs typeface="Times New Roman" panose="02020603050405020304" pitchFamily="18" charset="0"/>
              </a:rPr>
              <a:t>PDK-1-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 This is personnel </a:t>
            </a:r>
            <a:r>
              <a:rPr lang="en-US" altLang="en-US" sz="2400" dirty="0" err="1">
                <a:latin typeface="Open sans"/>
                <a:cs typeface="Times New Roman" panose="02020603050405020304" pitchFamily="18" charset="0"/>
              </a:rPr>
              <a:t>Decon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. Kit . </a:t>
            </a:r>
          </a:p>
          <a:p>
            <a:pPr marL="859155" indent="-463550" algn="just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This handy sachet Contains 20g.activated adsorbent powder </a:t>
            </a:r>
          </a:p>
          <a:p>
            <a:pPr marL="859155" indent="-463550" algn="just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Use for </a:t>
            </a:r>
            <a:r>
              <a:rPr lang="en-US" altLang="en-US" sz="2400" dirty="0" err="1">
                <a:latin typeface="Open sans"/>
                <a:cs typeface="Times New Roman" panose="02020603050405020304" pitchFamily="18" charset="0"/>
              </a:rPr>
              <a:t>decon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. of skin against CW agents .</a:t>
            </a:r>
          </a:p>
          <a:p>
            <a:pPr marL="859155" indent="-463550" algn="just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It is effective for all type of CW Agents .</a:t>
            </a:r>
          </a:p>
          <a:p>
            <a:pPr marL="859155" indent="-463550" algn="just" eaLnBrk="1" hangingPunct="1">
              <a:buClr>
                <a:schemeClr val="tx2"/>
              </a:buClr>
              <a:buSzPct val="75000"/>
              <a:buFont typeface="Wingdings 3" panose="05040102010807070707" pitchFamily="18" charset="2"/>
              <a:buNone/>
            </a:pPr>
            <a:r>
              <a:rPr lang="en-US" altLang="en-US" sz="2400" b="1" dirty="0">
                <a:latin typeface="Open sans"/>
                <a:cs typeface="Times New Roman" panose="02020603050405020304" pitchFamily="18" charset="0"/>
              </a:rPr>
              <a:t>PDK-2 </a:t>
            </a: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- This is also personnel decontamination kit similar to PDK-I</a:t>
            </a:r>
          </a:p>
          <a:p>
            <a:pPr marL="859155" indent="-463550" algn="just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 The adsorbent powder(80g) </a:t>
            </a:r>
          </a:p>
          <a:p>
            <a:pPr marL="859155" indent="-463550" algn="just"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Open sans"/>
                <a:cs typeface="Times New Roman" panose="02020603050405020304" pitchFamily="18" charset="0"/>
              </a:rPr>
              <a:t> Used to decontamination of clothing      and equipment.</a:t>
            </a:r>
          </a:p>
          <a:p>
            <a:pPr marL="438150" lvl="1" indent="-319405" algn="just" eaLnBrk="1" hangingPunct="1"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7030A0"/>
                </a:solidFill>
              </a:rPr>
              <a:t>9</a:t>
            </a:fld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2039779"/>
            <a:ext cx="2403958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47308"/>
            <a:ext cx="131056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" y="137477"/>
            <a:ext cx="1310568" cy="138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1371</Words>
  <Application>Microsoft Office PowerPoint</Application>
  <PresentationFormat>Widescreen</PresentationFormat>
  <Paragraphs>294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Noto Sans Symbols</vt:lpstr>
      <vt:lpstr>Open Sans</vt:lpstr>
      <vt:lpstr>Open Sans</vt:lpstr>
      <vt:lpstr>Times New Roman</vt:lpstr>
      <vt:lpstr>Verdana</vt:lpstr>
      <vt:lpstr>Wingdings</vt:lpstr>
      <vt:lpstr>Wingdings 2</vt:lpstr>
      <vt:lpstr>Wingdings 3</vt:lpstr>
      <vt:lpstr>Office Theme</vt:lpstr>
      <vt:lpstr>CONTAMINATION &amp; DECONTAMINATION PROCEDURE  </vt:lpstr>
      <vt:lpstr>INTRODUCTION </vt:lpstr>
      <vt:lpstr> OBJECTIVES</vt:lpstr>
      <vt:lpstr>  CONTAMINATION</vt:lpstr>
      <vt:lpstr>REQUIREMENTS OF DECONTAMINATION</vt:lpstr>
      <vt:lpstr> AIM  OF DECON.</vt:lpstr>
      <vt:lpstr>TYPES OF  DECON. PROCEDURE</vt:lpstr>
      <vt:lpstr>PHYSICAL  METHODS</vt:lpstr>
      <vt:lpstr> PERSONAL DECONTAMINATION KIT (PDK) </vt:lpstr>
      <vt:lpstr> CHEMICAL  METHOD</vt:lpstr>
      <vt:lpstr>OXIDATION</vt:lpstr>
      <vt:lpstr> HYDROLYSIS</vt:lpstr>
      <vt:lpstr> DS-2  (DECON. SOLUTION)</vt:lpstr>
      <vt:lpstr>CHARACTERISTICS OF  DS-2 SOLUTION </vt:lpstr>
      <vt:lpstr>DS-2 (DECON. SOLUTION)</vt:lpstr>
      <vt:lpstr>WHERE DECON HAS TO BE CARRIED OUT?</vt:lpstr>
      <vt:lpstr>4 STEPS OF DECON. FOR VICTIMS</vt:lpstr>
      <vt:lpstr>PERSONNEL DECONTAMINATION</vt:lpstr>
      <vt:lpstr> STEPS OF PERSONNEL DECON.</vt:lpstr>
      <vt:lpstr>  STEP 1 – INDIVIDUAL GEAR DROP   </vt:lpstr>
      <vt:lpstr>STEP-2  SHUFFLE PIT</vt:lpstr>
      <vt:lpstr>STEP-3 OVER GARMENT OFF</vt:lpstr>
      <vt:lpstr>STEP-4 OVER BOOTS AND GLOVES OFF</vt:lpstr>
      <vt:lpstr>STEP- 5  MONITOR</vt:lpstr>
      <vt:lpstr>STEP- 6 MASK REMOVAL</vt:lpstr>
      <vt:lpstr>STEP -7 SHOWRING  </vt:lpstr>
      <vt:lpstr>STEP- 8  RE-MONITORING. </vt:lpstr>
      <vt:lpstr> STEP-9 RE ISSUE CLOTHING/REGISTRATION</vt:lpstr>
      <vt:lpstr>STEPS OF DECON AT SITE </vt:lpstr>
      <vt:lpstr>LAYOUT OF DECON STATION </vt:lpstr>
      <vt:lpstr>STEPS FOR  EQUIPMENT DECON.</vt:lpstr>
      <vt:lpstr> EQUIPMENT  DECON.</vt:lpstr>
      <vt:lpstr> VEHICLE DECONTAMINATION</vt:lpstr>
      <vt:lpstr>PHASES OF  VEHICLE DECON.</vt:lpstr>
      <vt:lpstr>PRE TREATMENT</vt:lpstr>
      <vt:lpstr>MAIN TREATMENT</vt:lpstr>
      <vt:lpstr>REACTION STATION</vt:lpstr>
      <vt:lpstr>POST TREATMENT</vt:lpstr>
      <vt:lpstr>INTERIOR   DECON.</vt:lpstr>
      <vt:lpstr>INTERIOR  DECON.</vt:lpstr>
      <vt:lpstr>MONITORING</vt:lpstr>
      <vt:lpstr>MONITORING</vt:lpstr>
      <vt:lpstr>AREA  DECON. </vt:lpstr>
      <vt:lpstr>DECON.  ARRANGEMENTS</vt:lpstr>
      <vt:lpstr> REVIEW </vt:lpstr>
      <vt:lpstr>PowerPoint Presentation</vt:lpstr>
      <vt:lpstr> 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Priji r</dc:creator>
  <cp:lastModifiedBy>NDRF ACADEMY</cp:lastModifiedBy>
  <cp:revision>198</cp:revision>
  <dcterms:created xsi:type="dcterms:W3CDTF">2006-08-16T00:00:00Z</dcterms:created>
  <dcterms:modified xsi:type="dcterms:W3CDTF">2026-01-08T08:38:54Z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5327CC18C2854B46A836686EA9E38914_12</vt:lpwstr>
  </property>
  <property fmtid="{D5CDD505-2E9C-101B-9397-08002B2CF9AE}" name="KSOProductBuildVer" pid="3">
    <vt:lpwstr>1033-12.2.0.13431</vt:lpwstr>
  </property>
  <property fmtid="{D5CDD505-2E9C-101B-9397-08002B2CF9AE}" name="NXPowerLiteLastOptimized" pid="4">
    <vt:lpwstr>5393854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S10.9.5</vt:lpwstr>
  </property>
</Properties>
</file>