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2"/>
  </p:notesMasterIdLst>
  <p:sldIdLst>
    <p:sldId id="340" r:id="rId2"/>
    <p:sldId id="290" r:id="rId3"/>
    <p:sldId id="292" r:id="rId4"/>
    <p:sldId id="293" r:id="rId5"/>
    <p:sldId id="295" r:id="rId6"/>
    <p:sldId id="294" r:id="rId7"/>
    <p:sldId id="296" r:id="rId8"/>
    <p:sldId id="291" r:id="rId9"/>
    <p:sldId id="297" r:id="rId10"/>
    <p:sldId id="299" r:id="rId11"/>
    <p:sldId id="328" r:id="rId12"/>
    <p:sldId id="329" r:id="rId13"/>
    <p:sldId id="337" r:id="rId14"/>
    <p:sldId id="323" r:id="rId15"/>
    <p:sldId id="322" r:id="rId16"/>
    <p:sldId id="302" r:id="rId17"/>
    <p:sldId id="304" r:id="rId18"/>
    <p:sldId id="330" r:id="rId19"/>
    <p:sldId id="310" r:id="rId20"/>
    <p:sldId id="312" r:id="rId21"/>
    <p:sldId id="307" r:id="rId22"/>
    <p:sldId id="311" r:id="rId23"/>
    <p:sldId id="314" r:id="rId24"/>
    <p:sldId id="315" r:id="rId25"/>
    <p:sldId id="324" r:id="rId26"/>
    <p:sldId id="316" r:id="rId27"/>
    <p:sldId id="341" r:id="rId28"/>
    <p:sldId id="332" r:id="rId29"/>
    <p:sldId id="333" r:id="rId30"/>
    <p:sldId id="339" r:id="rId31"/>
  </p:sldIdLst>
  <p:sldSz cx="12422188" cy="702151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>
          <p15:clr>
            <a:srgbClr val="A4A3A4"/>
          </p15:clr>
        </p15:guide>
        <p15:guide id="2" pos="39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34" autoAdjust="0"/>
  </p:normalViewPr>
  <p:slideViewPr>
    <p:cSldViewPr>
      <p:cViewPr varScale="1">
        <p:scale>
          <a:sx n="55" d="100"/>
          <a:sy n="55" d="100"/>
        </p:scale>
        <p:origin x="1278" y="54"/>
      </p:cViewPr>
      <p:guideLst>
        <p:guide orient="horz" pos="2212"/>
        <p:guide pos="391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F6792-B1B2-4A16-81C8-F1950742D9D4}" type="datetimeFigureOut">
              <a:rPr lang="en-IN" smtClean="0"/>
              <a:pPr/>
              <a:t>22-01-2026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85800"/>
            <a:ext cx="60642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7BB26-A7D8-46D2-B947-E1CC1F98AB5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360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85800"/>
            <a:ext cx="60642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80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7BB26-A7D8-46D2-B947-E1CC1F98AB50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5973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7BB26-A7D8-46D2-B947-E1CC1F98AB50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2173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7BB26-A7D8-46D2-B947-E1CC1F98AB50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524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D16E5-E01B-EEB5-E954-061856A9A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2774" y="1149123"/>
            <a:ext cx="9316641" cy="2444527"/>
          </a:xfrm>
        </p:spPr>
        <p:txBody>
          <a:bodyPr anchor="b"/>
          <a:lstStyle>
            <a:lvl1pPr algn="ctr">
              <a:defRPr sz="6113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FFB175-9C99-6A99-92DA-79D1BC31A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2774" y="3687920"/>
            <a:ext cx="9316641" cy="1695240"/>
          </a:xfrm>
        </p:spPr>
        <p:txBody>
          <a:bodyPr/>
          <a:lstStyle>
            <a:lvl1pPr marL="0" indent="0" algn="ctr">
              <a:buNone/>
              <a:defRPr sz="2445"/>
            </a:lvl1pPr>
            <a:lvl2pPr marL="465841" indent="0" algn="ctr">
              <a:buNone/>
              <a:defRPr sz="2038"/>
            </a:lvl2pPr>
            <a:lvl3pPr marL="931682" indent="0" algn="ctr">
              <a:buNone/>
              <a:defRPr sz="1834"/>
            </a:lvl3pPr>
            <a:lvl4pPr marL="1397523" indent="0" algn="ctr">
              <a:buNone/>
              <a:defRPr sz="1630"/>
            </a:lvl4pPr>
            <a:lvl5pPr marL="1863364" indent="0" algn="ctr">
              <a:buNone/>
              <a:defRPr sz="1630"/>
            </a:lvl5pPr>
            <a:lvl6pPr marL="2329205" indent="0" algn="ctr">
              <a:buNone/>
              <a:defRPr sz="1630"/>
            </a:lvl6pPr>
            <a:lvl7pPr marL="2795046" indent="0" algn="ctr">
              <a:buNone/>
              <a:defRPr sz="1630"/>
            </a:lvl7pPr>
            <a:lvl8pPr marL="3260888" indent="0" algn="ctr">
              <a:buNone/>
              <a:defRPr sz="1630"/>
            </a:lvl8pPr>
            <a:lvl9pPr marL="3726729" indent="0" algn="ctr">
              <a:buNone/>
              <a:defRPr sz="163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BD6E81-35BA-A6FB-BC95-02A3EE1A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161BE9-DA61-646A-3D08-371FD6809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03DDE6-D8CF-6210-5B31-31742F29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6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0DFBC-6FE4-6851-7B65-5C737AFF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6BDA86-4DCB-8C46-E5D2-A818E9F0C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D4FC2-F1A4-79C3-3FA5-D876D6EA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257933-A3F2-298B-F89A-615F03B0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6BF59-C39E-AEB9-E8C5-A2F2D43D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7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309BF7-0DAB-A275-8879-9BFDB6C26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89628" y="373830"/>
            <a:ext cx="2678534" cy="59504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27DF3F-92CC-3E0C-C454-3E318795A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4025" y="373830"/>
            <a:ext cx="7880326" cy="59504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829C5B-7F91-6628-E089-5E1151BD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25021E-1CB6-EB06-B1B6-B6109908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137429-92FA-0136-FCF0-65491C56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47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Default 01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/>
        </p:nvSpPr>
        <p:spPr>
          <a:xfrm>
            <a:off x="306882" y="6591928"/>
            <a:ext cx="2365105" cy="2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931" tIns="39931" rIns="39931" bIns="39931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17592" y="6917491"/>
            <a:ext cx="1943686" cy="10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931" tIns="39931" rIns="39931" bIns="39931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10960673" y="6559422"/>
            <a:ext cx="710329" cy="54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931" tIns="39931" rIns="39931" bIns="39931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0972933" y="6917491"/>
            <a:ext cx="957544" cy="10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931" tIns="39931" rIns="39931" bIns="39931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599505" y="6559422"/>
            <a:ext cx="307814" cy="34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887" tIns="79887" rIns="79887" bIns="79887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289777"/>
            <a:ext cx="1554160" cy="10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7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4ABEB-7CC0-9375-FD54-75523913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DBACC7-E265-8C83-C990-FE6BA737A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041B42-C60F-2F20-F705-93A64F859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83176A-8784-F476-8EF3-3E3B2808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D7170-8981-406C-52E9-165C01D52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3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C5516C-523C-602F-E395-478D91600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56" y="1750503"/>
            <a:ext cx="10714137" cy="2920754"/>
          </a:xfrm>
        </p:spPr>
        <p:txBody>
          <a:bodyPr anchor="b"/>
          <a:lstStyle>
            <a:lvl1pPr>
              <a:defRPr sz="6113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AA9710-2CA7-1FE5-5E80-749208ECA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556" y="4698889"/>
            <a:ext cx="10714137" cy="1535955"/>
          </a:xfrm>
        </p:spPr>
        <p:txBody>
          <a:bodyPr/>
          <a:lstStyle>
            <a:lvl1pPr marL="0" indent="0">
              <a:buNone/>
              <a:defRPr sz="2445">
                <a:solidFill>
                  <a:schemeClr val="tx1">
                    <a:tint val="75000"/>
                  </a:schemeClr>
                </a:solidFill>
              </a:defRPr>
            </a:lvl1pPr>
            <a:lvl2pPr marL="465841" indent="0">
              <a:buNone/>
              <a:defRPr sz="2038">
                <a:solidFill>
                  <a:schemeClr val="tx1">
                    <a:tint val="75000"/>
                  </a:schemeClr>
                </a:solidFill>
              </a:defRPr>
            </a:lvl2pPr>
            <a:lvl3pPr marL="931682" indent="0">
              <a:buNone/>
              <a:defRPr sz="1834">
                <a:solidFill>
                  <a:schemeClr val="tx1">
                    <a:tint val="75000"/>
                  </a:schemeClr>
                </a:solidFill>
              </a:defRPr>
            </a:lvl3pPr>
            <a:lvl4pPr marL="1397523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4pPr>
            <a:lvl5pPr marL="1863364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5pPr>
            <a:lvl6pPr marL="2329205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6pPr>
            <a:lvl7pPr marL="2795046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7pPr>
            <a:lvl8pPr marL="3260888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8pPr>
            <a:lvl9pPr marL="3726729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1CECA-0F97-5380-4BF6-A6E76F83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1A81E4-A56D-9689-71AA-97790FE9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98E89-FACC-9211-9FD5-BC97DED5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0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0FA959-001F-645F-71E1-B812AD789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976DB4-3F7A-FBF9-BDD9-FB8D74119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025" y="1869153"/>
            <a:ext cx="5279430" cy="4455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12BB2C-32FA-8AA1-E1D9-6FF9BFFF4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8733" y="1869153"/>
            <a:ext cx="5279430" cy="4455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AF5A0E-FF86-0E70-CCA7-35280923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675544-CE8D-ED8D-5581-6A2D3912D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D48514-BA4E-9B45-7B23-82AFA296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1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14945-0B23-C421-176F-963FFB39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43" y="373831"/>
            <a:ext cx="10714137" cy="13571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CDD03-D4E1-6885-E8F9-E06D9EE1F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644" y="1721247"/>
            <a:ext cx="5255167" cy="843556"/>
          </a:xfrm>
        </p:spPr>
        <p:txBody>
          <a:bodyPr anchor="b"/>
          <a:lstStyle>
            <a:lvl1pPr marL="0" indent="0">
              <a:buNone/>
              <a:defRPr sz="2445" b="1"/>
            </a:lvl1pPr>
            <a:lvl2pPr marL="465841" indent="0">
              <a:buNone/>
              <a:defRPr sz="2038" b="1"/>
            </a:lvl2pPr>
            <a:lvl3pPr marL="931682" indent="0">
              <a:buNone/>
              <a:defRPr sz="1834" b="1"/>
            </a:lvl3pPr>
            <a:lvl4pPr marL="1397523" indent="0">
              <a:buNone/>
              <a:defRPr sz="1630" b="1"/>
            </a:lvl4pPr>
            <a:lvl5pPr marL="1863364" indent="0">
              <a:buNone/>
              <a:defRPr sz="1630" b="1"/>
            </a:lvl5pPr>
            <a:lvl6pPr marL="2329205" indent="0">
              <a:buNone/>
              <a:defRPr sz="1630" b="1"/>
            </a:lvl6pPr>
            <a:lvl7pPr marL="2795046" indent="0">
              <a:buNone/>
              <a:defRPr sz="1630" b="1"/>
            </a:lvl7pPr>
            <a:lvl8pPr marL="3260888" indent="0">
              <a:buNone/>
              <a:defRPr sz="1630" b="1"/>
            </a:lvl8pPr>
            <a:lvl9pPr marL="3726729" indent="0">
              <a:buNone/>
              <a:defRPr sz="1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FC4045-8D06-B0E6-3F0B-7DEAD4EB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5644" y="2564803"/>
            <a:ext cx="5255167" cy="3772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E6691B-53F1-1D66-9DBB-E989D1030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733" y="1721247"/>
            <a:ext cx="5281048" cy="843556"/>
          </a:xfrm>
        </p:spPr>
        <p:txBody>
          <a:bodyPr anchor="b"/>
          <a:lstStyle>
            <a:lvl1pPr marL="0" indent="0">
              <a:buNone/>
              <a:defRPr sz="2445" b="1"/>
            </a:lvl1pPr>
            <a:lvl2pPr marL="465841" indent="0">
              <a:buNone/>
              <a:defRPr sz="2038" b="1"/>
            </a:lvl2pPr>
            <a:lvl3pPr marL="931682" indent="0">
              <a:buNone/>
              <a:defRPr sz="1834" b="1"/>
            </a:lvl3pPr>
            <a:lvl4pPr marL="1397523" indent="0">
              <a:buNone/>
              <a:defRPr sz="1630" b="1"/>
            </a:lvl4pPr>
            <a:lvl5pPr marL="1863364" indent="0">
              <a:buNone/>
              <a:defRPr sz="1630" b="1"/>
            </a:lvl5pPr>
            <a:lvl6pPr marL="2329205" indent="0">
              <a:buNone/>
              <a:defRPr sz="1630" b="1"/>
            </a:lvl6pPr>
            <a:lvl7pPr marL="2795046" indent="0">
              <a:buNone/>
              <a:defRPr sz="1630" b="1"/>
            </a:lvl7pPr>
            <a:lvl8pPr marL="3260888" indent="0">
              <a:buNone/>
              <a:defRPr sz="1630" b="1"/>
            </a:lvl8pPr>
            <a:lvl9pPr marL="3726729" indent="0">
              <a:buNone/>
              <a:defRPr sz="1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F63B043-7150-88EC-32F2-3F3675187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8733" y="2564803"/>
            <a:ext cx="5281048" cy="3772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5FD767-A9D7-C954-D503-0053A0851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1B62BC-C81B-EE7D-F53E-F7CE5894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05796AF-1E96-87E5-9606-F8528C5E9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9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C5A234-C13D-E8C9-B1E0-ACA1AFEF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5598D2-75A3-1BC8-E12D-35CE1EB8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1585B8-2BB3-0012-45F6-F3E37F5F6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E4EAC1-4EED-C469-07CD-1545C125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3AB228-6C84-38AF-D32E-48E4E5DA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5C378E-1358-D6C4-E392-951CA5D8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4BFB07-7A9F-B4BF-D9A8-AB3463D6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5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768F3C-FBC2-ABAD-9FF9-906C765B2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44" y="468101"/>
            <a:ext cx="4006479" cy="1638353"/>
          </a:xfrm>
        </p:spPr>
        <p:txBody>
          <a:bodyPr anchor="b"/>
          <a:lstStyle>
            <a:lvl1pPr>
              <a:defRPr sz="326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065413-0B92-5D16-8D5C-B4A6AE660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1048" y="1010968"/>
            <a:ext cx="6288733" cy="4989825"/>
          </a:xfrm>
        </p:spPr>
        <p:txBody>
          <a:bodyPr/>
          <a:lstStyle>
            <a:lvl1pPr>
              <a:defRPr sz="3260"/>
            </a:lvl1pPr>
            <a:lvl2pPr>
              <a:defRPr sz="2853"/>
            </a:lvl2pPr>
            <a:lvl3pPr>
              <a:defRPr sz="2445"/>
            </a:lvl3pPr>
            <a:lvl4pPr>
              <a:defRPr sz="2038"/>
            </a:lvl4pPr>
            <a:lvl5pPr>
              <a:defRPr sz="2038"/>
            </a:lvl5pPr>
            <a:lvl6pPr>
              <a:defRPr sz="2038"/>
            </a:lvl6pPr>
            <a:lvl7pPr>
              <a:defRPr sz="2038"/>
            </a:lvl7pPr>
            <a:lvl8pPr>
              <a:defRPr sz="2038"/>
            </a:lvl8pPr>
            <a:lvl9pPr>
              <a:defRPr sz="20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E6C3CD-EE4C-0A8F-0937-2C3F27DB9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5644" y="2106454"/>
            <a:ext cx="4006479" cy="3902466"/>
          </a:xfrm>
        </p:spPr>
        <p:txBody>
          <a:bodyPr/>
          <a:lstStyle>
            <a:lvl1pPr marL="0" indent="0">
              <a:buNone/>
              <a:defRPr sz="1630"/>
            </a:lvl1pPr>
            <a:lvl2pPr marL="465841" indent="0">
              <a:buNone/>
              <a:defRPr sz="1426"/>
            </a:lvl2pPr>
            <a:lvl3pPr marL="931682" indent="0">
              <a:buNone/>
              <a:defRPr sz="1223"/>
            </a:lvl3pPr>
            <a:lvl4pPr marL="1397523" indent="0">
              <a:buNone/>
              <a:defRPr sz="1019"/>
            </a:lvl4pPr>
            <a:lvl5pPr marL="1863364" indent="0">
              <a:buNone/>
              <a:defRPr sz="1019"/>
            </a:lvl5pPr>
            <a:lvl6pPr marL="2329205" indent="0">
              <a:buNone/>
              <a:defRPr sz="1019"/>
            </a:lvl6pPr>
            <a:lvl7pPr marL="2795046" indent="0">
              <a:buNone/>
              <a:defRPr sz="1019"/>
            </a:lvl7pPr>
            <a:lvl8pPr marL="3260888" indent="0">
              <a:buNone/>
              <a:defRPr sz="1019"/>
            </a:lvl8pPr>
            <a:lvl9pPr marL="3726729" indent="0">
              <a:buNone/>
              <a:defRPr sz="10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5987FF-7F7C-FB1E-9634-10ADC042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4E3A58-73F9-B55B-B221-835F3533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ABDC44-73DC-4D8F-0FC9-69632C1E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911BC-F2CB-A8DC-E593-CD5328EA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44" y="468101"/>
            <a:ext cx="4006479" cy="1638353"/>
          </a:xfrm>
        </p:spPr>
        <p:txBody>
          <a:bodyPr anchor="b"/>
          <a:lstStyle>
            <a:lvl1pPr>
              <a:defRPr sz="326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0C4F09-1674-38D5-8201-C1F09CB72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1048" y="1010968"/>
            <a:ext cx="6288733" cy="4989825"/>
          </a:xfrm>
        </p:spPr>
        <p:txBody>
          <a:bodyPr/>
          <a:lstStyle>
            <a:lvl1pPr marL="0" indent="0">
              <a:buNone/>
              <a:defRPr sz="3260"/>
            </a:lvl1pPr>
            <a:lvl2pPr marL="465841" indent="0">
              <a:buNone/>
              <a:defRPr sz="2853"/>
            </a:lvl2pPr>
            <a:lvl3pPr marL="931682" indent="0">
              <a:buNone/>
              <a:defRPr sz="2445"/>
            </a:lvl3pPr>
            <a:lvl4pPr marL="1397523" indent="0">
              <a:buNone/>
              <a:defRPr sz="2038"/>
            </a:lvl4pPr>
            <a:lvl5pPr marL="1863364" indent="0">
              <a:buNone/>
              <a:defRPr sz="2038"/>
            </a:lvl5pPr>
            <a:lvl6pPr marL="2329205" indent="0">
              <a:buNone/>
              <a:defRPr sz="2038"/>
            </a:lvl6pPr>
            <a:lvl7pPr marL="2795046" indent="0">
              <a:buNone/>
              <a:defRPr sz="2038"/>
            </a:lvl7pPr>
            <a:lvl8pPr marL="3260888" indent="0">
              <a:buNone/>
              <a:defRPr sz="2038"/>
            </a:lvl8pPr>
            <a:lvl9pPr marL="3726729" indent="0">
              <a:buNone/>
              <a:defRPr sz="2038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5271D-FF59-A84A-66B3-B3D185CF7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5644" y="2106454"/>
            <a:ext cx="4006479" cy="3902466"/>
          </a:xfrm>
        </p:spPr>
        <p:txBody>
          <a:bodyPr/>
          <a:lstStyle>
            <a:lvl1pPr marL="0" indent="0">
              <a:buNone/>
              <a:defRPr sz="1630"/>
            </a:lvl1pPr>
            <a:lvl2pPr marL="465841" indent="0">
              <a:buNone/>
              <a:defRPr sz="1426"/>
            </a:lvl2pPr>
            <a:lvl3pPr marL="931682" indent="0">
              <a:buNone/>
              <a:defRPr sz="1223"/>
            </a:lvl3pPr>
            <a:lvl4pPr marL="1397523" indent="0">
              <a:buNone/>
              <a:defRPr sz="1019"/>
            </a:lvl4pPr>
            <a:lvl5pPr marL="1863364" indent="0">
              <a:buNone/>
              <a:defRPr sz="1019"/>
            </a:lvl5pPr>
            <a:lvl6pPr marL="2329205" indent="0">
              <a:buNone/>
              <a:defRPr sz="1019"/>
            </a:lvl6pPr>
            <a:lvl7pPr marL="2795046" indent="0">
              <a:buNone/>
              <a:defRPr sz="1019"/>
            </a:lvl7pPr>
            <a:lvl8pPr marL="3260888" indent="0">
              <a:buNone/>
              <a:defRPr sz="1019"/>
            </a:lvl8pPr>
            <a:lvl9pPr marL="3726729" indent="0">
              <a:buNone/>
              <a:defRPr sz="10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5D0C8D-36C2-088D-FE75-0DEF2CE3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FE7328-04DF-F8D7-4CDE-075DAF6F5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9A725E-E1B6-2630-FFC5-3B5DC15B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2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C9A119-04D4-EB7B-B4B8-786F6CBE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26" y="373831"/>
            <a:ext cx="10714137" cy="135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18A3C6-900A-E5F2-DB62-7A68B8722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026" y="1869153"/>
            <a:ext cx="10714137" cy="445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F8A1EA-30C3-DFF0-1AF2-360807CEE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4026" y="6507903"/>
            <a:ext cx="2794992" cy="373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0135A6-A7AF-29AC-4656-589887BF4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4850" y="6507903"/>
            <a:ext cx="4192488" cy="373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A04D3-74CB-9064-F023-7075B17AE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3170" y="6507903"/>
            <a:ext cx="2794992" cy="373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931682" rtl="0" eaLnBrk="1" latinLnBrk="0" hangingPunct="1">
        <a:lnSpc>
          <a:spcPct val="90000"/>
        </a:lnSpc>
        <a:spcBef>
          <a:spcPct val="0"/>
        </a:spcBef>
        <a:buNone/>
        <a:defRPr sz="44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2921" indent="-232921" algn="l" defTabSz="931682" rtl="0" eaLnBrk="1" latinLnBrk="0" hangingPunct="1">
        <a:lnSpc>
          <a:spcPct val="90000"/>
        </a:lnSpc>
        <a:spcBef>
          <a:spcPts val="1019"/>
        </a:spcBef>
        <a:buFont typeface="Arial" panose="020B0604020202020204" pitchFamily="34" charset="0"/>
        <a:buChar char="•"/>
        <a:defRPr sz="2853" kern="1200">
          <a:solidFill>
            <a:schemeClr val="tx1"/>
          </a:solidFill>
          <a:latin typeface="+mn-lt"/>
          <a:ea typeface="+mn-ea"/>
          <a:cs typeface="+mn-cs"/>
        </a:defRPr>
      </a:lvl1pPr>
      <a:lvl2pPr marL="698762" indent="-232921" algn="l" defTabSz="931682" rtl="0" eaLnBrk="1" latinLnBrk="0" hangingPunct="1">
        <a:lnSpc>
          <a:spcPct val="90000"/>
        </a:lnSpc>
        <a:spcBef>
          <a:spcPts val="509"/>
        </a:spcBef>
        <a:buFont typeface="Arial" panose="020B0604020202020204" pitchFamily="34" charset="0"/>
        <a:buChar char="•"/>
        <a:defRPr sz="2445" kern="1200">
          <a:solidFill>
            <a:schemeClr val="tx1"/>
          </a:solidFill>
          <a:latin typeface="+mn-lt"/>
          <a:ea typeface="+mn-ea"/>
          <a:cs typeface="+mn-cs"/>
        </a:defRPr>
      </a:lvl2pPr>
      <a:lvl3pPr marL="1164603" indent="-232921" algn="l" defTabSz="931682" rtl="0" eaLnBrk="1" latinLnBrk="0" hangingPunct="1">
        <a:lnSpc>
          <a:spcPct val="90000"/>
        </a:lnSpc>
        <a:spcBef>
          <a:spcPts val="509"/>
        </a:spcBef>
        <a:buFont typeface="Arial" panose="020B0604020202020204" pitchFamily="34" charset="0"/>
        <a:buChar char="•"/>
        <a:defRPr sz="2038" kern="1200">
          <a:solidFill>
            <a:schemeClr val="tx1"/>
          </a:solidFill>
          <a:latin typeface="+mn-lt"/>
          <a:ea typeface="+mn-ea"/>
          <a:cs typeface="+mn-cs"/>
        </a:defRPr>
      </a:lvl3pPr>
      <a:lvl4pPr marL="1630444" indent="-232921" algn="l" defTabSz="931682" rtl="0" eaLnBrk="1" latinLnBrk="0" hangingPunct="1">
        <a:lnSpc>
          <a:spcPct val="90000"/>
        </a:lnSpc>
        <a:spcBef>
          <a:spcPts val="509"/>
        </a:spcBef>
        <a:buFont typeface="Arial" panose="020B0604020202020204" pitchFamily="34" charset="0"/>
        <a:buChar char="•"/>
        <a:defRPr sz="1834" kern="1200">
          <a:solidFill>
            <a:schemeClr val="tx1"/>
          </a:solidFill>
          <a:latin typeface="+mn-lt"/>
          <a:ea typeface="+mn-ea"/>
          <a:cs typeface="+mn-cs"/>
        </a:defRPr>
      </a:lvl4pPr>
      <a:lvl5pPr marL="2096285" indent="-232921" algn="l" defTabSz="931682" rtl="0" eaLnBrk="1" latinLnBrk="0" hangingPunct="1">
        <a:lnSpc>
          <a:spcPct val="90000"/>
        </a:lnSpc>
        <a:spcBef>
          <a:spcPts val="509"/>
        </a:spcBef>
        <a:buFont typeface="Arial" panose="020B0604020202020204" pitchFamily="34" charset="0"/>
        <a:buChar char="•"/>
        <a:defRPr sz="1834" kern="1200">
          <a:solidFill>
            <a:schemeClr val="tx1"/>
          </a:solidFill>
          <a:latin typeface="+mn-lt"/>
          <a:ea typeface="+mn-ea"/>
          <a:cs typeface="+mn-cs"/>
        </a:defRPr>
      </a:lvl5pPr>
      <a:lvl6pPr marL="2562126" indent="-232921" algn="l" defTabSz="931682" rtl="0" eaLnBrk="1" latinLnBrk="0" hangingPunct="1">
        <a:lnSpc>
          <a:spcPct val="90000"/>
        </a:lnSpc>
        <a:spcBef>
          <a:spcPts val="509"/>
        </a:spcBef>
        <a:buFont typeface="Arial" panose="020B0604020202020204" pitchFamily="34" charset="0"/>
        <a:buChar char="•"/>
        <a:defRPr sz="1834" kern="1200">
          <a:solidFill>
            <a:schemeClr val="tx1"/>
          </a:solidFill>
          <a:latin typeface="+mn-lt"/>
          <a:ea typeface="+mn-ea"/>
          <a:cs typeface="+mn-cs"/>
        </a:defRPr>
      </a:lvl6pPr>
      <a:lvl7pPr marL="3027967" indent="-232921" algn="l" defTabSz="931682" rtl="0" eaLnBrk="1" latinLnBrk="0" hangingPunct="1">
        <a:lnSpc>
          <a:spcPct val="90000"/>
        </a:lnSpc>
        <a:spcBef>
          <a:spcPts val="509"/>
        </a:spcBef>
        <a:buFont typeface="Arial" panose="020B0604020202020204" pitchFamily="34" charset="0"/>
        <a:buChar char="•"/>
        <a:defRPr sz="1834" kern="1200">
          <a:solidFill>
            <a:schemeClr val="tx1"/>
          </a:solidFill>
          <a:latin typeface="+mn-lt"/>
          <a:ea typeface="+mn-ea"/>
          <a:cs typeface="+mn-cs"/>
        </a:defRPr>
      </a:lvl7pPr>
      <a:lvl8pPr marL="3493808" indent="-232921" algn="l" defTabSz="931682" rtl="0" eaLnBrk="1" latinLnBrk="0" hangingPunct="1">
        <a:lnSpc>
          <a:spcPct val="90000"/>
        </a:lnSpc>
        <a:spcBef>
          <a:spcPts val="509"/>
        </a:spcBef>
        <a:buFont typeface="Arial" panose="020B0604020202020204" pitchFamily="34" charset="0"/>
        <a:buChar char="•"/>
        <a:defRPr sz="1834" kern="1200">
          <a:solidFill>
            <a:schemeClr val="tx1"/>
          </a:solidFill>
          <a:latin typeface="+mn-lt"/>
          <a:ea typeface="+mn-ea"/>
          <a:cs typeface="+mn-cs"/>
        </a:defRPr>
      </a:lvl8pPr>
      <a:lvl9pPr marL="3959649" indent="-232921" algn="l" defTabSz="931682" rtl="0" eaLnBrk="1" latinLnBrk="0" hangingPunct="1">
        <a:lnSpc>
          <a:spcPct val="90000"/>
        </a:lnSpc>
        <a:spcBef>
          <a:spcPts val="509"/>
        </a:spcBef>
        <a:buFont typeface="Arial" panose="020B0604020202020204" pitchFamily="34" charset="0"/>
        <a:buChar char="•"/>
        <a:defRPr sz="1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1682" rtl="0" eaLnBrk="1" latinLnBrk="0" hangingPunct="1">
        <a:defRPr sz="1834" kern="1200">
          <a:solidFill>
            <a:schemeClr val="tx1"/>
          </a:solidFill>
          <a:latin typeface="+mn-lt"/>
          <a:ea typeface="+mn-ea"/>
          <a:cs typeface="+mn-cs"/>
        </a:defRPr>
      </a:lvl1pPr>
      <a:lvl2pPr marL="465841" algn="l" defTabSz="931682" rtl="0" eaLnBrk="1" latinLnBrk="0" hangingPunct="1">
        <a:defRPr sz="1834" kern="1200">
          <a:solidFill>
            <a:schemeClr val="tx1"/>
          </a:solidFill>
          <a:latin typeface="+mn-lt"/>
          <a:ea typeface="+mn-ea"/>
          <a:cs typeface="+mn-cs"/>
        </a:defRPr>
      </a:lvl2pPr>
      <a:lvl3pPr marL="931682" algn="l" defTabSz="931682" rtl="0" eaLnBrk="1" latinLnBrk="0" hangingPunct="1">
        <a:defRPr sz="1834" kern="1200">
          <a:solidFill>
            <a:schemeClr val="tx1"/>
          </a:solidFill>
          <a:latin typeface="+mn-lt"/>
          <a:ea typeface="+mn-ea"/>
          <a:cs typeface="+mn-cs"/>
        </a:defRPr>
      </a:lvl3pPr>
      <a:lvl4pPr marL="1397523" algn="l" defTabSz="931682" rtl="0" eaLnBrk="1" latinLnBrk="0" hangingPunct="1">
        <a:defRPr sz="1834" kern="1200">
          <a:solidFill>
            <a:schemeClr val="tx1"/>
          </a:solidFill>
          <a:latin typeface="+mn-lt"/>
          <a:ea typeface="+mn-ea"/>
          <a:cs typeface="+mn-cs"/>
        </a:defRPr>
      </a:lvl4pPr>
      <a:lvl5pPr marL="1863364" algn="l" defTabSz="931682" rtl="0" eaLnBrk="1" latinLnBrk="0" hangingPunct="1">
        <a:defRPr sz="1834" kern="1200">
          <a:solidFill>
            <a:schemeClr val="tx1"/>
          </a:solidFill>
          <a:latin typeface="+mn-lt"/>
          <a:ea typeface="+mn-ea"/>
          <a:cs typeface="+mn-cs"/>
        </a:defRPr>
      </a:lvl5pPr>
      <a:lvl6pPr marL="2329205" algn="l" defTabSz="931682" rtl="0" eaLnBrk="1" latinLnBrk="0" hangingPunct="1">
        <a:defRPr sz="1834" kern="1200">
          <a:solidFill>
            <a:schemeClr val="tx1"/>
          </a:solidFill>
          <a:latin typeface="+mn-lt"/>
          <a:ea typeface="+mn-ea"/>
          <a:cs typeface="+mn-cs"/>
        </a:defRPr>
      </a:lvl6pPr>
      <a:lvl7pPr marL="2795046" algn="l" defTabSz="931682" rtl="0" eaLnBrk="1" latinLnBrk="0" hangingPunct="1">
        <a:defRPr sz="1834" kern="1200">
          <a:solidFill>
            <a:schemeClr val="tx1"/>
          </a:solidFill>
          <a:latin typeface="+mn-lt"/>
          <a:ea typeface="+mn-ea"/>
          <a:cs typeface="+mn-cs"/>
        </a:defRPr>
      </a:lvl7pPr>
      <a:lvl8pPr marL="3260888" algn="l" defTabSz="931682" rtl="0" eaLnBrk="1" latinLnBrk="0" hangingPunct="1">
        <a:defRPr sz="1834" kern="1200">
          <a:solidFill>
            <a:schemeClr val="tx1"/>
          </a:solidFill>
          <a:latin typeface="+mn-lt"/>
          <a:ea typeface="+mn-ea"/>
          <a:cs typeface="+mn-cs"/>
        </a:defRPr>
      </a:lvl8pPr>
      <a:lvl9pPr marL="3726729" algn="l" defTabSz="931682" rtl="0" eaLnBrk="1" latinLnBrk="0" hangingPunct="1">
        <a:defRPr sz="1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2.png"/><Relationship Id="rId7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closeup-firefighter-holding-his-helmet-walking-towards-fire-truck.jpg"/>
          <p:cNvPicPr preferRelativeResize="0"/>
          <p:nvPr/>
        </p:nvPicPr>
        <p:blipFill rotWithShape="1">
          <a:blip r:embed="rId3">
            <a:alphaModFix/>
          </a:blip>
          <a:srcRect t="13432" b="1559"/>
          <a:stretch/>
        </p:blipFill>
        <p:spPr>
          <a:xfrm>
            <a:off x="-12940" y="-32767"/>
            <a:ext cx="12448068" cy="708704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306882" y="6591928"/>
            <a:ext cx="2365105" cy="2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931" tIns="39931" rIns="39931" bIns="39931" anchor="t" anchorCtr="0">
            <a:spAutoFit/>
          </a:bodyPr>
          <a:lstStyle/>
          <a:p>
            <a:pPr algn="ctr"/>
            <a:r>
              <a:rPr lang="en-US" sz="120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517592" y="6917491"/>
            <a:ext cx="1943686" cy="10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931" tIns="39931" rIns="39931" bIns="39931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10960673" y="6559422"/>
            <a:ext cx="710329" cy="54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931" tIns="39931" rIns="39931" bIns="39931" anchor="t" anchorCtr="0">
            <a:spAutoFit/>
          </a:bodyPr>
          <a:lstStyle/>
          <a:p>
            <a:pPr algn="ctr"/>
            <a:r>
              <a:rPr lang="en-US"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10972933" y="6917491"/>
            <a:ext cx="957544" cy="10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931" tIns="39931" rIns="39931" bIns="39931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11654900" y="6559422"/>
            <a:ext cx="197023" cy="346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887" tIns="79887" rIns="79887" bIns="79887" anchor="t" anchorCtr="0">
            <a:noAutofit/>
          </a:bodyPr>
          <a:lstStyle/>
          <a:p>
            <a:fld id="{00000000-1234-1234-1234-123412341234}" type="slidenum">
              <a:rPr lang="en-US"/>
              <a:pPr/>
              <a:t>1</a:t>
            </a:fld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-218024" y="-32767"/>
            <a:ext cx="12640211" cy="7034517"/>
          </a:xfrm>
          <a:prstGeom prst="rect">
            <a:avLst/>
          </a:prstGeom>
          <a:solidFill>
            <a:srgbClr val="535353">
              <a:alpha val="60000"/>
            </a:srgbClr>
          </a:solidFill>
          <a:ln>
            <a:noFill/>
          </a:ln>
        </p:spPr>
        <p:txBody>
          <a:bodyPr spcFirstLastPara="1" wrap="square" lIns="39931" tIns="39931" rIns="39931" bIns="39931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 descr="Image"/>
          <p:cNvPicPr preferRelativeResize="0"/>
          <p:nvPr/>
        </p:nvPicPr>
        <p:blipFill rotWithShape="1">
          <a:blip r:embed="rId4">
            <a:alphaModFix amt="90000"/>
          </a:blip>
          <a:srcRect l="50481"/>
          <a:stretch/>
        </p:blipFill>
        <p:spPr>
          <a:xfrm>
            <a:off x="-25145" y="2089930"/>
            <a:ext cx="9994674" cy="15839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/>
          <p:nvPr/>
        </p:nvSpPr>
        <p:spPr>
          <a:xfrm flipH="1">
            <a:off x="0" y="5730376"/>
            <a:ext cx="12422188" cy="12911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9931" tIns="39931" rIns="39931" bIns="39931" anchor="t" anchorCtr="0">
            <a:noAutofit/>
          </a:bodyPr>
          <a:lstStyle/>
          <a:p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213650" y="2089930"/>
            <a:ext cx="9578844" cy="131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931" tIns="39931" rIns="39931" bIns="39931" anchor="t" anchorCtr="0">
            <a:spAutoFit/>
          </a:bodyPr>
          <a:lstStyle/>
          <a:p>
            <a:pPr lvl="0" algn="ctr"/>
            <a:r>
              <a:rPr lang="en-IN" sz="4000" b="1" dirty="0"/>
              <a:t>MAPS ON DISASTER MANAGEMENT IN SCHOOL</a:t>
            </a:r>
            <a:endParaRPr lang="en-US" sz="4100" b="1" dirty="0">
              <a:latin typeface="Open Sans"/>
              <a:ea typeface="Arial Black"/>
              <a:cs typeface="Arial Black"/>
              <a:sym typeface="Arial Black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94640"/>
            <a:ext cx="1395043" cy="97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2933" y="194640"/>
            <a:ext cx="1061062" cy="97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CEBA0FC9-D9B3-6E24-190E-1EA1B250CEBA}"/>
              </a:ext>
            </a:extLst>
          </p:cNvPr>
          <p:cNvSpPr txBox="1"/>
          <p:nvPr/>
        </p:nvSpPr>
        <p:spPr>
          <a:xfrm>
            <a:off x="6823959" y="6191279"/>
            <a:ext cx="481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Presented by:- Amit Kumar, AC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39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6293" y="1289654"/>
            <a:ext cx="5627595" cy="54864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Open Sans"/>
              </a:rPr>
              <a:t>D.M. Kit</a:t>
            </a:r>
          </a:p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Open Sans"/>
              </a:rPr>
              <a:t>Stretchers</a:t>
            </a:r>
          </a:p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Open Sans"/>
              </a:rPr>
              <a:t>Fire Extinguishers</a:t>
            </a:r>
          </a:p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Open Sans"/>
              </a:rPr>
              <a:t>Ladders</a:t>
            </a:r>
          </a:p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Open Sans"/>
              </a:rPr>
              <a:t>Thick Ropes</a:t>
            </a:r>
          </a:p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Open Sans"/>
              </a:rPr>
              <a:t>Torch</a:t>
            </a:r>
          </a:p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Open Sans"/>
              </a:rPr>
              <a:t>Communication System</a:t>
            </a:r>
          </a:p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Open Sans"/>
              </a:rPr>
              <a:t>First Aid Box</a:t>
            </a:r>
          </a:p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Open Sans"/>
              </a:rPr>
              <a:t>Temporary Shelters (Tents/Tarpaulins)</a:t>
            </a:r>
          </a:p>
          <a:p>
            <a:pPr>
              <a:spcBef>
                <a:spcPct val="20000"/>
              </a:spcBef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Open Sans"/>
              </a:rPr>
              <a:t>Lab Safety</a:t>
            </a:r>
            <a:r>
              <a:rPr lang="en-US" sz="2400" b="1" dirty="0">
                <a:solidFill>
                  <a:sysClr val="windowText" lastClr="000000"/>
                </a:solidFill>
                <a:latin typeface="Calibri"/>
              </a:rPr>
              <a:t> Equipment (PPE)</a:t>
            </a:r>
          </a:p>
        </p:txBody>
      </p:sp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EB560D90-2F36-275C-0D3D-27A0CE8B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5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05C404CB-14E8-F492-4CB0-1A9F9EC2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2131" y="3361905"/>
            <a:ext cx="4186363" cy="78220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IN" sz="4000" b="1" dirty="0">
                <a:solidFill>
                  <a:srgbClr val="C00000"/>
                </a:solidFill>
                <a:latin typeface="Open Sans"/>
                <a:ea typeface="+mj-ea"/>
                <a:cs typeface="+mj-cs"/>
              </a:rPr>
              <a:t>RESOURCES</a:t>
            </a:r>
            <a:r>
              <a:rPr lang="en-IN" sz="4483" b="1" dirty="0">
                <a:solidFill>
                  <a:srgbClr val="C00000"/>
                </a:solidFill>
                <a:latin typeface="Open Sans"/>
                <a:ea typeface="+mj-ea"/>
                <a:cs typeface="+mj-cs"/>
              </a:rPr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51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366050" y="2367756"/>
            <a:ext cx="5387843" cy="289560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/>
                <a:latin typeface="Open Sans"/>
                <a:ea typeface="Times New Roman" pitchFamily="18" charset="0"/>
                <a:cs typeface="Mangal"/>
              </a:rPr>
              <a:t>Create Inventory of Resources available in school </a:t>
            </a:r>
            <a:endParaRPr lang="en-IN" sz="40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495" y="1986756"/>
            <a:ext cx="6365966" cy="5105400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IN" sz="2400" b="1" dirty="0">
                <a:latin typeface="Open Sans"/>
              </a:rPr>
              <a:t>List of skilled human resources </a:t>
            </a:r>
          </a:p>
          <a:p>
            <a:pPr lvl="0">
              <a:lnSpc>
                <a:spcPct val="150000"/>
              </a:lnSpc>
            </a:pPr>
            <a:r>
              <a:rPr lang="en-IN" sz="2400" b="1" dirty="0">
                <a:latin typeface="Open Sans"/>
              </a:rPr>
              <a:t>Inventory of nearest available critical resources along with details: Name, address and contact number. </a:t>
            </a:r>
          </a:p>
          <a:p>
            <a:pPr lvl="0">
              <a:lnSpc>
                <a:spcPct val="150000"/>
              </a:lnSpc>
            </a:pPr>
            <a:r>
              <a:rPr lang="en-IN" sz="2400" b="1" dirty="0">
                <a:latin typeface="Open Sans"/>
              </a:rPr>
              <a:t>List of material resources available in the scho</a:t>
            </a:r>
            <a:r>
              <a:rPr lang="en-IN" b="1" dirty="0"/>
              <a:t>ol.</a:t>
            </a:r>
          </a:p>
          <a:p>
            <a:endParaRPr lang="en-IN" dirty="0"/>
          </a:p>
        </p:txBody>
      </p:sp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29BB87A7-1564-C676-7976-03C7C3B6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E0ADB700-ACC8-24B9-74E8-C54503C2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962" y="152400"/>
            <a:ext cx="1821405" cy="134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6894" y="44450"/>
            <a:ext cx="1641567" cy="15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41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962" y="2291556"/>
            <a:ext cx="3729332" cy="274320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Open Sans"/>
                <a:ea typeface="Times New Roman" pitchFamily="18" charset="0"/>
                <a:cs typeface="Mangal"/>
              </a:rPr>
              <a:t>Inventory of Resources available in the school</a:t>
            </a:r>
            <a:endParaRPr lang="en-IN" sz="4000" dirty="0">
              <a:solidFill>
                <a:srgbClr val="FF0000"/>
              </a:solidFill>
              <a:latin typeface="Open San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93" y="1394709"/>
            <a:ext cx="8194767" cy="508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D9847F36-87B8-CA20-CE88-20EEF56E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5E169694-1185-2595-B225-7E0DAACAB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302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80" y="1834356"/>
            <a:ext cx="3886200" cy="434340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IN" sz="4000" b="1" dirty="0" smtClean="0">
                <a:latin typeface="Open Sans"/>
              </a:rPr>
              <a:t>Chart of Potential Hazards in and around the school</a:t>
            </a:r>
            <a:endParaRPr lang="en-IN" sz="4000" b="1" dirty="0">
              <a:latin typeface="Open San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551387"/>
              </p:ext>
            </p:extLst>
          </p:nvPr>
        </p:nvGraphicFramePr>
        <p:xfrm>
          <a:off x="4610894" y="1574577"/>
          <a:ext cx="7484083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9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51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819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Open Sans"/>
                          <a:ea typeface="Times New Roman"/>
                          <a:cs typeface="Calibri"/>
                        </a:rPr>
                        <a:t>Type of hazards</a:t>
                      </a:r>
                      <a:endParaRPr lang="en-IN" sz="1800" dirty="0">
                        <a:solidFill>
                          <a:srgbClr val="002060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Open Sans"/>
                          <a:ea typeface="Times New Roman"/>
                          <a:cs typeface="Calibri"/>
                        </a:rPr>
                        <a:t>Possible places</a:t>
                      </a:r>
                      <a:endParaRPr lang="en-IN" sz="1800" dirty="0">
                        <a:solidFill>
                          <a:srgbClr val="002060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Open Sans"/>
                          <a:ea typeface="Times New Roman"/>
                          <a:cs typeface="Calibri"/>
                        </a:rPr>
                        <a:t>Possible solution identified</a:t>
                      </a:r>
                      <a:endParaRPr lang="en-IN" sz="1800" dirty="0">
                        <a:solidFill>
                          <a:srgbClr val="002060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Fire in electric cables</a:t>
                      </a:r>
                      <a:endParaRPr lang="en-IN" sz="16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In the Main hall 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In the Library 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In the Physics/chemistry  labs 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In the Office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In the classroom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Rewiring the electric system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Trip switches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Using  Display instructions 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Use fire braking mechanisms (fire extinguisher/ and baskets)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Chemical spill  </a:t>
                      </a:r>
                      <a:endParaRPr lang="en-IN" sz="16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in the chemistry lab</a:t>
                      </a:r>
                      <a:r>
                        <a:rPr lang="en-US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 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Use proper storing mechanisms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Use proper instructions  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Keep chemical protective equipment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Damages from older buildings (Breaking the  Ceiling/Tiles) </a:t>
                      </a:r>
                      <a:endParaRPr lang="en-IN" sz="16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In class rooms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In office and  all ceiling room 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N" sz="1400" b="1" dirty="0">
                          <a:effectLst/>
                          <a:latin typeface="Open Sans"/>
                          <a:ea typeface="Times New Roman"/>
                          <a:cs typeface="Calibri"/>
                        </a:rPr>
                        <a:t>Reconstruct the ceiling</a:t>
                      </a:r>
                      <a:endParaRPr lang="en-IN" sz="1400" b="1" dirty="0"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Picture 2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C2350C08-6E76-8402-98CF-EAD3923F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63FFD828-C533-1238-421D-45CA3235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568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11859" r="3493" b="7107"/>
          <a:stretch/>
        </p:blipFill>
        <p:spPr bwMode="auto">
          <a:xfrm>
            <a:off x="3462352" y="1605757"/>
            <a:ext cx="7543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 rot="10800000" flipV="1">
            <a:off x="213651" y="2139156"/>
            <a:ext cx="3101843" cy="3501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Open Sans"/>
                <a:ea typeface="Times New Roman" pitchFamily="18" charset="0"/>
                <a:cs typeface="Mangal"/>
              </a:rPr>
              <a:t>Inventory of emergency Resources</a:t>
            </a:r>
            <a:endParaRPr lang="en-IN" sz="4000" dirty="0">
              <a:solidFill>
                <a:schemeClr val="tx1"/>
              </a:solidFill>
              <a:latin typeface="Open San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t="10316"/>
          <a:stretch/>
        </p:blipFill>
        <p:spPr bwMode="auto">
          <a:xfrm>
            <a:off x="3848894" y="1853169"/>
            <a:ext cx="6327590" cy="436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0C3084A7-3AF7-6623-2E15-61B93A4F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70314A58-89C3-47C6-C915-6735176A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4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1940967" y="1605756"/>
            <a:ext cx="967688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F8CF39AE-2BC6-8DDE-C30C-755663DF8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1C5F2F81-89B1-EA8E-CD51-6DA11582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283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8" y="1208195"/>
            <a:ext cx="11135186" cy="566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094" y="4698726"/>
            <a:ext cx="12954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800" b="1" dirty="0"/>
              <a:t>DM TEAM </a:t>
            </a:r>
          </a:p>
        </p:txBody>
      </p:sp>
      <p:sp>
        <p:nvSpPr>
          <p:cNvPr id="6" name="Rectangle 5"/>
          <p:cNvSpPr/>
          <p:nvPr/>
        </p:nvSpPr>
        <p:spPr>
          <a:xfrm rot="10800000" flipV="1">
            <a:off x="9487694" y="1342793"/>
            <a:ext cx="1295400" cy="211780"/>
          </a:xfrm>
          <a:prstGeom prst="rect">
            <a:avLst/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DC OFF.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8094" y="2215356"/>
            <a:ext cx="1981200" cy="228600"/>
          </a:xfrm>
          <a:prstGeom prst="rect">
            <a:avLst/>
          </a:prstGeom>
          <a:solidFill>
            <a:schemeClr val="accent3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RWA</a:t>
            </a:r>
            <a:r>
              <a:rPr lang="en-IN" dirty="0"/>
              <a:t> </a:t>
            </a:r>
          </a:p>
        </p:txBody>
      </p:sp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578D74B9-BAD4-6E93-2FBD-475FA3B5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198B92F2-615D-FBD6-4BC4-FED70009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31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51" y="2520156"/>
            <a:ext cx="3940043" cy="23622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chemeClr val="tx1"/>
                </a:solidFill>
                <a:latin typeface="Open Sans"/>
              </a:rPr>
              <a:t>VULNERABILITY MAP/CHART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532455"/>
              </p:ext>
            </p:extLst>
          </p:nvPr>
        </p:nvGraphicFramePr>
        <p:xfrm>
          <a:off x="4386315" y="1394708"/>
          <a:ext cx="7671357" cy="5666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4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109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82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Library </a:t>
                      </a:r>
                      <a:endParaRPr lang="en-IN" sz="2400" b="1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Unclamped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Calibri"/>
                        </a:rPr>
                        <a:t>book shelves  </a:t>
                      </a:r>
                      <a:endParaRPr lang="en-IN" sz="2400" b="1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Calibri"/>
                        </a:rPr>
                        <a:t>Uncovered Power cables &amp; AC</a:t>
                      </a:r>
                      <a:endParaRPr lang="en-IN" sz="2400" b="1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806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Practical lab. </a:t>
                      </a:r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Chemicals, inflammable liquids </a:t>
                      </a:r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Power cable, spark plaque &amp; AC</a:t>
                      </a:r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Unclamped shelves  </a:t>
                      </a:r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1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Stairs </a:t>
                      </a:r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Ensure no any luggage in stairs.</a:t>
                      </a:r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944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Classroom </a:t>
                      </a:r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C7E226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Power cable, spark plaque &amp; AC</a:t>
                      </a:r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latin typeface="Open Sans"/>
                          <a:ea typeface="Times New Roman"/>
                          <a:cs typeface="Mangal"/>
                        </a:rPr>
                        <a:t>Tables, chairs, benches, etc. </a:t>
                      </a:r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Open Sans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C7E226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1615">
                <a:tc>
                  <a:txBody>
                    <a:bodyPr/>
                    <a:lstStyle/>
                    <a:p>
                      <a:r>
                        <a:rPr kumimoji="0" lang="en-IN" sz="2400" b="1" kern="1200" dirty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/>
                          <a:cs typeface="Mangal"/>
                        </a:rPr>
                        <a:t>Play ground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en-IN" sz="2400" b="1" kern="1200" dirty="0"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/>
                        <a:cs typeface="Mang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Picture 2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FD6F6399-287C-D843-C69B-508762C38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4C1CC4B8-4566-2755-DFA7-28A27BCF8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061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733" y="2062956"/>
            <a:ext cx="4953000" cy="449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4980" y="2443956"/>
            <a:ext cx="489992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tx1"/>
                </a:solidFill>
                <a:latin typeface="Open Sans"/>
              </a:rPr>
              <a:t>Exit route should be clear no any obstruction</a:t>
            </a:r>
          </a:p>
        </p:txBody>
      </p:sp>
      <p:pic>
        <p:nvPicPr>
          <p:cNvPr id="2" name="Picture 1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88DF9724-333A-E377-2A60-0C7BEEF4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1055644" y="234156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FAF55585-C345-E7FE-D1A2-9F378F5C5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6" y="375774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2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962" y="2596356"/>
            <a:ext cx="4796132" cy="20574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Open Sans"/>
              </a:rPr>
              <a:t>Safe places map: </a:t>
            </a:r>
            <a:endParaRPr lang="en-IN" sz="4000" dirty="0">
              <a:latin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894" y="2139156"/>
            <a:ext cx="6763584" cy="4258222"/>
          </a:xfrm>
        </p:spPr>
        <p:txBody>
          <a:bodyPr/>
          <a:lstStyle/>
          <a:p>
            <a:pPr marL="99989" indent="0">
              <a:lnSpc>
                <a:spcPct val="150000"/>
              </a:lnSpc>
              <a:buNone/>
            </a:pPr>
            <a:r>
              <a:rPr lang="en-US" sz="2400" b="1" i="1" dirty="0">
                <a:latin typeface="Open Sans"/>
              </a:rPr>
              <a:t>Safe place marking in school. </a:t>
            </a:r>
            <a:endParaRPr lang="en-IN" sz="2400" b="1" i="1" dirty="0">
              <a:latin typeface="Open Sans"/>
            </a:endParaRP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latin typeface="Open Sans"/>
              </a:rPr>
              <a:t>Playground </a:t>
            </a:r>
            <a:endParaRPr lang="en-IN" sz="2400" dirty="0">
              <a:latin typeface="Open Sans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Open Sans"/>
              </a:rPr>
              <a:t>Verandas</a:t>
            </a:r>
            <a:endParaRPr lang="en-IN" sz="2400" dirty="0">
              <a:latin typeface="Open Sans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Open Sans"/>
              </a:rPr>
              <a:t>Other open space area. </a:t>
            </a:r>
            <a:endParaRPr lang="en-IN" sz="2400" dirty="0">
              <a:latin typeface="Open Sans"/>
            </a:endParaRPr>
          </a:p>
          <a:p>
            <a:endParaRPr lang="en-IN" dirty="0"/>
          </a:p>
        </p:txBody>
      </p:sp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2750C570-BE1A-1C63-FC72-26BF8DD0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3ED66097-7A67-FD1F-60DE-011E4D81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29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H="1" flipV="1">
            <a:off x="877094" y="2443956"/>
            <a:ext cx="2971799" cy="22098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latin typeface="Open Sans"/>
              </a:rPr>
              <a:t>Objective</a:t>
            </a:r>
            <a:r>
              <a:rPr lang="en-IN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1894" y="2291556"/>
            <a:ext cx="6956186" cy="4114800"/>
          </a:xfrm>
        </p:spPr>
        <p:txBody>
          <a:bodyPr>
            <a:normAutofit/>
          </a:bodyPr>
          <a:lstStyle/>
          <a:p>
            <a:r>
              <a:rPr lang="en-IN" sz="2400" b="1" dirty="0">
                <a:latin typeface="Open Sans"/>
              </a:rPr>
              <a:t>What is a map in context of SDMP</a:t>
            </a:r>
          </a:p>
          <a:p>
            <a:endParaRPr lang="en-IN" sz="2400" b="1" dirty="0">
              <a:latin typeface="Open Sans"/>
            </a:endParaRPr>
          </a:p>
          <a:p>
            <a:r>
              <a:rPr lang="en-IN" sz="2400" b="1" dirty="0">
                <a:latin typeface="Open Sans"/>
              </a:rPr>
              <a:t>Importance of maps</a:t>
            </a:r>
          </a:p>
          <a:p>
            <a:endParaRPr lang="en-IN" sz="2400" b="1" dirty="0">
              <a:latin typeface="Open Sans"/>
            </a:endParaRPr>
          </a:p>
          <a:p>
            <a:r>
              <a:rPr lang="en-IN" sz="2400" b="1" dirty="0">
                <a:latin typeface="Open Sans"/>
              </a:rPr>
              <a:t>Types of map</a:t>
            </a:r>
          </a:p>
        </p:txBody>
      </p:sp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80AC2F3A-488D-D8CB-7543-FDF99CD1D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99234" y="157956"/>
            <a:ext cx="1122178" cy="106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041CC3ED-B24C-A81F-FC1F-6F93191CC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4" y="126538"/>
            <a:ext cx="1037892" cy="120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043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7625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0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23549" r="1485" b="8953"/>
          <a:stretch/>
        </p:blipFill>
        <p:spPr bwMode="auto">
          <a:xfrm>
            <a:off x="496093" y="1834356"/>
            <a:ext cx="11121753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AC8C919B-6C68-A600-2C35-9CF0ED2E5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81EBAAF8-8A08-2F5B-E20F-6DD4E0E6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24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" b="19209"/>
          <a:stretch/>
        </p:blipFill>
        <p:spPr bwMode="auto">
          <a:xfrm>
            <a:off x="419894" y="1365736"/>
            <a:ext cx="12002294" cy="565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9" t="4637" r="5468" b="70847"/>
          <a:stretch/>
        </p:blipFill>
        <p:spPr bwMode="auto">
          <a:xfrm>
            <a:off x="1900197" y="1621793"/>
            <a:ext cx="1264920" cy="2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9" t="4637" r="5468" b="70847"/>
          <a:stretch/>
        </p:blipFill>
        <p:spPr bwMode="auto">
          <a:xfrm>
            <a:off x="5906294" y="3365976"/>
            <a:ext cx="1264920" cy="2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9" t="4637" r="5468" b="70847"/>
          <a:stretch/>
        </p:blipFill>
        <p:spPr bwMode="auto">
          <a:xfrm>
            <a:off x="10859294" y="5872956"/>
            <a:ext cx="1264920" cy="2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9" t="4637" r="5468" b="70847"/>
          <a:stretch/>
        </p:blipFill>
        <p:spPr bwMode="auto">
          <a:xfrm>
            <a:off x="10738315" y="1365736"/>
            <a:ext cx="1264920" cy="2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9" t="4637" r="5468" b="70847"/>
          <a:stretch/>
        </p:blipFill>
        <p:spPr bwMode="auto">
          <a:xfrm>
            <a:off x="3696494" y="1986756"/>
            <a:ext cx="1264920" cy="2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9" t="4637" r="5468" b="70847"/>
          <a:stretch/>
        </p:blipFill>
        <p:spPr bwMode="auto">
          <a:xfrm>
            <a:off x="3850482" y="1365736"/>
            <a:ext cx="1264920" cy="2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Image result for EMERGENCY EXIT 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12768" r="4028" b="13196"/>
          <a:stretch/>
        </p:blipFill>
        <p:spPr bwMode="auto">
          <a:xfrm rot="1575325">
            <a:off x="5109792" y="1514769"/>
            <a:ext cx="1633145" cy="3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Image result for EMERGENCY EXIT 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t="19292" r="6760" b="22040"/>
          <a:stretch/>
        </p:blipFill>
        <p:spPr bwMode="auto">
          <a:xfrm rot="18356505">
            <a:off x="9007383" y="1577112"/>
            <a:ext cx="1344329" cy="2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A64285F-BB5A-3CBC-A9D6-B75EF1F44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8519" y="31733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461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572294" y="2139156"/>
            <a:ext cx="3810000" cy="281940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  <a:latin typeface="Open Sans"/>
              </a:rPr>
              <a:t>SCHOOL EVACUATION PLAN MAP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5"/>
          <a:stretch/>
        </p:blipFill>
        <p:spPr bwMode="auto">
          <a:xfrm>
            <a:off x="4984136" y="1605756"/>
            <a:ext cx="654975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10494" y="4958556"/>
            <a:ext cx="304800" cy="2062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0021094" y="5990034"/>
            <a:ext cx="2401094" cy="103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30188F3D-DB59-F326-4AE6-D6B658403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0CA696DA-98EE-6F58-39E9-295652BBE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808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8" y="1681956"/>
            <a:ext cx="11058986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654128AB-D206-38A5-374F-CFD071B5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067FE87C-104E-D6D3-2864-87F9D29C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465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95" y="609599"/>
            <a:ext cx="9768922" cy="60253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99"/>
          <a:stretch/>
        </p:blipFill>
        <p:spPr bwMode="auto">
          <a:xfrm>
            <a:off x="1411196" y="545834"/>
            <a:ext cx="9768922" cy="8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554494" y="6253956"/>
            <a:ext cx="1867694" cy="767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486693" y="6244272"/>
            <a:ext cx="1712913" cy="767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E011D00B-1311-DE1A-3AE9-5563E03F5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1252453" y="136524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2FEF3A8E-7FB0-4387-6FB8-8D5837B2B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6" y="129713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302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11859" r="3493" b="7107"/>
          <a:stretch/>
        </p:blipFill>
        <p:spPr bwMode="auto">
          <a:xfrm>
            <a:off x="1135757" y="1605757"/>
            <a:ext cx="1071413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731ACD50-12BB-49CA-78DA-5F1C6D9A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BC8AB551-01FE-EEB3-F4C0-FEAF6B7B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875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894" y="380999"/>
            <a:ext cx="7391400" cy="422912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</a:rPr>
              <a:t>Area  Evacuation Plan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94" y="843757"/>
            <a:ext cx="10439400" cy="617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48894" y="4196556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accent3">
                    <a:lumMod val="75000"/>
                  </a:schemeClr>
                </a:solidFill>
              </a:rPr>
              <a:t>School</a:t>
            </a:r>
            <a:r>
              <a:rPr lang="en-IN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10494" y="3510756"/>
            <a:ext cx="152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800" dirty="0">
                <a:solidFill>
                  <a:schemeClr val="accent3">
                    <a:lumMod val="75000"/>
                  </a:schemeClr>
                </a:solidFill>
              </a:rPr>
              <a:t>Police station </a:t>
            </a:r>
            <a:r>
              <a:rPr lang="en-IN" sz="1800" dirty="0"/>
              <a:t> </a:t>
            </a:r>
          </a:p>
        </p:txBody>
      </p:sp>
      <p:sp>
        <p:nvSpPr>
          <p:cNvPr id="10" name="Left Arrow 9"/>
          <p:cNvSpPr/>
          <p:nvPr/>
        </p:nvSpPr>
        <p:spPr>
          <a:xfrm>
            <a:off x="3225636" y="3773646"/>
            <a:ext cx="914400" cy="236219"/>
          </a:xfrm>
          <a:prstGeom prst="leftArrow">
            <a:avLst/>
          </a:prstGeom>
          <a:solidFill>
            <a:schemeClr val="accent3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Up Arrow 10"/>
          <p:cNvSpPr/>
          <p:nvPr/>
        </p:nvSpPr>
        <p:spPr>
          <a:xfrm rot="5400000">
            <a:off x="7616985" y="2562067"/>
            <a:ext cx="236219" cy="2743200"/>
          </a:xfrm>
          <a:prstGeom prst="upArrow">
            <a:avLst/>
          </a:prstGeom>
          <a:solidFill>
            <a:schemeClr val="accent3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6744494" y="4202112"/>
            <a:ext cx="2133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800" dirty="0">
                <a:solidFill>
                  <a:schemeClr val="accent3">
                    <a:lumMod val="75000"/>
                  </a:schemeClr>
                </a:solidFill>
              </a:rPr>
              <a:t>Alternative route </a:t>
            </a:r>
            <a:endParaRPr lang="en-IN" sz="1800" dirty="0"/>
          </a:p>
        </p:txBody>
      </p:sp>
      <p:pic>
        <p:nvPicPr>
          <p:cNvPr id="3" name="Picture 2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A4A43A38-F9CC-A2FE-4C06-BDA5232F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DADABE04-9851-FEEF-B07A-3C0A1B253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846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CF81FF-E456-30BC-34F1-054048157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FF69C7-7866-DC7A-90B5-F0C6798F2C1B}"/>
              </a:ext>
            </a:extLst>
          </p:cNvPr>
          <p:cNvSpPr txBox="1"/>
          <p:nvPr/>
        </p:nvSpPr>
        <p:spPr>
          <a:xfrm>
            <a:off x="1242219" y="2106454"/>
            <a:ext cx="4270127" cy="3119636"/>
          </a:xfrm>
          <a:prstGeom prst="rect">
            <a:avLst/>
          </a:prstGeom>
          <a:solidFill>
            <a:schemeClr val="accent6"/>
          </a:solidFill>
        </p:spPr>
        <p:txBody>
          <a:bodyPr wrap="square" lIns="93324" tIns="46662" rIns="93324" bIns="46662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100" b="1" dirty="0">
                <a:latin typeface="Open Sans"/>
                <a:cs typeface="Times New Roman" panose="02020603050405020304" pitchFamily="18" charset="0"/>
              </a:rPr>
              <a:t>ANY QUESTION? </a:t>
            </a:r>
          </a:p>
          <a:p>
            <a:pPr marL="524946" indent="-524946" algn="just">
              <a:buAutoNum type="arabicPeriod"/>
            </a:pPr>
            <a:endParaRPr lang="en-IN" sz="3300" dirty="0"/>
          </a:p>
        </p:txBody>
      </p:sp>
      <p:pic>
        <p:nvPicPr>
          <p:cNvPr id="2" name="Picture 1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6AC26BF7-CA73-AC0D-349A-585CE80D4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1179969" y="45510"/>
            <a:ext cx="1143365" cy="96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BB95A09F-881C-2E18-CCFF-B23D0491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7" y="129555"/>
            <a:ext cx="1057488" cy="8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39" y="110015"/>
            <a:ext cx="1708051" cy="106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2173" y="45510"/>
            <a:ext cx="1603221" cy="117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634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94" y="2672556"/>
            <a:ext cx="4419600" cy="1141081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  <a:latin typeface="Open Sans"/>
              </a:rPr>
              <a:t>Review</a:t>
            </a:r>
            <a:r>
              <a:rPr lang="en-IN" sz="4000" b="1" dirty="0">
                <a:latin typeface="Open San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5294" y="2148134"/>
            <a:ext cx="6611184" cy="4563022"/>
          </a:xfrm>
        </p:spPr>
        <p:txBody>
          <a:bodyPr>
            <a:normAutofit/>
          </a:bodyPr>
          <a:lstStyle/>
          <a:p>
            <a:r>
              <a:rPr lang="en-IN" sz="2400" b="1" dirty="0">
                <a:latin typeface="Open Sans"/>
              </a:rPr>
              <a:t>What is a map in context of SDMP</a:t>
            </a:r>
          </a:p>
          <a:p>
            <a:endParaRPr lang="en-IN" sz="2400" b="1" dirty="0">
              <a:latin typeface="Open Sans"/>
            </a:endParaRPr>
          </a:p>
          <a:p>
            <a:r>
              <a:rPr lang="en-IN" sz="2400" b="1" dirty="0">
                <a:latin typeface="Open Sans"/>
              </a:rPr>
              <a:t>Importance of maps</a:t>
            </a:r>
          </a:p>
          <a:p>
            <a:endParaRPr lang="en-IN" sz="2400" b="1" dirty="0">
              <a:latin typeface="Open Sans"/>
            </a:endParaRPr>
          </a:p>
          <a:p>
            <a:r>
              <a:rPr lang="en-IN" sz="2400" b="1" dirty="0">
                <a:latin typeface="Open Sans"/>
              </a:rPr>
              <a:t>Types of map</a:t>
            </a:r>
          </a:p>
        </p:txBody>
      </p:sp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A7663E3D-74F7-CA1B-BAA7-140C90CB3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030DFECE-602F-C888-FBFA-C92844602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28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8" y="2596356"/>
            <a:ext cx="3922066" cy="122475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  <a:latin typeface="Open Sans"/>
              </a:rPr>
              <a:t>Evaluation</a:t>
            </a:r>
            <a:r>
              <a:rPr lang="en-IN" sz="4000" dirty="0">
                <a:latin typeface="Open San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3894" y="2443955"/>
            <a:ext cx="6376194" cy="2895601"/>
          </a:xfrm>
        </p:spPr>
        <p:txBody>
          <a:bodyPr/>
          <a:lstStyle/>
          <a:p>
            <a:r>
              <a:rPr lang="en-IN" sz="2400" b="1" dirty="0">
                <a:latin typeface="Open Sans"/>
              </a:rPr>
              <a:t>1. SDMP means</a:t>
            </a:r>
            <a:r>
              <a:rPr lang="en-IN" sz="2400" b="1" dirty="0" smtClean="0">
                <a:latin typeface="Open Sans"/>
              </a:rPr>
              <a:t>?</a:t>
            </a:r>
          </a:p>
          <a:p>
            <a:r>
              <a:rPr lang="en-US" sz="2400" b="1" dirty="0" err="1" smtClean="0">
                <a:latin typeface="Open Sans"/>
              </a:rPr>
              <a:t>Ans</a:t>
            </a:r>
            <a:r>
              <a:rPr lang="en-US" sz="2400" b="1" dirty="0" smtClean="0">
                <a:latin typeface="Open Sans"/>
              </a:rPr>
              <a:t> ;-  School </a:t>
            </a:r>
            <a:r>
              <a:rPr lang="en-IN" sz="2400" b="1" dirty="0" smtClean="0">
                <a:latin typeface="Open Sans"/>
              </a:rPr>
              <a:t>disaster </a:t>
            </a:r>
            <a:r>
              <a:rPr lang="en-IN" sz="2400" b="1" dirty="0">
                <a:latin typeface="Open Sans"/>
              </a:rPr>
              <a:t>management planning</a:t>
            </a:r>
            <a:r>
              <a:rPr lang="en-IN" sz="3200" b="1" dirty="0">
                <a:latin typeface="Open Sans"/>
              </a:rPr>
              <a:t> 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294" y="260087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0694" y="151931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0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H="1" flipV="1">
            <a:off x="1300030" y="2062956"/>
            <a:ext cx="3920464" cy="332363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  <a:latin typeface="Open Sans"/>
              </a:rPr>
              <a:t>MAPS FOR SDMP:</a:t>
            </a:r>
            <a:endParaRPr lang="en-IN" sz="4000" dirty="0">
              <a:latin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494" y="1986756"/>
            <a:ext cx="5562600" cy="47716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N" sz="2400" b="1" dirty="0">
                <a:latin typeface="Open Sans"/>
              </a:rPr>
              <a:t>While preparing disaster management planning of a school, map is an important document to depict various locations, resources, vulnerable zones, safe zones</a:t>
            </a:r>
            <a:r>
              <a:rPr lang="en-IN" sz="2400" b="1" dirty="0"/>
              <a:t>, escape route, etc.</a:t>
            </a:r>
          </a:p>
          <a:p>
            <a:endParaRPr lang="en-IN" dirty="0"/>
          </a:p>
        </p:txBody>
      </p:sp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5361105F-9E42-34A1-3072-06CB980C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1240294" y="126538"/>
            <a:ext cx="1066799" cy="8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E19E40C6-E7BA-C896-E57C-0590FC4F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86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/>
          <p:cNvSpPr/>
          <p:nvPr/>
        </p:nvSpPr>
        <p:spPr>
          <a:xfrm>
            <a:off x="5029221" y="1899208"/>
            <a:ext cx="6954078" cy="4943060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948" tIns="39948" rIns="39948" bIns="39948"/>
          <a:lstStyle/>
          <a:p>
            <a:endParaRPr sz="2400">
              <a:latin typeface="Open Sans"/>
            </a:endParaRPr>
          </a:p>
        </p:txBody>
      </p:sp>
      <p:sp>
        <p:nvSpPr>
          <p:cNvPr id="222" name="Duties of…"/>
          <p:cNvSpPr txBox="1"/>
          <p:nvPr/>
        </p:nvSpPr>
        <p:spPr>
          <a:xfrm>
            <a:off x="345977" y="3307230"/>
            <a:ext cx="3794890" cy="711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948" tIns="39948" rIns="39948" bIns="39948">
            <a:spAutoFit/>
          </a:bodyPr>
          <a:lstStyle/>
          <a:p>
            <a:pPr algn="ctr"/>
            <a:r>
              <a:rPr lang="en-US" sz="4000" b="1" dirty="0">
                <a:latin typeface="Open sans"/>
              </a:rPr>
              <a:t>THANK YOU </a:t>
            </a:r>
            <a:r>
              <a:rPr lang="en-US" sz="4000" dirty="0">
                <a:latin typeface="Open sans"/>
              </a:rPr>
              <a:t> </a:t>
            </a:r>
          </a:p>
        </p:txBody>
      </p:sp>
      <p:sp>
        <p:nvSpPr>
          <p:cNvPr id="223" name="Ensure your safety and the safety of your crew, the patient, and bystanders…"/>
          <p:cNvSpPr txBox="1"/>
          <p:nvPr/>
        </p:nvSpPr>
        <p:spPr>
          <a:xfrm>
            <a:off x="5099409" y="1342793"/>
            <a:ext cx="6909787" cy="45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948" tIns="39948" rIns="39948" bIns="39948">
            <a:spAutoFit/>
          </a:bodyPr>
          <a:lstStyle/>
          <a:p>
            <a:pPr marL="466618" indent="-466618" algn="just">
              <a:buClr>
                <a:schemeClr val="dk1"/>
              </a:buClr>
              <a:buSzPts val="3200"/>
              <a:buFont typeface="Noto Sans Symbols"/>
              <a:buChar char="▪"/>
            </a:pPr>
            <a:endParaRPr lang="en-US" sz="2400" dirty="0">
              <a:solidFill>
                <a:schemeClr val="dk1"/>
              </a:solidFill>
              <a:latin typeface="Open Sans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30342D-CCC4-F67F-CC03-E5EFED56E4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302" y="6559421"/>
            <a:ext cx="653751" cy="282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84A8C5-6AF3-C33A-056B-62EE3B62D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281" y="115385"/>
            <a:ext cx="1136633" cy="1243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21" y="2076827"/>
            <a:ext cx="7050162" cy="4765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55360"/>
            <a:ext cx="4634371" cy="666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324" tIns="46662" rIns="93324" bIns="46662" rtlCol="0" anchor="ctr"/>
          <a:lstStyle/>
          <a:p>
            <a:pPr algn="ctr"/>
            <a:endParaRPr lang="en-IN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4608" y="1547918"/>
            <a:ext cx="5739388" cy="534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47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83" y="1420252"/>
            <a:ext cx="10456580" cy="46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33EACDD9-7E31-B8B7-FF87-344C55DD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5CF5FF4E-44A6-6C6D-0B8D-7E1890F4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337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1077308" y="1910556"/>
            <a:ext cx="3000185" cy="31242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  <a:latin typeface="Open Sans"/>
              </a:rPr>
              <a:t>Map for  SDMP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0894" y="1681956"/>
            <a:ext cx="7239000" cy="4419600"/>
          </a:xfrm>
        </p:spPr>
        <p:txBody>
          <a:bodyPr>
            <a:normAutofit/>
          </a:bodyPr>
          <a:lstStyle/>
          <a:p>
            <a:pPr algn="just"/>
            <a:r>
              <a:rPr lang="en-IN" sz="2400" b="1" dirty="0">
                <a:latin typeface="Open Sans"/>
              </a:rPr>
              <a:t>Exit routes &amp; the location of the resources available. </a:t>
            </a:r>
          </a:p>
          <a:p>
            <a:pPr marL="99989" indent="0" algn="just">
              <a:buNone/>
            </a:pPr>
            <a:endParaRPr lang="en-IN" sz="2400" b="1" dirty="0">
              <a:latin typeface="Open Sans"/>
            </a:endParaRPr>
          </a:p>
          <a:p>
            <a:pPr algn="just"/>
            <a:r>
              <a:rPr lang="en-IN" sz="2400" b="1" dirty="0">
                <a:latin typeface="Open Sans"/>
              </a:rPr>
              <a:t>Hazards map </a:t>
            </a:r>
          </a:p>
          <a:p>
            <a:pPr algn="just"/>
            <a:endParaRPr lang="en-IN" sz="2400" b="1" dirty="0">
              <a:latin typeface="Open Sans"/>
            </a:endParaRPr>
          </a:p>
          <a:p>
            <a:pPr lvl="4"/>
            <a:r>
              <a:rPr lang="en-IN" sz="2400" b="1" dirty="0">
                <a:latin typeface="Open Sans"/>
              </a:rPr>
              <a:t>Electric circuit panel</a:t>
            </a:r>
          </a:p>
          <a:p>
            <a:pPr lvl="4"/>
            <a:r>
              <a:rPr lang="en-IN" sz="2400" b="1" dirty="0">
                <a:latin typeface="Open Sans"/>
              </a:rPr>
              <a:t>Inflammable fuel/ chemical store </a:t>
            </a:r>
          </a:p>
          <a:p>
            <a:pPr lvl="4"/>
            <a:r>
              <a:rPr lang="en-IN" sz="2400" b="1" dirty="0">
                <a:latin typeface="Open Sans"/>
              </a:rPr>
              <a:t>Etc.</a:t>
            </a:r>
          </a:p>
        </p:txBody>
      </p:sp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537D173C-CACA-97D2-6BA3-956A6E542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D9C9262E-AEFC-0891-FFD5-FD66E969D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50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1077309" y="2062956"/>
            <a:ext cx="2390585" cy="29718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  <a:latin typeface="Open Sans"/>
              </a:rPr>
              <a:t>Social Map/SDMP map : </a:t>
            </a:r>
            <a:endParaRPr lang="en-IN" sz="40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44294" y="1758156"/>
            <a:ext cx="6934200" cy="5029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400" b="1" dirty="0">
                <a:latin typeface="Open Sans"/>
              </a:rPr>
              <a:t>Physical Location of the school.</a:t>
            </a:r>
          </a:p>
          <a:p>
            <a:pPr>
              <a:lnSpc>
                <a:spcPct val="150000"/>
              </a:lnSpc>
            </a:pPr>
            <a:r>
              <a:rPr lang="en-IN" sz="2400" b="1" dirty="0">
                <a:latin typeface="Open Sans"/>
              </a:rPr>
              <a:t>Number of classrooms in the school. </a:t>
            </a:r>
          </a:p>
          <a:p>
            <a:pPr>
              <a:lnSpc>
                <a:spcPct val="150000"/>
              </a:lnSpc>
            </a:pPr>
            <a:r>
              <a:rPr lang="en-IN" sz="2400" b="1" dirty="0">
                <a:latin typeface="Open Sans"/>
              </a:rPr>
              <a:t>Laboratories in the school. </a:t>
            </a:r>
          </a:p>
          <a:p>
            <a:pPr>
              <a:lnSpc>
                <a:spcPct val="150000"/>
              </a:lnSpc>
            </a:pPr>
            <a:r>
              <a:rPr lang="en-IN" sz="2400" b="1" dirty="0">
                <a:latin typeface="Open Sans"/>
              </a:rPr>
              <a:t>The school canteen and any prominent land mark in the school. </a:t>
            </a:r>
          </a:p>
          <a:p>
            <a:pPr>
              <a:lnSpc>
                <a:spcPct val="150000"/>
              </a:lnSpc>
            </a:pPr>
            <a:r>
              <a:rPr lang="en-IN" sz="2400" b="1" dirty="0">
                <a:latin typeface="Open Sans"/>
              </a:rPr>
              <a:t>The play grounds and open spaces within the school premises</a:t>
            </a:r>
            <a:r>
              <a:rPr lang="en-IN" sz="2400" b="1" dirty="0"/>
              <a:t>. </a:t>
            </a:r>
          </a:p>
        </p:txBody>
      </p:sp>
      <p:pic>
        <p:nvPicPr>
          <p:cNvPr id="3" name="Picture 2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83A9E6B7-84D0-A1E6-3ADC-55DD6A838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3AA396F7-3758-FFBF-4BDF-180D1B29C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14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94" y="1529555"/>
            <a:ext cx="9324339" cy="47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F58C8D32-046E-687B-76FD-DC32A795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0BA585E6-E00C-C602-3ACD-EA838455C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63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1410494" y="1986756"/>
            <a:ext cx="2209800" cy="2667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  <a:latin typeface="Open Sans"/>
              </a:rPr>
              <a:t>MAP</a:t>
            </a:r>
            <a:endParaRPr lang="en-IN" sz="40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0094" y="1834356"/>
            <a:ext cx="6096000" cy="5187156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en-IN" sz="4000" b="1" dirty="0">
              <a:solidFill>
                <a:srgbClr val="C00000"/>
              </a:solidFill>
            </a:endParaRPr>
          </a:p>
          <a:p>
            <a:pPr marL="99989" indent="0" fontAlgn="auto">
              <a:spcAft>
                <a:spcPts val="0"/>
              </a:spcAft>
              <a:buNone/>
              <a:defRPr/>
            </a:pPr>
            <a:r>
              <a:rPr lang="en-IN" sz="4000" dirty="0"/>
              <a:t>	</a:t>
            </a:r>
            <a:r>
              <a:rPr lang="en-IN" sz="2400" dirty="0">
                <a:latin typeface="Open Sans"/>
              </a:rPr>
              <a:t>A diagrammatic representation of an area of land </a:t>
            </a:r>
            <a:r>
              <a:rPr lang="en-IN" sz="2400" dirty="0">
                <a:solidFill>
                  <a:schemeClr val="accent3">
                    <a:lumMod val="50000"/>
                  </a:schemeClr>
                </a:solidFill>
                <a:latin typeface="Open Sans"/>
              </a:rPr>
              <a:t>showing physical features, cities, roads, etc.</a:t>
            </a:r>
          </a:p>
          <a:p>
            <a:endParaRPr lang="en-IN" dirty="0"/>
          </a:p>
        </p:txBody>
      </p:sp>
      <p:pic>
        <p:nvPicPr>
          <p:cNvPr id="4" name="Picture 3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3EF4C8B9-EAA2-D13F-DA87-3A117FB58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1164094" y="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BECFEC5-6D6B-A0A7-7099-030C583A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4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366050" y="2824956"/>
            <a:ext cx="4038599" cy="1279326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b="1" dirty="0"/>
              <a:t> </a:t>
            </a:r>
            <a:r>
              <a:rPr lang="en-IN" sz="4400" b="1" dirty="0">
                <a:solidFill>
                  <a:srgbClr val="C00000"/>
                </a:solidFill>
                <a:latin typeface="Open Sans"/>
              </a:rPr>
              <a:t>LOCATION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4534694" y="2672556"/>
            <a:ext cx="3048000" cy="2667000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Open Sans"/>
              </a:rPr>
              <a:t>The physical location of the school building and its surrounding.</a:t>
            </a:r>
          </a:p>
          <a:p>
            <a:endParaRPr lang="en-IN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294" y="1678769"/>
            <a:ext cx="411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06695" y="6101557"/>
            <a:ext cx="1780538" cy="34289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latin typeface="Open Sans"/>
              </a:rPr>
              <a:t>School </a:t>
            </a:r>
          </a:p>
        </p:txBody>
      </p:sp>
      <p:pic>
        <p:nvPicPr>
          <p:cNvPr id="5" name="Picture 4" descr="A logo with a lion and a circle with a red ribbon&#10;&#10;AI-generated content may be incorrect.">
            <a:extLst>
              <a:ext uri="{FF2B5EF4-FFF2-40B4-BE49-F238E27FC236}">
                <a16:creationId xmlns:a16="http://schemas.microsoft.com/office/drawing/2014/main" xmlns="" id="{3A8A1BB1-A82B-19E3-BFF9-EE3AD0D7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22639"/>
          <a:stretch>
            <a:fillRect/>
          </a:stretch>
        </p:blipFill>
        <p:spPr bwMode="auto">
          <a:xfrm>
            <a:off x="10972800" y="44450"/>
            <a:ext cx="112217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10C5CACA-0D06-302B-C9BB-30C3C0BE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2" y="126538"/>
            <a:ext cx="1037892" cy="8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51" y="115384"/>
            <a:ext cx="1727316" cy="12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0"/>
            <a:ext cx="1461228" cy="1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051" y="126538"/>
            <a:ext cx="1727316" cy="136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7233" y="44450"/>
            <a:ext cx="1461228" cy="15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3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</TotalTime>
  <Words>462</Words>
  <Application>Microsoft Office PowerPoint</Application>
  <PresentationFormat>Custom</PresentationFormat>
  <Paragraphs>115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Arial Black</vt:lpstr>
      <vt:lpstr>Bookman Old Style</vt:lpstr>
      <vt:lpstr>Calibri</vt:lpstr>
      <vt:lpstr>Calibri Light</vt:lpstr>
      <vt:lpstr>Mangal</vt:lpstr>
      <vt:lpstr>Noto Sans Symbols</vt:lpstr>
      <vt:lpstr>Open sans</vt:lpstr>
      <vt:lpstr>Open sans</vt:lpstr>
      <vt:lpstr>Open Sans SemiBold</vt:lpstr>
      <vt:lpstr>Symbol</vt:lpstr>
      <vt:lpstr>Times New Roman</vt:lpstr>
      <vt:lpstr>Verdana</vt:lpstr>
      <vt:lpstr>Office Theme</vt:lpstr>
      <vt:lpstr>PowerPoint Presentation</vt:lpstr>
      <vt:lpstr>Objective </vt:lpstr>
      <vt:lpstr>MAPS FOR SDMP:</vt:lpstr>
      <vt:lpstr>PowerPoint Presentation</vt:lpstr>
      <vt:lpstr>Map for  SDMP </vt:lpstr>
      <vt:lpstr>Social Map/SDMP map : </vt:lpstr>
      <vt:lpstr>PowerPoint Presentation</vt:lpstr>
      <vt:lpstr>MAP</vt:lpstr>
      <vt:lpstr> LOCATION MAP</vt:lpstr>
      <vt:lpstr>PowerPoint Presentation</vt:lpstr>
      <vt:lpstr>Create Inventory of Resources available in school </vt:lpstr>
      <vt:lpstr>Inventory of Resources available in the school</vt:lpstr>
      <vt:lpstr>Chart of Potential Hazards in and around the school</vt:lpstr>
      <vt:lpstr>PowerPoint Presentation</vt:lpstr>
      <vt:lpstr>PowerPoint Presentation</vt:lpstr>
      <vt:lpstr>PowerPoint Presentation</vt:lpstr>
      <vt:lpstr>VULNERABILITY MAP/CHART </vt:lpstr>
      <vt:lpstr>PowerPoint Presentation</vt:lpstr>
      <vt:lpstr>Safe places map: </vt:lpstr>
      <vt:lpstr>PowerPoint Presentation</vt:lpstr>
      <vt:lpstr>PowerPoint Presentation</vt:lpstr>
      <vt:lpstr>SCHOOL EVACUATION PLAN MAP</vt:lpstr>
      <vt:lpstr>PowerPoint Presentation</vt:lpstr>
      <vt:lpstr>PowerPoint Presentation</vt:lpstr>
      <vt:lpstr>PowerPoint Presentation</vt:lpstr>
      <vt:lpstr>Area  Evacuation Plan </vt:lpstr>
      <vt:lpstr>PowerPoint Presentation</vt:lpstr>
      <vt:lpstr>Review </vt:lpstr>
      <vt:lpstr>Evaluation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santosh katre</dc:creator>
  <cp:lastModifiedBy>TRG Branch</cp:lastModifiedBy>
  <cp:revision>105</cp:revision>
  <dcterms:created xsi:type="dcterms:W3CDTF">2006-08-16T00:00:00Z</dcterms:created>
  <dcterms:modified xsi:type="dcterms:W3CDTF">2026-01-22T08:08:17Z</dcterms:modified>
</cp:coreProperties>
</file>