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8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273" r:id="rId20"/>
    <p:sldId id="11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4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D4DA7-EC03-426C-89E3-CCF1FB95F871}" type="datetimeFigureOut">
              <a:rPr lang="en-IN" smtClean="0"/>
              <a:t>31-12-2025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E38FC-FF71-402E-A203-F4EA50EE279B}" type="slidenum">
              <a:rPr lang="en-IN" smtClean="0"/>
              <a:t>‹#›</a:t>
            </a:fld>
            <a:endParaRPr lang="en-IN"/>
          </a:p>
        </p:txBody>
      </p:sp>
    </p:spTree>
    <p:extLst>
      <p:ext uri="{BB962C8B-B14F-4D97-AF65-F5344CB8AC3E}">
        <p14:creationId xmlns:p14="http://schemas.microsoft.com/office/powerpoint/2010/main" val="349236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5DA6527F-F754-C062-EEF9-A7A3CC34CA41}"/>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C39D4F12-E42D-341A-24CC-07C338C401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FDC6956-03CD-2A51-80FF-0CCBE6691D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79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946C6315-EAEA-46FA-4743-4860D6BF05D9}"/>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F98381C5-5513-3870-D98F-0948541DC57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D63488CD-BF88-E132-991B-7325C65ED9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22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261F69F9-7CC5-C395-C40C-110CE269DBB9}"/>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04A6EDA6-BD82-D061-B247-D13684D88F0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BD11CE9F-C786-3DA3-44BE-A81E6572B4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86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F7D4BE1F-0625-BA53-1592-7152C8BDB5E0}"/>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71E34041-68A1-5EB0-402C-851CF3A721A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4DA48394-A836-07C5-6B7B-A12661DA08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12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6357789C-047C-52AC-CCCD-DD7809C18567}"/>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E6CD425-8ECF-9C72-A579-460E2BBCA6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C57D205B-25EE-9136-CAE4-E53FF58DC7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11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FA31BA67-A38F-1F62-54E5-84360C025ED6}"/>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C00610F0-B620-247E-ABD7-096EBAFD678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47FB985D-CE7D-1E3A-9044-891B0C1E65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19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CCB217B8-8EFF-D909-A8BC-596D27F61C1E}"/>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0E1FD70D-A8D0-B2DC-7DC2-8DCAF943A53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854178A0-454F-1DC5-5D64-247FB4FDAE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9D54DEA2-E5D4-059A-E426-083468BCD155}"/>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439D7128-55D9-D236-2F3C-2112A107014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30569578-3A6A-5326-853A-C48C543A1C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012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31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66DEDC0-2F2F-FE00-5A6F-4D2F9CC0151A}"/>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D90CB30A-DDDC-E0A7-ABE8-04446EB7C2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E27E5CCD-B160-29F5-51C3-784EBC92C1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7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FE30C7F-C4D8-C2AF-4B21-1D5D56EDC01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DD90CFCB-2E0C-8340-A822-52EF41BC53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8600BA0A-A2E0-78FD-C924-A6428FF24D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849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F1F8FF5E-C6D1-45D6-7411-6920DA49CC39}"/>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50D6B06-DDAD-2AE9-269A-0CD02ECF9FA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AC9DD783-D41E-5CC0-0503-9DC4D5E7A1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80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CF5873C2-A2B6-F883-AEAB-F9CF84FF98C5}"/>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D461FE5F-2715-B922-E219-C1E4D722329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32911CEF-D94B-722D-ABD2-FEBB666351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31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7C03B81E-7644-593B-BB47-B48069E03ED6}"/>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434291A1-5A4B-4629-8556-A570D240FA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D0F5BFEE-138A-F9EC-0B09-82D841B700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403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3D3BF7F-21AB-8D93-4119-FC58FF8F1744}"/>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D8DC0B2-6D39-1F9D-029E-E441ECE0D86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46614C6-6CA6-C8D5-17CF-B87B560A26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43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F60AF3-9B17-3149-79ED-2D4463D365AC}"/>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FB83E78B-CCC4-F2DC-C0F4-8DD2A15B59D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F9DF366D-8921-2A23-F69A-92FF0538DC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29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422D-DB17-577B-E902-B55F531409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EBBEBF-4721-0952-28E9-6F3959BC0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D671F8-2474-505F-35F6-9D6562DE2798}"/>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B300CB24-B982-C632-9084-DF8E4CFE4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D7886-14F8-7BA3-5F27-DF9550C572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334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0BAB-4BE1-A6EE-9E57-7C49546FE7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4819F9-46BA-ABE0-11CA-7A03733FE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27C59-DEEE-E8FF-5C01-0E2044DFC181}"/>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2F7A0476-9FD2-A21B-A898-73215F0FE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ECFF9-4655-2C30-2196-39787F48A50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906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D254B-47E7-E8C5-C0B9-F59B0D12D0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EB60CC-FE4D-F245-F6D3-168CA236CC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9FEBD-8E81-D6C8-DE9A-5475A6624234}"/>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BE382888-C464-9C64-BD97-32E62E147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EC6F2-0424-F9F4-4855-774959E05C8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796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4F2-FCEF-0919-FE51-925BAA981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CE351-4868-64D9-026F-7D73E6373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92CD6-ADB0-330C-C68B-6C27B4885061}"/>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E2415EB4-4A22-9F11-65C1-1661AFE6E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2D764-9097-7A0B-2356-9496BBB8543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556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162D-1986-975F-BC93-44092C70D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37622-4116-C85A-71D3-CED71338A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4F724-EE41-7324-0A45-AAFD8AE41E46}"/>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56015082-2AE7-A1C8-E33A-D6465D6AB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5E036-43DA-67C1-4008-9F135682420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435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0F05-535C-22CB-E7CC-9402155A68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F730B-A027-66F6-AA19-7B56C47CB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8211D4-7E52-0BF5-3271-3C18FD7925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B3D6A3-BCBD-95CA-766D-1263F7F45294}"/>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a:extLst>
              <a:ext uri="{FF2B5EF4-FFF2-40B4-BE49-F238E27FC236}">
                <a16:creationId xmlns:a16="http://schemas.microsoft.com/office/drawing/2014/main" id="{E25E9181-97F8-80B7-B75E-8BA58AA0F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79138-E2C7-9183-47A8-E3D3B64176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666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EE68-4E9B-9198-4479-F0CE2F3F3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F89900-2C03-57FA-9833-98659F7CA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5F9015-D3A7-1F7B-18DE-7282A2ED65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49555-165A-0D48-FB5E-A055C505BB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5BCD57-AF0D-E24E-623F-FA135B2632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59A804-6144-5439-D26D-F1FCD0E5D265}"/>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8" name="Footer Placeholder 7">
            <a:extLst>
              <a:ext uri="{FF2B5EF4-FFF2-40B4-BE49-F238E27FC236}">
                <a16:creationId xmlns:a16="http://schemas.microsoft.com/office/drawing/2014/main" id="{08EA30D3-4878-B0E9-1830-55183C57FE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022328-5C8E-6644-BE5B-D702E4CBD20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232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9FC2-8408-FEEF-B14F-FF32FA78A1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D79C68-C9AC-314B-7A64-12705E0DF813}"/>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4" name="Footer Placeholder 3">
            <a:extLst>
              <a:ext uri="{FF2B5EF4-FFF2-40B4-BE49-F238E27FC236}">
                <a16:creationId xmlns:a16="http://schemas.microsoft.com/office/drawing/2014/main" id="{3068AEDB-6D6D-5630-73A7-2F99F5ACEF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A7FD8C-21D3-F5A0-1BB1-7ACE3F4520B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822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EF737-F187-3472-9FDA-FF2BDA9426D0}"/>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3" name="Footer Placeholder 2">
            <a:extLst>
              <a:ext uri="{FF2B5EF4-FFF2-40B4-BE49-F238E27FC236}">
                <a16:creationId xmlns:a16="http://schemas.microsoft.com/office/drawing/2014/main" id="{D1524563-DAFC-C9F3-4A61-65CCE46E0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EFF1D-8DFE-539B-0BB6-E834A61C8D9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733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D5D3-4657-F3E9-8BCF-87175893D7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E65FB-8AF4-63E3-CF0A-A713070099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58A221-DB82-0634-D59F-33F29D701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6D5785-0041-A8C8-A0AA-8DC03241A4A2}"/>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a:extLst>
              <a:ext uri="{FF2B5EF4-FFF2-40B4-BE49-F238E27FC236}">
                <a16:creationId xmlns:a16="http://schemas.microsoft.com/office/drawing/2014/main" id="{6E130C08-6650-95B3-2B52-CC0F3B7A3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C4745-EC07-7DFE-8D3B-00965042837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121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73E6-698F-8E1F-DAB1-F7874B501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394E9-AFAB-B3FF-7840-4778E8D44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2EE89-4392-4979-1381-988709DF8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B2EDA-F602-9C8A-8815-002E79CADE0C}"/>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a:extLst>
              <a:ext uri="{FF2B5EF4-FFF2-40B4-BE49-F238E27FC236}">
                <a16:creationId xmlns:a16="http://schemas.microsoft.com/office/drawing/2014/main" id="{E4647CFA-6321-6F17-9A0C-85D8EEC7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BB3FB-D4CE-718F-7CBA-2E08CC407F3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249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4FC0D9-15A5-3A5A-03A0-B0D777237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83C9AF-F2CE-B91F-CD6C-ABAEFE140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909B7-C2A6-9DDE-89F5-920FAF6ED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9DDC57DE-CF63-F043-ACC1-7B31B9320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F8765-6E98-A1A9-7420-68BC44D31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64676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07536-5CB7-9E90-634C-430D2741D44A}"/>
              </a:ext>
            </a:extLst>
          </p:cNvPr>
          <p:cNvPicPr>
            <a:picLocks noChangeAspect="1"/>
          </p:cNvPicPr>
          <p:nvPr/>
        </p:nvPicPr>
        <p:blipFill>
          <a:blip r:embed="rId2"/>
          <a:stretch>
            <a:fillRect/>
          </a:stretch>
        </p:blipFill>
        <p:spPr>
          <a:xfrm>
            <a:off x="1588" y="893"/>
            <a:ext cx="12188825" cy="6856214"/>
          </a:xfrm>
          <a:prstGeom prst="rect">
            <a:avLst/>
          </a:prstGeom>
        </p:spPr>
      </p:pic>
      <p:sp>
        <p:nvSpPr>
          <p:cNvPr id="2" name="Rectangle 1"/>
          <p:cNvSpPr/>
          <p:nvPr/>
        </p:nvSpPr>
        <p:spPr>
          <a:xfrm>
            <a:off x="1588" y="0"/>
            <a:ext cx="12188952" cy="979468"/>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b="1">
                <a:solidFill>
                  <a:srgbClr val="000000"/>
                </a:solidFill>
              </a:defRPr>
            </a:pPr>
            <a:r>
              <a:rPr lang="en-IN" sz="5400" dirty="0">
                <a:solidFill>
                  <a:schemeClr val="accent1"/>
                </a:solidFill>
                <a:latin typeface="Arial Black" panose="020B0A04020102020204" pitchFamily="34" charset="0"/>
              </a:rPr>
              <a:t>BOREWELL RESCUE</a:t>
            </a:r>
            <a:endParaRPr lang="en-IN" sz="5400" dirty="0">
              <a:solidFill>
                <a:schemeClr val="tx2"/>
              </a:solidFill>
            </a:endParaRPr>
          </a:p>
        </p:txBody>
      </p:sp>
      <p:pic>
        <p:nvPicPr>
          <p:cNvPr id="4" name="Picture 3">
            <a:extLst>
              <a:ext uri="{FF2B5EF4-FFF2-40B4-BE49-F238E27FC236}">
                <a16:creationId xmlns:a16="http://schemas.microsoft.com/office/drawing/2014/main" id="{333A34EB-061E-16C8-A96C-5680ACF49ECB}"/>
              </a:ext>
            </a:extLst>
          </p:cNvPr>
          <p:cNvPicPr>
            <a:picLocks noChangeAspect="1"/>
          </p:cNvPicPr>
          <p:nvPr/>
        </p:nvPicPr>
        <p:blipFill>
          <a:blip r:embed="rId3"/>
          <a:stretch>
            <a:fillRect/>
          </a:stretch>
        </p:blipFill>
        <p:spPr>
          <a:xfrm>
            <a:off x="79108" y="1"/>
            <a:ext cx="1175209" cy="914400"/>
          </a:xfrm>
          <a:prstGeom prst="rect">
            <a:avLst/>
          </a:prstGeom>
        </p:spPr>
      </p:pic>
      <p:pic>
        <p:nvPicPr>
          <p:cNvPr id="5" name="Picture 4">
            <a:extLst>
              <a:ext uri="{FF2B5EF4-FFF2-40B4-BE49-F238E27FC236}">
                <a16:creationId xmlns:a16="http://schemas.microsoft.com/office/drawing/2014/main" id="{91D0C1A4-AE42-F176-E2C7-2BDC9A3E5EA9}"/>
              </a:ext>
            </a:extLst>
          </p:cNvPr>
          <p:cNvPicPr>
            <a:picLocks noChangeAspect="1"/>
          </p:cNvPicPr>
          <p:nvPr/>
        </p:nvPicPr>
        <p:blipFill>
          <a:blip r:embed="rId4"/>
          <a:stretch>
            <a:fillRect/>
          </a:stretch>
        </p:blipFill>
        <p:spPr>
          <a:xfrm>
            <a:off x="11289697" y="2"/>
            <a:ext cx="900716" cy="979467"/>
          </a:xfrm>
          <a:prstGeom prst="rect">
            <a:avLst/>
          </a:prstGeom>
        </p:spPr>
      </p:pic>
      <p:pic>
        <p:nvPicPr>
          <p:cNvPr id="6" name="Picture 5">
            <a:extLst>
              <a:ext uri="{FF2B5EF4-FFF2-40B4-BE49-F238E27FC236}">
                <a16:creationId xmlns:a16="http://schemas.microsoft.com/office/drawing/2014/main" id="{94C656E4-A45D-D4B5-7D96-49F0A2CBA3C7}"/>
              </a:ext>
            </a:extLst>
          </p:cNvPr>
          <p:cNvPicPr>
            <a:picLocks noChangeAspect="1"/>
          </p:cNvPicPr>
          <p:nvPr/>
        </p:nvPicPr>
        <p:blipFill>
          <a:blip r:embed="rId5"/>
          <a:stretch>
            <a:fillRect/>
          </a:stretch>
        </p:blipFill>
        <p:spPr>
          <a:xfrm>
            <a:off x="1588" y="1872349"/>
            <a:ext cx="9675812" cy="1928563"/>
          </a:xfrm>
          <a:prstGeom prst="rect">
            <a:avLst/>
          </a:prstGeom>
        </p:spPr>
      </p:pic>
      <p:sp>
        <p:nvSpPr>
          <p:cNvPr id="14" name="Slide Number Placeholder 13">
            <a:extLst>
              <a:ext uri="{FF2B5EF4-FFF2-40B4-BE49-F238E27FC236}">
                <a16:creationId xmlns:a16="http://schemas.microsoft.com/office/drawing/2014/main" id="{0A7BC186-99B6-55E4-AE43-C224DA8F6114}"/>
              </a:ext>
            </a:extLst>
          </p:cNvPr>
          <p:cNvSpPr>
            <a:spLocks noGrp="1"/>
          </p:cNvSpPr>
          <p:nvPr>
            <p:ph type="sldNum" sz="quarter" idx="12"/>
          </p:nvPr>
        </p:nvSpPr>
        <p:spPr>
          <a:xfrm>
            <a:off x="9156097" y="6356350"/>
            <a:ext cx="2133600" cy="365125"/>
          </a:xfrm>
        </p:spPr>
        <p:txBody>
          <a:bodyPr/>
          <a:lstStyle/>
          <a:p>
            <a:fld id="{C1FF6DA9-008F-8B48-92A6-B652298478BF}" type="slidenum">
              <a:rPr lang="en-US" sz="1600" b="1"/>
              <a:t>1</a:t>
            </a:fld>
            <a:endParaRPr lang="en-US" sz="1600" b="1" dirty="0"/>
          </a:p>
        </p:txBody>
      </p:sp>
      <p:sp>
        <p:nvSpPr>
          <p:cNvPr id="13" name="TextBox 12">
            <a:extLst>
              <a:ext uri="{FF2B5EF4-FFF2-40B4-BE49-F238E27FC236}">
                <a16:creationId xmlns:a16="http://schemas.microsoft.com/office/drawing/2014/main" id="{00BECF03-A820-DF85-8488-6595E9D240E4}"/>
              </a:ext>
            </a:extLst>
          </p:cNvPr>
          <p:cNvSpPr txBox="1"/>
          <p:nvPr/>
        </p:nvSpPr>
        <p:spPr>
          <a:xfrm>
            <a:off x="-76200" y="1985030"/>
            <a:ext cx="8991600" cy="138499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LESSON 02</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LEGAL ASPECT OF BOREWELL RESCUE</a:t>
            </a:r>
            <a:br>
              <a:rPr kumimoji="0" lang="en-US" sz="2800" b="1"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br>
            <a:r>
              <a:rPr kumimoji="0" lang="en-US" sz="2800" b="1"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 &amp; MEDIA MANAGEMENT</a:t>
            </a:r>
            <a:endParaRPr kumimoji="0" lang="en-IN" sz="1100" b="1"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endParaRPr>
          </a:p>
        </p:txBody>
      </p:sp>
      <p:pic>
        <p:nvPicPr>
          <p:cNvPr id="15" name="Picture 14">
            <a:extLst>
              <a:ext uri="{FF2B5EF4-FFF2-40B4-BE49-F238E27FC236}">
                <a16:creationId xmlns:a16="http://schemas.microsoft.com/office/drawing/2014/main" id="{8063F449-E1C8-F494-6951-C4268F408D76}"/>
              </a:ext>
            </a:extLst>
          </p:cNvPr>
          <p:cNvPicPr>
            <a:picLocks noChangeAspect="1"/>
          </p:cNvPicPr>
          <p:nvPr/>
        </p:nvPicPr>
        <p:blipFill>
          <a:blip r:embed="rId6"/>
          <a:stretch>
            <a:fillRect/>
          </a:stretch>
        </p:blipFill>
        <p:spPr>
          <a:xfrm>
            <a:off x="0" y="5749046"/>
            <a:ext cx="1137388" cy="1108953"/>
          </a:xfrm>
          <a:prstGeom prst="rect">
            <a:avLst/>
          </a:prstGeom>
        </p:spPr>
      </p:pic>
      <p:sp>
        <p:nvSpPr>
          <p:cNvPr id="3" name="Duties of…">
            <a:extLst>
              <a:ext uri="{FF2B5EF4-FFF2-40B4-BE49-F238E27FC236}">
                <a16:creationId xmlns:a16="http://schemas.microsoft.com/office/drawing/2014/main" id="{AD0F85EE-0D25-CB38-C110-ACC04CCAB9D7}"/>
              </a:ext>
            </a:extLst>
          </p:cNvPr>
          <p:cNvSpPr txBox="1"/>
          <p:nvPr/>
        </p:nvSpPr>
        <p:spPr>
          <a:xfrm>
            <a:off x="4348413" y="3338050"/>
            <a:ext cx="4778852" cy="386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2000" b="1" dirty="0">
                <a:latin typeface="Open sans"/>
              </a:rPr>
              <a:t>Presented By:- Pavan Dev Gaur,2IC</a:t>
            </a:r>
            <a:endParaRPr lang="en-US" sz="20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AC823F7E-78CA-F14B-5C78-15DAE5149C4E}"/>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8B240B57-883E-8C38-BD58-C3777BCC65AF}"/>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C619CD79-D7C2-8495-8BCB-A3B422902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DF4D72A5-B073-CF1E-D354-AE4076C766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3E79B82-6305-0AB8-E3B2-62AAA47C39FA}"/>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FE7F9C4A-2C35-61F4-0206-0AAEB98FCFF5}"/>
              </a:ext>
            </a:extLst>
          </p:cNvPr>
          <p:cNvSpPr txBox="1"/>
          <p:nvPr/>
        </p:nvSpPr>
        <p:spPr>
          <a:xfrm>
            <a:off x="204480" y="1481846"/>
            <a:ext cx="4224670" cy="4387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GUIDELINES REGARDING BORE WELL SAFETY MEASURES BY SUPREME COURT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5FF7B660-F671-7FFD-7468-A4B2EBB5EDF1}"/>
              </a:ext>
            </a:extLst>
          </p:cNvPr>
          <p:cNvSpPr>
            <a:spLocks noGrp="1"/>
          </p:cNvSpPr>
          <p:nvPr>
            <p:ph idx="1"/>
          </p:nvPr>
        </p:nvSpPr>
        <p:spPr>
          <a:xfrm>
            <a:off x="4896646" y="1136890"/>
            <a:ext cx="7034520" cy="3663710"/>
          </a:xfrm>
        </p:spPr>
        <p:txBody>
          <a:bodyPr>
            <a:normAutofit fontScale="70000" lnSpcReduction="20000"/>
          </a:bodyPr>
          <a:lstStyle/>
          <a:p>
            <a:pPr algn="just"/>
            <a:endParaRPr lang="en-IN" sz="1100"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vi)  Erection of barbed wire fencing or any other suitable barrier around the well during construction. </a:t>
            </a: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vii) In case of pump repair, the tube well should not be left uncovered. </a:t>
            </a: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viii)  Filling of mud pits and channels after completion of works. </a:t>
            </a: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ix)   Filling up abandoned Bore wells by clay/sand/boulders/pebbles /drill cuttings etc. from bottom to ground level </a:t>
            </a:r>
          </a:p>
        </p:txBody>
      </p:sp>
      <p:pic>
        <p:nvPicPr>
          <p:cNvPr id="5" name="Picture 22" descr="Battling water crisis through recharging of borewells | Deccan Herald">
            <a:extLst>
              <a:ext uri="{FF2B5EF4-FFF2-40B4-BE49-F238E27FC236}">
                <a16:creationId xmlns:a16="http://schemas.microsoft.com/office/drawing/2014/main" id="{ECC557FB-7DB9-F4C2-2E25-534CEC3A472D}"/>
              </a:ext>
            </a:extLst>
          </p:cNvPr>
          <p:cNvPicPr>
            <a:picLocks noChangeAspect="1" noChangeArrowheads="1"/>
          </p:cNvPicPr>
          <p:nvPr/>
        </p:nvPicPr>
        <p:blipFill>
          <a:blip r:embed="rId6" cstate="print"/>
          <a:srcRect/>
          <a:stretch>
            <a:fillRect/>
          </a:stretch>
        </p:blipFill>
        <p:spPr bwMode="auto">
          <a:xfrm>
            <a:off x="6250822" y="4629046"/>
            <a:ext cx="4189771" cy="2133600"/>
          </a:xfrm>
          <a:prstGeom prst="rect">
            <a:avLst/>
          </a:prstGeom>
          <a:noFill/>
        </p:spPr>
      </p:pic>
    </p:spTree>
    <p:extLst>
      <p:ext uri="{BB962C8B-B14F-4D97-AF65-F5344CB8AC3E}">
        <p14:creationId xmlns:p14="http://schemas.microsoft.com/office/powerpoint/2010/main" val="321273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BA3CFF68-79A4-6DB5-6463-4047F1D1039F}"/>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6C02E949-8962-AEE3-59CC-9932B2B373F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8866DEEA-AE40-13BD-052D-9ABE29369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53DDFD68-5E5B-E400-B6AB-BE2CDD175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FC378F8-8DAB-9CC5-87A3-D24B3C110074}"/>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D7E7C1AC-6F5B-526B-F38D-E4669512080F}"/>
              </a:ext>
            </a:extLst>
          </p:cNvPr>
          <p:cNvSpPr txBox="1"/>
          <p:nvPr/>
        </p:nvSpPr>
        <p:spPr>
          <a:xfrm>
            <a:off x="204480" y="1481846"/>
            <a:ext cx="4224670" cy="4387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GUIDELINES REGARDING BORE WELL SAFETY MEASURES BY SUPREME COURT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E2583603-F160-4AAB-E97C-F6C69D4C3FB8}"/>
              </a:ext>
            </a:extLst>
          </p:cNvPr>
          <p:cNvSpPr>
            <a:spLocks noGrp="1"/>
          </p:cNvSpPr>
          <p:nvPr>
            <p:ph idx="1"/>
          </p:nvPr>
        </p:nvSpPr>
        <p:spPr>
          <a:xfrm>
            <a:off x="4896646" y="1136890"/>
            <a:ext cx="7034520" cy="4959110"/>
          </a:xfrm>
        </p:spPr>
        <p:txBody>
          <a:bodyPr>
            <a:normAutofit fontScale="92500" lnSpcReduction="20000"/>
          </a:bodyPr>
          <a:lstStyle/>
          <a:p>
            <a:pPr algn="just"/>
            <a:endParaRPr lang="en-IN" sz="1100"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x) On completion of the drilling operations at a particular location, the ground conditions are to be restored as before the start of drilling. </a:t>
            </a: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xi) District Collector should be empowered to verify that the above guidelines are being followed and proper monitoring check about the status of boreholes/tube-wells are being taken care through the concerned State/Central Government agencies.</a:t>
            </a:r>
          </a:p>
        </p:txBody>
      </p:sp>
    </p:spTree>
    <p:extLst>
      <p:ext uri="{BB962C8B-B14F-4D97-AF65-F5344CB8AC3E}">
        <p14:creationId xmlns:p14="http://schemas.microsoft.com/office/powerpoint/2010/main" val="181048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B9CE8C1B-CC72-5D92-D6A5-65AF9C8FE4F8}"/>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9B2325F9-86C6-2AF6-9966-8E8B2EF9B846}"/>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6524C522-6A65-2ACD-AA3D-C1378095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79CEBB1F-88EF-BEC6-03A8-AC71F8A00F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C9C62FBB-5A63-72A1-5DEB-713BA34BF242}"/>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F93BAC6C-6C42-F0FC-1F17-031325B6243B}"/>
              </a:ext>
            </a:extLst>
          </p:cNvPr>
          <p:cNvSpPr txBox="1"/>
          <p:nvPr/>
        </p:nvSpPr>
        <p:spPr>
          <a:xfrm>
            <a:off x="204480" y="1481846"/>
            <a:ext cx="4224670" cy="4387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GUIDELINES REGARDING BORE WELL SAFETY MEASURES BY SUPREME COURT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569C1F7-64BD-4D68-88B9-2F4F99C5FE01}"/>
              </a:ext>
            </a:extLst>
          </p:cNvPr>
          <p:cNvSpPr>
            <a:spLocks noGrp="1"/>
          </p:cNvSpPr>
          <p:nvPr>
            <p:ph idx="1"/>
          </p:nvPr>
        </p:nvSpPr>
        <p:spPr>
          <a:xfrm>
            <a:off x="4828448" y="1600200"/>
            <a:ext cx="7034520" cy="3739910"/>
          </a:xfrm>
        </p:spPr>
        <p:txBody>
          <a:bodyPr>
            <a:normAutofit/>
          </a:bodyPr>
          <a:lstStyle/>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xii)	 District/Block/Village wise status of bore wells/tube-wells drilled viz. No. of wells in use, No. of abandoned bore wells/tube wells found open, No. of abandoned Bore wells/tube wells properly filled up to ground level and balance number of abandoned Bore wells/tube-wells to be filled up to ground level is to be maintained at District Level. In rural areas, the monitoring of the above is to be done through village Sarpanch and the Executive from the Agriculture Department. </a:t>
            </a:r>
          </a:p>
        </p:txBody>
      </p:sp>
    </p:spTree>
    <p:extLst>
      <p:ext uri="{BB962C8B-B14F-4D97-AF65-F5344CB8AC3E}">
        <p14:creationId xmlns:p14="http://schemas.microsoft.com/office/powerpoint/2010/main" val="392979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BE63C50-0690-7027-C104-B589F2226EF3}"/>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C7F94C9-3502-1DED-0FF3-9431DA60E6C2}"/>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6607E244-E930-3EC5-FB4A-3D94A8698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903711AE-7CC5-D0C5-E38D-2054E100DD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A01F5DB-E86D-D03B-44D6-1E612614BEBC}"/>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C99C7A73-61DD-7CAA-141A-E5EC9F2A873F}"/>
              </a:ext>
            </a:extLst>
          </p:cNvPr>
          <p:cNvSpPr txBox="1"/>
          <p:nvPr/>
        </p:nvSpPr>
        <p:spPr>
          <a:xfrm>
            <a:off x="204480" y="1481846"/>
            <a:ext cx="4224670" cy="4387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GUIDELINES REGARDING BORE WELL SAFETY MEASURES BY SUPREME COURT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D8D31CC-812F-4129-6ACC-6FFF6EFDD516}"/>
              </a:ext>
            </a:extLst>
          </p:cNvPr>
          <p:cNvSpPr>
            <a:spLocks noGrp="1"/>
          </p:cNvSpPr>
          <p:nvPr>
            <p:ph idx="1"/>
          </p:nvPr>
        </p:nvSpPr>
        <p:spPr>
          <a:xfrm>
            <a:off x="4828448" y="1600200"/>
            <a:ext cx="7034520" cy="4572000"/>
          </a:xfrm>
        </p:spPr>
        <p:txBody>
          <a:bodyPr>
            <a:noAutofit/>
          </a:bodyPr>
          <a:lstStyle/>
          <a:p>
            <a:pPr marL="0" indent="0" algn="just">
              <a:lnSpc>
                <a:spcPct val="1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(xiii) If a Bore well/tube-well is ‘Abandoned’ at any stage, a certificate from the concerned department of Ground Water/Public health/Municipal Corporation/Private contractor etc. must be obtained by the aforesaid agencies that the ‘Abandoned’ Bore well/tube-well is properly filled up-to the ground level. Random inspection of the abandoned wells is also to be done by the Executive of the concern agency/department. </a:t>
            </a:r>
          </a:p>
          <a:p>
            <a:pPr marL="0" indent="0" algn="just">
              <a:lnSpc>
                <a:spcPct val="1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Information on all such data on the above are to be maintained in the District Collector/Block Development Office of the State.</a:t>
            </a:r>
          </a:p>
        </p:txBody>
      </p:sp>
    </p:spTree>
    <p:extLst>
      <p:ext uri="{BB962C8B-B14F-4D97-AF65-F5344CB8AC3E}">
        <p14:creationId xmlns:p14="http://schemas.microsoft.com/office/powerpoint/2010/main" val="212179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76294261-9A4E-348C-C33A-94EFA99029C8}"/>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8A44CAE8-D2FE-AD71-0300-6D02586528C6}"/>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71B365C7-03B9-2DBD-6F46-9F0212B1F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CB5E6891-F8EE-C564-A7E3-F3FA1FA8A2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2B7A7D4-38AD-ADCC-9D24-9A7A0AE1F69E}"/>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79E69FA0-FB24-99FD-1AB3-86CC0C29A195}"/>
              </a:ext>
            </a:extLst>
          </p:cNvPr>
          <p:cNvSpPr txBox="1"/>
          <p:nvPr/>
        </p:nvSpPr>
        <p:spPr>
          <a:xfrm>
            <a:off x="225816" y="2209800"/>
            <a:ext cx="4224670"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MEASURES AFTER BORE WELL INCIDENT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205B1BE-9FB2-9CE3-2FC9-D51849DCFD6D}"/>
              </a:ext>
            </a:extLst>
          </p:cNvPr>
          <p:cNvSpPr>
            <a:spLocks noGrp="1"/>
          </p:cNvSpPr>
          <p:nvPr>
            <p:ph idx="1"/>
          </p:nvPr>
        </p:nvSpPr>
        <p:spPr>
          <a:xfrm>
            <a:off x="4800600" y="1249363"/>
            <a:ext cx="7034520" cy="4572000"/>
          </a:xfrm>
        </p:spPr>
        <p:txBody>
          <a:bodyPr>
            <a:normAutofit lnSpcReduction="10000"/>
          </a:bodyPr>
          <a:lstStyle/>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Secure the scene by cordoning the bore well to avoid any unwanted objects falling into the bore well and causing harm to the child and thus hamper the rescuing efforts.</a:t>
            </a: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Cordon the affected area and control unnecessary    movements/crowd gathering near the bore well.</a:t>
            </a: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Try to stabilize the victim, if possible, with the help of rope.</a:t>
            </a: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Arrangement of sufficient lights in the area for the night operation.</a:t>
            </a: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Make arrangements for supplying of oxygen to the child with the help of pipe.</a:t>
            </a:r>
          </a:p>
        </p:txBody>
      </p:sp>
    </p:spTree>
    <p:extLst>
      <p:ext uri="{BB962C8B-B14F-4D97-AF65-F5344CB8AC3E}">
        <p14:creationId xmlns:p14="http://schemas.microsoft.com/office/powerpoint/2010/main" val="400774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F75AA7DE-9157-133E-47FB-009BE402E88E}"/>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717BB1A5-BE32-AA2F-F1C4-BBFCAF74A16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995C1639-4FDB-F43D-F25B-5FA1DD36B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AE0402A4-1826-2029-0B93-59AA737ADC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C8F77968-2E8B-93FA-D757-87A952794F89}"/>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C4B0C881-50D8-8F82-658A-76B338B4AD48}"/>
              </a:ext>
            </a:extLst>
          </p:cNvPr>
          <p:cNvSpPr txBox="1"/>
          <p:nvPr/>
        </p:nvSpPr>
        <p:spPr>
          <a:xfrm>
            <a:off x="225816" y="2209800"/>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MEASURES AFTER BORE WELL INCIDENT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F034EB8E-5D77-20A4-F5E9-929BC17B2868}"/>
              </a:ext>
            </a:extLst>
          </p:cNvPr>
          <p:cNvSpPr>
            <a:spLocks noGrp="1"/>
          </p:cNvSpPr>
          <p:nvPr>
            <p:ph idx="1"/>
          </p:nvPr>
        </p:nvSpPr>
        <p:spPr>
          <a:xfrm>
            <a:off x="4828448" y="1746445"/>
            <a:ext cx="7034520" cy="4572000"/>
          </a:xfrm>
        </p:spPr>
        <p:txBody>
          <a:bodyPr>
            <a:norm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Immediately contact the nearby NDRF Unit.</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Keep motivating the victim by regular talking of parents or relatives.</a:t>
            </a:r>
          </a:p>
          <a:p>
            <a:pPr algn="just">
              <a:lnSpc>
                <a:spcPct val="100000"/>
              </a:lnSpc>
            </a:pPr>
            <a:r>
              <a:rPr lang="en-US" sz="2400" dirty="0">
                <a:latin typeface="Open Sans" panose="020B0606030504020204" pitchFamily="34" charset="0"/>
                <a:ea typeface="Open Sans" panose="020B0606030504020204" pitchFamily="34" charset="0"/>
                <a:cs typeface="Open Sans" panose="020B0606030504020204" pitchFamily="34" charset="0"/>
              </a:rPr>
              <a:t>District medical officer should be made aware about the compartment compression syndrome and action to be taken in such cases.</a:t>
            </a:r>
          </a:p>
        </p:txBody>
      </p:sp>
    </p:spTree>
    <p:extLst>
      <p:ext uri="{BB962C8B-B14F-4D97-AF65-F5344CB8AC3E}">
        <p14:creationId xmlns:p14="http://schemas.microsoft.com/office/powerpoint/2010/main" val="347310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FB5E4C71-4D9B-3667-F6E2-5E6F53DD0C2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27F2702E-E89E-AC67-888D-27179EC8EBC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27C2A4C3-F95E-AE58-26D4-96242B75F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C7611534-D693-F995-59E0-459F3791E5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11165095-8491-63F1-41B9-E92BB0C5925B}"/>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820F73BB-A909-B4B0-BD87-D72421A42B40}"/>
              </a:ext>
            </a:extLst>
          </p:cNvPr>
          <p:cNvSpPr txBox="1"/>
          <p:nvPr/>
        </p:nvSpPr>
        <p:spPr>
          <a:xfrm>
            <a:off x="225816" y="2734418"/>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Don’ts</a:t>
            </a:r>
          </a:p>
        </p:txBody>
      </p:sp>
      <p:sp>
        <p:nvSpPr>
          <p:cNvPr id="3" name="Content Placeholder 2">
            <a:extLst>
              <a:ext uri="{FF2B5EF4-FFF2-40B4-BE49-F238E27FC236}">
                <a16:creationId xmlns:a16="http://schemas.microsoft.com/office/drawing/2014/main" id="{566716F4-6F63-BB09-ADDE-F6C80C07E818}"/>
              </a:ext>
            </a:extLst>
          </p:cNvPr>
          <p:cNvSpPr>
            <a:spLocks noGrp="1"/>
          </p:cNvSpPr>
          <p:nvPr>
            <p:ph idx="1"/>
          </p:nvPr>
        </p:nvSpPr>
        <p:spPr>
          <a:xfrm>
            <a:off x="4724400" y="1384630"/>
            <a:ext cx="7034520" cy="4572000"/>
          </a:xfrm>
        </p:spPr>
        <p:txBody>
          <a:bodyPr>
            <a:normAutofit fontScale="85000" lnSpcReduction="20000"/>
          </a:bodyPr>
          <a:lstStyle/>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Don’t leave the tube well/bore well uncovered after repair/daily work done.</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Do not throw any food article or pour water in the Bore well.</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Do not allow underground water seepage in bore well.</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Do not allow heavy machines to work at full power to avoid heavy vibration which may result in loosening of surrounding soils and collapse of the bore well.</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Do not allow crowd to gather around the incident site.</a:t>
            </a:r>
          </a:p>
        </p:txBody>
      </p:sp>
    </p:spTree>
    <p:extLst>
      <p:ext uri="{BB962C8B-B14F-4D97-AF65-F5344CB8AC3E}">
        <p14:creationId xmlns:p14="http://schemas.microsoft.com/office/powerpoint/2010/main" val="428265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DA6E5BCA-B26F-BCDE-401B-B0FC832A193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6BA97667-0FFE-D4BF-A849-3E85739EBD03}"/>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1212DEDC-3E95-8319-CFBD-AC7E2D299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BE71A85B-77B4-31C7-C818-A590EC2A83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E5B6200-F9F9-A54E-C5C4-0D45C3D7FB12}"/>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1D710F4C-7FF9-F03F-8D7C-241615F263FA}"/>
              </a:ext>
            </a:extLst>
          </p:cNvPr>
          <p:cNvSpPr txBox="1"/>
          <p:nvPr/>
        </p:nvSpPr>
        <p:spPr>
          <a:xfrm>
            <a:off x="225816" y="2734418"/>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Media Management</a:t>
            </a:r>
            <a:b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FC2561C-B901-0A3B-9D90-1B9C14DBECCB}"/>
              </a:ext>
            </a:extLst>
          </p:cNvPr>
          <p:cNvSpPr>
            <a:spLocks noGrp="1"/>
          </p:cNvSpPr>
          <p:nvPr>
            <p:ph idx="1"/>
          </p:nvPr>
        </p:nvSpPr>
        <p:spPr>
          <a:xfrm>
            <a:off x="4724400" y="1384630"/>
            <a:ext cx="7034520" cy="4572000"/>
          </a:xfrm>
        </p:spPr>
        <p:txBody>
          <a:bodyPr>
            <a:normAutofit lnSpcReduction="10000"/>
          </a:bodyPr>
          <a:lstStyle/>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Media and other people who do not have a direct role in the rescue work should be kept at a safe distance.</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Periodical briefing by the incident commander/team commander can be done to maintain the flow of information.</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 However, it should be ensured that such information is restricted strictly to ongoing/concluded rescue efforts only.</a:t>
            </a:r>
          </a:p>
        </p:txBody>
      </p:sp>
    </p:spTree>
    <p:extLst>
      <p:ext uri="{BB962C8B-B14F-4D97-AF65-F5344CB8AC3E}">
        <p14:creationId xmlns:p14="http://schemas.microsoft.com/office/powerpoint/2010/main" val="21058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69F1A3F-B259-7098-5358-CF796139ED29}"/>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B84B2C26-BC40-6ED6-83D7-72F18FB53AFD}"/>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12F989B6-0175-D9EE-6110-FF39C27A1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DC4A1DB6-E9E5-6EE4-3151-8ED49DC1DF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EEEFFC69-C96D-165F-D91B-C6E5134B4242}"/>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3CECD2CA-0522-43F0-9528-E45762F96D60}"/>
              </a:ext>
            </a:extLst>
          </p:cNvPr>
          <p:cNvSpPr txBox="1"/>
          <p:nvPr/>
        </p:nvSpPr>
        <p:spPr>
          <a:xfrm>
            <a:off x="225816" y="2734418"/>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REVIEW</a:t>
            </a:r>
            <a:b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51549DE3-09AC-1428-2422-3AA5FF2005AD}"/>
              </a:ext>
            </a:extLst>
          </p:cNvPr>
          <p:cNvSpPr>
            <a:spLocks noGrp="1"/>
          </p:cNvSpPr>
          <p:nvPr>
            <p:ph idx="1"/>
          </p:nvPr>
        </p:nvSpPr>
        <p:spPr>
          <a:xfrm>
            <a:off x="4724400" y="1384630"/>
            <a:ext cx="7034520" cy="4572000"/>
          </a:xfrm>
        </p:spPr>
        <p:txBody>
          <a:bodyPr>
            <a:normAutofit/>
          </a:bodyPr>
          <a:lstStyle/>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Now you are able to:-</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What is Borewell.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Guidelines regarding bore well safety measures by Supreme Court.</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Media Management </a:t>
            </a:r>
          </a:p>
        </p:txBody>
      </p:sp>
    </p:spTree>
    <p:extLst>
      <p:ext uri="{BB962C8B-B14F-4D97-AF65-F5344CB8AC3E}">
        <p14:creationId xmlns:p14="http://schemas.microsoft.com/office/powerpoint/2010/main" val="184852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785" y="2590800"/>
            <a:ext cx="10439400" cy="990600"/>
          </a:xfrm>
        </p:spPr>
        <p:txBody>
          <a:bodyPr>
            <a:noAutofit/>
          </a:bodyPr>
          <a:lstStyle/>
          <a:p>
            <a:pPr marL="0" indent="0">
              <a:buNone/>
            </a:pPr>
            <a:r>
              <a:rPr lang="en-US" sz="8000" b="1" dirty="0">
                <a:latin typeface="Arial Black" pitchFamily="34" charset="0"/>
              </a:rPr>
              <a:t>A</a:t>
            </a:r>
            <a:r>
              <a:rPr lang="en-IN" sz="8000" b="1" dirty="0">
                <a:latin typeface="Arial Black" pitchFamily="34" charset="0"/>
              </a:rPr>
              <a:t>NY QUESTION ? </a:t>
            </a:r>
          </a:p>
        </p:txBody>
      </p:sp>
      <p:pic>
        <p:nvPicPr>
          <p:cNvPr id="2" name="Picture 1">
            <a:extLst>
              <a:ext uri="{FF2B5EF4-FFF2-40B4-BE49-F238E27FC236}">
                <a16:creationId xmlns:a16="http://schemas.microsoft.com/office/drawing/2014/main" id="{DBD8A5F0-E311-2F0B-2AF5-FAEB6124C6B5}"/>
              </a:ext>
            </a:extLst>
          </p:cNvPr>
          <p:cNvPicPr>
            <a:picLocks noChangeAspect="1"/>
          </p:cNvPicPr>
          <p:nvPr/>
        </p:nvPicPr>
        <p:blipFill>
          <a:blip r:embed="rId2"/>
          <a:stretch>
            <a:fillRect/>
          </a:stretch>
        </p:blipFill>
        <p:spPr>
          <a:xfrm>
            <a:off x="0" y="9729"/>
            <a:ext cx="1175209" cy="914400"/>
          </a:xfrm>
          <a:prstGeom prst="rect">
            <a:avLst/>
          </a:prstGeom>
        </p:spPr>
      </p:pic>
      <p:pic>
        <p:nvPicPr>
          <p:cNvPr id="4" name="Picture 3">
            <a:extLst>
              <a:ext uri="{FF2B5EF4-FFF2-40B4-BE49-F238E27FC236}">
                <a16:creationId xmlns:a16="http://schemas.microsoft.com/office/drawing/2014/main" id="{A7B63513-6DC3-E5E8-E23C-7CE926E8F182}"/>
              </a:ext>
            </a:extLst>
          </p:cNvPr>
          <p:cNvPicPr>
            <a:picLocks noChangeAspect="1"/>
          </p:cNvPicPr>
          <p:nvPr/>
        </p:nvPicPr>
        <p:blipFill>
          <a:blip r:embed="rId3"/>
          <a:stretch>
            <a:fillRect/>
          </a:stretch>
        </p:blipFill>
        <p:spPr>
          <a:xfrm>
            <a:off x="11291284" y="9729"/>
            <a:ext cx="900716" cy="979467"/>
          </a:xfrm>
          <a:prstGeom prst="rect">
            <a:avLst/>
          </a:prstGeom>
        </p:spPr>
      </p:pic>
      <p:pic>
        <p:nvPicPr>
          <p:cNvPr id="5" name="Picture 4">
            <a:extLst>
              <a:ext uri="{FF2B5EF4-FFF2-40B4-BE49-F238E27FC236}">
                <a16:creationId xmlns:a16="http://schemas.microsoft.com/office/drawing/2014/main" id="{5CBCD34F-E2D3-84ED-5567-7FD1F913D0E0}"/>
              </a:ext>
            </a:extLst>
          </p:cNvPr>
          <p:cNvPicPr>
            <a:picLocks noChangeAspect="1"/>
          </p:cNvPicPr>
          <p:nvPr/>
        </p:nvPicPr>
        <p:blipFill>
          <a:blip r:embed="rId4"/>
          <a:stretch>
            <a:fillRect/>
          </a:stretch>
        </p:blipFill>
        <p:spPr>
          <a:xfrm>
            <a:off x="0" y="5749046"/>
            <a:ext cx="1137388" cy="1108953"/>
          </a:xfrm>
          <a:prstGeom prst="rect">
            <a:avLst/>
          </a:prstGeom>
        </p:spPr>
      </p:pic>
    </p:spTree>
    <p:extLst>
      <p:ext uri="{BB962C8B-B14F-4D97-AF65-F5344CB8AC3E}">
        <p14:creationId xmlns:p14="http://schemas.microsoft.com/office/powerpoint/2010/main" val="212572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43652" y="1028656"/>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ea typeface="Arial"/>
                <a:cs typeface="Arial"/>
                <a:sym typeface="Arial"/>
              </a:rPr>
              <a:t>OBJECTIVES</a:t>
            </a:r>
            <a:r>
              <a:rPr lang="en-US" dirty="0">
                <a:latin typeface="Open Sans"/>
              </a:rPr>
              <a:t> </a:t>
            </a:r>
          </a:p>
        </p:txBody>
      </p:sp>
      <p:sp>
        <p:nvSpPr>
          <p:cNvPr id="116" name="Google Shape;116;p15"/>
          <p:cNvSpPr txBox="1"/>
          <p:nvPr/>
        </p:nvSpPr>
        <p:spPr>
          <a:xfrm>
            <a:off x="586653" y="1921241"/>
            <a:ext cx="3857763" cy="1384593"/>
          </a:xfrm>
          <a:prstGeom prst="rect">
            <a:avLst/>
          </a:prstGeom>
          <a:noFill/>
          <a:ln>
            <a:noFill/>
          </a:ln>
        </p:spPr>
        <p:txBody>
          <a:bodyPr spcFirstLastPara="1" wrap="square" lIns="91401" tIns="45688" rIns="91401" bIns="45688" anchor="t" anchorCtr="0">
            <a:spAutoFit/>
          </a:bodyPr>
          <a:lstStyle/>
          <a:p>
            <a:pPr algn="just" defTabSz="914126">
              <a:buClr>
                <a:srgbClr val="000000"/>
              </a:buClr>
              <a:buSzPts val="3200"/>
            </a:pPr>
            <a:r>
              <a:rPr lang="en-US" sz="2799" kern="0" dirty="0">
                <a:solidFill>
                  <a:srgbClr val="000000"/>
                </a:solidFill>
                <a:latin typeface="Open Sans"/>
                <a:cs typeface="Times New Roman" pitchFamily="18" charset="0"/>
                <a:sym typeface="Arial"/>
              </a:rPr>
              <a:t>Upon completion of this lesson, you will be able to :-</a:t>
            </a:r>
            <a:endParaRPr sz="1200" kern="0" dirty="0">
              <a:solidFill>
                <a:srgbClr val="000000"/>
              </a:solidFill>
              <a:latin typeface="Open Sans"/>
              <a:cs typeface="Times New Roman" pitchFamily="18" charset="0"/>
              <a:sym typeface="Arial"/>
            </a:endParaRPr>
          </a:p>
        </p:txBody>
      </p:sp>
      <p:sp>
        <p:nvSpPr>
          <p:cNvPr id="117" name="Google Shape;117;p15"/>
          <p:cNvSpPr/>
          <p:nvPr/>
        </p:nvSpPr>
        <p:spPr>
          <a:xfrm>
            <a:off x="4840971" y="1800218"/>
            <a:ext cx="690708" cy="62067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999" b="1" kern="0" dirty="0">
                <a:solidFill>
                  <a:srgbClr val="C00000"/>
                </a:solidFill>
                <a:latin typeface="Open Sans"/>
                <a:cs typeface="Arial"/>
                <a:sym typeface="Arial"/>
              </a:rPr>
              <a:t>1</a:t>
            </a:r>
            <a:endParaRPr sz="3999" b="1" kern="0" dirty="0">
              <a:solidFill>
                <a:srgbClr val="C00000"/>
              </a:solidFill>
              <a:latin typeface="Open Sans"/>
              <a:cs typeface="Arial"/>
              <a:sym typeface="Arial"/>
            </a:endParaRPr>
          </a:p>
        </p:txBody>
      </p:sp>
      <p:sp>
        <p:nvSpPr>
          <p:cNvPr id="118" name="Google Shape;118;p15"/>
          <p:cNvSpPr/>
          <p:nvPr/>
        </p:nvSpPr>
        <p:spPr>
          <a:xfrm>
            <a:off x="4840971" y="2666649"/>
            <a:ext cx="705374" cy="659746"/>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999" b="1" kern="0" dirty="0">
                <a:solidFill>
                  <a:srgbClr val="C00000"/>
                </a:solidFill>
                <a:latin typeface="Open Sans"/>
                <a:cs typeface="Arial"/>
                <a:sym typeface="Arial"/>
              </a:rPr>
              <a:t>2</a:t>
            </a:r>
            <a:endParaRPr sz="3999" b="1" kern="0" dirty="0">
              <a:solidFill>
                <a:srgbClr val="C00000"/>
              </a:solidFill>
              <a:latin typeface="Open Sans"/>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751E644A-8A9B-F74E-57AE-5B4F25B61FC4}"/>
              </a:ext>
            </a:extLst>
          </p:cNvPr>
          <p:cNvSpPr txBox="1"/>
          <p:nvPr/>
        </p:nvSpPr>
        <p:spPr>
          <a:xfrm>
            <a:off x="5753872" y="1532583"/>
            <a:ext cx="6094476" cy="3792833"/>
          </a:xfrm>
          <a:prstGeom prst="rect">
            <a:avLst/>
          </a:prstGeom>
          <a:noFill/>
        </p:spPr>
        <p:txBody>
          <a:bodyPr wrap="square">
            <a:spAutoFit/>
          </a:bodyPr>
          <a:lstStyle/>
          <a:p>
            <a:pPr marR="0" lvl="0" algn="l" defTabSz="914400" rtl="0" eaLnBrk="1" fontAlgn="auto" latinLnBrk="0" hangingPunct="1">
              <a:lnSpc>
                <a:spcPct val="20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Borewell. </a:t>
            </a:r>
          </a:p>
          <a:p>
            <a:pPr marR="0" lvl="0" algn="l" defTabSz="914400" rtl="0" eaLnBrk="1" fontAlgn="auto" latinLnBrk="0" hangingPunct="1">
              <a:lnSpc>
                <a:spcPct val="20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Guidelines regarding bore well safety measures by Supreme Court.</a:t>
            </a:r>
          </a:p>
          <a:p>
            <a:pPr marR="0" lvl="0" algn="l" defTabSz="914400" rtl="0" eaLnBrk="1" fontAlgn="auto" latinLnBrk="0" hangingPunct="1">
              <a:lnSpc>
                <a:spcPct val="20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Media Management </a:t>
            </a:r>
          </a:p>
        </p:txBody>
      </p:sp>
      <p:sp>
        <p:nvSpPr>
          <p:cNvPr id="7" name="Google Shape;117;p15">
            <a:extLst>
              <a:ext uri="{FF2B5EF4-FFF2-40B4-BE49-F238E27FC236}">
                <a16:creationId xmlns:a16="http://schemas.microsoft.com/office/drawing/2014/main" id="{973BCEB4-CCAD-BBD6-3A44-38076974CC53}"/>
              </a:ext>
            </a:extLst>
          </p:cNvPr>
          <p:cNvSpPr/>
          <p:nvPr/>
        </p:nvSpPr>
        <p:spPr>
          <a:xfrm>
            <a:off x="4855637" y="3718106"/>
            <a:ext cx="690708" cy="62067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999" b="1" kern="0" dirty="0">
                <a:solidFill>
                  <a:srgbClr val="C00000"/>
                </a:solidFill>
                <a:latin typeface="Open Sans"/>
                <a:cs typeface="Arial"/>
                <a:sym typeface="Arial"/>
              </a:rPr>
              <a:t>3</a:t>
            </a:r>
            <a:endParaRPr sz="3999" b="1" kern="0" dirty="0">
              <a:solidFill>
                <a:srgbClr val="C00000"/>
              </a:solidFill>
              <a:latin typeface="Open Sans"/>
              <a:cs typeface="Arial"/>
              <a:sym typeface="Arial"/>
            </a:endParaRPr>
          </a:p>
        </p:txBody>
      </p:sp>
      <p:sp>
        <p:nvSpPr>
          <p:cNvPr id="8" name="Google Shape;118;p15">
            <a:extLst>
              <a:ext uri="{FF2B5EF4-FFF2-40B4-BE49-F238E27FC236}">
                <a16:creationId xmlns:a16="http://schemas.microsoft.com/office/drawing/2014/main" id="{FB248360-FCDD-BA5C-FC8B-77533A8CD3D3}"/>
              </a:ext>
            </a:extLst>
          </p:cNvPr>
          <p:cNvSpPr/>
          <p:nvPr/>
        </p:nvSpPr>
        <p:spPr>
          <a:xfrm>
            <a:off x="4855637" y="4584537"/>
            <a:ext cx="705374" cy="659746"/>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999" b="1" kern="0" dirty="0">
                <a:solidFill>
                  <a:srgbClr val="C00000"/>
                </a:solidFill>
                <a:latin typeface="Open Sans"/>
                <a:cs typeface="Arial"/>
                <a:sym typeface="Arial"/>
              </a:rPr>
              <a:t>4</a:t>
            </a:r>
            <a:endParaRPr sz="3999" b="1" kern="0" dirty="0">
              <a:solidFill>
                <a:srgbClr val="C00000"/>
              </a:solidFill>
              <a:latin typeface="Open Sans"/>
              <a:cs typeface="Arial"/>
              <a:sym typeface="Arial"/>
            </a:endParaRPr>
          </a:p>
        </p:txBody>
      </p:sp>
      <p:pic>
        <p:nvPicPr>
          <p:cNvPr id="9" name="Picture 8">
            <a:extLst>
              <a:ext uri="{FF2B5EF4-FFF2-40B4-BE49-F238E27FC236}">
                <a16:creationId xmlns:a16="http://schemas.microsoft.com/office/drawing/2014/main" id="{55A2952D-37F6-530C-B187-2F923DAE4540}"/>
              </a:ext>
            </a:extLst>
          </p:cNvPr>
          <p:cNvPicPr>
            <a:picLocks noChangeAspect="1"/>
          </p:cNvPicPr>
          <p:nvPr/>
        </p:nvPicPr>
        <p:blipFill>
          <a:blip r:embed="rId5"/>
          <a:stretch>
            <a:fillRect/>
          </a:stretch>
        </p:blipFill>
        <p:spPr>
          <a:xfrm>
            <a:off x="0" y="5749046"/>
            <a:ext cx="1137388" cy="11089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9337" y="77947"/>
            <a:ext cx="12033331" cy="67021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799">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81" y="3276681"/>
            <a:ext cx="304643" cy="3046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en-IN" sz="1799"/>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20</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8343" y="147381"/>
            <a:ext cx="6801763" cy="6258601"/>
          </a:xfrm>
          <a:prstGeom prst="roundRect">
            <a:avLst>
              <a:gd name="adj" fmla="val 1583"/>
            </a:avLst>
          </a:prstGeom>
          <a:solidFill>
            <a:srgbClr val="EAEAEA"/>
          </a:solidFill>
          <a:ln w="12700">
            <a:miter lim="400000"/>
          </a:ln>
        </p:spPr>
        <p:txBody>
          <a:bodyPr lIns="39123" tIns="39123" rIns="39123" bIns="39123"/>
          <a:lstStyle/>
          <a:p>
            <a:endParaRPr sz="2399">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42567" y="3230319"/>
            <a:ext cx="3722629" cy="694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23" tIns="39123" rIns="39123" bIns="39123">
            <a:spAutoFit/>
          </a:bodyPr>
          <a:lstStyle/>
          <a:p>
            <a:pPr algn="ctr"/>
            <a:r>
              <a:rPr lang="en-US" sz="3999" b="1" dirty="0">
                <a:latin typeface="Open sans"/>
              </a:rPr>
              <a:t>THANK YOU </a:t>
            </a:r>
            <a:r>
              <a:rPr lang="en-US" sz="3999"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077" y="517729"/>
            <a:ext cx="4874260" cy="5531899"/>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226267" y="205255"/>
            <a:ext cx="2099688" cy="125878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640015" y="161909"/>
            <a:ext cx="1229351" cy="1088159"/>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1EB77391-5723-0039-3830-3BD569113F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1E81CCC-B25A-3DD0-F669-710DB6B17FDB}"/>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bore well</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A4116641-C6E8-7B3D-D6B1-E7B3851025BA}"/>
              </a:ext>
            </a:extLst>
          </p:cNvPr>
          <p:cNvSpPr txBox="1">
            <a:spLocks/>
          </p:cNvSpPr>
          <p:nvPr/>
        </p:nvSpPr>
        <p:spPr>
          <a:xfrm>
            <a:off x="4651019" y="1295400"/>
            <a:ext cx="7307332" cy="2133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en-US" sz="2400" kern="0" dirty="0">
                <a:latin typeface="Open Sans" panose="020B0606030504020204" pitchFamily="34" charset="0"/>
                <a:ea typeface="Open Sans" panose="020B0606030504020204" pitchFamily="34" charset="0"/>
                <a:cs typeface="Open Sans" panose="020B0606030504020204" pitchFamily="34" charset="0"/>
              </a:rPr>
              <a:t>A </a:t>
            </a:r>
            <a:r>
              <a:rPr lang="en-US" sz="2400" b="1" kern="0" dirty="0">
                <a:latin typeface="Open Sans" panose="020B0606030504020204" pitchFamily="34" charset="0"/>
                <a:ea typeface="Open Sans" panose="020B0606030504020204" pitchFamily="34" charset="0"/>
                <a:cs typeface="Open Sans" panose="020B0606030504020204" pitchFamily="34" charset="0"/>
              </a:rPr>
              <a:t>bore well</a:t>
            </a:r>
            <a:r>
              <a:rPr lang="en-US" sz="2400" kern="0" dirty="0">
                <a:latin typeface="Open Sans" panose="020B0606030504020204" pitchFamily="34" charset="0"/>
                <a:ea typeface="Open Sans" panose="020B0606030504020204" pitchFamily="34" charset="0"/>
                <a:cs typeface="Open Sans" panose="020B0606030504020204" pitchFamily="34" charset="0"/>
              </a:rPr>
              <a:t> is a </a:t>
            </a:r>
            <a:r>
              <a:rPr lang="en-US" sz="2400" b="1" kern="0" dirty="0">
                <a:latin typeface="Open Sans" panose="020B0606030504020204" pitchFamily="34" charset="0"/>
                <a:ea typeface="Open Sans" panose="020B0606030504020204" pitchFamily="34" charset="0"/>
                <a:cs typeface="Open Sans" panose="020B0606030504020204" pitchFamily="34" charset="0"/>
              </a:rPr>
              <a:t>well</a:t>
            </a:r>
            <a:r>
              <a:rPr lang="en-US" sz="2400" kern="0" dirty="0">
                <a:latin typeface="Open Sans" panose="020B0606030504020204" pitchFamily="34" charset="0"/>
                <a:ea typeface="Open Sans" panose="020B0606030504020204" pitchFamily="34" charset="0"/>
                <a:cs typeface="Open Sans" panose="020B0606030504020204" pitchFamily="34" charset="0"/>
              </a:rPr>
              <a:t> of 4 " to 12" in diameter drilled into the earth for retrieving water. High grade PVC pipes are used for Casing in </a:t>
            </a:r>
            <a:r>
              <a:rPr lang="en-US" sz="2400" b="1" kern="0" dirty="0">
                <a:latin typeface="Open Sans" panose="020B0606030504020204" pitchFamily="34" charset="0"/>
                <a:ea typeface="Open Sans" panose="020B0606030504020204" pitchFamily="34" charset="0"/>
                <a:cs typeface="Open Sans" panose="020B0606030504020204" pitchFamily="34" charset="0"/>
              </a:rPr>
              <a:t>bore wells</a:t>
            </a:r>
            <a:r>
              <a:rPr lang="en-US" sz="2400" kern="0" dirty="0">
                <a:latin typeface="Open Sans" panose="020B0606030504020204" pitchFamily="34" charset="0"/>
                <a:ea typeface="Open Sans" panose="020B0606030504020204" pitchFamily="34" charset="0"/>
                <a:cs typeface="Open Sans" panose="020B0606030504020204" pitchFamily="34" charset="0"/>
              </a:rPr>
              <a:t>. The depth of a </a:t>
            </a:r>
            <a:r>
              <a:rPr lang="en-US" sz="2400" b="1" kern="0" dirty="0">
                <a:latin typeface="Open Sans" panose="020B0606030504020204" pitchFamily="34" charset="0"/>
                <a:ea typeface="Open Sans" panose="020B0606030504020204" pitchFamily="34" charset="0"/>
                <a:cs typeface="Open Sans" panose="020B0606030504020204" pitchFamily="34" charset="0"/>
              </a:rPr>
              <a:t>bore well</a:t>
            </a:r>
            <a:r>
              <a:rPr lang="en-US" sz="2400" kern="0" dirty="0">
                <a:latin typeface="Open Sans" panose="020B0606030504020204" pitchFamily="34" charset="0"/>
                <a:ea typeface="Open Sans" panose="020B0606030504020204" pitchFamily="34" charset="0"/>
                <a:cs typeface="Open Sans" panose="020B0606030504020204" pitchFamily="34" charset="0"/>
              </a:rPr>
              <a:t> can vary from 50 feet to 1500 feet</a:t>
            </a:r>
            <a:r>
              <a:rPr lang="en-US" kern="0" dirty="0">
                <a:latin typeface="Open Sans" panose="020B0606030504020204" pitchFamily="34" charset="0"/>
                <a:ea typeface="Open Sans" panose="020B0606030504020204" pitchFamily="34" charset="0"/>
                <a:cs typeface="Open Sans" panose="020B0606030504020204" pitchFamily="34" charset="0"/>
              </a:rPr>
              <a:t>.</a:t>
            </a:r>
          </a:p>
        </p:txBody>
      </p:sp>
      <p:sp>
        <p:nvSpPr>
          <p:cNvPr id="11" name="Rectangle 10">
            <a:extLst>
              <a:ext uri="{FF2B5EF4-FFF2-40B4-BE49-F238E27FC236}">
                <a16:creationId xmlns:a16="http://schemas.microsoft.com/office/drawing/2014/main" id="{22043584-58BB-CABD-3FBA-20C466A3AA70}"/>
              </a:ext>
            </a:extLst>
          </p:cNvPr>
          <p:cNvSpPr/>
          <p:nvPr/>
        </p:nvSpPr>
        <p:spPr>
          <a:xfrm>
            <a:off x="8388176" y="3472188"/>
            <a:ext cx="679624" cy="523220"/>
          </a:xfrm>
          <a:prstGeom prst="rect">
            <a:avLst/>
          </a:prstGeom>
        </p:spPr>
        <p:txBody>
          <a:bodyPr wrap="square">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or</a:t>
            </a:r>
          </a:p>
        </p:txBody>
      </p:sp>
      <p:sp>
        <p:nvSpPr>
          <p:cNvPr id="12" name="Rounded Rectangle 4">
            <a:extLst>
              <a:ext uri="{FF2B5EF4-FFF2-40B4-BE49-F238E27FC236}">
                <a16:creationId xmlns:a16="http://schemas.microsoft.com/office/drawing/2014/main" id="{54EE5FE6-9C0B-570E-4334-7D0376CAE29E}"/>
              </a:ext>
            </a:extLst>
          </p:cNvPr>
          <p:cNvSpPr/>
          <p:nvPr/>
        </p:nvSpPr>
        <p:spPr>
          <a:xfrm>
            <a:off x="4830192" y="4038598"/>
            <a:ext cx="7128160" cy="2090857"/>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US" sz="2000" dirty="0">
                <a:latin typeface="Open Sans" panose="020B0606030504020204" pitchFamily="34" charset="0"/>
                <a:ea typeface="Open Sans" panose="020B0606030504020204" pitchFamily="34" charset="0"/>
                <a:cs typeface="Open Sans" panose="020B0606030504020204" pitchFamily="34" charset="0"/>
              </a:rPr>
              <a:t>A deep, narrow well for water that is drilled into the ground and has a pipe fitted as a casing in the upper part of the borehole, typically equipped with a pump to draw the water to the surface</a:t>
            </a:r>
          </a:p>
        </p:txBody>
      </p:sp>
    </p:spTree>
    <p:extLst>
      <p:ext uri="{BB962C8B-B14F-4D97-AF65-F5344CB8AC3E}">
        <p14:creationId xmlns:p14="http://schemas.microsoft.com/office/powerpoint/2010/main" val="6157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3F4B7C6A-7F3C-BCEF-034C-5089CC6D759B}"/>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252540DA-4D2A-392D-0F31-C2D7F28293B3}"/>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pic>
        <p:nvPicPr>
          <p:cNvPr id="1026" name="Picture 2">
            <a:extLst>
              <a:ext uri="{FF2B5EF4-FFF2-40B4-BE49-F238E27FC236}">
                <a16:creationId xmlns:a16="http://schemas.microsoft.com/office/drawing/2014/main" id="{58EC9545-A30D-0E79-5245-43C4C8852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517FD625-CFEC-70B6-FE01-1F4C7A1A21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CBC7DFAD-8C63-E632-764A-BDFB13D91243}"/>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6565E2EF-6C50-91E6-EE07-893FF0DF12AD}"/>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bore well</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9963336B-E7E7-2431-6E04-EC4E9AE287C6}"/>
              </a:ext>
            </a:extLst>
          </p:cNvPr>
          <p:cNvPicPr>
            <a:picLocks noChangeAspect="1"/>
          </p:cNvPicPr>
          <p:nvPr/>
        </p:nvPicPr>
        <p:blipFill>
          <a:blip r:embed="rId6"/>
          <a:stretch>
            <a:fillRect/>
          </a:stretch>
        </p:blipFill>
        <p:spPr>
          <a:xfrm>
            <a:off x="5334000" y="1524000"/>
            <a:ext cx="5901521" cy="4343400"/>
          </a:xfrm>
          <a:prstGeom prst="rect">
            <a:avLst/>
          </a:prstGeom>
        </p:spPr>
      </p:pic>
    </p:spTree>
    <p:extLst>
      <p:ext uri="{BB962C8B-B14F-4D97-AF65-F5344CB8AC3E}">
        <p14:creationId xmlns:p14="http://schemas.microsoft.com/office/powerpoint/2010/main" val="387093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04AFBB5C-7DB4-6035-0BD4-CBA16622191F}"/>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64EF22BC-D8F5-AC89-BEA8-CE796BFD9B3C}"/>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pic>
        <p:nvPicPr>
          <p:cNvPr id="1026" name="Picture 2">
            <a:extLst>
              <a:ext uri="{FF2B5EF4-FFF2-40B4-BE49-F238E27FC236}">
                <a16:creationId xmlns:a16="http://schemas.microsoft.com/office/drawing/2014/main" id="{F1093ABC-C852-E815-2CA6-9D21DD2E3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F16B12E0-18B3-1F80-E4F3-5E00C8B060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F98112C-75F1-9120-4716-9E6757E4029D}"/>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B5FC0C7A-FB8C-89EF-336B-E981CB7CAB4C}"/>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bore well</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descr="Madurai Plumber Develops Robot to Rescue Children Trapped in Borewells">
            <a:extLst>
              <a:ext uri="{FF2B5EF4-FFF2-40B4-BE49-F238E27FC236}">
                <a16:creationId xmlns:a16="http://schemas.microsoft.com/office/drawing/2014/main" id="{1E5EB134-8159-0D54-593F-F5F232FF20A9}"/>
              </a:ext>
            </a:extLst>
          </p:cNvPr>
          <p:cNvPicPr>
            <a:picLocks noChangeAspect="1" noChangeArrowheads="1"/>
          </p:cNvPicPr>
          <p:nvPr/>
        </p:nvPicPr>
        <p:blipFill>
          <a:blip r:embed="rId6" cstate="print"/>
          <a:srcRect/>
          <a:stretch>
            <a:fillRect/>
          </a:stretch>
        </p:blipFill>
        <p:spPr bwMode="auto">
          <a:xfrm>
            <a:off x="6781799" y="4202662"/>
            <a:ext cx="3276600" cy="2303823"/>
          </a:xfrm>
          <a:prstGeom prst="rect">
            <a:avLst/>
          </a:prstGeom>
          <a:noFill/>
        </p:spPr>
      </p:pic>
      <p:pic>
        <p:nvPicPr>
          <p:cNvPr id="6" name="Picture 10" descr="BOREWELL RESCUE ROBOT">
            <a:extLst>
              <a:ext uri="{FF2B5EF4-FFF2-40B4-BE49-F238E27FC236}">
                <a16:creationId xmlns:a16="http://schemas.microsoft.com/office/drawing/2014/main" id="{AFD62773-180B-FC43-7CA1-451B8713DA1E}"/>
              </a:ext>
            </a:extLst>
          </p:cNvPr>
          <p:cNvPicPr>
            <a:picLocks noChangeAspect="1" noChangeArrowheads="1"/>
          </p:cNvPicPr>
          <p:nvPr/>
        </p:nvPicPr>
        <p:blipFill>
          <a:blip r:embed="rId7" cstate="print"/>
          <a:srcRect/>
          <a:stretch>
            <a:fillRect/>
          </a:stretch>
        </p:blipFill>
        <p:spPr bwMode="auto">
          <a:xfrm>
            <a:off x="7401983" y="1104900"/>
            <a:ext cx="2036233" cy="2819400"/>
          </a:xfrm>
          <a:prstGeom prst="rect">
            <a:avLst/>
          </a:prstGeom>
          <a:noFill/>
        </p:spPr>
      </p:pic>
    </p:spTree>
    <p:extLst>
      <p:ext uri="{BB962C8B-B14F-4D97-AF65-F5344CB8AC3E}">
        <p14:creationId xmlns:p14="http://schemas.microsoft.com/office/powerpoint/2010/main" val="72083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ACF10B45-C878-FD1B-03F1-4C6A5994DE58}"/>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27FBB6FE-BF69-89C8-9B6A-28A0AB2B66ED}"/>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pic>
        <p:nvPicPr>
          <p:cNvPr id="1026" name="Picture 2">
            <a:extLst>
              <a:ext uri="{FF2B5EF4-FFF2-40B4-BE49-F238E27FC236}">
                <a16:creationId xmlns:a16="http://schemas.microsoft.com/office/drawing/2014/main" id="{F9E8A885-172A-4C24-EE0D-61E70E8D9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927C4D05-D51D-B5EA-17D1-209566D5EA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E47D1A93-C60B-2A83-FBEC-19BA7C687230}"/>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270F8964-7C9A-03A4-FA55-A4E325700557}"/>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bore well</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31 hours and a 110-feet borewell: What went into rescuing a 3-year old girl  in Munger | India News,The Indian Express">
            <a:extLst>
              <a:ext uri="{FF2B5EF4-FFF2-40B4-BE49-F238E27FC236}">
                <a16:creationId xmlns:a16="http://schemas.microsoft.com/office/drawing/2014/main" id="{4CAE5A93-1811-5A73-916F-C83CA8E3116E}"/>
              </a:ext>
            </a:extLst>
          </p:cNvPr>
          <p:cNvPicPr>
            <a:picLocks noChangeAspect="1" noChangeArrowheads="1"/>
          </p:cNvPicPr>
          <p:nvPr/>
        </p:nvPicPr>
        <p:blipFill>
          <a:blip r:embed="rId6" cstate="print"/>
          <a:srcRect/>
          <a:stretch>
            <a:fillRect/>
          </a:stretch>
        </p:blipFill>
        <p:spPr bwMode="auto">
          <a:xfrm>
            <a:off x="5500908" y="1481846"/>
            <a:ext cx="5689600" cy="4614154"/>
          </a:xfrm>
          <a:prstGeom prst="rect">
            <a:avLst/>
          </a:prstGeom>
          <a:noFill/>
        </p:spPr>
      </p:pic>
    </p:spTree>
    <p:extLst>
      <p:ext uri="{BB962C8B-B14F-4D97-AF65-F5344CB8AC3E}">
        <p14:creationId xmlns:p14="http://schemas.microsoft.com/office/powerpoint/2010/main" val="4219953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C2BD811B-5182-8D72-6CE6-9C7555D55F7E}"/>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D6417C92-D623-5F6E-B0F2-25E2597A8DA3}"/>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8CE05453-C7A5-D0CC-B7D7-BB2B60F8C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AF93C6A2-9A12-DE2C-D31D-41B4586362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8A33EE3-46EB-1E8C-EF2B-D4D67C5DBEF2}"/>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622421FB-7A0A-28F6-1941-F2929A4F4689}"/>
              </a:ext>
            </a:extLst>
          </p:cNvPr>
          <p:cNvSpPr txBox="1"/>
          <p:nvPr/>
        </p:nvSpPr>
        <p:spPr>
          <a:xfrm>
            <a:off x="204480" y="1481846"/>
            <a:ext cx="4224670" cy="4387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GUIDELINES REGARDING BORE WELL SAFETY MEASURES BY SUPREME COURT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C7C65816-C418-F037-ED60-0B9FA07ED0F2}"/>
              </a:ext>
            </a:extLst>
          </p:cNvPr>
          <p:cNvSpPr>
            <a:spLocks noGrp="1"/>
          </p:cNvSpPr>
          <p:nvPr>
            <p:ph idx="1"/>
          </p:nvPr>
        </p:nvSpPr>
        <p:spPr>
          <a:xfrm>
            <a:off x="4953000" y="1371600"/>
            <a:ext cx="7034520" cy="5334000"/>
          </a:xfrm>
        </p:spPr>
        <p:txBody>
          <a:bodyPr>
            <a:normAutofit fontScale="85000" lnSpcReduction="10000"/>
          </a:bodyPr>
          <a:lstStyle/>
          <a:p>
            <a:endParaRPr lang="en-IN" sz="11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buNone/>
            </a:pPr>
            <a:r>
              <a:rPr lang="en-IN"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Safety measures/guidelines as given in the Order dated 11.02.2010 of Hon’ble Supreme Court is to be observed by all the States: -</a:t>
            </a:r>
          </a:p>
          <a:p>
            <a:pPr marL="0" indent="0" algn="just">
              <a:lnSpc>
                <a:spcPct val="110000"/>
              </a:lnSpc>
              <a:buNone/>
            </a:pPr>
            <a:r>
              <a:rPr lang="en-IN" sz="3200" b="1" i="1" dirty="0">
                <a:latin typeface="Open Sans" panose="020B0606030504020204" pitchFamily="34" charset="0"/>
                <a:ea typeface="Open Sans" panose="020B0606030504020204" pitchFamily="34" charset="0"/>
                <a:cs typeface="Open Sans" panose="020B0606030504020204" pitchFamily="34" charset="0"/>
              </a:rPr>
              <a:t>“ </a:t>
            </a:r>
            <a:r>
              <a:rPr lang="en-IN" sz="2800" i="1" dirty="0">
                <a:solidFill>
                  <a:schemeClr val="tx1"/>
                </a:solidFill>
                <a:latin typeface="Open Sans" panose="020B0606030504020204" pitchFamily="34" charset="0"/>
                <a:ea typeface="Open Sans" panose="020B0606030504020204" pitchFamily="34" charset="0"/>
                <a:cs typeface="Open Sans" panose="020B0606030504020204" pitchFamily="34" charset="0"/>
              </a:rPr>
              <a:t>The owner of the land/premises, before taking any steps for construction bore well/tube well must inform in writing at least 15 days in advance to the concerned authorities in the area, i.e., District Collector/District Magistrate/Sarpanch of the Gram Panchayat/ Concerned officers of the Department of Ground Water/ Public Health/Municipal Corporation, as the case may be, about the construction of bore well/tube wel</a:t>
            </a:r>
            <a:r>
              <a:rPr lang="en-IN" i="1" dirty="0">
                <a:solidFill>
                  <a:schemeClr val="tx1"/>
                </a:solidFill>
                <a:latin typeface="Open Sans" panose="020B0606030504020204" pitchFamily="34" charset="0"/>
                <a:ea typeface="Open Sans" panose="020B0606030504020204" pitchFamily="34" charset="0"/>
                <a:cs typeface="Open Sans" panose="020B0606030504020204" pitchFamily="34" charset="0"/>
              </a:rPr>
              <a:t>l”</a:t>
            </a:r>
          </a:p>
        </p:txBody>
      </p:sp>
    </p:spTree>
    <p:extLst>
      <p:ext uri="{BB962C8B-B14F-4D97-AF65-F5344CB8AC3E}">
        <p14:creationId xmlns:p14="http://schemas.microsoft.com/office/powerpoint/2010/main" val="21459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4B8A3E2-ADD8-15D9-0FA3-BB72F95410B4}"/>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71F75102-94E4-0A7D-40AD-B331363C354E}"/>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3B82745A-4644-6F30-5EA9-835A78307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FEA7578B-72EB-F883-807F-5166CA697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ECCECC2-4A3C-C552-689C-9F8829DAF9C0}"/>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849623D4-568B-0AE0-180A-88322378357A}"/>
              </a:ext>
            </a:extLst>
          </p:cNvPr>
          <p:cNvSpPr txBox="1"/>
          <p:nvPr/>
        </p:nvSpPr>
        <p:spPr>
          <a:xfrm>
            <a:off x="204480" y="1481846"/>
            <a:ext cx="4224670" cy="4387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GUIDELINES REGARDING BORE WELL SAFETY MEASURES BY SUPREME COURT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EAC80B9C-9330-317D-ECD1-581DF616A131}"/>
              </a:ext>
            </a:extLst>
          </p:cNvPr>
          <p:cNvSpPr>
            <a:spLocks noGrp="1"/>
          </p:cNvSpPr>
          <p:nvPr>
            <p:ph idx="1"/>
          </p:nvPr>
        </p:nvSpPr>
        <p:spPr>
          <a:xfrm>
            <a:off x="4896646" y="1136890"/>
            <a:ext cx="7034520" cy="5334000"/>
          </a:xfrm>
        </p:spPr>
        <p:txBody>
          <a:bodyPr>
            <a:normAutofit fontScale="85000" lnSpcReduction="10000"/>
          </a:bodyPr>
          <a:lstStyle/>
          <a:p>
            <a:pPr algn="just"/>
            <a:endParaRPr lang="en-IN" sz="1100"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ii) 	Registration of all the drilling agencies, viz., Govt./Semi Govt./Private etc. should be mandatory with the district administration.</a:t>
            </a: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iii) 	Construction of cement/concrete platform measuring 0.50x0.50x0.60 meter (0.30 meter above ground level and 0.30 meter below ground level) around the well casing. </a:t>
            </a: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iv) 	Capping of well assembly by welding steel plate or by providing a strong cap to be fixed to the casing pipe with bolts and nuts. </a:t>
            </a:r>
          </a:p>
        </p:txBody>
      </p:sp>
    </p:spTree>
    <p:extLst>
      <p:ext uri="{BB962C8B-B14F-4D97-AF65-F5344CB8AC3E}">
        <p14:creationId xmlns:p14="http://schemas.microsoft.com/office/powerpoint/2010/main" val="4307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621F0F5-B051-FEF3-7233-3B6C8E2E173F}"/>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3EB3D55E-B8A6-F934-614D-EA171F3B56A5}"/>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lang="en-IN" sz="2399" dirty="0">
              <a:solidFill>
                <a:srgbClr val="000000"/>
              </a:solidFill>
              <a:latin typeface="Open Sans"/>
            </a:endParaRPr>
          </a:p>
        </p:txBody>
      </p:sp>
      <p:pic>
        <p:nvPicPr>
          <p:cNvPr id="1026" name="Picture 2">
            <a:extLst>
              <a:ext uri="{FF2B5EF4-FFF2-40B4-BE49-F238E27FC236}">
                <a16:creationId xmlns:a16="http://schemas.microsoft.com/office/drawing/2014/main" id="{65EDCEEF-F95D-BAAA-DD59-70A1A6A3C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51F61F07-7D98-53A7-6B9D-8336B908B4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9684"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B1D8E475-CE9E-1753-6AEF-39A74E14E2AD}"/>
              </a:ext>
            </a:extLst>
          </p:cNvPr>
          <p:cNvPicPr>
            <a:picLocks noChangeAspect="1"/>
          </p:cNvPicPr>
          <p:nvPr/>
        </p:nvPicPr>
        <p:blipFill>
          <a:blip r:embed="rId5"/>
          <a:stretch>
            <a:fillRect/>
          </a:stretch>
        </p:blipFill>
        <p:spPr>
          <a:xfrm>
            <a:off x="0" y="5749046"/>
            <a:ext cx="1137388" cy="1108953"/>
          </a:xfrm>
          <a:prstGeom prst="rect">
            <a:avLst/>
          </a:prstGeom>
        </p:spPr>
      </p:pic>
      <p:sp>
        <p:nvSpPr>
          <p:cNvPr id="4" name="Duties of…">
            <a:extLst>
              <a:ext uri="{FF2B5EF4-FFF2-40B4-BE49-F238E27FC236}">
                <a16:creationId xmlns:a16="http://schemas.microsoft.com/office/drawing/2014/main" id="{9CF8F9BE-88FC-05FC-0DC3-CC9486C85406}"/>
              </a:ext>
            </a:extLst>
          </p:cNvPr>
          <p:cNvSpPr txBox="1"/>
          <p:nvPr/>
        </p:nvSpPr>
        <p:spPr>
          <a:xfrm>
            <a:off x="204480" y="1481846"/>
            <a:ext cx="4224670" cy="4387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GUIDELINES REGARDING BORE WELL SAFETY MEASURES BY SUPREME COURT</a:t>
            </a:r>
            <a:endParaRPr lang="en-US" sz="3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CD9D0F5-0741-B5F6-5222-3CD8BDBC65A3}"/>
              </a:ext>
            </a:extLst>
          </p:cNvPr>
          <p:cNvSpPr>
            <a:spLocks noGrp="1"/>
          </p:cNvSpPr>
          <p:nvPr>
            <p:ph idx="1"/>
          </p:nvPr>
        </p:nvSpPr>
        <p:spPr>
          <a:xfrm>
            <a:off x="4896646" y="1136890"/>
            <a:ext cx="7034520" cy="3663710"/>
          </a:xfrm>
        </p:spPr>
        <p:txBody>
          <a:bodyPr>
            <a:normAutofit fontScale="92500" lnSpcReduction="20000"/>
          </a:bodyPr>
          <a:lstStyle/>
          <a:p>
            <a:pPr algn="just"/>
            <a:endParaRPr lang="en-IN" sz="1100"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v) Erection of signboard at the time of construction near the well with the following details:-</a:t>
            </a: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    (a) Complete address of the drilling agency at the time of                   construction/rehabilitation of well. </a:t>
            </a:r>
          </a:p>
          <a:p>
            <a:pPr marL="0" indent="0" algn="just">
              <a:lnSpc>
                <a:spcPct val="11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    (b) Complete address of the user agency/owner of the well. </a:t>
            </a:r>
          </a:p>
        </p:txBody>
      </p:sp>
      <p:pic>
        <p:nvPicPr>
          <p:cNvPr id="2" name="Picture 2" descr="Borewell Safety - Measures to be followed during construction - YouTube">
            <a:extLst>
              <a:ext uri="{FF2B5EF4-FFF2-40B4-BE49-F238E27FC236}">
                <a16:creationId xmlns:a16="http://schemas.microsoft.com/office/drawing/2014/main" id="{5C7D7330-E3EB-1068-494A-692EC6794F62}"/>
              </a:ext>
            </a:extLst>
          </p:cNvPr>
          <p:cNvPicPr>
            <a:picLocks noChangeAspect="1" noChangeArrowheads="1"/>
          </p:cNvPicPr>
          <p:nvPr/>
        </p:nvPicPr>
        <p:blipFill>
          <a:blip r:embed="rId6" cstate="print"/>
          <a:srcRect/>
          <a:stretch>
            <a:fillRect/>
          </a:stretch>
        </p:blipFill>
        <p:spPr bwMode="auto">
          <a:xfrm>
            <a:off x="6022074" y="4743346"/>
            <a:ext cx="4783664" cy="1904999"/>
          </a:xfrm>
          <a:prstGeom prst="rect">
            <a:avLst/>
          </a:prstGeom>
          <a:noFill/>
        </p:spPr>
      </p:pic>
    </p:spTree>
    <p:extLst>
      <p:ext uri="{BB962C8B-B14F-4D97-AF65-F5344CB8AC3E}">
        <p14:creationId xmlns:p14="http://schemas.microsoft.com/office/powerpoint/2010/main" val="2738161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722</TotalTime>
  <Words>1145</Words>
  <Application>Microsoft Office PowerPoint</Application>
  <PresentationFormat>Widescreen</PresentationFormat>
  <Paragraphs>88</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Calibri Light</vt:lpstr>
      <vt:lpstr>Open sans</vt:lpstr>
      <vt:lpstr>Open sans</vt:lpstr>
      <vt:lpstr>Times New Roman</vt:lpstr>
      <vt:lpstr>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123</dc:creator>
  <cp:lastModifiedBy>NDRF ACADEMY</cp:lastModifiedBy>
  <cp:revision>53</cp:revision>
  <dcterms:created xsi:type="dcterms:W3CDTF">2006-08-16T00:00:00Z</dcterms:created>
  <dcterms:modified xsi:type="dcterms:W3CDTF">2025-12-31T07:06:57Z</dcterms:modified>
</cp:coreProperties>
</file>