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1188" r:id="rId12"/>
  </p:sldIdLst>
  <p:sldSz cx="24384000" cy="13716000"/>
  <p:notesSz cx="6858000" cy="9144000"/>
  <p:embeddedFontLst>
    <p:embeddedFont>
      <p:font typeface="Arial Black" panose="020B0A04020102020204" pitchFamily="34" charset="0"/>
      <p:regular r:id="rId14"/>
      <p:bold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Semibold" panose="020B0706030804020204" pitchFamily="34" charset="0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000000"/>
          </p15:clr>
        </p15:guide>
        <p15:guide id="2" pos="76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Wf9bVMA/p/p6ZpXxqYZ9XLNoR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2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1" name="Google Shape;11;p1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3" name="Google Shape;13;p1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2">
  <p:cSld name="Default 02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1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3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3">
  <p:cSld name="Default 03">
    <p:bg>
      <p:bgPr>
        <a:solidFill>
          <a:srgbClr val="88192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23" name="Google Shape;23;p1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with Caption">
  <p:cSld name="Tabl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None/>
              <a:defRPr sz="4200" b="1" i="0">
                <a:solidFill>
                  <a:srgbClr val="C00000"/>
                </a:solidFill>
              </a:defRPr>
            </a:lvl1pPr>
            <a:lvl2pPr marL="914400" lvl="1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>
                <a:solidFill>
                  <a:srgbClr val="C00000"/>
                </a:solidFill>
              </a:defRPr>
            </a:lvl2pPr>
            <a:lvl3pPr marL="1371600" lvl="2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•"/>
              <a:defRPr sz="4200" b="1" i="0">
                <a:solidFill>
                  <a:srgbClr val="C00000"/>
                </a:solidFill>
              </a:defRPr>
            </a:lvl3pPr>
            <a:lvl4pPr marL="1828800" lvl="3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>
                <a:solidFill>
                  <a:srgbClr val="C00000"/>
                </a:solidFill>
              </a:defRPr>
            </a:lvl4pPr>
            <a:lvl5pPr marL="2286000" lvl="4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»"/>
              <a:defRPr sz="4200" b="1" i="0">
                <a:solidFill>
                  <a:srgbClr val="C00000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2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3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4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 Section Header">
  <p:cSld name="1_Red 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6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3594" y="2825551"/>
            <a:ext cx="3793068" cy="269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6" descr="Picture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847" y="8184445"/>
            <a:ext cx="3781780" cy="33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None/>
              <a:defRPr sz="6400" i="0"/>
            </a:lvl1pPr>
            <a:lvl2pPr marL="914400" lvl="1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i="0"/>
            </a:lvl2pPr>
            <a:lvl3pPr marL="1371600" lvl="2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•"/>
              <a:defRPr sz="6400" i="0"/>
            </a:lvl3pPr>
            <a:lvl4pPr marL="1828800" lvl="3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i="0"/>
            </a:lvl4pPr>
            <a:lvl5pPr marL="2286000" lvl="4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»"/>
              <a:defRPr sz="6400" i="0"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3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Urban Resilence">
  <p:cSld name="Cover Slide - Urban Resilenc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1F31DE-96AD-B96E-F395-531F5810C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ABC20-505B-4B29-BB89-CA53CAA6FD76}" type="datetime1">
              <a:rPr lang="en-US" altLang="en-US"/>
              <a:pPr>
                <a:defRPr/>
              </a:pPr>
              <a:t>12/31/2025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C86DB3-97B7-C669-023F-160BA2E8B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0579A4-F150-694F-B833-E1B98CC0B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A29FD-B1B1-4EB9-B234-D3E040FCDA88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752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en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1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en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COURSE INTRODUCTION</a:t>
            </a:r>
            <a:endParaRPr/>
          </a:p>
        </p:txBody>
      </p:sp>
      <p:pic>
        <p:nvPicPr>
          <p:cNvPr id="47" name="Google Shape;47;p1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0" y="2420539"/>
            <a:ext cx="24384000" cy="1129546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/>
          <p:nvPr/>
        </p:nvSpPr>
        <p:spPr>
          <a:xfrm>
            <a:off x="0" y="-10161"/>
            <a:ext cx="24384000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/>
          </a:p>
        </p:txBody>
      </p:sp>
      <p:sp>
        <p:nvSpPr>
          <p:cNvPr id="51" name="Google Shape;51;p1"/>
          <p:cNvSpPr txBox="1"/>
          <p:nvPr/>
        </p:nvSpPr>
        <p:spPr>
          <a:xfrm>
            <a:off x="21715470" y="12813338"/>
            <a:ext cx="1527060" cy="6197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2-1</a:t>
            </a:r>
            <a:endParaRPr sz="3000" b="1" i="0" u="none" strike="noStrike" cap="none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 descr="CSSR-logo-white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4594" y="9546699"/>
            <a:ext cx="8714406" cy="322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 descr="LESSON"/>
          <p:cNvPicPr preferRelativeResize="0"/>
          <p:nvPr/>
        </p:nvPicPr>
        <p:blipFill rotWithShape="1">
          <a:blip r:embed="rId5">
            <a:alphaModFix amt="90000"/>
          </a:blip>
          <a:srcRect l="50481"/>
          <a:stretch/>
        </p:blipFill>
        <p:spPr>
          <a:xfrm>
            <a:off x="-166255" y="4083124"/>
            <a:ext cx="15365065" cy="4184634"/>
          </a:xfrm>
          <a:prstGeom prst="rect">
            <a:avLst/>
          </a:prstGeom>
          <a:solidFill>
            <a:srgbClr val="E36C09"/>
          </a:solidFill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602390" y="4471001"/>
            <a:ext cx="11589610" cy="265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en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2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en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ORGANIZING AND STARTING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en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CSSR OPERATION</a:t>
            </a:r>
            <a:endParaRPr/>
          </a:p>
        </p:txBody>
      </p:sp>
      <p:sp>
        <p:nvSpPr>
          <p:cNvPr id="56" name="Google Shape;56;p1"/>
          <p:cNvSpPr/>
          <p:nvPr/>
        </p:nvSpPr>
        <p:spPr>
          <a:xfrm flipH="1">
            <a:off x="0" y="-10161"/>
            <a:ext cx="24384000" cy="25221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BD4B4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7" name="Google Shape;57;p1" descr="A logo with text on it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4170607" y="663389"/>
            <a:ext cx="16609133" cy="9921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en-IN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COLLAPSED STRUCTURE SEARCH AND RESCUE</a:t>
            </a:r>
            <a:endParaRPr sz="4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" name="Duties of…">
            <a:extLst>
              <a:ext uri="{FF2B5EF4-FFF2-40B4-BE49-F238E27FC236}">
                <a16:creationId xmlns:a16="http://schemas.microsoft.com/office/drawing/2014/main" id="{A7095271-AC55-8470-D88E-2154CB1C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351" y="7603694"/>
            <a:ext cx="7834184" cy="5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altLang="en-US" sz="2800" b="1" dirty="0">
                <a:latin typeface="Open Sans" panose="020B0606030504020204" pitchFamily="34" charset="0"/>
              </a:rPr>
              <a:t>Presented By:- Kamlesh Dhoundiyal,2IC</a:t>
            </a:r>
            <a:endParaRPr lang="en-US" altLang="en-US" sz="2800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/>
        </p:nvSpPr>
        <p:spPr>
          <a:xfrm>
            <a:off x="602390" y="1296827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/>
          </a:p>
        </p:txBody>
      </p:sp>
      <p:sp>
        <p:nvSpPr>
          <p:cNvPr id="198" name="Google Shape;198;p10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10294718" y="1041972"/>
            <a:ext cx="5705619" cy="214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en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SCOPE OF OPERATION</a:t>
            </a:r>
            <a:endParaRPr/>
          </a:p>
        </p:txBody>
      </p:sp>
      <p:grpSp>
        <p:nvGrpSpPr>
          <p:cNvPr id="203" name="Google Shape;203;p10"/>
          <p:cNvGrpSpPr/>
          <p:nvPr/>
        </p:nvGrpSpPr>
        <p:grpSpPr>
          <a:xfrm>
            <a:off x="1012552" y="2982880"/>
            <a:ext cx="15973582" cy="7191724"/>
            <a:chOff x="0" y="0"/>
            <a:chExt cx="15973581" cy="7191723"/>
          </a:xfrm>
        </p:grpSpPr>
        <p:pic>
          <p:nvPicPr>
            <p:cNvPr id="204" name="Google Shape;204;p10" descr="Imag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4120420" cy="281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0" descr="Imag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08085" y="2153827"/>
              <a:ext cx="5834427" cy="2819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10" descr="Imag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063043" y="4372202"/>
              <a:ext cx="5910538" cy="28195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7" name="Google Shape;207;p10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985627">
            <a:off x="2090281" y="3499353"/>
            <a:ext cx="2146110" cy="337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985627">
            <a:off x="7960428" y="5290647"/>
            <a:ext cx="2402927" cy="3781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0"/>
          <p:cNvGrpSpPr/>
          <p:nvPr/>
        </p:nvGrpSpPr>
        <p:grpSpPr>
          <a:xfrm>
            <a:off x="13147529" y="7213409"/>
            <a:ext cx="4077626" cy="4479724"/>
            <a:chOff x="0" y="-1"/>
            <a:chExt cx="4077625" cy="4479722"/>
          </a:xfrm>
        </p:grpSpPr>
        <p:pic>
          <p:nvPicPr>
            <p:cNvPr id="210" name="Google Shape;210;p10" descr="Imag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985627">
              <a:off x="837349" y="349325"/>
              <a:ext cx="2402927" cy="37810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0" descr="Image"/>
            <p:cNvPicPr preferRelativeResize="0"/>
            <p:nvPr/>
          </p:nvPicPr>
          <p:blipFill rotWithShape="1">
            <a:blip r:embed="rId6">
              <a:alphaModFix amt="50000"/>
            </a:blip>
            <a:srcRect/>
            <a:stretch/>
          </p:blipFill>
          <p:spPr>
            <a:xfrm rot="-1985627">
              <a:off x="837349" y="349325"/>
              <a:ext cx="2402927" cy="37810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2" name="Google Shape;21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293433" y="9971625"/>
            <a:ext cx="4438952" cy="281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17225156" y="9829800"/>
            <a:ext cx="1832910" cy="57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IN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Site</a:t>
            </a: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0" descr="A logo with text on it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F28B13-441F-33C2-292A-2878F51B5EA4}"/>
              </a:ext>
            </a:extLst>
          </p:cNvPr>
          <p:cNvSpPr/>
          <p:nvPr/>
        </p:nvSpPr>
        <p:spPr>
          <a:xfrm>
            <a:off x="153459" y="1"/>
            <a:ext cx="24077083" cy="135625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FF41259A-2928-0FF1-C72F-7D952D69E7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731" y="6553731"/>
            <a:ext cx="608542" cy="608542"/>
          </a:xfrm>
          <a:prstGeom prst="rect">
            <a:avLst/>
          </a:prstGeom>
          <a:noFill/>
        </p:spPr>
        <p:txBody>
          <a:bodyPr lIns="182880" tIns="91440" rIns="182880" bIns="91440"/>
          <a:lstStyle/>
          <a:p>
            <a:pPr>
              <a:defRPr/>
            </a:pPr>
            <a:endParaRPr lang="en-IN" sz="2800"/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2EB5B3EE-81D5-5577-D6C0-BBD34030A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68094-55DD-467D-B369-CAD2E9358855}" type="slidenum">
              <a:rPr lang="en-IN" altLang="en-US"/>
              <a:pPr/>
              <a:t>11</a:t>
            </a:fld>
            <a:endParaRPr lang="en-IN" altLang="en-US"/>
          </a:p>
        </p:txBody>
      </p:sp>
      <p:sp>
        <p:nvSpPr>
          <p:cNvPr id="41989" name="Rounded Rectangle">
            <a:extLst>
              <a:ext uri="{FF2B5EF4-FFF2-40B4-BE49-F238E27FC236}">
                <a16:creationId xmlns:a16="http://schemas.microsoft.com/office/drawing/2014/main" id="{AD713CBE-8AD7-FE3B-6E37-1DC30690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917" y="291042"/>
            <a:ext cx="13610167" cy="1252273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/>
          <a:lstStyle/>
          <a:p>
            <a:endParaRPr lang="en-US" altLang="en-US" sz="2333">
              <a:latin typeface="Open Sans" panose="020B0606030504020204" pitchFamily="34" charset="0"/>
            </a:endParaRPr>
          </a:p>
        </p:txBody>
      </p:sp>
      <p:sp>
        <p:nvSpPr>
          <p:cNvPr id="41990" name="Duties of…">
            <a:extLst>
              <a:ext uri="{FF2B5EF4-FFF2-40B4-BE49-F238E27FC236}">
                <a16:creationId xmlns:a16="http://schemas.microsoft.com/office/drawing/2014/main" id="{2FADE5B6-846A-D7BA-CDD1-B5D45D76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80" y="6461125"/>
            <a:ext cx="7448020" cy="13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>
            <a:spAutoFit/>
          </a:bodyPr>
          <a:lstStyle/>
          <a:p>
            <a:pPr algn="ctr"/>
            <a:r>
              <a:rPr lang="en-US" altLang="en-US" sz="8000" b="1">
                <a:latin typeface="Open Sans" panose="020B0606030504020204" pitchFamily="34" charset="0"/>
              </a:rPr>
              <a:t>THANK YOU </a:t>
            </a:r>
            <a:r>
              <a:rPr lang="en-US" altLang="en-US" sz="8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41991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A0286AB0-808E-AC7F-4451-5CE75BA9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731" y="1031875"/>
            <a:ext cx="9752542" cy="110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3">
            <a:extLst>
              <a:ext uri="{FF2B5EF4-FFF2-40B4-BE49-F238E27FC236}">
                <a16:creationId xmlns:a16="http://schemas.microsoft.com/office/drawing/2014/main" id="{766AEAC0-28B3-C00F-A551-A64CBB66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81563" cy="29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>
            <a:extLst>
              <a:ext uri="{FF2B5EF4-FFF2-40B4-BE49-F238E27FC236}">
                <a16:creationId xmlns:a16="http://schemas.microsoft.com/office/drawing/2014/main" id="{9121B418-99E1-30C4-6520-077EEEF6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981" y="13230"/>
            <a:ext cx="2775478" cy="24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602390" y="1295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4294967295"/>
          </p:nvPr>
        </p:nvSpPr>
        <p:spPr>
          <a:xfrm>
            <a:off x="1135120" y="3528507"/>
            <a:ext cx="7627217" cy="775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endParaRPr sz="4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en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Upon completing this lesson, you will be able to: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1360956" y="2908591"/>
            <a:ext cx="5351166" cy="140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en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grpSp>
        <p:nvGrpSpPr>
          <p:cNvPr id="71" name="Google Shape;71;p2"/>
          <p:cNvGrpSpPr/>
          <p:nvPr/>
        </p:nvGrpSpPr>
        <p:grpSpPr>
          <a:xfrm>
            <a:off x="10013073" y="4042578"/>
            <a:ext cx="1219201" cy="1681959"/>
            <a:chOff x="0" y="115975"/>
            <a:chExt cx="1219200" cy="1681958"/>
          </a:xfrm>
        </p:grpSpPr>
        <p:sp>
          <p:nvSpPr>
            <p:cNvPr id="72" name="Google Shape;72;p2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en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/>
            </a:p>
          </p:txBody>
        </p:sp>
      </p:grpSp>
      <p:sp>
        <p:nvSpPr>
          <p:cNvPr id="74" name="Google Shape;74;p2"/>
          <p:cNvSpPr txBox="1"/>
          <p:nvPr/>
        </p:nvSpPr>
        <p:spPr>
          <a:xfrm>
            <a:off x="11860613" y="4309760"/>
            <a:ext cx="11388267" cy="697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Open Sans"/>
              <a:buNone/>
            </a:pPr>
            <a:r>
              <a:rPr lang="en-IN" sz="5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Define a collapsed structure search and rescue operation.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Open Sans"/>
              <a:buNone/>
            </a:pPr>
            <a:r>
              <a:rPr lang="en-IN" sz="5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Describe the structure of a CSSR squad and the positions within it.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Open Sans"/>
              <a:buNone/>
            </a:pPr>
            <a:r>
              <a:rPr lang="en-IN" sz="5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 five phases of a CSSR operation.</a:t>
            </a: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10013073" y="6995116"/>
            <a:ext cx="1219201" cy="1681959"/>
            <a:chOff x="0" y="115975"/>
            <a:chExt cx="1219200" cy="1681958"/>
          </a:xfrm>
        </p:grpSpPr>
        <p:sp>
          <p:nvSpPr>
            <p:cNvPr id="76" name="Google Shape;76;p2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en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10076572" y="9255945"/>
            <a:ext cx="1219201" cy="1681959"/>
            <a:chOff x="0" y="115975"/>
            <a:chExt cx="1219200" cy="1681958"/>
          </a:xfrm>
        </p:grpSpPr>
        <p:sp>
          <p:nvSpPr>
            <p:cNvPr id="79" name="Google Shape;79;p2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en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/>
            </a:p>
          </p:txBody>
        </p:sp>
      </p:grpSp>
      <p:pic>
        <p:nvPicPr>
          <p:cNvPr id="81" name="Google Shape;81;p2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/>
        </p:nvSpPr>
        <p:spPr>
          <a:xfrm>
            <a:off x="602390" y="12952172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4294967295"/>
          </p:nvPr>
        </p:nvSpPr>
        <p:spPr>
          <a:xfrm>
            <a:off x="1010182" y="4951619"/>
            <a:ext cx="7627217" cy="466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en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Upon completing this lesson, you will be able to: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1010182" y="2738385"/>
            <a:ext cx="5351166" cy="140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en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grpSp>
        <p:nvGrpSpPr>
          <p:cNvPr id="94" name="Google Shape;94;p3"/>
          <p:cNvGrpSpPr/>
          <p:nvPr/>
        </p:nvGrpSpPr>
        <p:grpSpPr>
          <a:xfrm>
            <a:off x="10013073" y="2680099"/>
            <a:ext cx="1219201" cy="1681960"/>
            <a:chOff x="0" y="115975"/>
            <a:chExt cx="1219200" cy="1681958"/>
          </a:xfrm>
        </p:grpSpPr>
        <p:sp>
          <p:nvSpPr>
            <p:cNvPr id="95" name="Google Shape;95;p3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en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/>
            </a:p>
          </p:txBody>
        </p:sp>
      </p:grpSp>
      <p:sp>
        <p:nvSpPr>
          <p:cNvPr id="97" name="Google Shape;97;p3"/>
          <p:cNvSpPr txBox="1"/>
          <p:nvPr/>
        </p:nvSpPr>
        <p:spPr>
          <a:xfrm>
            <a:off x="11860613" y="2913523"/>
            <a:ext cx="11386727" cy="965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en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 the six stages of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en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Operations Phase.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en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 the five steps of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en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initial assessment.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en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Describe how a CSSR squad fits into the Incident Response System.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en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Name the four levels in the scope of operations as they pertain to CSSR.</a:t>
            </a:r>
            <a:endParaRPr/>
          </a:p>
        </p:txBody>
      </p:sp>
      <p:grpSp>
        <p:nvGrpSpPr>
          <p:cNvPr id="98" name="Google Shape;98;p3"/>
          <p:cNvGrpSpPr/>
          <p:nvPr/>
        </p:nvGrpSpPr>
        <p:grpSpPr>
          <a:xfrm>
            <a:off x="10013073" y="5336695"/>
            <a:ext cx="1219201" cy="1681959"/>
            <a:chOff x="0" y="115975"/>
            <a:chExt cx="1219200" cy="1681958"/>
          </a:xfrm>
        </p:grpSpPr>
        <p:sp>
          <p:nvSpPr>
            <p:cNvPr id="99" name="Google Shape;99;p3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en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10013073" y="7929791"/>
            <a:ext cx="1219201" cy="1681959"/>
            <a:chOff x="0" y="115975"/>
            <a:chExt cx="1219200" cy="1681958"/>
          </a:xfrm>
        </p:grpSpPr>
        <p:sp>
          <p:nvSpPr>
            <p:cNvPr id="102" name="Google Shape;102;p3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en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/>
            </a:p>
          </p:txBody>
        </p:sp>
      </p:grpSp>
      <p:grpSp>
        <p:nvGrpSpPr>
          <p:cNvPr id="104" name="Google Shape;104;p3"/>
          <p:cNvGrpSpPr/>
          <p:nvPr/>
        </p:nvGrpSpPr>
        <p:grpSpPr>
          <a:xfrm>
            <a:off x="10013073" y="10522886"/>
            <a:ext cx="1219201" cy="1681960"/>
            <a:chOff x="0" y="115975"/>
            <a:chExt cx="1219200" cy="1681958"/>
          </a:xfrm>
        </p:grpSpPr>
        <p:sp>
          <p:nvSpPr>
            <p:cNvPr id="105" name="Google Shape;105;p3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en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/>
            </a:p>
          </p:txBody>
        </p:sp>
      </p:grpSp>
      <p:pic>
        <p:nvPicPr>
          <p:cNvPr id="107" name="Google Shape;107;p3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602390" y="12942063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016000" y="3435140"/>
            <a:ext cx="6645667" cy="39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en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COLLAPSED STRUCTURE SEARCH AND RESCUE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9985055" y="4879096"/>
            <a:ext cx="13769075" cy="655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 SemiBold"/>
              <a:buNone/>
            </a:pPr>
            <a:r>
              <a:rPr lang="en-IN" sz="4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According to the National Disaster Management Act (NDMA 2005) CSSR is an operation to conduct safe and effective </a:t>
            </a:r>
            <a:r>
              <a:rPr lang="en-IN" sz="4800" b="1" i="1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search</a:t>
            </a:r>
            <a:r>
              <a:rPr lang="en-IN" sz="4800" b="1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IN" sz="4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and </a:t>
            </a:r>
            <a:r>
              <a:rPr lang="en-IN" sz="4800" b="1" i="1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rescue </a:t>
            </a:r>
            <a:r>
              <a:rPr lang="en-IN" sz="4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operations at collapsed structure incidents involving the </a:t>
            </a:r>
            <a:r>
              <a:rPr lang="en-IN" sz="4800" b="1" i="1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collapse</a:t>
            </a:r>
            <a:r>
              <a:rPr lang="en-IN" sz="4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 or </a:t>
            </a:r>
            <a:r>
              <a:rPr lang="en-IN" sz="4800" b="1" i="1" u="sng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failure </a:t>
            </a:r>
            <a:r>
              <a:rPr lang="en-IN" sz="4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of reinforced and unreinforced masonry, concrete, tilt-up and heavy timber construction.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602390" y="12963180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848822" y="3346664"/>
            <a:ext cx="7113118" cy="302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en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INCIDENT COMMAND SYSTEM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837936" y="6580055"/>
            <a:ext cx="6001503" cy="232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en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flexible system for managing people and resources.</a:t>
            </a:r>
            <a:endParaRPr/>
          </a:p>
        </p:txBody>
      </p:sp>
      <p:pic>
        <p:nvPicPr>
          <p:cNvPr id="135" name="Google Shape;135;p5" descr="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6379" y="4510633"/>
            <a:ext cx="19451236" cy="76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/>
        </p:nvSpPr>
        <p:spPr>
          <a:xfrm>
            <a:off x="602390" y="12955577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pic>
        <p:nvPicPr>
          <p:cNvPr id="147" name="Google Shape;147;p6" descr="Image"/>
          <p:cNvPicPr preferRelativeResize="0"/>
          <p:nvPr/>
        </p:nvPicPr>
        <p:blipFill rotWithShape="1">
          <a:blip r:embed="rId3">
            <a:alphaModFix/>
          </a:blip>
          <a:srcRect b="8086"/>
          <a:stretch/>
        </p:blipFill>
        <p:spPr>
          <a:xfrm>
            <a:off x="7276086" y="1700839"/>
            <a:ext cx="15487284" cy="1120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602390" y="4646720"/>
            <a:ext cx="7113118" cy="302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en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INCIDENT RESPONSE SYSTEM</a:t>
            </a:r>
            <a:endParaRPr/>
          </a:p>
        </p:txBody>
      </p:sp>
      <p:pic>
        <p:nvPicPr>
          <p:cNvPr id="149" name="Google Shape;149;p6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602390" y="1292149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/>
          </a:p>
        </p:txBody>
      </p:sp>
      <p:sp>
        <p:nvSpPr>
          <p:cNvPr id="157" name="Google Shape;157;p7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845935" y="3619648"/>
            <a:ext cx="6526879" cy="140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en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CSSR SQUAD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9985055" y="4879096"/>
            <a:ext cx="12764110" cy="455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 SemiBold"/>
              <a:buNone/>
            </a:pPr>
            <a:r>
              <a:rPr lang="en-IN" sz="4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An active component of an emergency response system whose purpose is to search for, locate, gain access to, stabilise and extricate trapped victims from a collapsed structure.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7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602390" y="1296827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1016000" y="2814985"/>
            <a:ext cx="7113118" cy="214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en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CSSR SQUAD ORGANISATION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4783846" y="11252254"/>
            <a:ext cx="14816308" cy="77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r>
              <a:rPr lang="en-IN"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(L) –  Squad members rotate positions as Logistics Person</a:t>
            </a:r>
            <a:endParaRPr/>
          </a:p>
        </p:txBody>
      </p:sp>
      <p:pic>
        <p:nvPicPr>
          <p:cNvPr id="177" name="Google Shape;177;p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4149" y="4310537"/>
            <a:ext cx="18755702" cy="609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/>
        </p:nvSpPr>
        <p:spPr>
          <a:xfrm>
            <a:off x="602390" y="1296827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en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701708" y="4532420"/>
            <a:ext cx="5705619" cy="302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en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PHASES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en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OF A CSSR OPERATION </a:t>
            </a:r>
            <a:endParaRPr/>
          </a:p>
        </p:txBody>
      </p:sp>
      <p:pic>
        <p:nvPicPr>
          <p:cNvPr id="190" name="Google Shape;190;p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0518" y="789246"/>
            <a:ext cx="10436819" cy="1213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345</Words>
  <Application>Microsoft Office PowerPoint</Application>
  <PresentationFormat>Custom</PresentationFormat>
  <Paragraphs>78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Verdana</vt:lpstr>
      <vt:lpstr>Open Sans</vt:lpstr>
      <vt:lpstr>Times New Roman</vt:lpstr>
      <vt:lpstr>Arial Black</vt:lpstr>
      <vt:lpstr>Helvetica Neue</vt:lpstr>
      <vt:lpstr>Calibri</vt:lpstr>
      <vt:lpstr>Arial</vt:lpstr>
      <vt:lpstr>Open Sans Semibold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NDRF ACADEMY</cp:lastModifiedBy>
  <cp:revision>2</cp:revision>
  <dcterms:modified xsi:type="dcterms:W3CDTF">2025-12-31T12:27:32Z</dcterms:modified>
</cp:coreProperties>
</file>