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5"/>
  </p:notesMasterIdLst>
  <p:sldIdLst>
    <p:sldId id="291" r:id="rId2"/>
    <p:sldId id="507" r:id="rId3"/>
    <p:sldId id="508" r:id="rId4"/>
    <p:sldId id="632" r:id="rId5"/>
    <p:sldId id="633" r:id="rId6"/>
    <p:sldId id="634" r:id="rId7"/>
    <p:sldId id="635" r:id="rId8"/>
    <p:sldId id="636" r:id="rId9"/>
    <p:sldId id="637" r:id="rId10"/>
    <p:sldId id="638" r:id="rId11"/>
    <p:sldId id="639" r:id="rId12"/>
    <p:sldId id="640" r:id="rId13"/>
    <p:sldId id="641" r:id="rId14"/>
    <p:sldId id="642" r:id="rId15"/>
    <p:sldId id="643" r:id="rId16"/>
    <p:sldId id="644" r:id="rId17"/>
    <p:sldId id="645" r:id="rId18"/>
    <p:sldId id="646" r:id="rId19"/>
    <p:sldId id="647" r:id="rId20"/>
    <p:sldId id="648" r:id="rId21"/>
    <p:sldId id="649" r:id="rId22"/>
    <p:sldId id="650" r:id="rId23"/>
    <p:sldId id="651" r:id="rId24"/>
    <p:sldId id="652" r:id="rId25"/>
    <p:sldId id="653" r:id="rId26"/>
    <p:sldId id="654" r:id="rId27"/>
    <p:sldId id="655" r:id="rId28"/>
    <p:sldId id="656" r:id="rId29"/>
    <p:sldId id="657" r:id="rId30"/>
    <p:sldId id="658" r:id="rId31"/>
    <p:sldId id="659" r:id="rId32"/>
    <p:sldId id="660" r:id="rId33"/>
    <p:sldId id="12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p:cViewPr varScale="1">
        <p:scale>
          <a:sx n="78" d="100"/>
          <a:sy n="78" d="100"/>
        </p:scale>
        <p:origin x="906"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30B39-A708-4A6D-8E23-251D0CF4E524}" type="datetimeFigureOut">
              <a:rPr lang="en-IN" smtClean="0"/>
              <a:t>07-01-2026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F9372-641A-4046-B1F8-8B9590CE1BF7}" type="slidenum">
              <a:rPr lang="en-IN" smtClean="0"/>
              <a:t>‹#›</a:t>
            </a:fld>
            <a:endParaRPr lang="en-IN"/>
          </a:p>
        </p:txBody>
      </p:sp>
    </p:spTree>
    <p:extLst>
      <p:ext uri="{BB962C8B-B14F-4D97-AF65-F5344CB8AC3E}">
        <p14:creationId xmlns:p14="http://schemas.microsoft.com/office/powerpoint/2010/main" val="394590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04F9372-641A-4046-B1F8-8B9590CE1BF7}" type="slidenum">
              <a:rPr lang="en-IN" smtClean="0"/>
              <a:t>5</a:t>
            </a:fld>
            <a:endParaRPr lang="en-IN"/>
          </a:p>
        </p:txBody>
      </p:sp>
    </p:spTree>
    <p:extLst>
      <p:ext uri="{BB962C8B-B14F-4D97-AF65-F5344CB8AC3E}">
        <p14:creationId xmlns:p14="http://schemas.microsoft.com/office/powerpoint/2010/main" val="244604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A3501-1456-6D94-0421-00B0477C8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C3270-64E2-8DD0-5E13-C08B9CB95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37CB7-B13B-D939-338C-DD2EB3B13C0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3904D04-2951-7D5C-F2D1-375B964D053E}"/>
              </a:ext>
            </a:extLst>
          </p:cNvPr>
          <p:cNvSpPr>
            <a:spLocks noGrp="1"/>
          </p:cNvSpPr>
          <p:nvPr>
            <p:ph type="sldNum" sz="quarter" idx="5"/>
          </p:nvPr>
        </p:nvSpPr>
        <p:spPr/>
        <p:txBody>
          <a:bodyPr/>
          <a:lstStyle/>
          <a:p>
            <a:fld id="{D04F9372-641A-4046-B1F8-8B9590CE1BF7}" type="slidenum">
              <a:rPr lang="en-IN" smtClean="0"/>
              <a:t>14</a:t>
            </a:fld>
            <a:endParaRPr lang="en-IN"/>
          </a:p>
        </p:txBody>
      </p:sp>
    </p:spTree>
    <p:extLst>
      <p:ext uri="{BB962C8B-B14F-4D97-AF65-F5344CB8AC3E}">
        <p14:creationId xmlns:p14="http://schemas.microsoft.com/office/powerpoint/2010/main" val="426023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42638-46B4-4F5A-1EE0-35A233324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89D28-17C3-92D0-1D77-E0A42A958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B7734-192E-6CA5-8F35-B15421195D5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CB4FD43-CA0D-96AA-D2B8-869B0D4140CA}"/>
              </a:ext>
            </a:extLst>
          </p:cNvPr>
          <p:cNvSpPr>
            <a:spLocks noGrp="1"/>
          </p:cNvSpPr>
          <p:nvPr>
            <p:ph type="sldNum" sz="quarter" idx="5"/>
          </p:nvPr>
        </p:nvSpPr>
        <p:spPr/>
        <p:txBody>
          <a:bodyPr/>
          <a:lstStyle/>
          <a:p>
            <a:fld id="{D04F9372-641A-4046-B1F8-8B9590CE1BF7}" type="slidenum">
              <a:rPr lang="en-IN" smtClean="0"/>
              <a:t>15</a:t>
            </a:fld>
            <a:endParaRPr lang="en-IN"/>
          </a:p>
        </p:txBody>
      </p:sp>
    </p:spTree>
    <p:extLst>
      <p:ext uri="{BB962C8B-B14F-4D97-AF65-F5344CB8AC3E}">
        <p14:creationId xmlns:p14="http://schemas.microsoft.com/office/powerpoint/2010/main" val="254589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BAAD-37C7-8397-70AD-3CC81C2E4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9B375-3152-E01E-AF24-2B579298A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0BE47-A82E-7F57-4522-B6459596539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681E17B-FD6F-2449-6D7D-CCE4F7A33A04}"/>
              </a:ext>
            </a:extLst>
          </p:cNvPr>
          <p:cNvSpPr>
            <a:spLocks noGrp="1"/>
          </p:cNvSpPr>
          <p:nvPr>
            <p:ph type="sldNum" sz="quarter" idx="5"/>
          </p:nvPr>
        </p:nvSpPr>
        <p:spPr/>
        <p:txBody>
          <a:bodyPr/>
          <a:lstStyle/>
          <a:p>
            <a:fld id="{D04F9372-641A-4046-B1F8-8B9590CE1BF7}" type="slidenum">
              <a:rPr lang="en-IN" smtClean="0"/>
              <a:t>16</a:t>
            </a:fld>
            <a:endParaRPr lang="en-IN"/>
          </a:p>
        </p:txBody>
      </p:sp>
    </p:spTree>
    <p:extLst>
      <p:ext uri="{BB962C8B-B14F-4D97-AF65-F5344CB8AC3E}">
        <p14:creationId xmlns:p14="http://schemas.microsoft.com/office/powerpoint/2010/main" val="387596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F17CB-3398-3DF9-D9E7-7937A9883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D8EF5-F297-7BBD-F7FC-AEA90AEEB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8B907-E612-D9ED-4B4A-CCB2EC156E1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55D079C-B64A-7CC4-22EE-2E4E57DFD2BD}"/>
              </a:ext>
            </a:extLst>
          </p:cNvPr>
          <p:cNvSpPr>
            <a:spLocks noGrp="1"/>
          </p:cNvSpPr>
          <p:nvPr>
            <p:ph type="sldNum" sz="quarter" idx="5"/>
          </p:nvPr>
        </p:nvSpPr>
        <p:spPr/>
        <p:txBody>
          <a:bodyPr/>
          <a:lstStyle/>
          <a:p>
            <a:fld id="{D04F9372-641A-4046-B1F8-8B9590CE1BF7}" type="slidenum">
              <a:rPr lang="en-IN" smtClean="0"/>
              <a:t>17</a:t>
            </a:fld>
            <a:endParaRPr lang="en-IN"/>
          </a:p>
        </p:txBody>
      </p:sp>
    </p:spTree>
    <p:extLst>
      <p:ext uri="{BB962C8B-B14F-4D97-AF65-F5344CB8AC3E}">
        <p14:creationId xmlns:p14="http://schemas.microsoft.com/office/powerpoint/2010/main" val="304415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BA09D-03D0-2B12-D1D6-855419B6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5E006-F1C9-6902-6C2D-6B14FD4C5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FFB31-606A-1042-938E-6BA2F9712D1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75B4614-A3E7-D9C9-2F01-8301DC9FCDDF}"/>
              </a:ext>
            </a:extLst>
          </p:cNvPr>
          <p:cNvSpPr>
            <a:spLocks noGrp="1"/>
          </p:cNvSpPr>
          <p:nvPr>
            <p:ph type="sldNum" sz="quarter" idx="5"/>
          </p:nvPr>
        </p:nvSpPr>
        <p:spPr/>
        <p:txBody>
          <a:bodyPr/>
          <a:lstStyle/>
          <a:p>
            <a:fld id="{D04F9372-641A-4046-B1F8-8B9590CE1BF7}" type="slidenum">
              <a:rPr lang="en-IN" smtClean="0"/>
              <a:t>18</a:t>
            </a:fld>
            <a:endParaRPr lang="en-IN"/>
          </a:p>
        </p:txBody>
      </p:sp>
    </p:spTree>
    <p:extLst>
      <p:ext uri="{BB962C8B-B14F-4D97-AF65-F5344CB8AC3E}">
        <p14:creationId xmlns:p14="http://schemas.microsoft.com/office/powerpoint/2010/main" val="279956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C7C13-F445-3CEB-A707-642EF8548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3A8D5-8017-DC82-6A89-DE2D7FA28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4F6AC-816A-BB23-2F7D-3B5E641A24A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6C1EB51-DE4F-BF9B-4A3C-B71BB12CD0C8}"/>
              </a:ext>
            </a:extLst>
          </p:cNvPr>
          <p:cNvSpPr>
            <a:spLocks noGrp="1"/>
          </p:cNvSpPr>
          <p:nvPr>
            <p:ph type="sldNum" sz="quarter" idx="5"/>
          </p:nvPr>
        </p:nvSpPr>
        <p:spPr/>
        <p:txBody>
          <a:bodyPr/>
          <a:lstStyle/>
          <a:p>
            <a:fld id="{D04F9372-641A-4046-B1F8-8B9590CE1BF7}" type="slidenum">
              <a:rPr lang="en-IN" smtClean="0"/>
              <a:t>19</a:t>
            </a:fld>
            <a:endParaRPr lang="en-IN"/>
          </a:p>
        </p:txBody>
      </p:sp>
    </p:spTree>
    <p:extLst>
      <p:ext uri="{BB962C8B-B14F-4D97-AF65-F5344CB8AC3E}">
        <p14:creationId xmlns:p14="http://schemas.microsoft.com/office/powerpoint/2010/main" val="7342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72BFD-407D-A19C-7603-2DAF56F32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5BC25-38AC-913D-CE34-51484D296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5B07F-C5CE-0DCF-146B-DC9EAE34FD0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0531A3D-D3C7-EF7C-F181-799969069FFB}"/>
              </a:ext>
            </a:extLst>
          </p:cNvPr>
          <p:cNvSpPr>
            <a:spLocks noGrp="1"/>
          </p:cNvSpPr>
          <p:nvPr>
            <p:ph type="sldNum" sz="quarter" idx="5"/>
          </p:nvPr>
        </p:nvSpPr>
        <p:spPr/>
        <p:txBody>
          <a:bodyPr/>
          <a:lstStyle/>
          <a:p>
            <a:fld id="{D04F9372-641A-4046-B1F8-8B9590CE1BF7}" type="slidenum">
              <a:rPr lang="en-IN" smtClean="0"/>
              <a:t>20</a:t>
            </a:fld>
            <a:endParaRPr lang="en-IN"/>
          </a:p>
        </p:txBody>
      </p:sp>
    </p:spTree>
    <p:extLst>
      <p:ext uri="{BB962C8B-B14F-4D97-AF65-F5344CB8AC3E}">
        <p14:creationId xmlns:p14="http://schemas.microsoft.com/office/powerpoint/2010/main" val="96902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2ADDD-5D42-0553-EC21-881E9BB75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34965-B0F6-229D-9C05-775509789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83631-AFEA-DAD6-1945-98EC61A8501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D024B3B-AAE9-061D-9CF1-A8FB05CB5134}"/>
              </a:ext>
            </a:extLst>
          </p:cNvPr>
          <p:cNvSpPr>
            <a:spLocks noGrp="1"/>
          </p:cNvSpPr>
          <p:nvPr>
            <p:ph type="sldNum" sz="quarter" idx="5"/>
          </p:nvPr>
        </p:nvSpPr>
        <p:spPr/>
        <p:txBody>
          <a:bodyPr/>
          <a:lstStyle/>
          <a:p>
            <a:fld id="{D04F9372-641A-4046-B1F8-8B9590CE1BF7}" type="slidenum">
              <a:rPr lang="en-IN" smtClean="0"/>
              <a:t>21</a:t>
            </a:fld>
            <a:endParaRPr lang="en-IN"/>
          </a:p>
        </p:txBody>
      </p:sp>
    </p:spTree>
    <p:extLst>
      <p:ext uri="{BB962C8B-B14F-4D97-AF65-F5344CB8AC3E}">
        <p14:creationId xmlns:p14="http://schemas.microsoft.com/office/powerpoint/2010/main" val="1537928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445F-E8F8-403E-5DB5-480FEB723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5CBF2-E581-A97B-1332-BE1BEA6F4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873E1-C8FC-46F5-5895-B8B74B27E20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7FB6AB4-3D75-FA33-8B6B-4CDB12FE72D2}"/>
              </a:ext>
            </a:extLst>
          </p:cNvPr>
          <p:cNvSpPr>
            <a:spLocks noGrp="1"/>
          </p:cNvSpPr>
          <p:nvPr>
            <p:ph type="sldNum" sz="quarter" idx="5"/>
          </p:nvPr>
        </p:nvSpPr>
        <p:spPr/>
        <p:txBody>
          <a:bodyPr/>
          <a:lstStyle/>
          <a:p>
            <a:fld id="{D04F9372-641A-4046-B1F8-8B9590CE1BF7}" type="slidenum">
              <a:rPr lang="en-IN" smtClean="0"/>
              <a:t>22</a:t>
            </a:fld>
            <a:endParaRPr lang="en-IN"/>
          </a:p>
        </p:txBody>
      </p:sp>
    </p:spTree>
    <p:extLst>
      <p:ext uri="{BB962C8B-B14F-4D97-AF65-F5344CB8AC3E}">
        <p14:creationId xmlns:p14="http://schemas.microsoft.com/office/powerpoint/2010/main" val="161184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D1DC-A408-75F4-9905-AB8AE5E32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E69B7-5DB5-84C6-5906-BB81E4F31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4B31C-3F52-2642-EB41-344D709C702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B38A862-873C-957A-050C-AD95FBC2A531}"/>
              </a:ext>
            </a:extLst>
          </p:cNvPr>
          <p:cNvSpPr>
            <a:spLocks noGrp="1"/>
          </p:cNvSpPr>
          <p:nvPr>
            <p:ph type="sldNum" sz="quarter" idx="5"/>
          </p:nvPr>
        </p:nvSpPr>
        <p:spPr/>
        <p:txBody>
          <a:bodyPr/>
          <a:lstStyle/>
          <a:p>
            <a:fld id="{D04F9372-641A-4046-B1F8-8B9590CE1BF7}" type="slidenum">
              <a:rPr lang="en-IN" smtClean="0"/>
              <a:t>23</a:t>
            </a:fld>
            <a:endParaRPr lang="en-IN"/>
          </a:p>
        </p:txBody>
      </p:sp>
    </p:spTree>
    <p:extLst>
      <p:ext uri="{BB962C8B-B14F-4D97-AF65-F5344CB8AC3E}">
        <p14:creationId xmlns:p14="http://schemas.microsoft.com/office/powerpoint/2010/main" val="13960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BDBD2-2281-50B9-EBD4-71C0AF3CD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01D3D-CB72-CAC4-4324-C83209694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0B722-BEA9-0645-8445-EED04AF0B4E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7A80EEA-FD8C-C02C-5BA9-E8C3E93611FF}"/>
              </a:ext>
            </a:extLst>
          </p:cNvPr>
          <p:cNvSpPr>
            <a:spLocks noGrp="1"/>
          </p:cNvSpPr>
          <p:nvPr>
            <p:ph type="sldNum" sz="quarter" idx="5"/>
          </p:nvPr>
        </p:nvSpPr>
        <p:spPr/>
        <p:txBody>
          <a:bodyPr/>
          <a:lstStyle/>
          <a:p>
            <a:fld id="{D04F9372-641A-4046-B1F8-8B9590CE1BF7}" type="slidenum">
              <a:rPr lang="en-IN" smtClean="0"/>
              <a:t>6</a:t>
            </a:fld>
            <a:endParaRPr lang="en-IN"/>
          </a:p>
        </p:txBody>
      </p:sp>
    </p:spTree>
    <p:extLst>
      <p:ext uri="{BB962C8B-B14F-4D97-AF65-F5344CB8AC3E}">
        <p14:creationId xmlns:p14="http://schemas.microsoft.com/office/powerpoint/2010/main" val="4059503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B538D-BCDF-23C4-CDCC-BEF3D7778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70CEC-6247-F0B0-3DFB-B2CC597B1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A982A-24CB-7E3E-1DC8-BB4B89CCA97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6607046-59EA-1F7B-803D-02C34842C189}"/>
              </a:ext>
            </a:extLst>
          </p:cNvPr>
          <p:cNvSpPr>
            <a:spLocks noGrp="1"/>
          </p:cNvSpPr>
          <p:nvPr>
            <p:ph type="sldNum" sz="quarter" idx="5"/>
          </p:nvPr>
        </p:nvSpPr>
        <p:spPr/>
        <p:txBody>
          <a:bodyPr/>
          <a:lstStyle/>
          <a:p>
            <a:fld id="{D04F9372-641A-4046-B1F8-8B9590CE1BF7}" type="slidenum">
              <a:rPr lang="en-IN" smtClean="0"/>
              <a:t>24</a:t>
            </a:fld>
            <a:endParaRPr lang="en-IN"/>
          </a:p>
        </p:txBody>
      </p:sp>
    </p:spTree>
    <p:extLst>
      <p:ext uri="{BB962C8B-B14F-4D97-AF65-F5344CB8AC3E}">
        <p14:creationId xmlns:p14="http://schemas.microsoft.com/office/powerpoint/2010/main" val="3246454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E7085-D85F-BD25-DA75-8D296BC89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5B0F2-0510-9AF8-4AE4-71CDABFE8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7963E-CB74-7481-8541-890FC24DA0F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1D7B20E-E4DC-6B11-EA65-B74D5DA5F7F4}"/>
              </a:ext>
            </a:extLst>
          </p:cNvPr>
          <p:cNvSpPr>
            <a:spLocks noGrp="1"/>
          </p:cNvSpPr>
          <p:nvPr>
            <p:ph type="sldNum" sz="quarter" idx="5"/>
          </p:nvPr>
        </p:nvSpPr>
        <p:spPr/>
        <p:txBody>
          <a:bodyPr/>
          <a:lstStyle/>
          <a:p>
            <a:fld id="{D04F9372-641A-4046-B1F8-8B9590CE1BF7}" type="slidenum">
              <a:rPr lang="en-IN" smtClean="0"/>
              <a:t>25</a:t>
            </a:fld>
            <a:endParaRPr lang="en-IN"/>
          </a:p>
        </p:txBody>
      </p:sp>
    </p:spTree>
    <p:extLst>
      <p:ext uri="{BB962C8B-B14F-4D97-AF65-F5344CB8AC3E}">
        <p14:creationId xmlns:p14="http://schemas.microsoft.com/office/powerpoint/2010/main" val="2183971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822E5-6637-94D5-FEAD-C57CF64EF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A276B-2EB7-14E0-1C79-8832CB00E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36B76-06C6-617B-B4C2-D01B74B9C62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C4A78B0-B33B-CBC9-7E16-592C045A7580}"/>
              </a:ext>
            </a:extLst>
          </p:cNvPr>
          <p:cNvSpPr>
            <a:spLocks noGrp="1"/>
          </p:cNvSpPr>
          <p:nvPr>
            <p:ph type="sldNum" sz="quarter" idx="5"/>
          </p:nvPr>
        </p:nvSpPr>
        <p:spPr/>
        <p:txBody>
          <a:bodyPr/>
          <a:lstStyle/>
          <a:p>
            <a:fld id="{D04F9372-641A-4046-B1F8-8B9590CE1BF7}" type="slidenum">
              <a:rPr lang="en-IN" smtClean="0"/>
              <a:t>26</a:t>
            </a:fld>
            <a:endParaRPr lang="en-IN"/>
          </a:p>
        </p:txBody>
      </p:sp>
    </p:spTree>
    <p:extLst>
      <p:ext uri="{BB962C8B-B14F-4D97-AF65-F5344CB8AC3E}">
        <p14:creationId xmlns:p14="http://schemas.microsoft.com/office/powerpoint/2010/main" val="2243521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019F5-6EA3-41FD-61CA-988167AED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651D7-D982-F171-C05D-ED35C1B55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ADC34-6076-3E22-6573-30192765607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FBF7682-20BA-5868-B794-93E4F21DE14A}"/>
              </a:ext>
            </a:extLst>
          </p:cNvPr>
          <p:cNvSpPr>
            <a:spLocks noGrp="1"/>
          </p:cNvSpPr>
          <p:nvPr>
            <p:ph type="sldNum" sz="quarter" idx="5"/>
          </p:nvPr>
        </p:nvSpPr>
        <p:spPr/>
        <p:txBody>
          <a:bodyPr/>
          <a:lstStyle/>
          <a:p>
            <a:fld id="{D04F9372-641A-4046-B1F8-8B9590CE1BF7}" type="slidenum">
              <a:rPr lang="en-IN" smtClean="0"/>
              <a:t>27</a:t>
            </a:fld>
            <a:endParaRPr lang="en-IN"/>
          </a:p>
        </p:txBody>
      </p:sp>
    </p:spTree>
    <p:extLst>
      <p:ext uri="{BB962C8B-B14F-4D97-AF65-F5344CB8AC3E}">
        <p14:creationId xmlns:p14="http://schemas.microsoft.com/office/powerpoint/2010/main" val="617964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06C1F-793C-1EEF-DF62-E58B627D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FBA55-DFEA-B620-27AB-DC0957186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8FEF1-09FF-763D-AA91-A40127A2095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76F1291-69FD-BDBF-48A6-4548BF403D7C}"/>
              </a:ext>
            </a:extLst>
          </p:cNvPr>
          <p:cNvSpPr>
            <a:spLocks noGrp="1"/>
          </p:cNvSpPr>
          <p:nvPr>
            <p:ph type="sldNum" sz="quarter" idx="5"/>
          </p:nvPr>
        </p:nvSpPr>
        <p:spPr/>
        <p:txBody>
          <a:bodyPr/>
          <a:lstStyle/>
          <a:p>
            <a:fld id="{D04F9372-641A-4046-B1F8-8B9590CE1BF7}" type="slidenum">
              <a:rPr lang="en-IN" smtClean="0"/>
              <a:t>28</a:t>
            </a:fld>
            <a:endParaRPr lang="en-IN"/>
          </a:p>
        </p:txBody>
      </p:sp>
    </p:spTree>
    <p:extLst>
      <p:ext uri="{BB962C8B-B14F-4D97-AF65-F5344CB8AC3E}">
        <p14:creationId xmlns:p14="http://schemas.microsoft.com/office/powerpoint/2010/main" val="1150410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BFC2-6D04-1A62-EF25-BF4894B5B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CE92E-5E17-BA4F-B976-98EC644F0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1494F-0621-1689-0687-B1882BF0A42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192B288-5E48-2042-F1F6-1DB5977EB350}"/>
              </a:ext>
            </a:extLst>
          </p:cNvPr>
          <p:cNvSpPr>
            <a:spLocks noGrp="1"/>
          </p:cNvSpPr>
          <p:nvPr>
            <p:ph type="sldNum" sz="quarter" idx="5"/>
          </p:nvPr>
        </p:nvSpPr>
        <p:spPr/>
        <p:txBody>
          <a:bodyPr/>
          <a:lstStyle/>
          <a:p>
            <a:fld id="{D04F9372-641A-4046-B1F8-8B9590CE1BF7}" type="slidenum">
              <a:rPr lang="en-IN" smtClean="0"/>
              <a:t>29</a:t>
            </a:fld>
            <a:endParaRPr lang="en-IN"/>
          </a:p>
        </p:txBody>
      </p:sp>
    </p:spTree>
    <p:extLst>
      <p:ext uri="{BB962C8B-B14F-4D97-AF65-F5344CB8AC3E}">
        <p14:creationId xmlns:p14="http://schemas.microsoft.com/office/powerpoint/2010/main" val="394051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8CFD8-783B-93D7-49CD-72348692E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2E1A1-2A94-F002-BE45-5C0DC1B92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EB5B3-C49C-4C8A-1D74-CF7B5668D1B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22EB6D8-C7FA-B03D-A5E9-54E102E814C2}"/>
              </a:ext>
            </a:extLst>
          </p:cNvPr>
          <p:cNvSpPr>
            <a:spLocks noGrp="1"/>
          </p:cNvSpPr>
          <p:nvPr>
            <p:ph type="sldNum" sz="quarter" idx="5"/>
          </p:nvPr>
        </p:nvSpPr>
        <p:spPr/>
        <p:txBody>
          <a:bodyPr/>
          <a:lstStyle/>
          <a:p>
            <a:fld id="{D04F9372-641A-4046-B1F8-8B9590CE1BF7}" type="slidenum">
              <a:rPr lang="en-IN" smtClean="0"/>
              <a:t>30</a:t>
            </a:fld>
            <a:endParaRPr lang="en-IN"/>
          </a:p>
        </p:txBody>
      </p:sp>
    </p:spTree>
    <p:extLst>
      <p:ext uri="{BB962C8B-B14F-4D97-AF65-F5344CB8AC3E}">
        <p14:creationId xmlns:p14="http://schemas.microsoft.com/office/powerpoint/2010/main" val="3596116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8E2C4-846A-C077-A8CE-C965FDE5A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AD658-6FB0-A298-0880-D8C792C30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24FD0-2AAF-A7A2-DA92-141E8E3AE8E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C6E47820-147C-61A2-E8A6-DD6B4C1FB1BB}"/>
              </a:ext>
            </a:extLst>
          </p:cNvPr>
          <p:cNvSpPr>
            <a:spLocks noGrp="1"/>
          </p:cNvSpPr>
          <p:nvPr>
            <p:ph type="sldNum" sz="quarter" idx="5"/>
          </p:nvPr>
        </p:nvSpPr>
        <p:spPr/>
        <p:txBody>
          <a:bodyPr/>
          <a:lstStyle/>
          <a:p>
            <a:fld id="{D04F9372-641A-4046-B1F8-8B9590CE1BF7}" type="slidenum">
              <a:rPr lang="en-IN" smtClean="0"/>
              <a:t>31</a:t>
            </a:fld>
            <a:endParaRPr lang="en-IN"/>
          </a:p>
        </p:txBody>
      </p:sp>
    </p:spTree>
    <p:extLst>
      <p:ext uri="{BB962C8B-B14F-4D97-AF65-F5344CB8AC3E}">
        <p14:creationId xmlns:p14="http://schemas.microsoft.com/office/powerpoint/2010/main" val="2649145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27E9-BC61-E2ED-F3FB-E0280E72B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F82A7-6091-9E0F-F6D7-AF7E37328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E3CD3-5CFB-9082-E490-D7B56FB94CB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CA45A67-ADB4-AF1F-97C4-9B6297AD267F}"/>
              </a:ext>
            </a:extLst>
          </p:cNvPr>
          <p:cNvSpPr>
            <a:spLocks noGrp="1"/>
          </p:cNvSpPr>
          <p:nvPr>
            <p:ph type="sldNum" sz="quarter" idx="5"/>
          </p:nvPr>
        </p:nvSpPr>
        <p:spPr/>
        <p:txBody>
          <a:bodyPr/>
          <a:lstStyle/>
          <a:p>
            <a:fld id="{D04F9372-641A-4046-B1F8-8B9590CE1BF7}" type="slidenum">
              <a:rPr lang="en-IN" smtClean="0"/>
              <a:t>32</a:t>
            </a:fld>
            <a:endParaRPr lang="en-IN"/>
          </a:p>
        </p:txBody>
      </p:sp>
    </p:spTree>
    <p:extLst>
      <p:ext uri="{BB962C8B-B14F-4D97-AF65-F5344CB8AC3E}">
        <p14:creationId xmlns:p14="http://schemas.microsoft.com/office/powerpoint/2010/main" val="391162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C14A-0178-7CE1-BBFB-DC763696D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AF5EC-9B7D-1296-0688-E80400511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46CA2-25A7-8B87-E9C1-F73EFCE16BA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71AF9A1-6524-3490-50F3-09DD83209281}"/>
              </a:ext>
            </a:extLst>
          </p:cNvPr>
          <p:cNvSpPr>
            <a:spLocks noGrp="1"/>
          </p:cNvSpPr>
          <p:nvPr>
            <p:ph type="sldNum" sz="quarter" idx="5"/>
          </p:nvPr>
        </p:nvSpPr>
        <p:spPr/>
        <p:txBody>
          <a:bodyPr/>
          <a:lstStyle/>
          <a:p>
            <a:fld id="{D04F9372-641A-4046-B1F8-8B9590CE1BF7}" type="slidenum">
              <a:rPr lang="en-IN" smtClean="0"/>
              <a:t>7</a:t>
            </a:fld>
            <a:endParaRPr lang="en-IN"/>
          </a:p>
        </p:txBody>
      </p:sp>
    </p:spTree>
    <p:extLst>
      <p:ext uri="{BB962C8B-B14F-4D97-AF65-F5344CB8AC3E}">
        <p14:creationId xmlns:p14="http://schemas.microsoft.com/office/powerpoint/2010/main" val="164314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8B75C-C244-DBF7-3786-A795369F7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FAF1F-F76B-AD24-729F-D4B3F79B3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A84B4-0467-2E93-008B-1E944D40059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C5ECEE9E-044B-6932-61A3-A1010C544EEE}"/>
              </a:ext>
            </a:extLst>
          </p:cNvPr>
          <p:cNvSpPr>
            <a:spLocks noGrp="1"/>
          </p:cNvSpPr>
          <p:nvPr>
            <p:ph type="sldNum" sz="quarter" idx="5"/>
          </p:nvPr>
        </p:nvSpPr>
        <p:spPr/>
        <p:txBody>
          <a:bodyPr/>
          <a:lstStyle/>
          <a:p>
            <a:fld id="{D04F9372-641A-4046-B1F8-8B9590CE1BF7}" type="slidenum">
              <a:rPr lang="en-IN" smtClean="0"/>
              <a:t>8</a:t>
            </a:fld>
            <a:endParaRPr lang="en-IN"/>
          </a:p>
        </p:txBody>
      </p:sp>
    </p:spTree>
    <p:extLst>
      <p:ext uri="{BB962C8B-B14F-4D97-AF65-F5344CB8AC3E}">
        <p14:creationId xmlns:p14="http://schemas.microsoft.com/office/powerpoint/2010/main" val="402619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BE53-12D2-7FE3-2556-0E941971D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C182F-2298-1DB4-1A5B-AD1DFFDE0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29923-19B1-951A-D005-A3E169E052D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7A360AD-16D2-0088-9462-DB48AFC01230}"/>
              </a:ext>
            </a:extLst>
          </p:cNvPr>
          <p:cNvSpPr>
            <a:spLocks noGrp="1"/>
          </p:cNvSpPr>
          <p:nvPr>
            <p:ph type="sldNum" sz="quarter" idx="5"/>
          </p:nvPr>
        </p:nvSpPr>
        <p:spPr/>
        <p:txBody>
          <a:bodyPr/>
          <a:lstStyle/>
          <a:p>
            <a:fld id="{D04F9372-641A-4046-B1F8-8B9590CE1BF7}" type="slidenum">
              <a:rPr lang="en-IN" smtClean="0"/>
              <a:t>9</a:t>
            </a:fld>
            <a:endParaRPr lang="en-IN"/>
          </a:p>
        </p:txBody>
      </p:sp>
    </p:spTree>
    <p:extLst>
      <p:ext uri="{BB962C8B-B14F-4D97-AF65-F5344CB8AC3E}">
        <p14:creationId xmlns:p14="http://schemas.microsoft.com/office/powerpoint/2010/main" val="327085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1CE2-EBE8-5001-B052-1B0BC126B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B52E1-67EB-A765-8AB9-CD9DA9A68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18C42-0DFC-45F2-D9E3-D2BA58B3786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150A0DC-F23F-5C37-A480-DFDFE58C0C71}"/>
              </a:ext>
            </a:extLst>
          </p:cNvPr>
          <p:cNvSpPr>
            <a:spLocks noGrp="1"/>
          </p:cNvSpPr>
          <p:nvPr>
            <p:ph type="sldNum" sz="quarter" idx="5"/>
          </p:nvPr>
        </p:nvSpPr>
        <p:spPr/>
        <p:txBody>
          <a:bodyPr/>
          <a:lstStyle/>
          <a:p>
            <a:fld id="{D04F9372-641A-4046-B1F8-8B9590CE1BF7}" type="slidenum">
              <a:rPr lang="en-IN" smtClean="0"/>
              <a:t>10</a:t>
            </a:fld>
            <a:endParaRPr lang="en-IN"/>
          </a:p>
        </p:txBody>
      </p:sp>
    </p:spTree>
    <p:extLst>
      <p:ext uri="{BB962C8B-B14F-4D97-AF65-F5344CB8AC3E}">
        <p14:creationId xmlns:p14="http://schemas.microsoft.com/office/powerpoint/2010/main" val="88351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79B15-074B-8A9C-02C8-216E7AF50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B66F1-BF85-E524-404F-D8E0FA5DD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2E979-B8C7-25D7-8586-09DE6863238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0DA60DB-1E50-0C49-3D88-B706DB632F60}"/>
              </a:ext>
            </a:extLst>
          </p:cNvPr>
          <p:cNvSpPr>
            <a:spLocks noGrp="1"/>
          </p:cNvSpPr>
          <p:nvPr>
            <p:ph type="sldNum" sz="quarter" idx="5"/>
          </p:nvPr>
        </p:nvSpPr>
        <p:spPr/>
        <p:txBody>
          <a:bodyPr/>
          <a:lstStyle/>
          <a:p>
            <a:fld id="{D04F9372-641A-4046-B1F8-8B9590CE1BF7}" type="slidenum">
              <a:rPr lang="en-IN" smtClean="0"/>
              <a:t>11</a:t>
            </a:fld>
            <a:endParaRPr lang="en-IN"/>
          </a:p>
        </p:txBody>
      </p:sp>
    </p:spTree>
    <p:extLst>
      <p:ext uri="{BB962C8B-B14F-4D97-AF65-F5344CB8AC3E}">
        <p14:creationId xmlns:p14="http://schemas.microsoft.com/office/powerpoint/2010/main" val="206750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0199-80B7-568E-086A-001965B18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E314B-0E03-DB1A-13AA-4A26CB3A0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3CF32-04D2-9EC4-524D-4B374D675CC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BB4F9E4-98BE-2ECC-E92E-B351004FB9B3}"/>
              </a:ext>
            </a:extLst>
          </p:cNvPr>
          <p:cNvSpPr>
            <a:spLocks noGrp="1"/>
          </p:cNvSpPr>
          <p:nvPr>
            <p:ph type="sldNum" sz="quarter" idx="5"/>
          </p:nvPr>
        </p:nvSpPr>
        <p:spPr/>
        <p:txBody>
          <a:bodyPr/>
          <a:lstStyle/>
          <a:p>
            <a:fld id="{D04F9372-641A-4046-B1F8-8B9590CE1BF7}" type="slidenum">
              <a:rPr lang="en-IN" smtClean="0"/>
              <a:t>12</a:t>
            </a:fld>
            <a:endParaRPr lang="en-IN"/>
          </a:p>
        </p:txBody>
      </p:sp>
    </p:spTree>
    <p:extLst>
      <p:ext uri="{BB962C8B-B14F-4D97-AF65-F5344CB8AC3E}">
        <p14:creationId xmlns:p14="http://schemas.microsoft.com/office/powerpoint/2010/main" val="316837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EC776-FDA5-06A1-C7BD-203D2C141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A987B-6EA5-1329-86C0-8B66262F1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F84DF-EFF6-A5DE-1B23-A29BAC174EE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A31E7E30-1D8C-8FF1-0C84-CBDE591438E8}"/>
              </a:ext>
            </a:extLst>
          </p:cNvPr>
          <p:cNvSpPr>
            <a:spLocks noGrp="1"/>
          </p:cNvSpPr>
          <p:nvPr>
            <p:ph type="sldNum" sz="quarter" idx="5"/>
          </p:nvPr>
        </p:nvSpPr>
        <p:spPr/>
        <p:txBody>
          <a:bodyPr/>
          <a:lstStyle/>
          <a:p>
            <a:fld id="{D04F9372-641A-4046-B1F8-8B9590CE1BF7}" type="slidenum">
              <a:rPr lang="en-IN" smtClean="0"/>
              <a:t>13</a:t>
            </a:fld>
            <a:endParaRPr lang="en-IN"/>
          </a:p>
        </p:txBody>
      </p:sp>
    </p:spTree>
    <p:extLst>
      <p:ext uri="{BB962C8B-B14F-4D97-AF65-F5344CB8AC3E}">
        <p14:creationId xmlns:p14="http://schemas.microsoft.com/office/powerpoint/2010/main" val="374119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126E-0EA5-53F1-BB5F-7BE42F9A97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4691573-5885-6686-E755-F3C1AFA38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C4F750F-3307-F3DA-8AB2-C659D6F014CC}"/>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5" name="Footer Placeholder 4">
            <a:extLst>
              <a:ext uri="{FF2B5EF4-FFF2-40B4-BE49-F238E27FC236}">
                <a16:creationId xmlns:a16="http://schemas.microsoft.com/office/drawing/2014/main" id="{322DC31E-3745-D9C2-F485-EA3CE83A1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BDDAD-E182-7AB9-CF6C-2FF47A542AE5}"/>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198222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366F-4897-FBAF-9B24-01E1E44E640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62F552D-0CF9-3DDD-262F-657EE24EFF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0EED7B-A44F-B40F-A6D1-000A424C8B62}"/>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5" name="Footer Placeholder 4">
            <a:extLst>
              <a:ext uri="{FF2B5EF4-FFF2-40B4-BE49-F238E27FC236}">
                <a16:creationId xmlns:a16="http://schemas.microsoft.com/office/drawing/2014/main" id="{8472D12F-6C47-30A2-5F3B-BC78D3352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CC179-6B78-6911-CE3F-6929C5387C41}"/>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90176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FA28A-C194-9186-91DE-7A90B8A987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D55BFCF-08C2-7184-F233-818A12F47A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6297DC2-78EB-5215-B028-2DF3B78B26E0}"/>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5" name="Footer Placeholder 4">
            <a:extLst>
              <a:ext uri="{FF2B5EF4-FFF2-40B4-BE49-F238E27FC236}">
                <a16:creationId xmlns:a16="http://schemas.microsoft.com/office/drawing/2014/main" id="{C0943FFD-70A8-383D-40CB-F71519695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5CDCE-7121-274C-1FDF-B1D32426B4ED}"/>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95250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06102" y="6406669"/>
            <a:ext cx="484703" cy="338635"/>
          </a:xfrm>
          <a:prstGeom prst="rect">
            <a:avLst/>
          </a:prstGeom>
        </p:spPr>
        <p:txBody>
          <a:bodyPr lIns="78283" tIns="78283" rIns="78283" bIns="78283" anchor="t"/>
          <a:lstStyle>
            <a:lvl1pPr algn="ctr">
              <a:spcBef>
                <a:spcPts val="300"/>
              </a:spcBef>
              <a:defRPr sz="1500" b="1">
                <a:solidFill>
                  <a:srgbClr val="535353"/>
                </a:solidFill>
                <a:latin typeface="Open Sans"/>
                <a:ea typeface="Open Sans"/>
                <a:cs typeface="Open Sans"/>
                <a:sym typeface="Open Sans"/>
              </a:defRPr>
            </a:lvl1pPr>
          </a:lstStyle>
          <a:p>
            <a:fld id="{86CB4B4D-7CA3-9044-876B-883B54F8677D}" type="slidenum">
              <a:rPr smtClean="0"/>
              <a:pPr/>
              <a:t>‹#›</a:t>
            </a:fld>
            <a:endParaRPr dirty="0"/>
          </a:p>
        </p:txBody>
      </p:sp>
    </p:spTree>
    <p:extLst>
      <p:ext uri="{BB962C8B-B14F-4D97-AF65-F5344CB8AC3E}">
        <p14:creationId xmlns:p14="http://schemas.microsoft.com/office/powerpoint/2010/main" val="7082566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3C1A-D904-D572-6A19-12B03565A9B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9F9F83C-83E7-C58B-CDC5-F67A900C18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73BD123-1402-F8D1-10E7-342088AD9A96}"/>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5" name="Footer Placeholder 4">
            <a:extLst>
              <a:ext uri="{FF2B5EF4-FFF2-40B4-BE49-F238E27FC236}">
                <a16:creationId xmlns:a16="http://schemas.microsoft.com/office/drawing/2014/main" id="{FD741873-07C8-3814-1BD8-31EDC8BBF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83489-E1A3-6A1D-AD52-B2657970FFBF}"/>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283385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2DB2-1FD5-ED00-F7FE-63BCEF8C1C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584EEE8-4567-EB79-92EB-426BE8314E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F713E-00F4-E4B7-ED8F-08E59C3D71E2}"/>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5" name="Footer Placeholder 4">
            <a:extLst>
              <a:ext uri="{FF2B5EF4-FFF2-40B4-BE49-F238E27FC236}">
                <a16:creationId xmlns:a16="http://schemas.microsoft.com/office/drawing/2014/main" id="{48D9F104-CB89-E981-F98C-0C31F9FF4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6B064-6493-872F-719F-6B26E677DD71}"/>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352391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FED0-7CD9-DE73-11C9-29647D23ED8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A423F25-1B5F-E131-A259-C02B8FD4E9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41B8313-6CD7-1131-1CC8-5307F7DE2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EED96EC-3993-C138-1824-C005BBC21496}"/>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6" name="Footer Placeholder 5">
            <a:extLst>
              <a:ext uri="{FF2B5EF4-FFF2-40B4-BE49-F238E27FC236}">
                <a16:creationId xmlns:a16="http://schemas.microsoft.com/office/drawing/2014/main" id="{C43FD535-F9C1-C186-EBC2-FC85811CD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CBDBE-B18B-F928-836D-C62CD01708A0}"/>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229852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6BB9-669F-0B99-011F-9E258BA03F0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08810F6-B14B-B00A-197B-E59EEFC7E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62A41-6A90-B229-38A9-D6DB08DB1E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E7880BB-F8FF-A16C-2A49-BD1B10946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C11EC-CC1A-56CF-6CBD-8D0FDA476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062BF6B-B039-1398-CEA7-5E48D02B88F6}"/>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8" name="Footer Placeholder 7">
            <a:extLst>
              <a:ext uri="{FF2B5EF4-FFF2-40B4-BE49-F238E27FC236}">
                <a16:creationId xmlns:a16="http://schemas.microsoft.com/office/drawing/2014/main" id="{821E5DEC-0EDD-38DF-6BE1-DCDE0295AA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940DE3-E490-60D0-D59B-3CCD105649B0}"/>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83438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8B8E-B6DA-C157-EC72-E57ABD0EFE0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7AE39B8-6B3A-BF88-DBCD-DF3766794521}"/>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4" name="Footer Placeholder 3">
            <a:extLst>
              <a:ext uri="{FF2B5EF4-FFF2-40B4-BE49-F238E27FC236}">
                <a16:creationId xmlns:a16="http://schemas.microsoft.com/office/drawing/2014/main" id="{5DC29A2F-B229-B60C-3A53-3F8A602530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80ADC9-2052-FDAB-2448-F7433A34A681}"/>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309629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A72A2-4654-2FB2-F377-47C6107D9D9C}"/>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3" name="Footer Placeholder 2">
            <a:extLst>
              <a:ext uri="{FF2B5EF4-FFF2-40B4-BE49-F238E27FC236}">
                <a16:creationId xmlns:a16="http://schemas.microsoft.com/office/drawing/2014/main" id="{A26B26EC-EA90-E2E9-1D50-365BF157A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639A3-E4CF-71AF-D73F-745CF9A309CA}"/>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136497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7A83-8958-FF8E-8536-B28161444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5DFB377-31CC-259B-E9D9-2F7813C95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5E9E362-CF5D-7CA2-C5F2-D558C5D9C1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DB8C54-51FE-D2E2-9CE0-5C8564EBD278}"/>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6" name="Footer Placeholder 5">
            <a:extLst>
              <a:ext uri="{FF2B5EF4-FFF2-40B4-BE49-F238E27FC236}">
                <a16:creationId xmlns:a16="http://schemas.microsoft.com/office/drawing/2014/main" id="{A9EFCCFE-1431-EDFC-7FE7-43F1D9F71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85F32-1AFD-F98F-16E9-DC74E78EC0AF}"/>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333247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A49C-CC6F-782B-1422-FE5B483A0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16D4A1D-3824-F711-33B3-7139DF9790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5DAB13F-B4E3-EF51-A67A-52D4BB61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BAA5B-F8EC-80CE-D503-229C3B925B06}"/>
              </a:ext>
            </a:extLst>
          </p:cNvPr>
          <p:cNvSpPr>
            <a:spLocks noGrp="1"/>
          </p:cNvSpPr>
          <p:nvPr>
            <p:ph type="dt" sz="half" idx="10"/>
          </p:nvPr>
        </p:nvSpPr>
        <p:spPr/>
        <p:txBody>
          <a:bodyPr/>
          <a:lstStyle/>
          <a:p>
            <a:fld id="{A6FBEC4C-F3EE-4BE4-BF8C-776643934C87}" type="datetimeFigureOut">
              <a:rPr lang="en-US" smtClean="0"/>
              <a:t>1/7/2026</a:t>
            </a:fld>
            <a:endParaRPr lang="en-US"/>
          </a:p>
        </p:txBody>
      </p:sp>
      <p:sp>
        <p:nvSpPr>
          <p:cNvPr id="6" name="Footer Placeholder 5">
            <a:extLst>
              <a:ext uri="{FF2B5EF4-FFF2-40B4-BE49-F238E27FC236}">
                <a16:creationId xmlns:a16="http://schemas.microsoft.com/office/drawing/2014/main" id="{2315D559-3543-81A5-E889-480472F06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97D58-310E-83C7-19EC-744499EE4C89}"/>
              </a:ext>
            </a:extLst>
          </p:cNvPr>
          <p:cNvSpPr>
            <a:spLocks noGrp="1"/>
          </p:cNvSpPr>
          <p:nvPr>
            <p:ph type="sldNum" sz="quarter" idx="12"/>
          </p:nvPr>
        </p:nvSpPr>
        <p:spPr/>
        <p:txBody>
          <a:bodyPr/>
          <a:lstStyle/>
          <a:p>
            <a:fld id="{795BAB46-3F02-4F51-A935-9BCA2E34B3A3}" type="slidenum">
              <a:rPr lang="en-US" smtClean="0"/>
              <a:t>‹#›</a:t>
            </a:fld>
            <a:endParaRPr lang="en-US"/>
          </a:p>
        </p:txBody>
      </p:sp>
    </p:spTree>
    <p:extLst>
      <p:ext uri="{BB962C8B-B14F-4D97-AF65-F5344CB8AC3E}">
        <p14:creationId xmlns:p14="http://schemas.microsoft.com/office/powerpoint/2010/main" val="148081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594D30-2029-D02C-D0C5-02C675AEC2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35B78BD-2B5B-E23B-A0DF-A35143257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FC3359-6D53-3FD2-F37F-3C18A04A4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CAPF/ADRC/INDIA</a:t>
            </a:r>
          </a:p>
        </p:txBody>
      </p:sp>
      <p:sp>
        <p:nvSpPr>
          <p:cNvPr id="5" name="Footer Placeholder 4">
            <a:extLst>
              <a:ext uri="{FF2B5EF4-FFF2-40B4-BE49-F238E27FC236}">
                <a16:creationId xmlns:a16="http://schemas.microsoft.com/office/drawing/2014/main" id="{10ACF7A9-A329-CB4C-98B3-86135E317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3D309-C2B6-9EF6-69C6-B3D6CBCA0A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PPT 2</a:t>
            </a:r>
            <a:fld id="{795BAB46-3F02-4F51-A935-9BCA2E34B3A3}" type="slidenum">
              <a:rPr lang="en-US" smtClean="0"/>
              <a:pPr/>
              <a:t>‹#›</a:t>
            </a:fld>
            <a:endParaRPr lang="en-US" dirty="0"/>
          </a:p>
        </p:txBody>
      </p:sp>
    </p:spTree>
    <p:extLst>
      <p:ext uri="{BB962C8B-B14F-4D97-AF65-F5344CB8AC3E}">
        <p14:creationId xmlns:p14="http://schemas.microsoft.com/office/powerpoint/2010/main" val="34687854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8484551" y="6417765"/>
            <a:ext cx="1843176" cy="338635"/>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508000" y="6406669"/>
            <a:ext cx="1843176" cy="338635"/>
          </a:xfrm>
          <a:prstGeom prst="rect">
            <a:avLst/>
          </a:prstGeom>
        </p:spPr>
      </p:pic>
      <p:sp>
        <p:nvSpPr>
          <p:cNvPr id="78"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79" name="PPT 2 -"/>
          <p:cNvSpPr txBox="1"/>
          <p:nvPr/>
        </p:nvSpPr>
        <p:spPr>
          <a:xfrm>
            <a:off x="11004727" y="6406669"/>
            <a:ext cx="240949"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t>  -</a:t>
            </a:r>
          </a:p>
        </p:txBody>
      </p:sp>
      <p:sp>
        <p:nvSpPr>
          <p:cNvPr id="80"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81" name="Slide Number"/>
          <p:cNvSpPr txBox="1">
            <a:spLocks noGrp="1"/>
          </p:cNvSpPr>
          <p:nvPr>
            <p:ph type="sldNum" sz="quarter" idx="2"/>
          </p:nvPr>
        </p:nvSpPr>
        <p:spPr>
          <a:xfrm>
            <a:off x="11460471" y="6356544"/>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dirty="0"/>
          </a:p>
        </p:txBody>
      </p:sp>
      <p:sp>
        <p:nvSpPr>
          <p:cNvPr id="83" name="Shape"/>
          <p:cNvSpPr/>
          <p:nvPr/>
        </p:nvSpPr>
        <p:spPr>
          <a:xfrm>
            <a:off x="1" y="2117745"/>
            <a:ext cx="6834553" cy="1464539"/>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1" tIns="39141" rIns="39141" bIns="39141"/>
          <a:lstStyle/>
          <a:p>
            <a:endParaRPr sz="700"/>
          </a:p>
        </p:txBody>
      </p:sp>
      <p:sp>
        <p:nvSpPr>
          <p:cNvPr id="84" name="LESSON 2…"/>
          <p:cNvSpPr txBox="1"/>
          <p:nvPr/>
        </p:nvSpPr>
        <p:spPr>
          <a:xfrm>
            <a:off x="581658" y="2313938"/>
            <a:ext cx="5802374" cy="1268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p>
            <a:pPr defTabSz="1219170">
              <a:lnSpc>
                <a:spcPct val="80000"/>
              </a:lnSpc>
              <a:defRPr sz="6400" b="1">
                <a:solidFill>
                  <a:srgbClr val="FFFFFF"/>
                </a:solidFill>
                <a:latin typeface="Open Sans"/>
                <a:ea typeface="Open Sans"/>
                <a:cs typeface="Open Sans"/>
                <a:sym typeface="Open Sans"/>
              </a:defRPr>
            </a:pPr>
            <a:r>
              <a:rPr lang="en-IN" sz="3200" dirty="0"/>
              <a:t>LESSON 02 </a:t>
            </a:r>
          </a:p>
          <a:p>
            <a:pPr defTabSz="1219170">
              <a:lnSpc>
                <a:spcPct val="80000"/>
              </a:lnSpc>
              <a:defRPr sz="6400" b="1">
                <a:solidFill>
                  <a:srgbClr val="FFFFFF"/>
                </a:solidFill>
                <a:latin typeface="Open Sans"/>
                <a:ea typeface="Open Sans"/>
                <a:cs typeface="Open Sans"/>
                <a:sym typeface="Open Sans"/>
              </a:defRPr>
            </a:pPr>
            <a:r>
              <a:rPr lang="en-US" sz="3200" dirty="0"/>
              <a:t>UNDERWATER PHYSIOLOGY AND FIRST AID</a:t>
            </a:r>
          </a:p>
        </p:txBody>
      </p:sp>
      <p:sp>
        <p:nvSpPr>
          <p:cNvPr id="85" name="Shape"/>
          <p:cNvSpPr/>
          <p:nvPr/>
        </p:nvSpPr>
        <p:spPr>
          <a:xfrm flipH="1">
            <a:off x="-1" y="1230"/>
            <a:ext cx="122051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1" tIns="39141" rIns="39141" bIns="39141" numCol="1" anchor="t">
            <a:noAutofit/>
          </a:bodyPr>
          <a:lstStyle/>
          <a:p>
            <a:endParaRPr sz="700"/>
          </a:p>
        </p:txBody>
      </p:sp>
      <p:pic>
        <p:nvPicPr>
          <p:cNvPr id="95" name="MFR-logo-02.png" descr="MFR-logo-02.png"/>
          <p:cNvPicPr>
            <a:picLocks noChangeAspect="1"/>
          </p:cNvPicPr>
          <p:nvPr/>
        </p:nvPicPr>
        <p:blipFill>
          <a:blip r:embed="rId3" cstate="print"/>
          <a:srcRect t="12599" b="19178"/>
          <a:stretch>
            <a:fillRect/>
          </a:stretch>
        </p:blipFill>
        <p:spPr>
          <a:xfrm>
            <a:off x="8158064" y="3556217"/>
            <a:ext cx="3551337" cy="1712823"/>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470"/>
            <a:ext cx="1629047" cy="1109759"/>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9371" y="-43148"/>
            <a:ext cx="1115571" cy="1214299"/>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2493819" y="177031"/>
            <a:ext cx="8039063" cy="496078"/>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38100" rtlCol="0" anchor="t">
            <a:spAutoFit/>
          </a:bodyPr>
          <a:lstStyle/>
          <a:p>
            <a:pPr algn="ctr" defTabSz="831251" hangingPunct="0"/>
            <a:r>
              <a:rPr lang="en-US" sz="2400" dirty="0">
                <a:solidFill>
                  <a:srgbClr val="000000"/>
                </a:solidFill>
                <a:latin typeface="Arial Black" panose="020B0A04020102020204" pitchFamily="34" charset="0"/>
                <a:sym typeface="Arial"/>
              </a:rPr>
              <a:t>      Aquatic Disaster Response Course</a:t>
            </a:r>
            <a:endParaRPr lang="en-IN" sz="2400" dirty="0">
              <a:solidFill>
                <a:srgbClr val="000000"/>
              </a:solidFill>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331675" y="6480330"/>
            <a:ext cx="2321279" cy="263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sz="1200" dirty="0">
                <a:solidFill>
                  <a:srgbClr val="FF0000"/>
                </a:solidFill>
              </a:rPr>
              <a:t>CAPF</a:t>
            </a:r>
            <a:r>
              <a:rPr sz="1200" dirty="0">
                <a:solidFill>
                  <a:srgbClr val="FF0000"/>
                </a:solidFill>
              </a:rPr>
              <a:t> | </a:t>
            </a:r>
            <a:r>
              <a:rPr lang="en-US" sz="1200" dirty="0">
                <a:solidFill>
                  <a:srgbClr val="FF0000"/>
                </a:solidFill>
              </a:rPr>
              <a:t>ADRC</a:t>
            </a:r>
            <a:r>
              <a:rPr sz="1200" dirty="0">
                <a:solidFill>
                  <a:srgbClr val="FF0000"/>
                </a:solidFill>
              </a:rPr>
              <a:t> | IND</a:t>
            </a:r>
            <a:r>
              <a:rPr lang="en-IN" sz="1200" dirty="0">
                <a:solidFill>
                  <a:srgbClr val="FF0000"/>
                </a:solidFill>
              </a:rPr>
              <a:t>IA</a:t>
            </a:r>
            <a:endParaRPr sz="1200"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6"/>
          <a:stretch>
            <a:fillRect/>
          </a:stretch>
        </p:blipFill>
        <p:spPr>
          <a:xfrm>
            <a:off x="7055243" y="1715589"/>
            <a:ext cx="4405228" cy="4405228"/>
          </a:xfrm>
          <a:prstGeom prst="rect">
            <a:avLst/>
          </a:prstGeom>
        </p:spPr>
      </p:pic>
      <p:sp>
        <p:nvSpPr>
          <p:cNvPr id="6" name="TextBox 5">
            <a:extLst>
              <a:ext uri="{FF2B5EF4-FFF2-40B4-BE49-F238E27FC236}">
                <a16:creationId xmlns:a16="http://schemas.microsoft.com/office/drawing/2014/main" id="{261D4A1F-7493-6F99-E4A5-10E1F5D68624}"/>
              </a:ext>
            </a:extLst>
          </p:cNvPr>
          <p:cNvSpPr txBox="1"/>
          <p:nvPr/>
        </p:nvSpPr>
        <p:spPr>
          <a:xfrm>
            <a:off x="2652955" y="3629505"/>
            <a:ext cx="3887594" cy="307777"/>
          </a:xfrm>
          <a:prstGeom prst="rect">
            <a:avLst/>
          </a:prstGeom>
          <a:noFill/>
        </p:spPr>
        <p:txBody>
          <a:bodyPr wrap="square">
            <a:spAutoFit/>
          </a:bodyPr>
          <a:lstStyle/>
          <a:p>
            <a:r>
              <a:rPr lang="en-IN" sz="1400"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sz="1400"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8AEF-F451-8F01-9187-DC726FD23D7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098952E-17B6-414E-4B00-7CE7956B401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E7BB5D56-7C3B-3EFE-7FF8-1C96E4AC11D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63B6F18-C079-D35B-C6F7-1090E0BC01CD}"/>
              </a:ext>
            </a:extLst>
          </p:cNvPr>
          <p:cNvSpPr txBox="1"/>
          <p:nvPr/>
        </p:nvSpPr>
        <p:spPr>
          <a:xfrm>
            <a:off x="4368869" y="1990382"/>
            <a:ext cx="7538128" cy="2915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It can be defined as high concentration of oxygen in a body when a body’s protective systems are affected by increase in oxygen partial pressure.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most common cause of lung oxygen toxicity is prolonged use of pressurized oxygen cylinders in diving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Oxygen toxicity of the brain, commonly referred to as CNS oxygen toxicity, is more serious.</a:t>
            </a:r>
          </a:p>
        </p:txBody>
      </p:sp>
      <p:sp>
        <p:nvSpPr>
          <p:cNvPr id="11" name="Line">
            <a:extLst>
              <a:ext uri="{FF2B5EF4-FFF2-40B4-BE49-F238E27FC236}">
                <a16:creationId xmlns:a16="http://schemas.microsoft.com/office/drawing/2014/main" id="{56B769AC-547A-873A-7BA0-B30357E6893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04EFB48-953B-ECF1-570A-C944349FA77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C7793AE-66FB-67D4-A5F9-26984EB01CDD}"/>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108CAD5-211C-B3D9-54B5-77BD56EC868D}"/>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2A707C0A-7965-AB23-DF5E-98BDF9F311CE}"/>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10</a:t>
            </a:fld>
            <a:endParaRPr dirty="0"/>
          </a:p>
        </p:txBody>
      </p:sp>
      <p:pic>
        <p:nvPicPr>
          <p:cNvPr id="5" name="Picture 4">
            <a:extLst>
              <a:ext uri="{FF2B5EF4-FFF2-40B4-BE49-F238E27FC236}">
                <a16:creationId xmlns:a16="http://schemas.microsoft.com/office/drawing/2014/main" id="{71C47A61-9E94-4DD9-B2DC-09D7FB908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35571F9-6D4B-A47B-88E3-A9C41BC7C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CE7CA58-CC83-5377-67C2-03F05CEE7A63}"/>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OXYGEN TOXICITY</a:t>
            </a:r>
          </a:p>
        </p:txBody>
      </p:sp>
      <p:pic>
        <p:nvPicPr>
          <p:cNvPr id="2" name="Picture 1">
            <a:extLst>
              <a:ext uri="{FF2B5EF4-FFF2-40B4-BE49-F238E27FC236}">
                <a16:creationId xmlns:a16="http://schemas.microsoft.com/office/drawing/2014/main" id="{940FD0C5-531D-478F-2DED-D4BB762FCD36}"/>
              </a:ext>
            </a:extLst>
          </p:cNvPr>
          <p:cNvPicPr>
            <a:picLocks noChangeAspect="1"/>
          </p:cNvPicPr>
          <p:nvPr/>
        </p:nvPicPr>
        <p:blipFill>
          <a:blip r:embed="rId5"/>
          <a:stretch>
            <a:fillRect/>
          </a:stretch>
        </p:blipFill>
        <p:spPr>
          <a:xfrm>
            <a:off x="407368" y="2766492"/>
            <a:ext cx="2988266" cy="3110780"/>
          </a:xfrm>
          <a:prstGeom prst="rect">
            <a:avLst/>
          </a:prstGeom>
        </p:spPr>
      </p:pic>
      <p:pic>
        <p:nvPicPr>
          <p:cNvPr id="3" name="Picture 2">
            <a:extLst>
              <a:ext uri="{FF2B5EF4-FFF2-40B4-BE49-F238E27FC236}">
                <a16:creationId xmlns:a16="http://schemas.microsoft.com/office/drawing/2014/main" id="{6F1DBC6A-9C4F-FF5D-96B3-245F3920BBEE}"/>
              </a:ext>
            </a:extLst>
          </p:cNvPr>
          <p:cNvPicPr>
            <a:picLocks noChangeAspect="1"/>
          </p:cNvPicPr>
          <p:nvPr/>
        </p:nvPicPr>
        <p:blipFill>
          <a:blip r:embed="rId6"/>
          <a:stretch>
            <a:fillRect/>
          </a:stretch>
        </p:blipFill>
        <p:spPr>
          <a:xfrm>
            <a:off x="6405816" y="4965405"/>
            <a:ext cx="3687058" cy="1751143"/>
          </a:xfrm>
          <a:prstGeom prst="rect">
            <a:avLst/>
          </a:prstGeom>
        </p:spPr>
      </p:pic>
    </p:spTree>
    <p:extLst>
      <p:ext uri="{BB962C8B-B14F-4D97-AF65-F5344CB8AC3E}">
        <p14:creationId xmlns:p14="http://schemas.microsoft.com/office/powerpoint/2010/main" val="1817041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0058-9E0C-BEFE-CE46-8856AB3B500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07F8765-8832-7197-3FA3-9BB1460551F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88983B0-0702-29B7-0E6B-FD7D8E8029D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09E96C6-49D0-C014-94AF-47F18743ACDA}"/>
              </a:ext>
            </a:extLst>
          </p:cNvPr>
          <p:cNvSpPr txBox="1"/>
          <p:nvPr/>
        </p:nvSpPr>
        <p:spPr>
          <a:xfrm>
            <a:off x="4368869" y="2194478"/>
            <a:ext cx="7538128" cy="3346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Nausea.</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Muscle twitching.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Dizziness.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Disturbances of vision.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Irritability.</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Disorientation.</a:t>
            </a:r>
          </a:p>
        </p:txBody>
      </p:sp>
      <p:sp>
        <p:nvSpPr>
          <p:cNvPr id="11" name="Line">
            <a:extLst>
              <a:ext uri="{FF2B5EF4-FFF2-40B4-BE49-F238E27FC236}">
                <a16:creationId xmlns:a16="http://schemas.microsoft.com/office/drawing/2014/main" id="{5BBF414B-0B6C-BB66-9386-E9157BD1E19C}"/>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4927F2B-691E-5DF9-9F7F-D51667E3597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57C79A7-435E-B8E8-29C3-FD0B42A62ADF}"/>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0DF9D460-04AD-E45B-F190-CDF4715F691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36DE656-CDE4-20E8-98A4-C631051BF0A5}"/>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dirty="0"/>
          </a:p>
        </p:txBody>
      </p:sp>
      <p:pic>
        <p:nvPicPr>
          <p:cNvPr id="5" name="Picture 4">
            <a:extLst>
              <a:ext uri="{FF2B5EF4-FFF2-40B4-BE49-F238E27FC236}">
                <a16:creationId xmlns:a16="http://schemas.microsoft.com/office/drawing/2014/main" id="{BFBBC19A-C8CA-10BC-1D05-23DCE9445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A5A4ADC-871C-817B-0112-A637BEA0A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65F04F6-F96B-5692-7294-746CC696B169}"/>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SIGN &amp; SYMPTOMS</a:t>
            </a:r>
          </a:p>
        </p:txBody>
      </p:sp>
    </p:spTree>
    <p:extLst>
      <p:ext uri="{BB962C8B-B14F-4D97-AF65-F5344CB8AC3E}">
        <p14:creationId xmlns:p14="http://schemas.microsoft.com/office/powerpoint/2010/main" val="35382318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B250C-6DC4-3C6B-9FE8-A03A6B0E75C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3BF8E23-D334-8388-56C0-729319EF92D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962E35E-8A34-C111-733B-CD8D55ECB87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6F94DCB-8753-1C6C-6A86-E66391203538}"/>
              </a:ext>
            </a:extLst>
          </p:cNvPr>
          <p:cNvSpPr txBox="1"/>
          <p:nvPr/>
        </p:nvSpPr>
        <p:spPr>
          <a:xfrm>
            <a:off x="4368869" y="2194478"/>
            <a:ext cx="7538128" cy="3931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Ear Barotraumas is physical   damage   to body tissues caused    by    a    difference in pressure between a gas  spaces inside or contact with, the body and the surrounding gas or liquid.</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initial damage is usually due to over-stretching the tissues in tension or shear, either directly by an expansion of the gas in the closed space or by pressure difference hydrostatically transmitted through the tissue.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Barotraumas can occur during both compression and decompression events</a:t>
            </a:r>
          </a:p>
        </p:txBody>
      </p:sp>
      <p:sp>
        <p:nvSpPr>
          <p:cNvPr id="11" name="Line">
            <a:extLst>
              <a:ext uri="{FF2B5EF4-FFF2-40B4-BE49-F238E27FC236}">
                <a16:creationId xmlns:a16="http://schemas.microsoft.com/office/drawing/2014/main" id="{DCA8378D-D598-D785-F3F4-D022DE7A047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480B616-5932-1AC4-2E1C-081FB024551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456B209-39CA-DC53-4B23-47D0881DFAD8}"/>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8456268-B165-E5A3-276E-FFD290C64FC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F328E69-EC82-7FC0-C2DE-66C99061E1DF}"/>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pic>
        <p:nvPicPr>
          <p:cNvPr id="5" name="Picture 4">
            <a:extLst>
              <a:ext uri="{FF2B5EF4-FFF2-40B4-BE49-F238E27FC236}">
                <a16:creationId xmlns:a16="http://schemas.microsoft.com/office/drawing/2014/main" id="{8FCDAB72-0E0C-5E13-A9AF-92D51FA19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FDAF918-3146-2FF2-099A-A7CC47CEEC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62DB805D-5B5A-949E-BD6A-1FC342DA8EED}"/>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Ear Barotraumas</a:t>
            </a:r>
          </a:p>
        </p:txBody>
      </p:sp>
    </p:spTree>
    <p:extLst>
      <p:ext uri="{BB962C8B-B14F-4D97-AF65-F5344CB8AC3E}">
        <p14:creationId xmlns:p14="http://schemas.microsoft.com/office/powerpoint/2010/main" val="29155547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65C1-C0B4-AC80-CB49-8F706FC6261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AC044F0-6387-7701-1FD8-423862EA3330}"/>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87BB1C2-397F-F798-4FF2-996D0645E5E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1E55400-BFDB-7C18-8045-128F074BBA0C}"/>
              </a:ext>
            </a:extLst>
          </p:cNvPr>
          <p:cNvSpPr txBox="1"/>
          <p:nvPr/>
        </p:nvSpPr>
        <p:spPr>
          <a:xfrm>
            <a:off x="4368869" y="2194478"/>
            <a:ext cx="7538128" cy="3931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Dizziness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General ear discomfort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Slight hearing loss or difficulty hearing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Stuffiness or fullness in the ear</a:t>
            </a:r>
          </a:p>
        </p:txBody>
      </p:sp>
      <p:sp>
        <p:nvSpPr>
          <p:cNvPr id="11" name="Line">
            <a:extLst>
              <a:ext uri="{FF2B5EF4-FFF2-40B4-BE49-F238E27FC236}">
                <a16:creationId xmlns:a16="http://schemas.microsoft.com/office/drawing/2014/main" id="{9F0E9108-ED70-7CFC-CB29-5F1AFFA01D3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67B4BEDC-198C-7DAB-DEF3-C1BDDA79272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FA4A6BF-CA44-B0AE-E1B3-E13AFCC05768}"/>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D98567E-A454-A627-2FCA-A10A9E19F9A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09295E51-DA87-F635-4426-72F0176A301B}"/>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942131E6-046A-45E8-2E97-795C6D8A1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B755AD6-7357-13D4-CDF3-5032FC2F6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E4AC221D-170E-4984-2508-9DBAC131FD68}"/>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Ear Barotraumas</a:t>
            </a:r>
          </a:p>
        </p:txBody>
      </p:sp>
      <p:pic>
        <p:nvPicPr>
          <p:cNvPr id="2" name="Picture 1">
            <a:extLst>
              <a:ext uri="{FF2B5EF4-FFF2-40B4-BE49-F238E27FC236}">
                <a16:creationId xmlns:a16="http://schemas.microsoft.com/office/drawing/2014/main" id="{A12BF1A7-510C-9EF4-729E-897DF5C7CA2B}"/>
              </a:ext>
            </a:extLst>
          </p:cNvPr>
          <p:cNvPicPr>
            <a:picLocks noChangeAspect="1"/>
          </p:cNvPicPr>
          <p:nvPr/>
        </p:nvPicPr>
        <p:blipFill>
          <a:blip r:embed="rId5"/>
          <a:stretch>
            <a:fillRect/>
          </a:stretch>
        </p:blipFill>
        <p:spPr>
          <a:xfrm>
            <a:off x="122442" y="2711863"/>
            <a:ext cx="3657917" cy="3383573"/>
          </a:xfrm>
          <a:prstGeom prst="rect">
            <a:avLst/>
          </a:prstGeom>
        </p:spPr>
      </p:pic>
    </p:spTree>
    <p:extLst>
      <p:ext uri="{BB962C8B-B14F-4D97-AF65-F5344CB8AC3E}">
        <p14:creationId xmlns:p14="http://schemas.microsoft.com/office/powerpoint/2010/main" val="14517149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50853-B9AB-20F9-CF9D-F98B7DE2D7D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6981FD7-174B-F4E9-8563-F5303BCCFC28}"/>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88BC182-B77A-68B2-DA99-34AF2E6DC1C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0BAD951-627C-18D4-E88B-5135DFD598F8}"/>
              </a:ext>
            </a:extLst>
          </p:cNvPr>
          <p:cNvSpPr txBox="1"/>
          <p:nvPr/>
        </p:nvSpPr>
        <p:spPr>
          <a:xfrm>
            <a:off x="4368869" y="2848662"/>
            <a:ext cx="7538128" cy="2495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Eustachian tube blockage is one of the cause of ear barotrauma.</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Scuba diving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Hiking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Pressure underwater (first 14 feet) </a:t>
            </a:r>
          </a:p>
        </p:txBody>
      </p:sp>
      <p:sp>
        <p:nvSpPr>
          <p:cNvPr id="11" name="Line">
            <a:extLst>
              <a:ext uri="{FF2B5EF4-FFF2-40B4-BE49-F238E27FC236}">
                <a16:creationId xmlns:a16="http://schemas.microsoft.com/office/drawing/2014/main" id="{44623092-2585-1141-6B0F-9C55F5E5446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B72F3DC-82A7-9709-D908-A1BFDDD8A19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CE084A1-1680-81B5-2773-4101D2CF083A}"/>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4B8DFD01-3DE6-B168-A06A-088B44106EB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8D758DE-49EB-932E-2BEE-51C85535DB77}"/>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E7F84EDE-7392-80C9-B2D4-F743A4CF7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0009E43-0CD0-18F0-70F2-F1E9DD3B9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BE6A1252-88BE-F42F-A204-0B30039A32AA}"/>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CAUSE OF EAR BAROTRAUMA</a:t>
            </a:r>
          </a:p>
        </p:txBody>
      </p:sp>
      <p:pic>
        <p:nvPicPr>
          <p:cNvPr id="3" name="Picture 2">
            <a:extLst>
              <a:ext uri="{FF2B5EF4-FFF2-40B4-BE49-F238E27FC236}">
                <a16:creationId xmlns:a16="http://schemas.microsoft.com/office/drawing/2014/main" id="{AFF53A94-4362-AC58-C128-FD6F28AA67C8}"/>
              </a:ext>
            </a:extLst>
          </p:cNvPr>
          <p:cNvPicPr>
            <a:picLocks noChangeAspect="1"/>
          </p:cNvPicPr>
          <p:nvPr/>
        </p:nvPicPr>
        <p:blipFill>
          <a:blip r:embed="rId5"/>
          <a:stretch>
            <a:fillRect/>
          </a:stretch>
        </p:blipFill>
        <p:spPr>
          <a:xfrm>
            <a:off x="507280" y="2924944"/>
            <a:ext cx="3082174" cy="2794894"/>
          </a:xfrm>
          <a:prstGeom prst="rect">
            <a:avLst/>
          </a:prstGeom>
        </p:spPr>
      </p:pic>
    </p:spTree>
    <p:extLst>
      <p:ext uri="{BB962C8B-B14F-4D97-AF65-F5344CB8AC3E}">
        <p14:creationId xmlns:p14="http://schemas.microsoft.com/office/powerpoint/2010/main" val="40478162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5689-EA56-9AE5-7E84-A925EE6F21D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EEDC951-9B41-6635-8BF2-3D654F54067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A6000A9-8F94-7B26-046E-3FF2EAD80DF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206AA00-84B5-4B81-ED52-C44C3FB2F2A7}"/>
              </a:ext>
            </a:extLst>
          </p:cNvPr>
          <p:cNvSpPr txBox="1"/>
          <p:nvPr/>
        </p:nvSpPr>
        <p:spPr>
          <a:xfrm>
            <a:off x="4282441" y="2630960"/>
            <a:ext cx="7538128" cy="2833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Most cases of ear barotrauma generally heal without medical intervention. There are some self-care step you can take for immediate relief.</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Yawning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Chewing gum</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Practicing breathing exercises.</a:t>
            </a:r>
          </a:p>
        </p:txBody>
      </p:sp>
      <p:sp>
        <p:nvSpPr>
          <p:cNvPr id="11" name="Line">
            <a:extLst>
              <a:ext uri="{FF2B5EF4-FFF2-40B4-BE49-F238E27FC236}">
                <a16:creationId xmlns:a16="http://schemas.microsoft.com/office/drawing/2014/main" id="{CC0A20DD-17E5-1ABD-2108-ED1A56AC357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CBE9680-85F9-B41A-A6A2-1594B85B572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1909C75-3A45-94FB-F89A-CC05766112F0}"/>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C2DD4014-4E9C-2787-5441-26A33A4C4A1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47037A5-69EC-2A0D-32C3-4F165E0E4121}"/>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D69DE6A7-30F7-774F-6B82-00F84133C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253D516-0854-E1B9-B366-A98990219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50090BD-CEE6-88D9-D79D-8BE96DD6D01A}"/>
              </a:ext>
            </a:extLst>
          </p:cNvPr>
          <p:cNvSpPr txBox="1"/>
          <p:nvPr/>
        </p:nvSpPr>
        <p:spPr>
          <a:xfrm>
            <a:off x="198576" y="1392171"/>
            <a:ext cx="3712433"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EAR BAROTRAUMA TREATMENT</a:t>
            </a:r>
          </a:p>
        </p:txBody>
      </p:sp>
      <p:pic>
        <p:nvPicPr>
          <p:cNvPr id="2" name="Picture 1">
            <a:extLst>
              <a:ext uri="{FF2B5EF4-FFF2-40B4-BE49-F238E27FC236}">
                <a16:creationId xmlns:a16="http://schemas.microsoft.com/office/drawing/2014/main" id="{B0A20BCE-2C29-6C0D-09CC-7C27BC928A17}"/>
              </a:ext>
            </a:extLst>
          </p:cNvPr>
          <p:cNvPicPr>
            <a:picLocks noChangeAspect="1"/>
          </p:cNvPicPr>
          <p:nvPr/>
        </p:nvPicPr>
        <p:blipFill>
          <a:blip r:embed="rId5"/>
          <a:stretch>
            <a:fillRect/>
          </a:stretch>
        </p:blipFill>
        <p:spPr>
          <a:xfrm>
            <a:off x="317893" y="3140968"/>
            <a:ext cx="3588916" cy="3131199"/>
          </a:xfrm>
          <a:prstGeom prst="rect">
            <a:avLst/>
          </a:prstGeom>
        </p:spPr>
      </p:pic>
    </p:spTree>
    <p:extLst>
      <p:ext uri="{BB962C8B-B14F-4D97-AF65-F5344CB8AC3E}">
        <p14:creationId xmlns:p14="http://schemas.microsoft.com/office/powerpoint/2010/main" val="42202731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7BFEF-3C65-766C-16AE-E7C03B8AA89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BBE161B-8202-ACBD-1E15-76C59D0A960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0832D0E-DA25-F8FA-4679-3873308A5EB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5E8E41D-EB79-A9A0-FE60-E2ECC5BE2D1E}"/>
              </a:ext>
            </a:extLst>
          </p:cNvPr>
          <p:cNvSpPr txBox="1"/>
          <p:nvPr/>
        </p:nvSpPr>
        <p:spPr>
          <a:xfrm>
            <a:off x="4282441" y="2630960"/>
            <a:ext cx="7538128" cy="2869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Pulmonary over inflation syndrome (POIS) is a group of barotrauma related diseases caused by the expansion of gas trapped in the lungs, or over pressurization of the lungs with subsequent over expansion and rupture  of the alveolar air sacs. </a:t>
            </a:r>
          </a:p>
        </p:txBody>
      </p:sp>
      <p:sp>
        <p:nvSpPr>
          <p:cNvPr id="11" name="Line">
            <a:extLst>
              <a:ext uri="{FF2B5EF4-FFF2-40B4-BE49-F238E27FC236}">
                <a16:creationId xmlns:a16="http://schemas.microsoft.com/office/drawing/2014/main" id="{E72B2CB8-F55B-67B7-948D-48EC1F07AF53}"/>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1C7A2752-11E6-8CB4-2DF8-C8AF92819A9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9974A83-9C25-E84D-942A-0FF6AE837FF5}"/>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CD0F85B-0157-710B-352A-E7F10999F050}"/>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8F66AD0-C385-9BE9-E057-0227B44504C6}"/>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84DEBABB-1566-D0B8-0C13-4CF224CE9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DE5E5FE-0FBB-14B3-37BA-8E690F017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93DE4D7-EE63-2FC7-F81B-AC3937E2E74D}"/>
              </a:ext>
            </a:extLst>
          </p:cNvPr>
          <p:cNvSpPr txBox="1"/>
          <p:nvPr/>
        </p:nvSpPr>
        <p:spPr>
          <a:xfrm>
            <a:off x="198576" y="1392171"/>
            <a:ext cx="3712433" cy="207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PULMONARY OVER INFLATION SYNDROME </a:t>
            </a:r>
          </a:p>
        </p:txBody>
      </p:sp>
      <p:pic>
        <p:nvPicPr>
          <p:cNvPr id="3" name="Picture 2">
            <a:extLst>
              <a:ext uri="{FF2B5EF4-FFF2-40B4-BE49-F238E27FC236}">
                <a16:creationId xmlns:a16="http://schemas.microsoft.com/office/drawing/2014/main" id="{E0BD1932-7238-517C-D449-02D2440EA2D4}"/>
              </a:ext>
            </a:extLst>
          </p:cNvPr>
          <p:cNvPicPr>
            <a:picLocks noChangeAspect="1"/>
          </p:cNvPicPr>
          <p:nvPr/>
        </p:nvPicPr>
        <p:blipFill>
          <a:blip r:embed="rId5"/>
          <a:stretch>
            <a:fillRect/>
          </a:stretch>
        </p:blipFill>
        <p:spPr>
          <a:xfrm>
            <a:off x="363005" y="3573016"/>
            <a:ext cx="3383573" cy="2621507"/>
          </a:xfrm>
          <a:prstGeom prst="rect">
            <a:avLst/>
          </a:prstGeom>
        </p:spPr>
      </p:pic>
    </p:spTree>
    <p:extLst>
      <p:ext uri="{BB962C8B-B14F-4D97-AF65-F5344CB8AC3E}">
        <p14:creationId xmlns:p14="http://schemas.microsoft.com/office/powerpoint/2010/main" val="5335176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5E458-F00F-387B-61F3-638BD362E3C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3A8CBE9-6227-5D15-CF4A-B1A38E509DB2}"/>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D5636B3-805F-F22F-2F23-07D5AC02542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1CF3610-6657-B7E4-3CF3-45812C5FD816}"/>
              </a:ext>
            </a:extLst>
          </p:cNvPr>
          <p:cNvSpPr txBox="1"/>
          <p:nvPr/>
        </p:nvSpPr>
        <p:spPr>
          <a:xfrm>
            <a:off x="4282441" y="2363052"/>
            <a:ext cx="7538128" cy="342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Breath  holding during ascent.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8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Rapid uncontrolled ascent (blow-up)</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8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Air trapped in lung. </a:t>
            </a:r>
          </a:p>
        </p:txBody>
      </p:sp>
      <p:sp>
        <p:nvSpPr>
          <p:cNvPr id="11" name="Line">
            <a:extLst>
              <a:ext uri="{FF2B5EF4-FFF2-40B4-BE49-F238E27FC236}">
                <a16:creationId xmlns:a16="http://schemas.microsoft.com/office/drawing/2014/main" id="{41DB3B35-6D12-9111-CB64-1DFCCD4FC65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4990011-2FFB-9DE7-13C2-E1073BF4BFE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E22D8390-8650-1219-CEF6-6F44F3916468}"/>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0485F74-C567-1F78-C1FB-15F92D317BC3}"/>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FA8E951-D96E-403A-994A-8C30671FA50C}"/>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pic>
        <p:nvPicPr>
          <p:cNvPr id="5" name="Picture 4">
            <a:extLst>
              <a:ext uri="{FF2B5EF4-FFF2-40B4-BE49-F238E27FC236}">
                <a16:creationId xmlns:a16="http://schemas.microsoft.com/office/drawing/2014/main" id="{4427C55F-10EF-24C6-5C8A-B48BD6784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CDD35D4-D0CA-41AC-CD30-AC93A6C14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BF48B79B-68A2-4642-20BC-DABE66079ACC}"/>
              </a:ext>
            </a:extLst>
          </p:cNvPr>
          <p:cNvSpPr txBox="1"/>
          <p:nvPr/>
        </p:nvSpPr>
        <p:spPr>
          <a:xfrm>
            <a:off x="198576" y="1392171"/>
            <a:ext cx="3712433"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Causes</a:t>
            </a:r>
          </a:p>
        </p:txBody>
      </p:sp>
      <p:pic>
        <p:nvPicPr>
          <p:cNvPr id="3" name="Picture 2">
            <a:extLst>
              <a:ext uri="{FF2B5EF4-FFF2-40B4-BE49-F238E27FC236}">
                <a16:creationId xmlns:a16="http://schemas.microsoft.com/office/drawing/2014/main" id="{BB9F767D-78A9-94B1-E3F5-2D2C47356DB7}"/>
              </a:ext>
            </a:extLst>
          </p:cNvPr>
          <p:cNvPicPr>
            <a:picLocks noChangeAspect="1"/>
          </p:cNvPicPr>
          <p:nvPr/>
        </p:nvPicPr>
        <p:blipFill>
          <a:blip r:embed="rId5"/>
          <a:stretch>
            <a:fillRect/>
          </a:stretch>
        </p:blipFill>
        <p:spPr>
          <a:xfrm>
            <a:off x="299573" y="2636912"/>
            <a:ext cx="3383573" cy="2621507"/>
          </a:xfrm>
          <a:prstGeom prst="rect">
            <a:avLst/>
          </a:prstGeom>
        </p:spPr>
      </p:pic>
    </p:spTree>
    <p:extLst>
      <p:ext uri="{BB962C8B-B14F-4D97-AF65-F5344CB8AC3E}">
        <p14:creationId xmlns:p14="http://schemas.microsoft.com/office/powerpoint/2010/main" val="2751760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F8ED-E6F4-EEBE-EB17-85530F789A9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EDB575E-3AD7-6BBD-033A-6B1D14AB97DD}"/>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EB4958E-453C-9D8A-21A2-BBD94C7F612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D6F9FAB-EE22-5AE2-81D1-E78A08A04002}"/>
              </a:ext>
            </a:extLst>
          </p:cNvPr>
          <p:cNvSpPr txBox="1"/>
          <p:nvPr/>
        </p:nvSpPr>
        <p:spPr>
          <a:xfrm>
            <a:off x="4282441" y="1868812"/>
            <a:ext cx="7538128" cy="4882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Shortness of breath</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Chest pain or discomfort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Wheezing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Chronic cough</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Reduced exercise tolerance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Barrel chest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Cyanosis</a:t>
            </a:r>
          </a:p>
        </p:txBody>
      </p:sp>
      <p:sp>
        <p:nvSpPr>
          <p:cNvPr id="11" name="Line">
            <a:extLst>
              <a:ext uri="{FF2B5EF4-FFF2-40B4-BE49-F238E27FC236}">
                <a16:creationId xmlns:a16="http://schemas.microsoft.com/office/drawing/2014/main" id="{E5DCD3B3-9E69-AA5D-B875-AEAAA441940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D4C6F05-8F22-2AD1-AE55-452E9569943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0ACD1F0-3D0C-BA04-5FD6-A4BDA02D9FDA}"/>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9CE69462-63DA-0F43-B99B-8EEF6B106E9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601275C-BFEC-7A98-31B0-615746BEF6AF}"/>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18</a:t>
            </a:fld>
            <a:endParaRPr dirty="0"/>
          </a:p>
        </p:txBody>
      </p:sp>
      <p:pic>
        <p:nvPicPr>
          <p:cNvPr id="5" name="Picture 4">
            <a:extLst>
              <a:ext uri="{FF2B5EF4-FFF2-40B4-BE49-F238E27FC236}">
                <a16:creationId xmlns:a16="http://schemas.microsoft.com/office/drawing/2014/main" id="{92C075DA-E92E-5F1E-3EA9-ADC67D6D31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5154BBF-CC80-D62D-B0C0-F325FCCE9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B2EF7353-870C-8B84-1B48-A2037E38AB6D}"/>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SIGNS &amp; SYMPTOMS</a:t>
            </a:r>
          </a:p>
        </p:txBody>
      </p:sp>
      <p:pic>
        <p:nvPicPr>
          <p:cNvPr id="3" name="Picture 2">
            <a:extLst>
              <a:ext uri="{FF2B5EF4-FFF2-40B4-BE49-F238E27FC236}">
                <a16:creationId xmlns:a16="http://schemas.microsoft.com/office/drawing/2014/main" id="{A40B4631-C82F-E207-E638-A25E95936B20}"/>
              </a:ext>
            </a:extLst>
          </p:cNvPr>
          <p:cNvPicPr>
            <a:picLocks noChangeAspect="1"/>
          </p:cNvPicPr>
          <p:nvPr/>
        </p:nvPicPr>
        <p:blipFill>
          <a:blip r:embed="rId5"/>
          <a:stretch>
            <a:fillRect/>
          </a:stretch>
        </p:blipFill>
        <p:spPr>
          <a:xfrm>
            <a:off x="299573" y="2636912"/>
            <a:ext cx="3383573" cy="2621507"/>
          </a:xfrm>
          <a:prstGeom prst="rect">
            <a:avLst/>
          </a:prstGeom>
        </p:spPr>
      </p:pic>
    </p:spTree>
    <p:extLst>
      <p:ext uri="{BB962C8B-B14F-4D97-AF65-F5344CB8AC3E}">
        <p14:creationId xmlns:p14="http://schemas.microsoft.com/office/powerpoint/2010/main" val="18613091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1D1D-0D88-256D-4978-B81CBD3D185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783BE81-B792-946B-9BB8-0497B0D0BE5D}"/>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E5573B1-58FF-0837-EE31-B14B61130B1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0BE4AA3-26BE-B444-8637-567D55296C07}"/>
              </a:ext>
            </a:extLst>
          </p:cNvPr>
          <p:cNvSpPr txBox="1"/>
          <p:nvPr/>
        </p:nvSpPr>
        <p:spPr>
          <a:xfrm>
            <a:off x="4282441" y="1868812"/>
            <a:ext cx="7538128" cy="4586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Pneumothorax is the medical term for a collapsed lung.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Pneumothorax occurs  when air enters the space around your lungs.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Pneumothorax can be a complete lung collapse or a collapse of only a portion of lung.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800" dirty="0">
              <a:solidFill>
                <a:schemeClr val="tx1"/>
              </a:solidFill>
            </a:endParaRPr>
          </a:p>
        </p:txBody>
      </p:sp>
      <p:sp>
        <p:nvSpPr>
          <p:cNvPr id="11" name="Line">
            <a:extLst>
              <a:ext uri="{FF2B5EF4-FFF2-40B4-BE49-F238E27FC236}">
                <a16:creationId xmlns:a16="http://schemas.microsoft.com/office/drawing/2014/main" id="{9CC800FB-A888-18B9-5ABE-3F44CF02F8A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1A686F91-862F-EF4B-D8FC-4EB11D64F92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B1D9D00-81E6-942D-8C05-DC65731533B8}"/>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822E900F-228D-AD13-82CB-65075FCA9DA3}"/>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A9BE82E-CC2F-DE3A-1126-3C0201253A78}"/>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19</a:t>
            </a:fld>
            <a:endParaRPr dirty="0"/>
          </a:p>
        </p:txBody>
      </p:sp>
      <p:pic>
        <p:nvPicPr>
          <p:cNvPr id="5" name="Picture 4">
            <a:extLst>
              <a:ext uri="{FF2B5EF4-FFF2-40B4-BE49-F238E27FC236}">
                <a16:creationId xmlns:a16="http://schemas.microsoft.com/office/drawing/2014/main" id="{F68CBD93-2FF9-CD23-EB63-6CD57EC6D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D232325-CABF-CF0E-E653-3EF9BB783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E510E27-A8B0-74CA-B2B3-37DEFF59982E}"/>
              </a:ext>
            </a:extLst>
          </p:cNvPr>
          <p:cNvSpPr txBox="1"/>
          <p:nvPr/>
        </p:nvSpPr>
        <p:spPr>
          <a:xfrm>
            <a:off x="-1864" y="1539588"/>
            <a:ext cx="4083865"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PNEUMOTHORAX</a:t>
            </a:r>
          </a:p>
        </p:txBody>
      </p:sp>
      <p:pic>
        <p:nvPicPr>
          <p:cNvPr id="2" name="Picture 1">
            <a:extLst>
              <a:ext uri="{FF2B5EF4-FFF2-40B4-BE49-F238E27FC236}">
                <a16:creationId xmlns:a16="http://schemas.microsoft.com/office/drawing/2014/main" id="{EC2EA510-B1AB-C258-CC91-23710E261E35}"/>
              </a:ext>
            </a:extLst>
          </p:cNvPr>
          <p:cNvPicPr>
            <a:picLocks noChangeAspect="1"/>
          </p:cNvPicPr>
          <p:nvPr/>
        </p:nvPicPr>
        <p:blipFill>
          <a:blip r:embed="rId5"/>
          <a:stretch>
            <a:fillRect/>
          </a:stretch>
        </p:blipFill>
        <p:spPr>
          <a:xfrm>
            <a:off x="508000" y="2236082"/>
            <a:ext cx="2917422" cy="4131780"/>
          </a:xfrm>
          <a:prstGeom prst="rect">
            <a:avLst/>
          </a:prstGeom>
        </p:spPr>
      </p:pic>
    </p:spTree>
    <p:extLst>
      <p:ext uri="{BB962C8B-B14F-4D97-AF65-F5344CB8AC3E}">
        <p14:creationId xmlns:p14="http://schemas.microsoft.com/office/powerpoint/2010/main" val="36840217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Upon completion of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6"/>
            <a:ext cx="2695147" cy="6330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sz="3600" dirty="0"/>
              <a:t>OBJECTIVES</a:t>
            </a:r>
          </a:p>
        </p:txBody>
      </p:sp>
      <p:sp>
        <p:nvSpPr>
          <p:cNvPr id="7" name="Describe the emergency medical services (EMS) system in the area you reside.…">
            <a:extLst>
              <a:ext uri="{FF2B5EF4-FFF2-40B4-BE49-F238E27FC236}">
                <a16:creationId xmlns:a16="http://schemas.microsoft.com/office/drawing/2014/main" id="{DEDBCB8D-8E98-1C90-F0A8-E06822BA06CD}"/>
              </a:ext>
            </a:extLst>
          </p:cNvPr>
          <p:cNvSpPr txBox="1"/>
          <p:nvPr/>
        </p:nvSpPr>
        <p:spPr>
          <a:xfrm>
            <a:off x="5462614" y="1464389"/>
            <a:ext cx="5965073" cy="51444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What is underwater diving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Common illness in underwater.</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Describe of nitrogen narcosis, oxygen toxicity, Ear barotrauma, Pulmonary Over Inflation Syndrome &amp; Pneumothorax.</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First aid of drowning victim.</a:t>
            </a:r>
          </a:p>
        </p:txBody>
      </p:sp>
      <p:grpSp>
        <p:nvGrpSpPr>
          <p:cNvPr id="8" name="Group">
            <a:extLst>
              <a:ext uri="{FF2B5EF4-FFF2-40B4-BE49-F238E27FC236}">
                <a16:creationId xmlns:a16="http://schemas.microsoft.com/office/drawing/2014/main" id="{4D048C66-DD81-CB7C-31BA-5A9F922EBEC8}"/>
              </a:ext>
            </a:extLst>
          </p:cNvPr>
          <p:cNvGrpSpPr/>
          <p:nvPr/>
        </p:nvGrpSpPr>
        <p:grpSpPr>
          <a:xfrm>
            <a:off x="5110025" y="1582368"/>
            <a:ext cx="609600" cy="840979"/>
            <a:chOff x="0" y="115975"/>
            <a:chExt cx="1219200" cy="1681957"/>
          </a:xfrm>
        </p:grpSpPr>
        <p:sp>
          <p:nvSpPr>
            <p:cNvPr id="9" name="Circle">
              <a:extLst>
                <a:ext uri="{FF2B5EF4-FFF2-40B4-BE49-F238E27FC236}">
                  <a16:creationId xmlns:a16="http://schemas.microsoft.com/office/drawing/2014/main" id="{B3D590A7-C109-6A47-83CE-321D6EAF8B0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7F062A44-2B77-DE1A-F98A-CAF9C784C0C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E3734219-751D-6153-9FC6-74B3C9E788F9}"/>
              </a:ext>
            </a:extLst>
          </p:cNvPr>
          <p:cNvGrpSpPr/>
          <p:nvPr/>
        </p:nvGrpSpPr>
        <p:grpSpPr>
          <a:xfrm>
            <a:off x="5135599" y="2404214"/>
            <a:ext cx="609600" cy="649145"/>
            <a:chOff x="0" y="115975"/>
            <a:chExt cx="1219200" cy="1681957"/>
          </a:xfrm>
        </p:grpSpPr>
        <p:sp>
          <p:nvSpPr>
            <p:cNvPr id="12" name="Circle">
              <a:extLst>
                <a:ext uri="{FF2B5EF4-FFF2-40B4-BE49-F238E27FC236}">
                  <a16:creationId xmlns:a16="http://schemas.microsoft.com/office/drawing/2014/main" id="{B779BC28-C14A-769A-848D-9F435B34262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D57204E7-EA7D-FA51-87FB-0A44AA812E71}"/>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dirty="0"/>
          </a:p>
        </p:txBody>
      </p:sp>
      <p:grpSp>
        <p:nvGrpSpPr>
          <p:cNvPr id="3" name="Group">
            <a:extLst>
              <a:ext uri="{FF2B5EF4-FFF2-40B4-BE49-F238E27FC236}">
                <a16:creationId xmlns:a16="http://schemas.microsoft.com/office/drawing/2014/main" id="{FA1488B0-0AEB-4E14-59EE-B614FBC7A0E0}"/>
              </a:ext>
            </a:extLst>
          </p:cNvPr>
          <p:cNvGrpSpPr/>
          <p:nvPr/>
        </p:nvGrpSpPr>
        <p:grpSpPr>
          <a:xfrm>
            <a:off x="5101899" y="3053359"/>
            <a:ext cx="609600" cy="840979"/>
            <a:chOff x="0" y="115975"/>
            <a:chExt cx="1219200" cy="1681957"/>
          </a:xfrm>
        </p:grpSpPr>
        <p:sp>
          <p:nvSpPr>
            <p:cNvPr id="5" name="Circle">
              <a:extLst>
                <a:ext uri="{FF2B5EF4-FFF2-40B4-BE49-F238E27FC236}">
                  <a16:creationId xmlns:a16="http://schemas.microsoft.com/office/drawing/2014/main" id="{E5E1B7A7-2F9F-B60E-3E4D-E7CA05DFEF9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D4FCEFF7-608B-2C29-C85C-2634225DC02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16" name="Group">
            <a:extLst>
              <a:ext uri="{FF2B5EF4-FFF2-40B4-BE49-F238E27FC236}">
                <a16:creationId xmlns:a16="http://schemas.microsoft.com/office/drawing/2014/main" id="{E5A3CF2D-A39F-7777-7FCA-E1DCD0F8BAB0}"/>
              </a:ext>
            </a:extLst>
          </p:cNvPr>
          <p:cNvGrpSpPr/>
          <p:nvPr/>
        </p:nvGrpSpPr>
        <p:grpSpPr>
          <a:xfrm>
            <a:off x="5167350" y="5938424"/>
            <a:ext cx="609600" cy="840979"/>
            <a:chOff x="0" y="115975"/>
            <a:chExt cx="1219200" cy="1681957"/>
          </a:xfrm>
        </p:grpSpPr>
        <p:sp>
          <p:nvSpPr>
            <p:cNvPr id="17" name="Circle">
              <a:extLst>
                <a:ext uri="{FF2B5EF4-FFF2-40B4-BE49-F238E27FC236}">
                  <a16:creationId xmlns:a16="http://schemas.microsoft.com/office/drawing/2014/main" id="{082D3C46-F430-1538-6C0F-F8ECEE6C8B6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8" name="4">
              <a:extLst>
                <a:ext uri="{FF2B5EF4-FFF2-40B4-BE49-F238E27FC236}">
                  <a16:creationId xmlns:a16="http://schemas.microsoft.com/office/drawing/2014/main" id="{02B44749-6453-CE73-35EA-D9EA4A77D1C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4</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8E66-82F4-1DAC-865C-586BB01D79B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99A813B-EAA7-FA02-6742-4A52EFEB4CE4}"/>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E17B2B2-A114-A9AF-71F4-CB5839127EA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472DDDD-70D6-8A57-7B3C-A52377F345B3}"/>
              </a:ext>
            </a:extLst>
          </p:cNvPr>
          <p:cNvSpPr txBox="1"/>
          <p:nvPr/>
        </p:nvSpPr>
        <p:spPr>
          <a:xfrm>
            <a:off x="4282441" y="1868812"/>
            <a:ext cx="7538128" cy="3895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A sudden attack of chest pain is often the first symptoms.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Shortness of breath</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Cyanosis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Tightness in the  chest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800" dirty="0">
              <a:solidFill>
                <a:schemeClr val="tx1"/>
              </a:solidFill>
            </a:endParaRPr>
          </a:p>
        </p:txBody>
      </p:sp>
      <p:sp>
        <p:nvSpPr>
          <p:cNvPr id="11" name="Line">
            <a:extLst>
              <a:ext uri="{FF2B5EF4-FFF2-40B4-BE49-F238E27FC236}">
                <a16:creationId xmlns:a16="http://schemas.microsoft.com/office/drawing/2014/main" id="{30F9C976-DEFB-F7CD-46A6-6BEBC043019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464B9B1D-5811-A9E6-63F7-21C08340692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A4D19C76-50F6-D308-3ABF-BA12B6EA9D9F}"/>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F2D21BB4-7DB4-734B-BDF7-C36A20291C9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8894DA1-79D8-B1BD-A318-271710AD4F2B}"/>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20</a:t>
            </a:fld>
            <a:endParaRPr dirty="0"/>
          </a:p>
        </p:txBody>
      </p:sp>
      <p:pic>
        <p:nvPicPr>
          <p:cNvPr id="5" name="Picture 4">
            <a:extLst>
              <a:ext uri="{FF2B5EF4-FFF2-40B4-BE49-F238E27FC236}">
                <a16:creationId xmlns:a16="http://schemas.microsoft.com/office/drawing/2014/main" id="{0C50F313-0EAA-B32A-5CC4-A95CDD318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78B1A6C-1313-1365-6FD9-13BAC0D722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8A370E4F-2109-04B7-EA66-340D388A6C31}"/>
              </a:ext>
            </a:extLst>
          </p:cNvPr>
          <p:cNvSpPr txBox="1"/>
          <p:nvPr/>
        </p:nvSpPr>
        <p:spPr>
          <a:xfrm>
            <a:off x="508000" y="1539588"/>
            <a:ext cx="3574001"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SYMPTOMS</a:t>
            </a:r>
          </a:p>
        </p:txBody>
      </p:sp>
      <p:pic>
        <p:nvPicPr>
          <p:cNvPr id="3" name="Picture 2">
            <a:extLst>
              <a:ext uri="{FF2B5EF4-FFF2-40B4-BE49-F238E27FC236}">
                <a16:creationId xmlns:a16="http://schemas.microsoft.com/office/drawing/2014/main" id="{FFE677FE-F51B-60C4-5479-205AE2EC952B}"/>
              </a:ext>
            </a:extLst>
          </p:cNvPr>
          <p:cNvPicPr>
            <a:picLocks noChangeAspect="1"/>
          </p:cNvPicPr>
          <p:nvPr/>
        </p:nvPicPr>
        <p:blipFill>
          <a:blip r:embed="rId5"/>
          <a:stretch>
            <a:fillRect/>
          </a:stretch>
        </p:blipFill>
        <p:spPr>
          <a:xfrm>
            <a:off x="922125" y="2346155"/>
            <a:ext cx="1945828" cy="4033082"/>
          </a:xfrm>
          <a:prstGeom prst="rect">
            <a:avLst/>
          </a:prstGeom>
        </p:spPr>
      </p:pic>
    </p:spTree>
    <p:extLst>
      <p:ext uri="{BB962C8B-B14F-4D97-AF65-F5344CB8AC3E}">
        <p14:creationId xmlns:p14="http://schemas.microsoft.com/office/powerpoint/2010/main" val="4465781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CB1FD-960C-0431-C140-3859F2513E9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FFDEF07-3C43-33C8-8CCE-B606C3DDC14F}"/>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6C821FA-B9BD-4135-D43E-DA333CBF9D1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035B61B-FB4A-889F-D07A-07FEE7B85D93}"/>
              </a:ext>
            </a:extLst>
          </p:cNvPr>
          <p:cNvSpPr txBox="1"/>
          <p:nvPr/>
        </p:nvSpPr>
        <p:spPr>
          <a:xfrm>
            <a:off x="4282441" y="1868812"/>
            <a:ext cx="7538128" cy="433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Hypothermia, or low body temperature, is a condition that occurs when your body’s temperature drops below 95 degrees Fahrenheit (35 degrees Celsius).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8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Left untreated, hypothermia can lead to cardiac arrest (When your heart stops beating) and death.</a:t>
            </a:r>
          </a:p>
        </p:txBody>
      </p:sp>
      <p:sp>
        <p:nvSpPr>
          <p:cNvPr id="11" name="Line">
            <a:extLst>
              <a:ext uri="{FF2B5EF4-FFF2-40B4-BE49-F238E27FC236}">
                <a16:creationId xmlns:a16="http://schemas.microsoft.com/office/drawing/2014/main" id="{38C11897-42C9-DFE4-82C9-F229C2C924C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6EC5EA8-F2E8-303D-12D9-0326050E701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A21FB12-9FFD-EC39-9E45-F8F752901F1B}"/>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70D0472-7015-8335-8B1D-896AC895011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F474B96F-E0CD-8B1F-CAFD-7CE49A633D47}"/>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21</a:t>
            </a:fld>
            <a:endParaRPr dirty="0"/>
          </a:p>
        </p:txBody>
      </p:sp>
      <p:pic>
        <p:nvPicPr>
          <p:cNvPr id="5" name="Picture 4">
            <a:extLst>
              <a:ext uri="{FF2B5EF4-FFF2-40B4-BE49-F238E27FC236}">
                <a16:creationId xmlns:a16="http://schemas.microsoft.com/office/drawing/2014/main" id="{E6D467C1-4DF4-6349-3728-574BB6A28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F601C48-A797-BB4E-57BB-65AE8264A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4B2327B-3870-B1B7-2251-3A730B3004BC}"/>
              </a:ext>
            </a:extLst>
          </p:cNvPr>
          <p:cNvSpPr txBox="1"/>
          <p:nvPr/>
        </p:nvSpPr>
        <p:spPr>
          <a:xfrm>
            <a:off x="315458" y="1539617"/>
            <a:ext cx="3574001"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HYPOTHERMIA </a:t>
            </a:r>
          </a:p>
        </p:txBody>
      </p:sp>
    </p:spTree>
    <p:extLst>
      <p:ext uri="{BB962C8B-B14F-4D97-AF65-F5344CB8AC3E}">
        <p14:creationId xmlns:p14="http://schemas.microsoft.com/office/powerpoint/2010/main" val="221896501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9B143-C72E-FA5B-1C6F-4940D28F66B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13E4A32-0850-0104-257E-3E9669ECACC3}"/>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8D6358E-60CF-2597-79FE-7C369AEEBD9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9FFCDAF-A562-3D12-756E-548A3083C6F6}"/>
              </a:ext>
            </a:extLst>
          </p:cNvPr>
          <p:cNvSpPr txBox="1"/>
          <p:nvPr/>
        </p:nvSpPr>
        <p:spPr>
          <a:xfrm>
            <a:off x="4282441" y="2204864"/>
            <a:ext cx="7538128" cy="3638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Hypothermia symptoms vary based on the severity of the condition. </a:t>
            </a:r>
          </a:p>
          <a:p>
            <a:pPr algn="just">
              <a:spcBef>
                <a:spcPts val="2000"/>
              </a:spcBef>
              <a:buSzPct val="100000"/>
              <a:defRPr sz="5400">
                <a:latin typeface="Open Sans"/>
                <a:ea typeface="Open Sans"/>
                <a:cs typeface="Open Sans"/>
                <a:sym typeface="Open Sans"/>
              </a:defRPr>
            </a:pPr>
            <a:endParaRPr lang="en-US" sz="28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800" dirty="0">
                <a:solidFill>
                  <a:schemeClr val="tx1"/>
                </a:solidFill>
              </a:rPr>
              <a:t>The stages of hypothermia include mild, moderate and severe.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800" dirty="0">
              <a:solidFill>
                <a:schemeClr val="tx1"/>
              </a:solidFill>
            </a:endParaRPr>
          </a:p>
        </p:txBody>
      </p:sp>
      <p:sp>
        <p:nvSpPr>
          <p:cNvPr id="11" name="Line">
            <a:extLst>
              <a:ext uri="{FF2B5EF4-FFF2-40B4-BE49-F238E27FC236}">
                <a16:creationId xmlns:a16="http://schemas.microsoft.com/office/drawing/2014/main" id="{54C5F9F2-89C2-447A-F052-4767A65C81D4}"/>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C08977C-BE83-36BC-2A65-E579FE47904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32D1A3E4-6C6D-1266-95DE-8C873251E78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0C1A3003-80EE-6354-EC32-45A12C98BFB3}"/>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77EB629-923F-543C-2DAB-BBF102410C43}"/>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22</a:t>
            </a:fld>
            <a:endParaRPr dirty="0"/>
          </a:p>
        </p:txBody>
      </p:sp>
      <p:pic>
        <p:nvPicPr>
          <p:cNvPr id="5" name="Picture 4">
            <a:extLst>
              <a:ext uri="{FF2B5EF4-FFF2-40B4-BE49-F238E27FC236}">
                <a16:creationId xmlns:a16="http://schemas.microsoft.com/office/drawing/2014/main" id="{63B92EC9-6D5F-34AB-C3B4-7ADABAC64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99E0800-88E5-4513-6C67-1E08C50FA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BEFE713-54C9-896B-205D-44925C2D9B7F}"/>
              </a:ext>
            </a:extLst>
          </p:cNvPr>
          <p:cNvSpPr txBox="1"/>
          <p:nvPr/>
        </p:nvSpPr>
        <p:spPr>
          <a:xfrm>
            <a:off x="315458" y="1539617"/>
            <a:ext cx="3574001"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SIGNS &amp; SYMPTOMS </a:t>
            </a:r>
            <a:br>
              <a:rPr lang="en-IN" sz="3600" dirty="0"/>
            </a:br>
            <a:r>
              <a:rPr lang="en-IN" sz="3600" dirty="0"/>
              <a:t> </a:t>
            </a:r>
          </a:p>
        </p:txBody>
      </p:sp>
    </p:spTree>
    <p:extLst>
      <p:ext uri="{BB962C8B-B14F-4D97-AF65-F5344CB8AC3E}">
        <p14:creationId xmlns:p14="http://schemas.microsoft.com/office/powerpoint/2010/main" val="236244126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0A6-BF09-FB35-3D50-8F37176FBFF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89EE526-EC28-D654-51B1-9340ECD65139}"/>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698C777-CDDD-BCC5-6C87-F9033905488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8358F93-570C-9D3F-79B9-91ABF64E74AE}"/>
              </a:ext>
            </a:extLst>
          </p:cNvPr>
          <p:cNvSpPr txBox="1"/>
          <p:nvPr/>
        </p:nvSpPr>
        <p:spPr>
          <a:xfrm>
            <a:off x="4206646" y="2002734"/>
            <a:ext cx="7538128" cy="4967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Hypothermia treatment includes the prevention of further heat loss and the process of rewarming.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 Move the person to a warm, dry location.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Remove wet clothing and replace with dry clothing.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Cover them up with a jacket, hat and blanket.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Apply external heat to their skin, such as with a heat lamp or hot pack.</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5039EF68-A9E0-A6A2-083F-D5DC62350AC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D213581-23E1-E777-CA5A-A21DB0D0DF4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25F2D4D-E72F-B600-5D07-A4FE3E755D34}"/>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175BF344-8E0F-0116-96EB-659EAD7EAB6A}"/>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AA30E374-3366-9C99-4C9B-088885CE0D20}"/>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23</a:t>
            </a:fld>
            <a:endParaRPr dirty="0"/>
          </a:p>
        </p:txBody>
      </p:sp>
      <p:pic>
        <p:nvPicPr>
          <p:cNvPr id="5" name="Picture 4">
            <a:extLst>
              <a:ext uri="{FF2B5EF4-FFF2-40B4-BE49-F238E27FC236}">
                <a16:creationId xmlns:a16="http://schemas.microsoft.com/office/drawing/2014/main" id="{80BCBFD3-FAF3-60DB-5E77-78C1826B74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542961F-58A8-39F1-EB67-3960B2ADBD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DBC4B51-DD7A-3170-8BA7-C6486535C1BE}"/>
              </a:ext>
            </a:extLst>
          </p:cNvPr>
          <p:cNvSpPr txBox="1"/>
          <p:nvPr/>
        </p:nvSpPr>
        <p:spPr>
          <a:xfrm>
            <a:off x="315458" y="1539617"/>
            <a:ext cx="3574001" cy="207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PRE HOSPITAL TREATMENT </a:t>
            </a:r>
            <a:br>
              <a:rPr lang="en-IN" sz="3600" dirty="0"/>
            </a:br>
            <a:r>
              <a:rPr lang="en-IN" sz="3600" dirty="0"/>
              <a:t> </a:t>
            </a:r>
          </a:p>
        </p:txBody>
      </p:sp>
    </p:spTree>
    <p:extLst>
      <p:ext uri="{BB962C8B-B14F-4D97-AF65-F5344CB8AC3E}">
        <p14:creationId xmlns:p14="http://schemas.microsoft.com/office/powerpoint/2010/main" val="35742171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14B9A-C91A-85CB-DB61-7599CAD5FBB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29EAE02-BA4A-92EC-FB55-896C08B4032E}"/>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4356117-1C7B-4CF1-AF51-7FEFC9E3281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6358C74-F38C-2094-F919-E1BB61BC0A2C}"/>
              </a:ext>
            </a:extLst>
          </p:cNvPr>
          <p:cNvSpPr txBox="1"/>
          <p:nvPr/>
        </p:nvSpPr>
        <p:spPr>
          <a:xfrm>
            <a:off x="4206646" y="2002734"/>
            <a:ext cx="7538128" cy="257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Drowning is the condition when the victim inhales or ingests water through his/her respiratory tract or alimentary tract.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Death occurs within 24 </a:t>
            </a:r>
            <a:r>
              <a:rPr lang="en-US" sz="2400" dirty="0" err="1">
                <a:solidFill>
                  <a:schemeClr val="tx1"/>
                </a:solidFill>
              </a:rPr>
              <a:t>hrs</a:t>
            </a:r>
            <a:r>
              <a:rPr lang="en-US" sz="2400" dirty="0">
                <a:solidFill>
                  <a:schemeClr val="tx1"/>
                </a:solidFill>
              </a:rPr>
              <a:t> due to suffocation. </a:t>
            </a:r>
          </a:p>
        </p:txBody>
      </p:sp>
      <p:sp>
        <p:nvSpPr>
          <p:cNvPr id="11" name="Line">
            <a:extLst>
              <a:ext uri="{FF2B5EF4-FFF2-40B4-BE49-F238E27FC236}">
                <a16:creationId xmlns:a16="http://schemas.microsoft.com/office/drawing/2014/main" id="{8E1BED84-7954-3ED6-89AD-ED103D502C0A}"/>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52676A0B-7181-0269-B0DD-A139ECE0DE7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7430C03-1688-B569-17CA-1B583CAD0471}"/>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B8306B43-E8AB-B972-8860-65EE719F5D3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8FC23E88-1630-45BF-10DD-150854787D83}"/>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24</a:t>
            </a:fld>
            <a:endParaRPr dirty="0"/>
          </a:p>
        </p:txBody>
      </p:sp>
      <p:pic>
        <p:nvPicPr>
          <p:cNvPr id="5" name="Picture 4">
            <a:extLst>
              <a:ext uri="{FF2B5EF4-FFF2-40B4-BE49-F238E27FC236}">
                <a16:creationId xmlns:a16="http://schemas.microsoft.com/office/drawing/2014/main" id="{2CBA55AA-E90F-4E52-B353-3CAAA5C67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DE612DC-1F81-F5B7-E5DC-308905901B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2D7EB61E-B7F0-4D49-5F16-287ADC5E2439}"/>
              </a:ext>
            </a:extLst>
          </p:cNvPr>
          <p:cNvSpPr txBox="1"/>
          <p:nvPr/>
        </p:nvSpPr>
        <p:spPr>
          <a:xfrm>
            <a:off x="315458" y="1539617"/>
            <a:ext cx="3574001" cy="207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DROWNING</a:t>
            </a:r>
            <a:br>
              <a:rPr lang="en-IN" sz="3600" dirty="0"/>
            </a:br>
            <a:br>
              <a:rPr lang="en-IN" sz="3600" dirty="0"/>
            </a:br>
            <a:r>
              <a:rPr lang="en-IN" sz="3600" dirty="0"/>
              <a:t> </a:t>
            </a:r>
          </a:p>
        </p:txBody>
      </p:sp>
      <p:pic>
        <p:nvPicPr>
          <p:cNvPr id="2" name="Picture 1">
            <a:extLst>
              <a:ext uri="{FF2B5EF4-FFF2-40B4-BE49-F238E27FC236}">
                <a16:creationId xmlns:a16="http://schemas.microsoft.com/office/drawing/2014/main" id="{C4F2B24E-9ADC-6E5A-1B03-15BF879003AC}"/>
              </a:ext>
            </a:extLst>
          </p:cNvPr>
          <p:cNvPicPr>
            <a:picLocks noChangeAspect="1"/>
          </p:cNvPicPr>
          <p:nvPr/>
        </p:nvPicPr>
        <p:blipFill>
          <a:blip r:embed="rId5"/>
          <a:stretch>
            <a:fillRect/>
          </a:stretch>
        </p:blipFill>
        <p:spPr>
          <a:xfrm>
            <a:off x="315457" y="2985307"/>
            <a:ext cx="3574001" cy="2721115"/>
          </a:xfrm>
          <a:prstGeom prst="rect">
            <a:avLst/>
          </a:prstGeom>
        </p:spPr>
      </p:pic>
    </p:spTree>
    <p:extLst>
      <p:ext uri="{BB962C8B-B14F-4D97-AF65-F5344CB8AC3E}">
        <p14:creationId xmlns:p14="http://schemas.microsoft.com/office/powerpoint/2010/main" val="22543460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FA72-2DCE-4C63-18BF-A766586CB50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8495A62-D204-7B1E-BD92-057CA3DF499F}"/>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4145456-2490-A3DC-DD47-E0BCE9EB6A9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D402CB7-4FFC-E99B-4501-E095872E94A4}"/>
              </a:ext>
            </a:extLst>
          </p:cNvPr>
          <p:cNvSpPr txBox="1"/>
          <p:nvPr/>
        </p:nvSpPr>
        <p:spPr>
          <a:xfrm>
            <a:off x="4206646" y="2216309"/>
            <a:ext cx="7538128" cy="3086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Seizure, unconscious near water.</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Suicide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Drowning in swimming pool.</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Small children have drowning in bath tubs.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Fall during boating.</a:t>
            </a:r>
          </a:p>
        </p:txBody>
      </p:sp>
      <p:sp>
        <p:nvSpPr>
          <p:cNvPr id="11" name="Line">
            <a:extLst>
              <a:ext uri="{FF2B5EF4-FFF2-40B4-BE49-F238E27FC236}">
                <a16:creationId xmlns:a16="http://schemas.microsoft.com/office/drawing/2014/main" id="{E26F5DF5-ECC2-B7E5-F0D8-948AC83BDE18}"/>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C646D820-3113-74BE-D3A3-299734E60AA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D730F71-B283-8291-46BD-C8983E5B1243}"/>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260D42A-DAC3-13D9-C9E7-07016EABEB6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ACE64C6-8E5E-CFD0-C495-61DE6CD47792}"/>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25</a:t>
            </a:fld>
            <a:endParaRPr dirty="0"/>
          </a:p>
        </p:txBody>
      </p:sp>
      <p:pic>
        <p:nvPicPr>
          <p:cNvPr id="5" name="Picture 4">
            <a:extLst>
              <a:ext uri="{FF2B5EF4-FFF2-40B4-BE49-F238E27FC236}">
                <a16:creationId xmlns:a16="http://schemas.microsoft.com/office/drawing/2014/main" id="{02BCBB98-6F89-8BB6-5ED1-11B8FC549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B044391-9DE4-6DC9-7474-BFC37E85B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DDF8E175-B829-6EDE-3834-39A4C39BE73B}"/>
              </a:ext>
            </a:extLst>
          </p:cNvPr>
          <p:cNvSpPr txBox="1"/>
          <p:nvPr/>
        </p:nvSpPr>
        <p:spPr>
          <a:xfrm>
            <a:off x="315458" y="1539617"/>
            <a:ext cx="3574001" cy="207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CAUSES</a:t>
            </a:r>
            <a:br>
              <a:rPr lang="en-IN" sz="3600" dirty="0"/>
            </a:br>
            <a:br>
              <a:rPr lang="en-IN" sz="3600" dirty="0"/>
            </a:br>
            <a:r>
              <a:rPr lang="en-IN" sz="3600" dirty="0"/>
              <a:t> </a:t>
            </a:r>
          </a:p>
        </p:txBody>
      </p:sp>
      <p:pic>
        <p:nvPicPr>
          <p:cNvPr id="2" name="Picture 1">
            <a:extLst>
              <a:ext uri="{FF2B5EF4-FFF2-40B4-BE49-F238E27FC236}">
                <a16:creationId xmlns:a16="http://schemas.microsoft.com/office/drawing/2014/main" id="{77EDA079-5D16-AF28-BA4F-57A9BA112049}"/>
              </a:ext>
            </a:extLst>
          </p:cNvPr>
          <p:cNvPicPr>
            <a:picLocks noChangeAspect="1"/>
          </p:cNvPicPr>
          <p:nvPr/>
        </p:nvPicPr>
        <p:blipFill>
          <a:blip r:embed="rId5"/>
          <a:stretch>
            <a:fillRect/>
          </a:stretch>
        </p:blipFill>
        <p:spPr>
          <a:xfrm>
            <a:off x="315457" y="2985307"/>
            <a:ext cx="3574001" cy="2721115"/>
          </a:xfrm>
          <a:prstGeom prst="rect">
            <a:avLst/>
          </a:prstGeom>
        </p:spPr>
      </p:pic>
    </p:spTree>
    <p:extLst>
      <p:ext uri="{BB962C8B-B14F-4D97-AF65-F5344CB8AC3E}">
        <p14:creationId xmlns:p14="http://schemas.microsoft.com/office/powerpoint/2010/main" val="121747670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5D50-6D37-CC82-E88E-1E0AD05191D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6939A7D-4A50-5187-4AF5-46385C7B1E4C}"/>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41426D4-6C08-4AE3-1F08-BFA05D7EB9D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B7F800-D732-1D5A-C825-1805C4641B8D}"/>
              </a:ext>
            </a:extLst>
          </p:cNvPr>
          <p:cNvSpPr txBox="1"/>
          <p:nvPr/>
        </p:nvSpPr>
        <p:spPr>
          <a:xfrm>
            <a:off x="4152192" y="1806166"/>
            <a:ext cx="7538128" cy="4818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Body is wet, cold hands and legs.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Bluish discoloration of body especially lips.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Frothy discharge from mouth, vomiting.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Increased/decreased rate of breathing/ absent breathing.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Abnormal sound.</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Decreased heart rate.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No breathing and no pulse.</a:t>
            </a:r>
          </a:p>
        </p:txBody>
      </p:sp>
      <p:sp>
        <p:nvSpPr>
          <p:cNvPr id="11" name="Line">
            <a:extLst>
              <a:ext uri="{FF2B5EF4-FFF2-40B4-BE49-F238E27FC236}">
                <a16:creationId xmlns:a16="http://schemas.microsoft.com/office/drawing/2014/main" id="{46433A89-A1A0-1B52-3DAF-43D99EA0E0B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739A6BA9-ACF2-9CF0-F6D9-830A4A56EEE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5DF5D3C-7A1D-F25C-95E3-B8E0BBC65432}"/>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10DBCF96-D39B-5FC5-1BB7-AC3C11B6108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D34C0E59-9705-70B7-EF5D-803D8EA0EC8A}"/>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26</a:t>
            </a:fld>
            <a:endParaRPr dirty="0"/>
          </a:p>
        </p:txBody>
      </p:sp>
      <p:pic>
        <p:nvPicPr>
          <p:cNvPr id="5" name="Picture 4">
            <a:extLst>
              <a:ext uri="{FF2B5EF4-FFF2-40B4-BE49-F238E27FC236}">
                <a16:creationId xmlns:a16="http://schemas.microsoft.com/office/drawing/2014/main" id="{53979339-E3F8-289D-8B0E-F99A0CE15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9463943-92F4-4934-6FE6-52089629D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F5309E4-EB1D-8C75-CB6C-4B4305E53C7E}"/>
              </a:ext>
            </a:extLst>
          </p:cNvPr>
          <p:cNvSpPr txBox="1"/>
          <p:nvPr/>
        </p:nvSpPr>
        <p:spPr>
          <a:xfrm>
            <a:off x="315458" y="1539617"/>
            <a:ext cx="3574001" cy="2572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SIGN &amp; SYMPTOMS</a:t>
            </a:r>
            <a:br>
              <a:rPr lang="en-IN" sz="3600" dirty="0"/>
            </a:br>
            <a:br>
              <a:rPr lang="en-IN" sz="3600" dirty="0"/>
            </a:br>
            <a:r>
              <a:rPr lang="en-IN" sz="3600" dirty="0"/>
              <a:t> </a:t>
            </a:r>
          </a:p>
        </p:txBody>
      </p:sp>
      <p:pic>
        <p:nvPicPr>
          <p:cNvPr id="2" name="Picture 1">
            <a:extLst>
              <a:ext uri="{FF2B5EF4-FFF2-40B4-BE49-F238E27FC236}">
                <a16:creationId xmlns:a16="http://schemas.microsoft.com/office/drawing/2014/main" id="{943A811D-608F-6D6E-C5AE-A7B7D8D16138}"/>
              </a:ext>
            </a:extLst>
          </p:cNvPr>
          <p:cNvPicPr>
            <a:picLocks noChangeAspect="1"/>
          </p:cNvPicPr>
          <p:nvPr/>
        </p:nvPicPr>
        <p:blipFill>
          <a:blip r:embed="rId5"/>
          <a:stretch>
            <a:fillRect/>
          </a:stretch>
        </p:blipFill>
        <p:spPr>
          <a:xfrm>
            <a:off x="315457" y="3175613"/>
            <a:ext cx="3574001" cy="2721115"/>
          </a:xfrm>
          <a:prstGeom prst="rect">
            <a:avLst/>
          </a:prstGeom>
        </p:spPr>
      </p:pic>
    </p:spTree>
    <p:extLst>
      <p:ext uri="{BB962C8B-B14F-4D97-AF65-F5344CB8AC3E}">
        <p14:creationId xmlns:p14="http://schemas.microsoft.com/office/powerpoint/2010/main" val="15711019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9D9B-64A7-D847-BDC0-59929724589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AE68E5D-598D-A786-0307-204DF22AFB93}"/>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25B7FF2D-3E2F-701F-48DF-F0B4EC2E5FC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1343E5C-6DD6-831C-6588-5F8C9A9F1919}"/>
              </a:ext>
            </a:extLst>
          </p:cNvPr>
          <p:cNvSpPr txBox="1"/>
          <p:nvPr/>
        </p:nvSpPr>
        <p:spPr>
          <a:xfrm>
            <a:off x="4152192" y="1806166"/>
            <a:ext cx="7538128" cy="3492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During drowning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Your safety first: don’t just jump in the water.</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Throw a light object(life jacket, wooden </a:t>
            </a:r>
            <a:r>
              <a:rPr lang="en-US" sz="2400" dirty="0" err="1">
                <a:solidFill>
                  <a:schemeClr val="tx1"/>
                </a:solidFill>
              </a:rPr>
              <a:t>piece,rope</a:t>
            </a:r>
            <a:r>
              <a:rPr lang="en-US" sz="2400" dirty="0">
                <a:solidFill>
                  <a:schemeClr val="tx1"/>
                </a:solidFill>
              </a:rPr>
              <a:t>) for the patient to catch.</a:t>
            </a:r>
          </a:p>
        </p:txBody>
      </p:sp>
      <p:sp>
        <p:nvSpPr>
          <p:cNvPr id="11" name="Line">
            <a:extLst>
              <a:ext uri="{FF2B5EF4-FFF2-40B4-BE49-F238E27FC236}">
                <a16:creationId xmlns:a16="http://schemas.microsoft.com/office/drawing/2014/main" id="{014D780D-019C-3CBA-2AF4-38944C95A67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B42069B-EECF-538F-7F34-19A078B4184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0F624452-01C6-E528-557A-9EF28DEC3D78}"/>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1D577F0-0931-8D42-8E21-6C9FB984859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EF41DD9-4AED-A95E-08E1-094510DC3BA2}"/>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27</a:t>
            </a:fld>
            <a:endParaRPr dirty="0"/>
          </a:p>
        </p:txBody>
      </p:sp>
      <p:pic>
        <p:nvPicPr>
          <p:cNvPr id="5" name="Picture 4">
            <a:extLst>
              <a:ext uri="{FF2B5EF4-FFF2-40B4-BE49-F238E27FC236}">
                <a16:creationId xmlns:a16="http://schemas.microsoft.com/office/drawing/2014/main" id="{A9B1232D-41D6-F32A-5B7E-4DF3AA42A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F46514D-683E-6BC3-0723-F99152B1B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7B69220-BF16-7A08-E13E-BFC4C6670353}"/>
              </a:ext>
            </a:extLst>
          </p:cNvPr>
          <p:cNvSpPr txBox="1"/>
          <p:nvPr/>
        </p:nvSpPr>
        <p:spPr>
          <a:xfrm>
            <a:off x="397562" y="1094093"/>
            <a:ext cx="3574001" cy="257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FIRST AID MANAGEMENT</a:t>
            </a:r>
            <a:br>
              <a:rPr lang="en-IN" sz="3600" dirty="0"/>
            </a:br>
            <a:br>
              <a:rPr lang="en-IN" sz="3600" dirty="0"/>
            </a:br>
            <a:r>
              <a:rPr lang="en-IN" sz="3600" dirty="0"/>
              <a:t> </a:t>
            </a:r>
          </a:p>
        </p:txBody>
      </p:sp>
      <p:pic>
        <p:nvPicPr>
          <p:cNvPr id="3" name="Picture 2">
            <a:extLst>
              <a:ext uri="{FF2B5EF4-FFF2-40B4-BE49-F238E27FC236}">
                <a16:creationId xmlns:a16="http://schemas.microsoft.com/office/drawing/2014/main" id="{EABE3A62-D2AE-79AD-534D-CF9585468365}"/>
              </a:ext>
            </a:extLst>
          </p:cNvPr>
          <p:cNvPicPr>
            <a:picLocks noChangeAspect="1"/>
          </p:cNvPicPr>
          <p:nvPr/>
        </p:nvPicPr>
        <p:blipFill>
          <a:blip r:embed="rId5"/>
          <a:stretch>
            <a:fillRect/>
          </a:stretch>
        </p:blipFill>
        <p:spPr>
          <a:xfrm>
            <a:off x="501680" y="2904286"/>
            <a:ext cx="2740677" cy="3657322"/>
          </a:xfrm>
          <a:prstGeom prst="rect">
            <a:avLst/>
          </a:prstGeom>
        </p:spPr>
      </p:pic>
    </p:spTree>
    <p:extLst>
      <p:ext uri="{BB962C8B-B14F-4D97-AF65-F5344CB8AC3E}">
        <p14:creationId xmlns:p14="http://schemas.microsoft.com/office/powerpoint/2010/main" val="76217979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C2B21-8482-15F5-399A-592A89D96AA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2F1A0D2-1FDC-75DB-1A8A-5FDBE727F2A7}"/>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93333C61-602A-70B0-1937-C9912C86EC4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FECA6A5-C65E-F488-39DB-1C939E75F33E}"/>
              </a:ext>
            </a:extLst>
          </p:cNvPr>
          <p:cNvSpPr txBox="1"/>
          <p:nvPr/>
        </p:nvSpPr>
        <p:spPr>
          <a:xfrm>
            <a:off x="4171272" y="1777936"/>
            <a:ext cx="7538128" cy="2167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Rescue the patient from under water.</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Lie the patient in flat surface.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Remove all the wet clothes and make the patient warm.</a:t>
            </a:r>
          </a:p>
        </p:txBody>
      </p:sp>
      <p:sp>
        <p:nvSpPr>
          <p:cNvPr id="11" name="Line">
            <a:extLst>
              <a:ext uri="{FF2B5EF4-FFF2-40B4-BE49-F238E27FC236}">
                <a16:creationId xmlns:a16="http://schemas.microsoft.com/office/drawing/2014/main" id="{92EE12ED-5F30-A297-EF68-84B3607471D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B23FFC3-9DEA-4B97-9ADB-53E7042893F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74B81D5-9C3E-9BE4-501F-543231B959D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D248E2C-B18C-F397-92D7-9D4EF528B133}"/>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D9A21F1-0BD9-9D20-1F9C-7C5F7329A606}"/>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28</a:t>
            </a:fld>
            <a:endParaRPr dirty="0"/>
          </a:p>
        </p:txBody>
      </p:sp>
      <p:pic>
        <p:nvPicPr>
          <p:cNvPr id="5" name="Picture 4">
            <a:extLst>
              <a:ext uri="{FF2B5EF4-FFF2-40B4-BE49-F238E27FC236}">
                <a16:creationId xmlns:a16="http://schemas.microsoft.com/office/drawing/2014/main" id="{2F1829B8-8E61-E0F7-6307-DBF714702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3F0E4D8-DA8E-1FE0-DA7B-5D9ABD956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8B72EBCD-29C4-6EE7-8DA6-BC8F8DDA0358}"/>
              </a:ext>
            </a:extLst>
          </p:cNvPr>
          <p:cNvSpPr txBox="1"/>
          <p:nvPr/>
        </p:nvSpPr>
        <p:spPr>
          <a:xfrm>
            <a:off x="397562" y="1094093"/>
            <a:ext cx="3574001" cy="2572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FIRST AID MANAGEMENT</a:t>
            </a:r>
            <a:br>
              <a:rPr lang="en-IN" sz="3600" dirty="0"/>
            </a:br>
            <a:br>
              <a:rPr lang="en-IN" sz="3600" dirty="0"/>
            </a:br>
            <a:r>
              <a:rPr lang="en-IN" sz="3600" dirty="0"/>
              <a:t> </a:t>
            </a:r>
          </a:p>
        </p:txBody>
      </p:sp>
      <p:pic>
        <p:nvPicPr>
          <p:cNvPr id="4" name="Picture 3">
            <a:extLst>
              <a:ext uri="{FF2B5EF4-FFF2-40B4-BE49-F238E27FC236}">
                <a16:creationId xmlns:a16="http://schemas.microsoft.com/office/drawing/2014/main" id="{F1BDB358-B557-B36B-4B37-E3B97DD119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169" y="4604249"/>
            <a:ext cx="3111535" cy="172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ADFEA9F3-CF64-BB58-6694-5097339BBA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0505" y="4563366"/>
            <a:ext cx="4191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D99D2527-FFCC-39F5-DB4F-40A6D9FDCD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3807" y="4563366"/>
            <a:ext cx="3865172"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25103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D9A52-CE4A-9877-89E7-D86E87F9E18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49C9DD3-2528-F714-D6AB-549359CAA826}"/>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FC1FC49-3B96-64A4-583E-F00D812C086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11A1FC4-F8CB-7E2C-47AD-6C15DD2C15A7}"/>
              </a:ext>
            </a:extLst>
          </p:cNvPr>
          <p:cNvSpPr txBox="1"/>
          <p:nvPr/>
        </p:nvSpPr>
        <p:spPr>
          <a:xfrm>
            <a:off x="4171272" y="1900604"/>
            <a:ext cx="7538128" cy="4411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Check responsiveness :–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Look :- Alertness (AVPU) chest movement.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Listen :- Heart sound and Respiration sound.</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Feel :- Air passage through nostrils.</a:t>
            </a:r>
          </a:p>
        </p:txBody>
      </p:sp>
      <p:sp>
        <p:nvSpPr>
          <p:cNvPr id="11" name="Line">
            <a:extLst>
              <a:ext uri="{FF2B5EF4-FFF2-40B4-BE49-F238E27FC236}">
                <a16:creationId xmlns:a16="http://schemas.microsoft.com/office/drawing/2014/main" id="{DAC27AF9-33F0-DC67-DEAC-2FF3767CEEC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9B77AFD-7480-6260-9204-B79F2723F19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13C3F2D-0F81-1C86-0045-BF65E1295EEB}"/>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F36D7F69-25BF-0B32-7D69-3B6D169BD651}"/>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2CB0852B-90E1-E7BA-A12F-DDA168F7069E}"/>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29</a:t>
            </a:fld>
            <a:endParaRPr dirty="0"/>
          </a:p>
        </p:txBody>
      </p:sp>
      <p:pic>
        <p:nvPicPr>
          <p:cNvPr id="5" name="Picture 4">
            <a:extLst>
              <a:ext uri="{FF2B5EF4-FFF2-40B4-BE49-F238E27FC236}">
                <a16:creationId xmlns:a16="http://schemas.microsoft.com/office/drawing/2014/main" id="{8EDB180D-747A-E95E-3D1B-42183C228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FE3733C-FF2E-9885-588A-7E58204D4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1E573DE-BF34-CFBA-7A00-C0B3C808BE05}"/>
              </a:ext>
            </a:extLst>
          </p:cNvPr>
          <p:cNvSpPr txBox="1"/>
          <p:nvPr/>
        </p:nvSpPr>
        <p:spPr>
          <a:xfrm>
            <a:off x="397562" y="1094093"/>
            <a:ext cx="3574001" cy="257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ASSESS THE PATIENT</a:t>
            </a:r>
            <a:br>
              <a:rPr lang="en-IN" sz="3600" dirty="0"/>
            </a:br>
            <a:br>
              <a:rPr lang="en-IN" sz="3600" dirty="0"/>
            </a:br>
            <a:r>
              <a:rPr lang="en-IN" sz="3600" dirty="0"/>
              <a:t> </a:t>
            </a:r>
          </a:p>
        </p:txBody>
      </p:sp>
    </p:spTree>
    <p:extLst>
      <p:ext uri="{BB962C8B-B14F-4D97-AF65-F5344CB8AC3E}">
        <p14:creationId xmlns:p14="http://schemas.microsoft.com/office/powerpoint/2010/main" val="5454237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1325C0C-41AE-336C-F4A0-EF06C028E7D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4205694" y="2093809"/>
            <a:ext cx="7538128" cy="470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When human beings descend beneath the water, the pressure around them increases greatly.</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To keep the lungs from collapsing, air must be supplied at very high pressure to keep them inflated.</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exposes the blood in the lungs also to extremely high alveolar gas pressure, a condition called </a:t>
            </a:r>
            <a:r>
              <a:rPr lang="en-US" sz="2000" dirty="0" err="1">
                <a:solidFill>
                  <a:schemeClr val="tx1"/>
                </a:solidFill>
              </a:rPr>
              <a:t>Hyperbarism</a:t>
            </a:r>
            <a:r>
              <a:rPr lang="en-US" sz="2000" dirty="0">
                <a:solidFill>
                  <a:schemeClr val="tx1"/>
                </a:solidFill>
              </a:rPr>
              <a:t>.</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Beyond certain limits, these high pressures can cause great alterations in body physiology and can be lethal.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0E3C1710-48E4-A63D-27DB-8798A27B2C0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Under water diving</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228D0-AEC7-42C0-A242-923198998E7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5CF2ED8-D141-A360-5E74-BC89EB6A0AD7}"/>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1B725BC-665C-E15E-75EC-ADC5969CFA7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4D7B419-B92E-F37E-0C1F-26521E085484}"/>
              </a:ext>
            </a:extLst>
          </p:cNvPr>
          <p:cNvSpPr txBox="1"/>
          <p:nvPr/>
        </p:nvSpPr>
        <p:spPr>
          <a:xfrm>
            <a:off x="4171272" y="1900604"/>
            <a:ext cx="7538128" cy="3749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No pulse no respiration:- Start CPR.</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algn="just">
              <a:spcBef>
                <a:spcPts val="2000"/>
              </a:spcBef>
              <a:buSzPct val="100000"/>
              <a:defRPr sz="5400">
                <a:latin typeface="Open Sans"/>
                <a:ea typeface="Open Sans"/>
                <a:cs typeface="Open Sans"/>
                <a:sym typeface="Open Sans"/>
              </a:defRPr>
            </a:pPr>
            <a:r>
              <a:rPr lang="en-US" sz="2400" dirty="0">
                <a:solidFill>
                  <a:schemeClr val="tx1"/>
                </a:solidFill>
              </a:rPr>
              <a:t>Patient breathing but has difficulty.</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Maintain ABC.</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Manage if injuries.</a:t>
            </a:r>
          </a:p>
        </p:txBody>
      </p:sp>
      <p:sp>
        <p:nvSpPr>
          <p:cNvPr id="11" name="Line">
            <a:extLst>
              <a:ext uri="{FF2B5EF4-FFF2-40B4-BE49-F238E27FC236}">
                <a16:creationId xmlns:a16="http://schemas.microsoft.com/office/drawing/2014/main" id="{14047753-FFD5-542E-7458-361E754557D0}"/>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4A049817-2A80-23D9-8E9F-279640E8665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BFD236D-85AE-B0A5-F576-3640D9FD960C}"/>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F4D3D5B1-580D-C258-7433-F15A0F27680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68DEF05D-3965-7074-FB3B-2F736BC043FC}"/>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30</a:t>
            </a:fld>
            <a:endParaRPr dirty="0"/>
          </a:p>
        </p:txBody>
      </p:sp>
      <p:pic>
        <p:nvPicPr>
          <p:cNvPr id="5" name="Picture 4">
            <a:extLst>
              <a:ext uri="{FF2B5EF4-FFF2-40B4-BE49-F238E27FC236}">
                <a16:creationId xmlns:a16="http://schemas.microsoft.com/office/drawing/2014/main" id="{F4EEA581-4B58-1E1D-84C3-4459E0DED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776BC0C-60B1-5381-678F-10D12C28D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BF18A2B-3C72-68EC-6D70-A159BCB58BCE}"/>
              </a:ext>
            </a:extLst>
          </p:cNvPr>
          <p:cNvSpPr txBox="1"/>
          <p:nvPr/>
        </p:nvSpPr>
        <p:spPr>
          <a:xfrm>
            <a:off x="397562" y="1094093"/>
            <a:ext cx="3574001"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ASSESS THE PATIENT</a:t>
            </a:r>
          </a:p>
        </p:txBody>
      </p:sp>
      <p:pic>
        <p:nvPicPr>
          <p:cNvPr id="2" name="Picture 1">
            <a:extLst>
              <a:ext uri="{FF2B5EF4-FFF2-40B4-BE49-F238E27FC236}">
                <a16:creationId xmlns:a16="http://schemas.microsoft.com/office/drawing/2014/main" id="{CD2A9C43-0507-A24C-BBD0-47688C0FAD9D}"/>
              </a:ext>
            </a:extLst>
          </p:cNvPr>
          <p:cNvPicPr>
            <a:picLocks noChangeAspect="1"/>
          </p:cNvPicPr>
          <p:nvPr/>
        </p:nvPicPr>
        <p:blipFill>
          <a:blip r:embed="rId5"/>
          <a:stretch>
            <a:fillRect/>
          </a:stretch>
        </p:blipFill>
        <p:spPr>
          <a:xfrm>
            <a:off x="444475" y="2924944"/>
            <a:ext cx="3077465" cy="3057413"/>
          </a:xfrm>
          <a:prstGeom prst="rect">
            <a:avLst/>
          </a:prstGeom>
        </p:spPr>
      </p:pic>
    </p:spTree>
    <p:extLst>
      <p:ext uri="{BB962C8B-B14F-4D97-AF65-F5344CB8AC3E}">
        <p14:creationId xmlns:p14="http://schemas.microsoft.com/office/powerpoint/2010/main" val="235494746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8FFA-FD1E-84B6-199F-EADB636E1DB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601286B-92D8-F7DB-73A6-CDB6755A9120}"/>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39D91B16-AEB6-9654-69F4-53420E52863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4F5A14E-A808-4645-3C83-E0ACA45AEF32}"/>
              </a:ext>
            </a:extLst>
          </p:cNvPr>
          <p:cNvSpPr txBox="1"/>
          <p:nvPr/>
        </p:nvSpPr>
        <p:spPr>
          <a:xfrm>
            <a:off x="4171272" y="1900604"/>
            <a:ext cx="7538128" cy="4155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Left lateral position.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Clear foreign body.</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Don’t insert anything in mouth (e.g. Spoon)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Air way open through head tilt chin lift or jaw thrust.</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Loosen tie, clothing around the neck.</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Remove artificial dentures if possible</a:t>
            </a:r>
          </a:p>
        </p:txBody>
      </p:sp>
      <p:sp>
        <p:nvSpPr>
          <p:cNvPr id="11" name="Line">
            <a:extLst>
              <a:ext uri="{FF2B5EF4-FFF2-40B4-BE49-F238E27FC236}">
                <a16:creationId xmlns:a16="http://schemas.microsoft.com/office/drawing/2014/main" id="{76031111-DD55-AF1A-D34E-3ADFACC1EE00}"/>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4706297-D550-2932-327E-49A466BF133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FA44FBDE-3F53-B823-B0A3-E88C075B8DB4}"/>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41E879C1-FD25-8307-3907-5751E56B29D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0ECCF740-8486-4988-5C1F-0369D8D5FC8B}"/>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31</a:t>
            </a:fld>
            <a:endParaRPr dirty="0"/>
          </a:p>
        </p:txBody>
      </p:sp>
      <p:pic>
        <p:nvPicPr>
          <p:cNvPr id="5" name="Picture 4">
            <a:extLst>
              <a:ext uri="{FF2B5EF4-FFF2-40B4-BE49-F238E27FC236}">
                <a16:creationId xmlns:a16="http://schemas.microsoft.com/office/drawing/2014/main" id="{BED629C2-E5A3-AD5C-3D40-BD7B163C7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E30CC50-513D-19D7-B75F-1C7065AD4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95D01336-6B7E-84E6-C118-4753FE646C19}"/>
              </a:ext>
            </a:extLst>
          </p:cNvPr>
          <p:cNvSpPr txBox="1"/>
          <p:nvPr/>
        </p:nvSpPr>
        <p:spPr>
          <a:xfrm>
            <a:off x="397562" y="1094093"/>
            <a:ext cx="3574001" cy="257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Maintain Airway</a:t>
            </a:r>
            <a:br>
              <a:rPr lang="en-IN" sz="3600" dirty="0"/>
            </a:br>
            <a:br>
              <a:rPr lang="en-IN" sz="3600" dirty="0"/>
            </a:br>
            <a:r>
              <a:rPr lang="en-IN" sz="3600" dirty="0"/>
              <a:t> </a:t>
            </a:r>
          </a:p>
        </p:txBody>
      </p:sp>
    </p:spTree>
    <p:extLst>
      <p:ext uri="{BB962C8B-B14F-4D97-AF65-F5344CB8AC3E}">
        <p14:creationId xmlns:p14="http://schemas.microsoft.com/office/powerpoint/2010/main" val="255282163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021AF-0EF4-0BD6-7ACB-9A217C358C5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CC6DEB8-CD2D-EE7B-30BC-687C0829E23F}"/>
              </a:ext>
            </a:extLst>
          </p:cNvPr>
          <p:cNvSpPr/>
          <p:nvPr/>
        </p:nvSpPr>
        <p:spPr>
          <a:xfrm>
            <a:off x="4083865"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8CDA0D37-B76B-8A9F-FC71-0BC331E9E18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73972D6-7125-E6CC-9F7A-812B8C65920A}"/>
              </a:ext>
            </a:extLst>
          </p:cNvPr>
          <p:cNvSpPr txBox="1"/>
          <p:nvPr/>
        </p:nvSpPr>
        <p:spPr>
          <a:xfrm>
            <a:off x="4171272" y="1900604"/>
            <a:ext cx="7538128" cy="4957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Remove excess water from lungs and abdomen:</a:t>
            </a:r>
          </a:p>
          <a:p>
            <a:pPr algn="just">
              <a:spcBef>
                <a:spcPts val="2000"/>
              </a:spcBef>
              <a:buSzPct val="100000"/>
              <a:defRPr sz="5400">
                <a:latin typeface="Open Sans"/>
                <a:ea typeface="Open Sans"/>
                <a:cs typeface="Open Sans"/>
                <a:sym typeface="Open Sans"/>
              </a:defRPr>
            </a:pPr>
            <a:r>
              <a:rPr lang="en-US" sz="2000" dirty="0">
                <a:solidFill>
                  <a:schemeClr val="tx1"/>
                </a:solidFill>
              </a:rPr>
              <a:t>1. By turning upside down</a:t>
            </a:r>
          </a:p>
          <a:p>
            <a:pPr algn="just">
              <a:spcBef>
                <a:spcPts val="2000"/>
              </a:spcBef>
              <a:buSzPct val="100000"/>
              <a:defRPr sz="5400">
                <a:latin typeface="Open Sans"/>
                <a:ea typeface="Open Sans"/>
                <a:cs typeface="Open Sans"/>
                <a:sym typeface="Open Sans"/>
              </a:defRPr>
            </a:pPr>
            <a:r>
              <a:rPr lang="en-US" sz="2000" dirty="0">
                <a:solidFill>
                  <a:schemeClr val="tx1"/>
                </a:solidFill>
              </a:rPr>
              <a:t>2. Or pressing over the abdomen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Reassure the patient shows sign of become responsive such as coughing, opening eyes, speaking and start to breathe normally put them it the recovery position.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You may also need to treat them for hypothermia covering them with warm clothes and blankets.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Immediately transfer to hospital.</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44663CD6-523D-5A95-F770-0C1D6C56CCE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AF51629-AFBC-E28C-1000-1F0707BAC11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229A7093-4200-30FF-DA87-448F12C5FF61}"/>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81ED4C31-6A5D-F679-5C57-2D3F53AB6695}"/>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27719FC6-864E-1EB1-31CB-0F80131D6CAB}"/>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32</a:t>
            </a:fld>
            <a:endParaRPr dirty="0"/>
          </a:p>
        </p:txBody>
      </p:sp>
      <p:pic>
        <p:nvPicPr>
          <p:cNvPr id="5" name="Picture 4">
            <a:extLst>
              <a:ext uri="{FF2B5EF4-FFF2-40B4-BE49-F238E27FC236}">
                <a16:creationId xmlns:a16="http://schemas.microsoft.com/office/drawing/2014/main" id="{A611721E-858B-DC73-DD74-47331E454D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A5F9766-60EC-E23A-C111-12E00DE9E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D730C94-4DBC-71FB-EC45-4652548FAC37}"/>
              </a:ext>
            </a:extLst>
          </p:cNvPr>
          <p:cNvSpPr txBox="1"/>
          <p:nvPr/>
        </p:nvSpPr>
        <p:spPr>
          <a:xfrm>
            <a:off x="397562" y="1094093"/>
            <a:ext cx="3574001" cy="2572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br>
              <a:rPr lang="en-IN" sz="3600" dirty="0"/>
            </a:br>
            <a:r>
              <a:rPr lang="en-IN" sz="3600" dirty="0"/>
              <a:t>Maintain Airway</a:t>
            </a:r>
            <a:br>
              <a:rPr lang="en-IN" sz="3600" dirty="0"/>
            </a:br>
            <a:br>
              <a:rPr lang="en-IN" sz="3600" dirty="0"/>
            </a:br>
            <a:r>
              <a:rPr lang="en-IN" sz="3600" dirty="0"/>
              <a:t> </a:t>
            </a:r>
          </a:p>
        </p:txBody>
      </p:sp>
    </p:spTree>
    <p:extLst>
      <p:ext uri="{BB962C8B-B14F-4D97-AF65-F5344CB8AC3E}">
        <p14:creationId xmlns:p14="http://schemas.microsoft.com/office/powerpoint/2010/main" val="18214445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6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36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11418701" y="6368536"/>
            <a:ext cx="350736" cy="369331"/>
          </a:xfrm>
        </p:spPr>
        <p:txBody>
          <a:bodyPr/>
          <a:lstStyle/>
          <a:p>
            <a:fld id="{2BB1E14F-796C-409E-9B94-89634ADD74DA}" type="slidenum">
              <a:rPr lang="en-IN" smtClean="0"/>
              <a:t>33</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69"/>
            <a:ext cx="6805306" cy="626186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8" y="3230215"/>
            <a:ext cx="3724569" cy="69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algn="ctr"/>
            <a:r>
              <a:rPr lang="en-US" sz="4000" b="1" dirty="0">
                <a:latin typeface="Open sans"/>
              </a:rPr>
              <a:t>THANK YOU </a:t>
            </a:r>
            <a:r>
              <a:rPr lang="en-US" sz="4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2" y="0"/>
            <a:ext cx="2440349" cy="1463018"/>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10817618" y="6620"/>
            <a:ext cx="1387082" cy="1227775"/>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4517493" y="633032"/>
            <a:ext cx="5739388" cy="5349050"/>
          </a:xfrm>
          <a:prstGeom prst="rect">
            <a:avLst/>
          </a:prstGeom>
          <a:noFill/>
          <a:ln>
            <a:noFill/>
          </a:ln>
        </p:spPr>
      </p:pic>
    </p:spTree>
    <p:extLst>
      <p:ext uri="{BB962C8B-B14F-4D97-AF65-F5344CB8AC3E}">
        <p14:creationId xmlns:p14="http://schemas.microsoft.com/office/powerpoint/2010/main" val="71826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DA54-4C92-B118-BA8C-228757A0DF4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AD5DFDB-023D-F544-5B62-96E77CDE87D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02E192E-259B-ACCA-3E9C-67AB4E40BC5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 name="Line">
            <a:extLst>
              <a:ext uri="{FF2B5EF4-FFF2-40B4-BE49-F238E27FC236}">
                <a16:creationId xmlns:a16="http://schemas.microsoft.com/office/drawing/2014/main" id="{6207157D-2EAE-C09E-8D78-9FEB93887024}"/>
              </a:ext>
            </a:extLst>
          </p:cNvPr>
          <p:cNvSpPr/>
          <p:nvPr/>
        </p:nvSpPr>
        <p:spPr>
          <a:xfrm>
            <a:off x="3798709" y="1196752"/>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364D990-657B-93AE-B7F1-EFF9F7FEFDC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4FBF39D2-6F82-F0FE-7334-D48D97D8E58D}"/>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88712E8E-D0F7-EFE4-3344-2856395FD75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F86DC86-9B63-04F8-C967-CBA8E33AE55E}"/>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a:t>
            </a:fld>
            <a:endParaRPr dirty="0"/>
          </a:p>
        </p:txBody>
      </p:sp>
      <p:pic>
        <p:nvPicPr>
          <p:cNvPr id="5" name="Picture 4">
            <a:extLst>
              <a:ext uri="{FF2B5EF4-FFF2-40B4-BE49-F238E27FC236}">
                <a16:creationId xmlns:a16="http://schemas.microsoft.com/office/drawing/2014/main" id="{BBA9A1D4-21CD-08D7-C260-9AA462DAE6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0D092B7-073A-7ECE-5C17-F32FA4AE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6C0CE5FB-578E-A4E3-8D20-D5BB8198A30F}"/>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PRESSURE AT DEPTH </a:t>
            </a:r>
          </a:p>
        </p:txBody>
      </p:sp>
      <p:graphicFrame>
        <p:nvGraphicFramePr>
          <p:cNvPr id="3" name="Content Placeholder 1">
            <a:extLst>
              <a:ext uri="{FF2B5EF4-FFF2-40B4-BE49-F238E27FC236}">
                <a16:creationId xmlns:a16="http://schemas.microsoft.com/office/drawing/2014/main" id="{141E0D64-120F-EE5E-2FD3-D4FC6B29C1A9}"/>
              </a:ext>
            </a:extLst>
          </p:cNvPr>
          <p:cNvGraphicFramePr>
            <a:graphicFrameLocks/>
          </p:cNvGraphicFramePr>
          <p:nvPr>
            <p:extLst>
              <p:ext uri="{D42A27DB-BD31-4B8C-83A1-F6EECF244321}">
                <p14:modId xmlns:p14="http://schemas.microsoft.com/office/powerpoint/2010/main" val="1102707044"/>
              </p:ext>
            </p:extLst>
          </p:nvPr>
        </p:nvGraphicFramePr>
        <p:xfrm>
          <a:off x="4295800" y="1687240"/>
          <a:ext cx="7416824" cy="4992624"/>
        </p:xfrm>
        <a:graphic>
          <a:graphicData uri="http://schemas.openxmlformats.org/drawingml/2006/table">
            <a:tbl>
              <a:tblPr firstRow="1" bandRow="1">
                <a:tableStyleId>{5C22544A-7EE6-4342-B048-85BDC9FD1C3A}</a:tableStyleId>
              </a:tblPr>
              <a:tblGrid>
                <a:gridCol w="3708412">
                  <a:extLst>
                    <a:ext uri="{9D8B030D-6E8A-4147-A177-3AD203B41FA5}">
                      <a16:colId xmlns:a16="http://schemas.microsoft.com/office/drawing/2014/main" val="3662524702"/>
                    </a:ext>
                  </a:extLst>
                </a:gridCol>
                <a:gridCol w="3708412">
                  <a:extLst>
                    <a:ext uri="{9D8B030D-6E8A-4147-A177-3AD203B41FA5}">
                      <a16:colId xmlns:a16="http://schemas.microsoft.com/office/drawing/2014/main" val="3044062093"/>
                    </a:ext>
                  </a:extLst>
                </a:gridCol>
              </a:tblGrid>
              <a:tr h="390383">
                <a:tc>
                  <a:txBody>
                    <a:bodyPr/>
                    <a:lstStyle/>
                    <a:p>
                      <a:pPr algn="ct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Depth (feet)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Atmosphere pressure</a:t>
                      </a:r>
                    </a:p>
                  </a:txBody>
                  <a:tcPr/>
                </a:tc>
                <a:extLst>
                  <a:ext uri="{0D108BD9-81ED-4DB2-BD59-A6C34878D82A}">
                    <a16:rowId xmlns:a16="http://schemas.microsoft.com/office/drawing/2014/main" val="838756176"/>
                  </a:ext>
                </a:extLst>
              </a:tr>
              <a:tr h="359152">
                <a:tc>
                  <a:txBody>
                    <a:bodyPr/>
                    <a:lstStyle/>
                    <a:p>
                      <a:pPr marL="0" marR="0" lvl="0" indent="0" algn="ctr"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Sea level</a:t>
                      </a:r>
                    </a:p>
                  </a:txBody>
                  <a:tcPr/>
                </a:tc>
                <a:tc>
                  <a:txBody>
                    <a:bodyPr/>
                    <a:lstStyle/>
                    <a:p>
                      <a:pPr marL="0" marR="0" lvl="0" indent="0" algn="ctr"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01</a:t>
                      </a:r>
                    </a:p>
                  </a:txBody>
                  <a:tcPr/>
                </a:tc>
                <a:extLst>
                  <a:ext uri="{0D108BD9-81ED-4DB2-BD59-A6C34878D82A}">
                    <a16:rowId xmlns:a16="http://schemas.microsoft.com/office/drawing/2014/main" val="541324305"/>
                  </a:ext>
                </a:extLst>
              </a:tr>
              <a:tr h="390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33	</a:t>
                      </a: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02</a:t>
                      </a:r>
                    </a:p>
                  </a:txBody>
                  <a:tcPr/>
                </a:tc>
                <a:extLst>
                  <a:ext uri="{0D108BD9-81ED-4DB2-BD59-A6C34878D82A}">
                    <a16:rowId xmlns:a16="http://schemas.microsoft.com/office/drawing/2014/main" val="398513076"/>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66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03</a:t>
                      </a:r>
                    </a:p>
                  </a:txBody>
                  <a:tcPr/>
                </a:tc>
                <a:extLst>
                  <a:ext uri="{0D108BD9-81ED-4DB2-BD59-A6C34878D82A}">
                    <a16:rowId xmlns:a16="http://schemas.microsoft.com/office/drawing/2014/main" val="1042639409"/>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100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04</a:t>
                      </a:r>
                    </a:p>
                  </a:txBody>
                  <a:tcPr/>
                </a:tc>
                <a:extLst>
                  <a:ext uri="{0D108BD9-81ED-4DB2-BD59-A6C34878D82A}">
                    <a16:rowId xmlns:a16="http://schemas.microsoft.com/office/drawing/2014/main" val="1606351156"/>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133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05</a:t>
                      </a:r>
                    </a:p>
                  </a:txBody>
                  <a:tcPr/>
                </a:tc>
                <a:extLst>
                  <a:ext uri="{0D108BD9-81ED-4DB2-BD59-A6C34878D82A}">
                    <a16:rowId xmlns:a16="http://schemas.microsoft.com/office/drawing/2014/main" val="4251475614"/>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166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06</a:t>
                      </a:r>
                    </a:p>
                  </a:txBody>
                  <a:tcPr/>
                </a:tc>
                <a:extLst>
                  <a:ext uri="{0D108BD9-81ED-4DB2-BD59-A6C34878D82A}">
                    <a16:rowId xmlns:a16="http://schemas.microsoft.com/office/drawing/2014/main" val="2514893919"/>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200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07</a:t>
                      </a:r>
                    </a:p>
                  </a:txBody>
                  <a:tcPr/>
                </a:tc>
                <a:extLst>
                  <a:ext uri="{0D108BD9-81ED-4DB2-BD59-A6C34878D82A}">
                    <a16:rowId xmlns:a16="http://schemas.microsoft.com/office/drawing/2014/main" val="3077783572"/>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300	</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10</a:t>
                      </a:r>
                    </a:p>
                  </a:txBody>
                  <a:tcPr/>
                </a:tc>
                <a:extLst>
                  <a:ext uri="{0D108BD9-81ED-4DB2-BD59-A6C34878D82A}">
                    <a16:rowId xmlns:a16="http://schemas.microsoft.com/office/drawing/2014/main" val="3269955315"/>
                  </a:ext>
                </a:extLst>
              </a:tr>
              <a:tr h="390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400	</a:t>
                      </a: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13</a:t>
                      </a:r>
                    </a:p>
                  </a:txBody>
                  <a:tcPr/>
                </a:tc>
                <a:extLst>
                  <a:ext uri="{0D108BD9-81ED-4DB2-BD59-A6C34878D82A}">
                    <a16:rowId xmlns:a16="http://schemas.microsoft.com/office/drawing/2014/main" val="439301402"/>
                  </a:ext>
                </a:extLst>
              </a:tr>
              <a:tr h="390383">
                <a:tc>
                  <a:txBody>
                    <a:bodyPr/>
                    <a:lstStyle/>
                    <a:p>
                      <a:pPr algn="ct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500</a:t>
                      </a:r>
                      <a:endPar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r>
                        <a:rPr lang="en-I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16</a:t>
                      </a:r>
                    </a:p>
                  </a:txBody>
                  <a:tcPr/>
                </a:tc>
                <a:extLst>
                  <a:ext uri="{0D108BD9-81ED-4DB2-BD59-A6C34878D82A}">
                    <a16:rowId xmlns:a16="http://schemas.microsoft.com/office/drawing/2014/main" val="3462406912"/>
                  </a:ext>
                </a:extLst>
              </a:tr>
            </a:tbl>
          </a:graphicData>
        </a:graphic>
      </p:graphicFrame>
    </p:spTree>
    <p:extLst>
      <p:ext uri="{BB962C8B-B14F-4D97-AF65-F5344CB8AC3E}">
        <p14:creationId xmlns:p14="http://schemas.microsoft.com/office/powerpoint/2010/main" val="3828819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ACD8-FCE4-C6B7-3B4C-470E95B83C5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F932C6E-8C13-DDB6-783B-40B1C3B29FD0}"/>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24B18C3-1C46-6F8F-257B-DA7B355C27B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46ABEAB-E0B5-0F3E-B112-F9D72347B8E9}"/>
              </a:ext>
            </a:extLst>
          </p:cNvPr>
          <p:cNvSpPr txBox="1"/>
          <p:nvPr/>
        </p:nvSpPr>
        <p:spPr>
          <a:xfrm>
            <a:off x="4206646" y="1754858"/>
            <a:ext cx="7538128" cy="5131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Nitrogen narcosis</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Oxygen toxicity</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Ear barotrauma</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Pneumothorax</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Hypothermia</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Decompression</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sickness</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Hypoxia</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Pulmonary Over Inflation Syndrome(POIS)</a:t>
            </a:r>
          </a:p>
        </p:txBody>
      </p:sp>
      <p:sp>
        <p:nvSpPr>
          <p:cNvPr id="11" name="Line">
            <a:extLst>
              <a:ext uri="{FF2B5EF4-FFF2-40B4-BE49-F238E27FC236}">
                <a16:creationId xmlns:a16="http://schemas.microsoft.com/office/drawing/2014/main" id="{B6322994-5B93-3443-C91C-0D8A8EC1ECB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75B5258B-F8BB-636B-CCEE-8D39E6E55C3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00C3BB9-34D4-9ED8-CC12-1336718DDB83}"/>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2FD979E-7659-563B-ABA5-1C6704A53572}"/>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CB83D95-D4EB-2D3D-A7CF-B141EF8E95CD}"/>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pic>
        <p:nvPicPr>
          <p:cNvPr id="5" name="Picture 4">
            <a:extLst>
              <a:ext uri="{FF2B5EF4-FFF2-40B4-BE49-F238E27FC236}">
                <a16:creationId xmlns:a16="http://schemas.microsoft.com/office/drawing/2014/main" id="{01903E0C-15D4-A1FE-1952-D91A22752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6C6F929-D707-A475-F493-DDD648F72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29B78C0-FCA1-3678-B700-B659C3C7ABFB}"/>
              </a:ext>
            </a:extLst>
          </p:cNvPr>
          <p:cNvSpPr txBox="1"/>
          <p:nvPr/>
        </p:nvSpPr>
        <p:spPr>
          <a:xfrm>
            <a:off x="198576" y="1392171"/>
            <a:ext cx="3712433"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COMMON ILLNESS IN UNDERWATER</a:t>
            </a:r>
          </a:p>
        </p:txBody>
      </p:sp>
    </p:spTree>
    <p:extLst>
      <p:ext uri="{BB962C8B-B14F-4D97-AF65-F5344CB8AC3E}">
        <p14:creationId xmlns:p14="http://schemas.microsoft.com/office/powerpoint/2010/main" val="39321257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92705-7076-9A42-A72A-23BB74CAF75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E833697-9777-921C-0FD7-195BF9BBA55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A066FD7-AB4F-1C26-16A0-FAE11A733A6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9E8E4A5-D45F-1EA5-7FBF-681E84370624}"/>
              </a:ext>
            </a:extLst>
          </p:cNvPr>
          <p:cNvSpPr txBox="1"/>
          <p:nvPr/>
        </p:nvSpPr>
        <p:spPr>
          <a:xfrm>
            <a:off x="4206646" y="1754858"/>
            <a:ext cx="7538128" cy="4280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spcBef>
                <a:spcPts val="2000"/>
              </a:spcBef>
              <a:buSzPct val="100000"/>
              <a:defRPr sz="5400">
                <a:latin typeface="Open Sans"/>
                <a:ea typeface="Open Sans"/>
                <a:cs typeface="Open Sans"/>
                <a:sym typeface="Open Sans"/>
              </a:defRPr>
            </a:pPr>
            <a:r>
              <a:rPr lang="en-US" sz="2000" dirty="0">
                <a:solidFill>
                  <a:schemeClr val="tx1"/>
                </a:solidFill>
              </a:rPr>
              <a:t>Nitrogen narcosis is a condition that affect deep sea divers. It goes by many other name, including:-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Narks</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Rapture of the deep</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martini effect</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Inert gas narcosis</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3EE12657-DB4C-25AD-1493-3476ED61FFCE}"/>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122D3A5-F8D4-8B6B-8202-4C40932D242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3BAA7A3C-BDC8-EB8D-D3AE-371A1BF5CBD0}"/>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89D3ADA-29EB-9F4C-86A2-D49179E4C0B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0F74E2A6-9F25-E5D3-3DA7-84DEF7652AB9}"/>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pic>
        <p:nvPicPr>
          <p:cNvPr id="5" name="Picture 4">
            <a:extLst>
              <a:ext uri="{FF2B5EF4-FFF2-40B4-BE49-F238E27FC236}">
                <a16:creationId xmlns:a16="http://schemas.microsoft.com/office/drawing/2014/main" id="{A07EEEF2-1CB7-513A-1353-C6D03C3B4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4D5714D-4776-3FDC-5883-7BE915933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029CD5D0-F14C-6AB0-BACA-F78C0A1649D3}"/>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NITROGEN NARCOSIS</a:t>
            </a:r>
          </a:p>
        </p:txBody>
      </p:sp>
      <p:pic>
        <p:nvPicPr>
          <p:cNvPr id="2" name="Picture 1">
            <a:extLst>
              <a:ext uri="{FF2B5EF4-FFF2-40B4-BE49-F238E27FC236}">
                <a16:creationId xmlns:a16="http://schemas.microsoft.com/office/drawing/2014/main" id="{49BD8450-71AB-E341-1E21-26BD48BDBC03}"/>
              </a:ext>
            </a:extLst>
          </p:cNvPr>
          <p:cNvPicPr>
            <a:picLocks noChangeAspect="1"/>
          </p:cNvPicPr>
          <p:nvPr/>
        </p:nvPicPr>
        <p:blipFill>
          <a:blip r:embed="rId5"/>
          <a:stretch>
            <a:fillRect/>
          </a:stretch>
        </p:blipFill>
        <p:spPr>
          <a:xfrm>
            <a:off x="7362575" y="2817830"/>
            <a:ext cx="4346825" cy="3383573"/>
          </a:xfrm>
          <a:prstGeom prst="rect">
            <a:avLst/>
          </a:prstGeom>
        </p:spPr>
      </p:pic>
    </p:spTree>
    <p:extLst>
      <p:ext uri="{BB962C8B-B14F-4D97-AF65-F5344CB8AC3E}">
        <p14:creationId xmlns:p14="http://schemas.microsoft.com/office/powerpoint/2010/main" val="38681370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8A6A-5909-C486-E3C2-7ADD9BD149F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4CBBB99-D313-6CA6-1CB7-0A08DFDF0B41}"/>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10F88A6-EEFF-CD1F-6468-374F572741D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04464F4-E0CC-CB7C-9AD5-0ABD50A6F5A0}"/>
              </a:ext>
            </a:extLst>
          </p:cNvPr>
          <p:cNvSpPr txBox="1"/>
          <p:nvPr/>
        </p:nvSpPr>
        <p:spPr>
          <a:xfrm>
            <a:off x="4368869" y="2339671"/>
            <a:ext cx="7538128" cy="3510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Deep-sea divers use oxygen tanks to help them breath underwater. These tanks usually contain a mix of oxygen, nitrogen and other gasses. </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Once divers swim deeper than about 100 feet, the increased pressure can alter these gases.</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When inhaled, the gasses can produce unusual symptoms that often make a person appear to be drunk.</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765577F3-C2B4-6AD9-F20F-8BAA35400A11}"/>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E15037A9-7097-51C7-50E9-11195230BFE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6CE6CA9C-8A62-7F93-0954-5C9FA5C47B75}"/>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4F5E7FBF-54E1-9096-C9FF-CA1ED2EE30C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FC9BBE5-FF7C-38D2-1E30-ED17F3275DB0}"/>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219DE7FE-CD8C-E872-012A-2EAB775F7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3E1B087-BFD6-B13D-DBF4-C9DD7644B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86414A4-4E00-7528-8CD3-E6BA9D8248C4}"/>
              </a:ext>
            </a:extLst>
          </p:cNvPr>
          <p:cNvSpPr txBox="1"/>
          <p:nvPr/>
        </p:nvSpPr>
        <p:spPr>
          <a:xfrm>
            <a:off x="198576" y="1392171"/>
            <a:ext cx="3712433" cy="157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NITROGEN NARCOSIS</a:t>
            </a:r>
          </a:p>
          <a:p>
            <a:pPr>
              <a:lnSpc>
                <a:spcPct val="90000"/>
              </a:lnSpc>
              <a:defRPr sz="7200" b="1" cap="all">
                <a:solidFill>
                  <a:srgbClr val="C00000"/>
                </a:solidFill>
                <a:latin typeface="Open Sans"/>
                <a:ea typeface="Open Sans"/>
                <a:cs typeface="Open Sans"/>
                <a:sym typeface="Open Sans"/>
              </a:defRPr>
            </a:pPr>
            <a:r>
              <a:rPr lang="en-IN" sz="3600" dirty="0" err="1"/>
              <a:t>Cont</a:t>
            </a:r>
            <a:r>
              <a:rPr lang="en-IN" sz="3600" dirty="0"/>
              <a:t>….</a:t>
            </a:r>
          </a:p>
        </p:txBody>
      </p:sp>
    </p:spTree>
    <p:extLst>
      <p:ext uri="{BB962C8B-B14F-4D97-AF65-F5344CB8AC3E}">
        <p14:creationId xmlns:p14="http://schemas.microsoft.com/office/powerpoint/2010/main" val="8833332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F53F1-1876-3209-B105-BFD0F97BBCE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A9130E1-0CAA-890A-ED13-8E19E26F666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FA4F718-AE2A-E3CA-8FBF-D938D95C80A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7C04D1D-D736-20C7-5959-F60298672207}"/>
              </a:ext>
            </a:extLst>
          </p:cNvPr>
          <p:cNvSpPr txBox="1"/>
          <p:nvPr/>
        </p:nvSpPr>
        <p:spPr>
          <a:xfrm>
            <a:off x="4368869" y="2339671"/>
            <a:ext cx="7538128" cy="470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30m (100 feet) – Mild impairment of performance. Mildly impaired reasoning. Mildly euphoria.</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30-50m (100-165 feet) - Delayed response to visual/auditory stimuli, Calculation errors, Anxiety.</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50-70m (165-230 feet) - Poor concentration, confusion, Loss of memory.</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90m (300 feet) - Hallucination, depressive state, Unconsciousness, death.</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E694C0D8-F2C2-7D81-9257-6C6128C5F9E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C0CB42EA-463C-24D9-0D5E-0835C8B79D2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CF830BC-4322-CAB9-9AAA-E62D432BE95A}"/>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AC8B095-79FD-A78F-B7AF-2EF743910FDA}"/>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F68AEEF-FF6D-597B-E7D5-E618D6F31894}"/>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607C0F84-25E2-8204-2DAD-66630F026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B2A6F01-EB3B-FE56-776C-988B2F68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AB5965B-79FD-70B1-1BE4-C7E867F9A53A}"/>
              </a:ext>
            </a:extLst>
          </p:cNvPr>
          <p:cNvSpPr txBox="1"/>
          <p:nvPr/>
        </p:nvSpPr>
        <p:spPr>
          <a:xfrm>
            <a:off x="198576" y="1392171"/>
            <a:ext cx="3712433"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SYMPTOMS OF  NITROGEN NARCOSIS</a:t>
            </a:r>
          </a:p>
        </p:txBody>
      </p:sp>
    </p:spTree>
    <p:extLst>
      <p:ext uri="{BB962C8B-B14F-4D97-AF65-F5344CB8AC3E}">
        <p14:creationId xmlns:p14="http://schemas.microsoft.com/office/powerpoint/2010/main" val="17375358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0D9D2-1E58-4D75-820D-1A4CF14908A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1616DCA-76AC-3E14-ED43-A398E4DE0D9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C6ABDA5-2D83-4B90-C558-193F01F00DD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75BF4A7-779A-6EE4-6A13-7DE464FE6779}"/>
              </a:ext>
            </a:extLst>
          </p:cNvPr>
          <p:cNvSpPr txBox="1"/>
          <p:nvPr/>
        </p:nvSpPr>
        <p:spPr>
          <a:xfrm>
            <a:off x="4368869" y="2339671"/>
            <a:ext cx="7538128" cy="2833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Nitrogen narcosis is immediate controlled ascent to the surface.</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Administration of Oxygen.</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Temporary cessation of diving</a:t>
            </a:r>
          </a:p>
          <a:p>
            <a:pPr marL="342900" indent="-3429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Breathe a gas mixture that contains Helium instead of nitrogen</a:t>
            </a:r>
          </a:p>
        </p:txBody>
      </p:sp>
      <p:sp>
        <p:nvSpPr>
          <p:cNvPr id="11" name="Line">
            <a:extLst>
              <a:ext uri="{FF2B5EF4-FFF2-40B4-BE49-F238E27FC236}">
                <a16:creationId xmlns:a16="http://schemas.microsoft.com/office/drawing/2014/main" id="{95C43970-8669-2462-CA05-D9F940AAFA3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4C04DE54-07C6-398F-71DE-BC061B45377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201D112-529D-D8D8-C0A6-CFCF06916964}"/>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58CA433-9153-AA1C-4895-9DAFBF38A4D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815D2E8F-1D38-2726-1948-2308D58E8928}"/>
              </a:ext>
            </a:extLst>
          </p:cNvPr>
          <p:cNvSpPr txBox="1">
            <a:spLocks noGrp="1"/>
          </p:cNvSpPr>
          <p:nvPr>
            <p:ph type="sldNum" sz="quarter" idx="2"/>
          </p:nvPr>
        </p:nvSpPr>
        <p:spPr>
          <a:xfrm>
            <a:off x="11460569" y="6406669"/>
            <a:ext cx="568410" cy="2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9</a:t>
            </a:fld>
            <a:endParaRPr dirty="0"/>
          </a:p>
        </p:txBody>
      </p:sp>
      <p:pic>
        <p:nvPicPr>
          <p:cNvPr id="5" name="Picture 4">
            <a:extLst>
              <a:ext uri="{FF2B5EF4-FFF2-40B4-BE49-F238E27FC236}">
                <a16:creationId xmlns:a16="http://schemas.microsoft.com/office/drawing/2014/main" id="{1254BB7C-9BF5-54E1-0E0B-4847C866F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33154E20-9C0D-E372-7E08-914E9381A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AAEEC684-BAE0-6398-DE93-9124BAA3F41A}"/>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PRE HOSPITAL TREATMENT </a:t>
            </a:r>
          </a:p>
        </p:txBody>
      </p:sp>
    </p:spTree>
    <p:extLst>
      <p:ext uri="{BB962C8B-B14F-4D97-AF65-F5344CB8AC3E}">
        <p14:creationId xmlns:p14="http://schemas.microsoft.com/office/powerpoint/2010/main" val="268388892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TotalTime>
  <Words>1480</Words>
  <Application>Microsoft Office PowerPoint</Application>
  <PresentationFormat>Widescreen</PresentationFormat>
  <Paragraphs>296</Paragraphs>
  <Slides>33</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 Black</vt:lpstr>
      <vt:lpstr>Calibri</vt:lpstr>
      <vt:lpstr>Calibri Light</vt:lpstr>
      <vt:lpstr>Open sans</vt:lpstr>
      <vt:lpstr>Open sans</vt:lpstr>
      <vt:lpstr>Times New Roman</vt:lpstr>
      <vt:lpstr>Tw Cen MT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UNDERWATER PHYSIOLOGY  &amp; FIRST AID OF DROWNING VICTIM</dc:title>
  <dc:creator>DC ADM</dc:creator>
  <cp:lastModifiedBy>NDRF ACADEMY</cp:lastModifiedBy>
  <cp:revision>81</cp:revision>
  <dcterms:created xsi:type="dcterms:W3CDTF">2025-05-09T05:22:22Z</dcterms:created>
  <dcterms:modified xsi:type="dcterms:W3CDTF">2026-01-07T08:05:00Z</dcterms:modified>
</cp:coreProperties>
</file>