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1" r:id="rId2"/>
    <p:sldId id="257" r:id="rId3"/>
    <p:sldId id="275" r:id="rId4"/>
    <p:sldId id="276" r:id="rId5"/>
    <p:sldId id="277" r:id="rId6"/>
    <p:sldId id="278" r:id="rId7"/>
    <p:sldId id="279" r:id="rId8"/>
    <p:sldId id="258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93" r:id="rId18"/>
    <p:sldId id="294" r:id="rId19"/>
    <p:sldId id="118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35" y="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2</a:t>
            </a:r>
            <a:r>
              <a:rPr b="1" dirty="0"/>
              <a:t>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PEER | </a:t>
            </a:r>
            <a:r>
              <a:rPr dirty="0"/>
              <a:t>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860B202A-DD20-506A-3C6C-37D57F02B1B6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98F9D02F-D646-FDC2-1CC6-0FF47D0D3A9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7E0A5EEB-ED69-CCB7-8409-009ABB900263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2</a:t>
            </a:r>
            <a:r>
              <a:rPr b="1" dirty="0"/>
              <a:t> -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C11F3E0-CD1F-5D1F-38F7-DB2B94A3F7C2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56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65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5403">
              <a:spcBef>
                <a:spcPts val="321"/>
              </a:spcBef>
            </a:pPr>
            <a:r>
              <a:rPr lang="en-US" spc="-115"/>
              <a:t>MFR</a:t>
            </a:r>
            <a:endParaRPr lang="en-US" spc="-1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145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0" y="3880189"/>
            <a:ext cx="13669107" cy="2977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2536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2 </a:t>
            </a:r>
          </a:p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EMS and the Medical First Responder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CAPF</a:t>
            </a:r>
            <a:r>
              <a:rPr dirty="0">
                <a:solidFill>
                  <a:srgbClr val="FF0000"/>
                </a:solidFill>
              </a:rPr>
              <a:t> | </a:t>
            </a:r>
            <a:r>
              <a:rPr lang="en-US" dirty="0">
                <a:solidFill>
                  <a:srgbClr val="FF0000"/>
                </a:solidFill>
              </a:rPr>
              <a:t>MFR</a:t>
            </a:r>
            <a:r>
              <a:rPr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880D70-59E9-F2CE-8085-B8CA264935B9}"/>
              </a:ext>
            </a:extLst>
          </p:cNvPr>
          <p:cNvSpPr txBox="1"/>
          <p:nvPr/>
        </p:nvSpPr>
        <p:spPr>
          <a:xfrm>
            <a:off x="3258093" y="7776967"/>
            <a:ext cx="7397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Pavan Dev Gaur, 2IC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69819-9118-5017-C650-F14218460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id="{4D9A3A8E-38FA-75B6-FDE7-07AFE64DBCB2}"/>
              </a:ext>
            </a:extLst>
          </p:cNvPr>
          <p:cNvSpPr txBox="1"/>
          <p:nvPr/>
        </p:nvSpPr>
        <p:spPr>
          <a:xfrm>
            <a:off x="1107902" y="2604560"/>
            <a:ext cx="6526130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Duty to Act</a:t>
            </a:r>
          </a:p>
        </p:txBody>
      </p:sp>
      <p:sp>
        <p:nvSpPr>
          <p:cNvPr id="3" name="The first person on the scene of an incident with emergency medical care skills, typically trained at the most basic EMS level.">
            <a:extLst>
              <a:ext uri="{FF2B5EF4-FFF2-40B4-BE49-F238E27FC236}">
                <a16:creationId xmlns:a16="http://schemas.microsoft.com/office/drawing/2014/main" id="{94D135DC-178C-9004-C8EF-801F9A5C064F}"/>
              </a:ext>
            </a:extLst>
          </p:cNvPr>
          <p:cNvSpPr txBox="1"/>
          <p:nvPr/>
        </p:nvSpPr>
        <p:spPr>
          <a:xfrm>
            <a:off x="10015535" y="6494536"/>
            <a:ext cx="13244205" cy="2078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6000" dirty="0">
                <a:solidFill>
                  <a:schemeClr val="tx1"/>
                </a:solidFill>
              </a:rPr>
              <a:t>The contractual or legal obligation on the MFR to provide care.</a:t>
            </a:r>
          </a:p>
        </p:txBody>
      </p:sp>
    </p:spTree>
    <p:extLst>
      <p:ext uri="{BB962C8B-B14F-4D97-AF65-F5344CB8AC3E}">
        <p14:creationId xmlns:p14="http://schemas.microsoft.com/office/powerpoint/2010/main" val="27728504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9DD0C-13D7-4F77-EA5A-2285D4E5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0F99020-26D8-EAFA-5FBC-E35ADAA30EC6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8C7C7B7D-306A-A147-4C49-ABF589D070D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B10E281-67AD-5453-57C7-1A111F9872CA}"/>
              </a:ext>
            </a:extLst>
          </p:cNvPr>
          <p:cNvSpPr txBox="1"/>
          <p:nvPr/>
        </p:nvSpPr>
        <p:spPr>
          <a:xfrm>
            <a:off x="8564880" y="3937274"/>
            <a:ext cx="15076257" cy="4955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</a:rPr>
              <a:t>Discontinuing emergency medical care without making sure that another health care professional with equal or better training has taken over.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1DA4BD86-9373-E284-3082-C4BFEAB51AEC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E38D0BFE-6805-FFA3-140B-16E3FE6FE53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05C1DB7-7931-41C8-AE8D-FD577B3D651A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353EA72-0E46-5F12-7026-1A9BBD67E88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96A323A-E606-ABDA-CFE2-E6F9CF5845C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2CDA2-6126-6AE3-D99F-92AEC8E70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6240ADD-E6FD-A8A7-1C62-0DCC4E9DD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C96AFE57-FFB4-064A-BCCF-40A0D91AC8E7}"/>
              </a:ext>
            </a:extLst>
          </p:cNvPr>
          <p:cNvSpPr txBox="1"/>
          <p:nvPr/>
        </p:nvSpPr>
        <p:spPr>
          <a:xfrm>
            <a:off x="200721" y="2812493"/>
            <a:ext cx="7655260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Abandonment</a:t>
            </a:r>
          </a:p>
        </p:txBody>
      </p:sp>
    </p:spTree>
    <p:extLst>
      <p:ext uri="{BB962C8B-B14F-4D97-AF65-F5344CB8AC3E}">
        <p14:creationId xmlns:p14="http://schemas.microsoft.com/office/powerpoint/2010/main" val="21232623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434C1-F121-D54E-11F3-01BF99D10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27D1BBE-30AA-4580-BCA8-0D23FC7802F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9E2449E-6C71-CCD7-7149-7E7F46113B13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733B2C7-FDF2-3D4F-5C8F-A0CF460B3056}"/>
              </a:ext>
            </a:extLst>
          </p:cNvPr>
          <p:cNvSpPr txBox="1"/>
          <p:nvPr/>
        </p:nvSpPr>
        <p:spPr>
          <a:xfrm>
            <a:off x="8564880" y="3937274"/>
            <a:ext cx="15076257" cy="2462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</a:rPr>
              <a:t>Failure to provide the expected standard of care, causing injury or death of the patient.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9510D5CA-950F-ED1A-5DCD-654A2DB7875E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BD8AFD3-99DA-4C41-1B10-07CE4534BBE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B1F4744-46A1-02F8-E7C4-72B3248BF5BF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2F3544E-5346-B404-FAAD-D0ED0C03E2B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649BD47-AAB5-5609-E044-C02460EF35F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3415C-8402-D716-CE6D-A85E33432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88FDB46-4B9E-EDAC-7061-9803443612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DCD9193-4065-053A-F005-0B4A66835BA5}"/>
              </a:ext>
            </a:extLst>
          </p:cNvPr>
          <p:cNvSpPr txBox="1"/>
          <p:nvPr/>
        </p:nvSpPr>
        <p:spPr>
          <a:xfrm>
            <a:off x="200721" y="2812493"/>
            <a:ext cx="7655260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Negligence</a:t>
            </a:r>
          </a:p>
        </p:txBody>
      </p:sp>
    </p:spTree>
    <p:extLst>
      <p:ext uri="{BB962C8B-B14F-4D97-AF65-F5344CB8AC3E}">
        <p14:creationId xmlns:p14="http://schemas.microsoft.com/office/powerpoint/2010/main" val="28696250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CAAC0-9569-9673-DF9E-18792F671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id="{0DA31C35-366D-CE0C-808B-7E577446C9BB}"/>
              </a:ext>
            </a:extLst>
          </p:cNvPr>
          <p:cNvSpPr txBox="1"/>
          <p:nvPr/>
        </p:nvSpPr>
        <p:spPr>
          <a:xfrm>
            <a:off x="1107902" y="2604560"/>
            <a:ext cx="6526130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Rights of </a:t>
            </a:r>
          </a:p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the Patient</a:t>
            </a:r>
          </a:p>
        </p:txBody>
      </p:sp>
      <p:sp>
        <p:nvSpPr>
          <p:cNvPr id="4" name="To solicit and receive pre-hospital care…">
            <a:extLst>
              <a:ext uri="{FF2B5EF4-FFF2-40B4-BE49-F238E27FC236}">
                <a16:creationId xmlns:a16="http://schemas.microsoft.com/office/drawing/2014/main" id="{50420AC3-9ED6-59CC-03C1-F04D7921C359}"/>
              </a:ext>
            </a:extLst>
          </p:cNvPr>
          <p:cNvSpPr txBox="1"/>
          <p:nvPr/>
        </p:nvSpPr>
        <p:spPr>
          <a:xfrm>
            <a:off x="10187990" y="4324771"/>
            <a:ext cx="13236565" cy="7257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914400" indent="-914400" defTabSz="1896340">
              <a:spcBef>
                <a:spcPts val="5000"/>
              </a:spcBef>
              <a:buSzPct val="100000"/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solicit and receive pre-hospital care</a:t>
            </a:r>
            <a:r>
              <a:rPr lang="en-IN" dirty="0"/>
              <a:t>.</a:t>
            </a:r>
            <a:endParaRPr dirty="0"/>
          </a:p>
          <a:p>
            <a:pPr marL="914400" indent="-914400" defTabSz="1896340">
              <a:spcBef>
                <a:spcPts val="5000"/>
              </a:spcBef>
              <a:buSzPct val="100000"/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Confidentiality regarding personal information and condition</a:t>
            </a:r>
            <a:r>
              <a:rPr lang="en-IN" dirty="0"/>
              <a:t>.</a:t>
            </a:r>
            <a:endParaRPr dirty="0"/>
          </a:p>
          <a:p>
            <a:pPr marL="914400" indent="-914400" defTabSz="1896340">
              <a:spcBef>
                <a:spcPts val="5000"/>
              </a:spcBef>
              <a:buSzPct val="100000"/>
              <a:buFont typeface="+mj-lt"/>
              <a:buAutoNum type="arabicPeriod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To pursue legal recourse for </a:t>
            </a:r>
            <a:r>
              <a:rPr lang="en-IN" dirty="0"/>
              <a:t>the </a:t>
            </a:r>
            <a:r>
              <a:rPr dirty="0"/>
              <a:t>acts of negligence, abandonment, and/or violations of confidentiality</a:t>
            </a:r>
            <a:r>
              <a:rPr lang="en-IN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76063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B499D-E7B3-54A6-994F-1FBAF6312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id="{82676E3B-2B33-57F7-B092-EABC7A1ED78C}"/>
              </a:ext>
            </a:extLst>
          </p:cNvPr>
          <p:cNvSpPr txBox="1"/>
          <p:nvPr/>
        </p:nvSpPr>
        <p:spPr>
          <a:xfrm>
            <a:off x="1107902" y="2604560"/>
            <a:ext cx="6526130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Rights of </a:t>
            </a:r>
          </a:p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the Patient</a:t>
            </a:r>
          </a:p>
        </p:txBody>
      </p:sp>
      <p:sp>
        <p:nvSpPr>
          <p:cNvPr id="4" name="To solicit and receive pre-hospital care…">
            <a:extLst>
              <a:ext uri="{FF2B5EF4-FFF2-40B4-BE49-F238E27FC236}">
                <a16:creationId xmlns:a16="http://schemas.microsoft.com/office/drawing/2014/main" id="{397227A8-0686-1505-A7A9-F2303CDCE002}"/>
              </a:ext>
            </a:extLst>
          </p:cNvPr>
          <p:cNvSpPr txBox="1"/>
          <p:nvPr/>
        </p:nvSpPr>
        <p:spPr>
          <a:xfrm>
            <a:off x="10187990" y="4324771"/>
            <a:ext cx="13236565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914400" indent="-914400" defTabSz="1896340">
              <a:spcBef>
                <a:spcPts val="5000"/>
              </a:spcBef>
              <a:buSzPct val="100000"/>
              <a:buFont typeface="+mj-lt"/>
              <a:buAutoNum type="arabicPeriod" startAt="4"/>
              <a:tabLst>
                <a:tab pos="2286000" algn="l"/>
                <a:tab pos="3644900" algn="l"/>
                <a:tab pos="5029200" algn="l"/>
                <a:tab pos="6388100" algn="l"/>
              </a:tabLst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In some situations, the patient has the right to refuse care. The patient may be required to sign a refusal form in the presence of a witness.</a:t>
            </a:r>
          </a:p>
        </p:txBody>
      </p:sp>
    </p:spTree>
    <p:extLst>
      <p:ext uri="{BB962C8B-B14F-4D97-AF65-F5344CB8AC3E}">
        <p14:creationId xmlns:p14="http://schemas.microsoft.com/office/powerpoint/2010/main" val="29431077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6B35B-922F-19E2-3112-6F01E6C9E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D1CE264F-395E-A9AB-CDCB-8E346A30C10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E3E331F6-BB1F-1782-00A3-C84D48298B0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3E5533F-4C16-D5AE-020B-EF72AFC69348}"/>
              </a:ext>
            </a:extLst>
          </p:cNvPr>
          <p:cNvSpPr txBox="1"/>
          <p:nvPr/>
        </p:nvSpPr>
        <p:spPr>
          <a:xfrm>
            <a:off x="8564880" y="3937274"/>
            <a:ext cx="15076257" cy="4955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</a:rPr>
              <a:t>Consent assumed on the part of an unconscious, confused or seriously injured patient or, for a minor patient that cannot make decisions.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22000077-867D-5E87-4C2E-B291EF26C5CF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48BB880F-82F0-9A1B-5F93-C1C249C85AD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E71B0469-0069-7192-9B11-3B494999A642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AA5FC6C-DABF-4C34-A04E-845403FBBCA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8A5C80C-2549-0210-D556-081CC30F370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557A4-258D-0FB8-9C32-05948B72C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6E8EFBF-D23E-F040-7E17-573D17B9C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62C0B5BE-AC38-9D42-FFC5-389E79AAC796}"/>
              </a:ext>
            </a:extLst>
          </p:cNvPr>
          <p:cNvSpPr txBox="1"/>
          <p:nvPr/>
        </p:nvSpPr>
        <p:spPr>
          <a:xfrm>
            <a:off x="200721" y="2812493"/>
            <a:ext cx="7655260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Implied Consent</a:t>
            </a:r>
          </a:p>
        </p:txBody>
      </p:sp>
    </p:spTree>
    <p:extLst>
      <p:ext uri="{BB962C8B-B14F-4D97-AF65-F5344CB8AC3E}">
        <p14:creationId xmlns:p14="http://schemas.microsoft.com/office/powerpoint/2010/main" val="7439726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DD997-97C4-1E4B-5403-3B6F89A43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BAC5AC7-F6E8-31B1-EC5D-448A42A73B0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A5EABA3-E09C-ABF0-5119-BB6D87B70E73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B25825A-A4D7-25D1-6F59-D99C978E7FB2}"/>
              </a:ext>
            </a:extLst>
          </p:cNvPr>
          <p:cNvSpPr txBox="1"/>
          <p:nvPr/>
        </p:nvSpPr>
        <p:spPr>
          <a:xfrm>
            <a:off x="8564880" y="3937274"/>
            <a:ext cx="15076257" cy="370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</a:rPr>
              <a:t>Permission obtained from every responsive, competent adult patient before providing emergency care.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265F6DB-CA38-8C54-F1B6-AE8BB8317993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3D1AF364-027F-F66D-8E97-AC655859C5D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EC68614-B20D-09A2-73FE-5738E741E4D2}"/>
              </a:ext>
            </a:extLst>
          </p:cNvPr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3D19010-C050-4C6E-9508-6D0E1BA6A17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630A78B-9D7B-A43C-A475-4D3149E19FA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602977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3BE38-8D65-4F96-FE4E-18BD6A1E9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FD3CF05-4601-1FEE-9CF2-797D86253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5A35864A-8A51-4F9F-B5BD-446C8854BC6A}"/>
              </a:ext>
            </a:extLst>
          </p:cNvPr>
          <p:cNvSpPr txBox="1"/>
          <p:nvPr/>
        </p:nvSpPr>
        <p:spPr>
          <a:xfrm>
            <a:off x="200721" y="2812493"/>
            <a:ext cx="7655260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Expressed Consent</a:t>
            </a:r>
          </a:p>
        </p:txBody>
      </p:sp>
    </p:spTree>
    <p:extLst>
      <p:ext uri="{BB962C8B-B14F-4D97-AF65-F5344CB8AC3E}">
        <p14:creationId xmlns:p14="http://schemas.microsoft.com/office/powerpoint/2010/main" val="277604503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D70B2-A964-73A7-2C4D-9354B7E7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9A379811-5A1D-CA72-06B1-6E900DA63A4C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76DF587C-0F32-C995-A3A3-74B5BF4DA3D1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REVIEW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Describe the emergency medical services (EMS) system in the area you reside.…">
            <a:extLst>
              <a:ext uri="{FF2B5EF4-FFF2-40B4-BE49-F238E27FC236}">
                <a16:creationId xmlns:a16="http://schemas.microsoft.com/office/drawing/2014/main" id="{FCD6E55B-4766-BC4C-EBBB-E34D11C591BC}"/>
              </a:ext>
            </a:extLst>
          </p:cNvPr>
          <p:cNvSpPr txBox="1"/>
          <p:nvPr/>
        </p:nvSpPr>
        <p:spPr>
          <a:xfrm>
            <a:off x="11464961" y="4682794"/>
            <a:ext cx="11930146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Describe the emergency medical services (EMS) system in the area, you reside.</a:t>
            </a: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List six duties and responsibilities of the medical first responder (MFR).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D59A1DC3-CB8F-D0F2-D236-A1905120C60C}"/>
              </a:ext>
            </a:extLst>
          </p:cNvPr>
          <p:cNvGrpSpPr/>
          <p:nvPr/>
        </p:nvGrpSpPr>
        <p:grpSpPr>
          <a:xfrm>
            <a:off x="10117755" y="4899881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E777B75F-1D47-BF1E-45D8-8F75F0807BC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B3F2F6F2-5267-AB1D-C0BE-DAB286BE2867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9C9BC33E-286A-B9A2-6804-1CB09D2487FE}"/>
              </a:ext>
            </a:extLst>
          </p:cNvPr>
          <p:cNvGrpSpPr/>
          <p:nvPr/>
        </p:nvGrpSpPr>
        <p:grpSpPr>
          <a:xfrm>
            <a:off x="10117755" y="7754627"/>
            <a:ext cx="1219201" cy="1298291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4A03EE0B-B78C-D265-5727-7F3C2545B58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BE8464A1-9F66-78F2-37EA-44AB183C8F9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id="{9C66A196-EDDB-1AA4-883D-C5C27EA8862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128157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9314B-5349-8752-B619-EBB90A817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E53F5AE-3ECF-83BD-80D9-7D585B08F976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564B6E5-6D75-3E2A-C59F-01480DE71261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REVIEW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37D012AA-CDEE-517A-70BE-E1B70A981DB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Define negligence and give an example as it relates to EMS.…">
            <a:extLst>
              <a:ext uri="{FF2B5EF4-FFF2-40B4-BE49-F238E27FC236}">
                <a16:creationId xmlns:a16="http://schemas.microsoft.com/office/drawing/2014/main" id="{929C47C4-62A7-58C2-6F51-E54BBD58F653}"/>
              </a:ext>
            </a:extLst>
          </p:cNvPr>
          <p:cNvSpPr txBox="1"/>
          <p:nvPr/>
        </p:nvSpPr>
        <p:spPr>
          <a:xfrm>
            <a:off x="11656862" y="5242835"/>
            <a:ext cx="11750187" cy="676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Define negligence and give an example as it relates to EMS.</a:t>
            </a: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Define abandonment and give an example as it relates to EMS.</a:t>
            </a: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Define implied consent and       expressed consent.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A9B9F5EB-DAB4-B1A2-2B81-93294003B381}"/>
              </a:ext>
            </a:extLst>
          </p:cNvPr>
          <p:cNvGrpSpPr/>
          <p:nvPr/>
        </p:nvGrpSpPr>
        <p:grpSpPr>
          <a:xfrm>
            <a:off x="9844663" y="49938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48F29827-52F6-48E9-C4DE-42266A58F05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id="{CC77BC0A-ACF3-3F1E-62DB-72374F1C28E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6AC9439-CD88-ED94-AFFD-59CA14D733B4}"/>
              </a:ext>
            </a:extLst>
          </p:cNvPr>
          <p:cNvGrpSpPr/>
          <p:nvPr/>
        </p:nvGrpSpPr>
        <p:grpSpPr>
          <a:xfrm>
            <a:off x="9844663" y="743954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39108310-0219-6862-83CE-1AFDA6CD06E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9D9B87B4-6D34-C4F1-A7E1-319FC15ED23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6BD0A45C-FB23-6F62-DF4A-1136C392DC5E}"/>
              </a:ext>
            </a:extLst>
          </p:cNvPr>
          <p:cNvGrpSpPr/>
          <p:nvPr/>
        </p:nvGrpSpPr>
        <p:grpSpPr>
          <a:xfrm>
            <a:off x="9844663" y="9923322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D664D1EE-E3C3-71DE-554E-935F5FFAB52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5">
              <a:extLst>
                <a:ext uri="{FF2B5EF4-FFF2-40B4-BE49-F238E27FC236}">
                  <a16:creationId xmlns:a16="http://schemas.microsoft.com/office/drawing/2014/main" id="{46AF0079-C6AD-3ED3-10AF-0BCA36727F4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3497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3246" y="482"/>
            <a:ext cx="24077510" cy="135626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1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22" y="6553222"/>
            <a:ext cx="609558" cy="6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67" tIns="91433" rIns="182867" bIns="91433" numCol="1" anchor="t" anchorCtr="0" compatLnSpc="1">
            <a:prstTxWarp prst="textNoShape">
              <a:avLst/>
            </a:prstTxWarp>
          </a:bodyPr>
          <a:lstStyle/>
          <a:p>
            <a:endParaRPr lang="en-IN" sz="71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68393" y="15540039"/>
            <a:ext cx="1175697" cy="1094750"/>
          </a:xfrm>
          <a:prstGeom prst="rect">
            <a:avLst/>
          </a:prstGeom>
        </p:spPr>
        <p:txBody>
          <a:bodyPr lIns="94942" tIns="94942" rIns="94942" bIns="94942" anchor="t"/>
          <a:lstStyle>
            <a:defPPr marL="0" marR="0" indent="0" algn="l" defTabSz="110898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8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016335" rtl="0" fontAlgn="auto" latinLnBrk="0" hangingPunct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38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554492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108984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663476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217969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1FF6DA9-008F-8B48-92A6-B652298478BF}" type="slidenum">
              <a:rPr lang="en-US" smtClean="0"/>
              <a:pPr/>
              <a:t>19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993" y="291799"/>
            <a:ext cx="13609657" cy="1252284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79" tIns="78279" rIns="78279" bIns="78279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945" y="6460460"/>
            <a:ext cx="7448615" cy="138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79" tIns="78279" rIns="78279" bIns="78279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" y="481"/>
            <a:ext cx="4880356" cy="29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574" y="13722"/>
            <a:ext cx="2773969" cy="245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8" y="1266457"/>
            <a:ext cx="11477971" cy="1069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completion of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7" name="Describe the emergency medical services (EMS) system in the area you reside.…">
            <a:extLst>
              <a:ext uri="{FF2B5EF4-FFF2-40B4-BE49-F238E27FC236}">
                <a16:creationId xmlns:a16="http://schemas.microsoft.com/office/drawing/2014/main" id="{DEDBCB8D-8E98-1C90-F0A8-E06822BA06CD}"/>
              </a:ext>
            </a:extLst>
          </p:cNvPr>
          <p:cNvSpPr txBox="1"/>
          <p:nvPr/>
        </p:nvSpPr>
        <p:spPr>
          <a:xfrm>
            <a:off x="11464961" y="4682794"/>
            <a:ext cx="11930146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Describe the emergency medical services (EMS) system in the area, you reside.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List six duties and responsibilities of the medical first responder (MFR).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4D048C66-DD81-CB7C-31BA-5A9F922EBEC8}"/>
              </a:ext>
            </a:extLst>
          </p:cNvPr>
          <p:cNvGrpSpPr/>
          <p:nvPr/>
        </p:nvGrpSpPr>
        <p:grpSpPr>
          <a:xfrm>
            <a:off x="10117755" y="4899881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3D590A7-C109-6A47-83CE-321D6EAF8B0B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7F062A44-2B77-DE1A-F98A-CAF9C784C0C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E3734219-751D-6153-9FC6-74B3C9E788F9}"/>
              </a:ext>
            </a:extLst>
          </p:cNvPr>
          <p:cNvGrpSpPr/>
          <p:nvPr/>
        </p:nvGrpSpPr>
        <p:grpSpPr>
          <a:xfrm>
            <a:off x="10117755" y="7754627"/>
            <a:ext cx="1219201" cy="1298291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B779BC28-C14A-769A-848D-9F435B34262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D57204E7-EA7D-FA51-87FB-0A44AA812E7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" name="Define negligence and give an example as it relates to EMS.…">
            <a:extLst>
              <a:ext uri="{FF2B5EF4-FFF2-40B4-BE49-F238E27FC236}">
                <a16:creationId xmlns:a16="http://schemas.microsoft.com/office/drawing/2014/main" id="{47F18AB1-FB00-8D1F-8A7C-2FC0A8685942}"/>
              </a:ext>
            </a:extLst>
          </p:cNvPr>
          <p:cNvSpPr txBox="1"/>
          <p:nvPr/>
        </p:nvSpPr>
        <p:spPr>
          <a:xfrm>
            <a:off x="11656862" y="5242835"/>
            <a:ext cx="11750187" cy="6760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negligence and give an example as it relates to EMS.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abandonment and give an example as it relates to EMS.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Define implied consent and       expressed consent.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E5584E1C-DEBB-34D4-D7E4-DBDD025CCCDA}"/>
              </a:ext>
            </a:extLst>
          </p:cNvPr>
          <p:cNvGrpSpPr/>
          <p:nvPr/>
        </p:nvGrpSpPr>
        <p:grpSpPr>
          <a:xfrm>
            <a:off x="9844663" y="49938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3C70BC65-C2B8-2B63-820C-07AF374A83D9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id="{647F9331-30EA-81EB-3CC4-4D5E0EEE608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C7A8FE43-9836-EC8D-A149-0EC5A82CE77C}"/>
              </a:ext>
            </a:extLst>
          </p:cNvPr>
          <p:cNvGrpSpPr/>
          <p:nvPr/>
        </p:nvGrpSpPr>
        <p:grpSpPr>
          <a:xfrm>
            <a:off x="9844663" y="7439541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5CA5C22E-0812-CF5D-9578-E8FC6A2A679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72951DC3-54E2-AD07-1D63-E7878739B078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82B836A0-A874-1F2B-6481-19FE11B427FC}"/>
              </a:ext>
            </a:extLst>
          </p:cNvPr>
          <p:cNvGrpSpPr/>
          <p:nvPr/>
        </p:nvGrpSpPr>
        <p:grpSpPr>
          <a:xfrm>
            <a:off x="9844663" y="9923322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1F9AAE7C-9F2C-9740-340F-46B75B34C008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5">
              <a:extLst>
                <a:ext uri="{FF2B5EF4-FFF2-40B4-BE49-F238E27FC236}">
                  <a16:creationId xmlns:a16="http://schemas.microsoft.com/office/drawing/2014/main" id="{463A214C-3CAD-B87A-C20D-B32E8332403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5BDA02DF-461E-06A7-3B8E-2988932644D8}"/>
              </a:ext>
            </a:extLst>
          </p:cNvPr>
          <p:cNvSpPr txBox="1"/>
          <p:nvPr/>
        </p:nvSpPr>
        <p:spPr>
          <a:xfrm>
            <a:off x="1229822" y="2696000"/>
            <a:ext cx="7113118" cy="4388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Emergency Medical Services System (EMS)</a:t>
            </a:r>
          </a:p>
        </p:txBody>
      </p:sp>
      <p:sp>
        <p:nvSpPr>
          <p:cNvPr id="4" name="A network of resources linked together for the purpose of providing emergency care and transport to victims of sudden illness or injury.">
            <a:extLst>
              <a:ext uri="{FF2B5EF4-FFF2-40B4-BE49-F238E27FC236}">
                <a16:creationId xmlns:a16="http://schemas.microsoft.com/office/drawing/2014/main" id="{CCE6C40E-974E-8EF6-3CF7-4828B88A95AC}"/>
              </a:ext>
            </a:extLst>
          </p:cNvPr>
          <p:cNvSpPr txBox="1"/>
          <p:nvPr/>
        </p:nvSpPr>
        <p:spPr>
          <a:xfrm>
            <a:off x="10137455" y="6585976"/>
            <a:ext cx="12441572" cy="3308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A network of resources linked together for the purpose of providing emergency care and transport to victims of sudden illness or injury.</a:t>
            </a:r>
          </a:p>
        </p:txBody>
      </p:sp>
    </p:spTree>
    <p:extLst>
      <p:ext uri="{BB962C8B-B14F-4D97-AF65-F5344CB8AC3E}">
        <p14:creationId xmlns:p14="http://schemas.microsoft.com/office/powerpoint/2010/main" val="3433692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id="{83999C69-6F26-C5B7-9D9C-D9A684A4E626}"/>
              </a:ext>
            </a:extLst>
          </p:cNvPr>
          <p:cNvGrpSpPr/>
          <p:nvPr/>
        </p:nvGrpSpPr>
        <p:grpSpPr>
          <a:xfrm>
            <a:off x="9456693" y="2949458"/>
            <a:ext cx="4642558" cy="1810976"/>
            <a:chOff x="0" y="0"/>
            <a:chExt cx="4642556" cy="1810974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924ACD59-EB76-D469-36A6-E1D506E7F1C7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4" name="Community">
              <a:extLst>
                <a:ext uri="{FF2B5EF4-FFF2-40B4-BE49-F238E27FC236}">
                  <a16:creationId xmlns:a16="http://schemas.microsoft.com/office/drawing/2014/main" id="{8D999237-CDD3-A961-D248-EB0CD8407015}"/>
                </a:ext>
              </a:extLst>
            </p:cNvPr>
            <p:cNvSpPr txBox="1"/>
            <p:nvPr/>
          </p:nvSpPr>
          <p:spPr>
            <a:xfrm>
              <a:off x="178278" y="403501"/>
              <a:ext cx="4286001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dirty="0"/>
                <a:t>Community</a:t>
              </a:r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:a16="http://schemas.microsoft.com/office/drawing/2014/main" id="{5EA1787A-B82B-6B6B-E159-2B62B909262B}"/>
              </a:ext>
            </a:extLst>
          </p:cNvPr>
          <p:cNvGrpSpPr/>
          <p:nvPr/>
        </p:nvGrpSpPr>
        <p:grpSpPr>
          <a:xfrm>
            <a:off x="1123462" y="8343245"/>
            <a:ext cx="4642557" cy="1810975"/>
            <a:chOff x="0" y="0"/>
            <a:chExt cx="4642556" cy="1810974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7D5B3561-B512-89F8-D774-7462038D0E60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Fire Dept.">
              <a:extLst>
                <a:ext uri="{FF2B5EF4-FFF2-40B4-BE49-F238E27FC236}">
                  <a16:creationId xmlns:a16="http://schemas.microsoft.com/office/drawing/2014/main" id="{0D2F9C3F-E1F6-1778-62DB-52480B0C7CD8}"/>
                </a:ext>
              </a:extLst>
            </p:cNvPr>
            <p:cNvSpPr txBox="1"/>
            <p:nvPr/>
          </p:nvSpPr>
          <p:spPr>
            <a:xfrm>
              <a:off x="413609" y="403501"/>
              <a:ext cx="3815339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Fire Dept.</a:t>
              </a:r>
            </a:p>
          </p:txBody>
        </p:sp>
      </p:grpSp>
      <p:sp>
        <p:nvSpPr>
          <p:cNvPr id="8" name="Sample EMS Flowchart">
            <a:extLst>
              <a:ext uri="{FF2B5EF4-FFF2-40B4-BE49-F238E27FC236}">
                <a16:creationId xmlns:a16="http://schemas.microsoft.com/office/drawing/2014/main" id="{3DB6724A-6A5D-33C0-C0ED-1A7F4D9D6DAE}"/>
              </a:ext>
            </a:extLst>
          </p:cNvPr>
          <p:cNvSpPr txBox="1"/>
          <p:nvPr/>
        </p:nvSpPr>
        <p:spPr>
          <a:xfrm>
            <a:off x="5856057" y="723588"/>
            <a:ext cx="1190009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dirty="0"/>
              <a:t>Sample EMS Flowchart</a:t>
            </a:r>
          </a:p>
        </p:txBody>
      </p:sp>
      <p:sp>
        <p:nvSpPr>
          <p:cNvPr id="9" name="Connection Line">
            <a:extLst>
              <a:ext uri="{FF2B5EF4-FFF2-40B4-BE49-F238E27FC236}">
                <a16:creationId xmlns:a16="http://schemas.microsoft.com/office/drawing/2014/main" id="{5D30D963-C912-0F2D-B847-186E9E389C61}"/>
              </a:ext>
            </a:extLst>
          </p:cNvPr>
          <p:cNvSpPr/>
          <p:nvPr/>
        </p:nvSpPr>
        <p:spPr>
          <a:xfrm>
            <a:off x="11777971" y="4760399"/>
            <a:ext cx="1" cy="147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21600"/>
                </a:moveTo>
                <a:cubicBezTo>
                  <a:pt x="0" y="14400"/>
                  <a:pt x="0" y="7200"/>
                  <a:pt x="0" y="0"/>
                </a:cubicBez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0" name="Connection Line">
            <a:extLst>
              <a:ext uri="{FF2B5EF4-FFF2-40B4-BE49-F238E27FC236}">
                <a16:creationId xmlns:a16="http://schemas.microsoft.com/office/drawing/2014/main" id="{23A8137A-28A3-1745-2996-829896ECB085}"/>
              </a:ext>
            </a:extLst>
          </p:cNvPr>
          <p:cNvSpPr/>
          <p:nvPr/>
        </p:nvSpPr>
        <p:spPr>
          <a:xfrm>
            <a:off x="11776710" y="6233159"/>
            <a:ext cx="8604251" cy="288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503"/>
                </a:lnTo>
                <a:lnTo>
                  <a:pt x="21600" y="11503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1" name="Connection Line">
            <a:extLst>
              <a:ext uri="{FF2B5EF4-FFF2-40B4-BE49-F238E27FC236}">
                <a16:creationId xmlns:a16="http://schemas.microsoft.com/office/drawing/2014/main" id="{AF9CBA36-83CA-0C79-35EE-88D3782915AD}"/>
              </a:ext>
            </a:extLst>
          </p:cNvPr>
          <p:cNvSpPr/>
          <p:nvPr/>
        </p:nvSpPr>
        <p:spPr>
          <a:xfrm>
            <a:off x="3444240" y="7373619"/>
            <a:ext cx="8336281" cy="969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8861"/>
                </a:lnTo>
                <a:lnTo>
                  <a:pt x="21600" y="8861"/>
                </a:lnTo>
                <a:lnTo>
                  <a:pt x="216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2" name="Connection Line">
            <a:extLst>
              <a:ext uri="{FF2B5EF4-FFF2-40B4-BE49-F238E27FC236}">
                <a16:creationId xmlns:a16="http://schemas.microsoft.com/office/drawing/2014/main" id="{86C8ED28-924C-E6B1-A12E-282A09EFD95F}"/>
              </a:ext>
            </a:extLst>
          </p:cNvPr>
          <p:cNvSpPr/>
          <p:nvPr/>
        </p:nvSpPr>
        <p:spPr>
          <a:xfrm>
            <a:off x="11777971" y="6234339"/>
            <a:ext cx="56265" cy="4479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id="{E2AC5907-895E-9A03-DA34-9317375FD7B4}"/>
              </a:ext>
            </a:extLst>
          </p:cNvPr>
          <p:cNvGrpSpPr/>
          <p:nvPr/>
        </p:nvGrpSpPr>
        <p:grpSpPr>
          <a:xfrm>
            <a:off x="8729972" y="5327671"/>
            <a:ext cx="6096001" cy="1812157"/>
            <a:chOff x="0" y="-1180"/>
            <a:chExt cx="6096000" cy="1812155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4887CD4A-400F-F626-D3FB-0F6DC169B4FA}"/>
                </a:ext>
              </a:extLst>
            </p:cNvPr>
            <p:cNvSpPr/>
            <p:nvPr/>
          </p:nvSpPr>
          <p:spPr>
            <a:xfrm>
              <a:off x="0" y="0"/>
              <a:ext cx="6096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EMS Dispatcher/…">
              <a:extLst>
                <a:ext uri="{FF2B5EF4-FFF2-40B4-BE49-F238E27FC236}">
                  <a16:creationId xmlns:a16="http://schemas.microsoft.com/office/drawing/2014/main" id="{3F519A07-FAE3-D4DC-1E31-C93617329FBA}"/>
                </a:ext>
              </a:extLst>
            </p:cNvPr>
            <p:cNvSpPr/>
            <p:nvPr/>
          </p:nvSpPr>
          <p:spPr>
            <a:xfrm>
              <a:off x="381000" y="-1180"/>
              <a:ext cx="5334001" cy="181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/>
            <a:p>
              <a: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dirty="0"/>
                <a:t>EMS Dispatch/</a:t>
              </a:r>
            </a:p>
            <a:p>
              <a: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dirty="0"/>
                <a:t>Control Room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9F1A818F-CCA3-A1AE-1341-AEE820E50882}"/>
              </a:ext>
            </a:extLst>
          </p:cNvPr>
          <p:cNvGrpSpPr/>
          <p:nvPr/>
        </p:nvGrpSpPr>
        <p:grpSpPr>
          <a:xfrm>
            <a:off x="17767482" y="8343245"/>
            <a:ext cx="5080001" cy="1810975"/>
            <a:chOff x="0" y="0"/>
            <a:chExt cx="5080000" cy="1810974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5C2F1F53-7962-180B-0144-0ECDB62E452F}"/>
                </a:ext>
              </a:extLst>
            </p:cNvPr>
            <p:cNvSpPr/>
            <p:nvPr/>
          </p:nvSpPr>
          <p:spPr>
            <a:xfrm>
              <a:off x="0" y="0"/>
              <a:ext cx="5080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Fire Service…">
              <a:extLst>
                <a:ext uri="{FF2B5EF4-FFF2-40B4-BE49-F238E27FC236}">
                  <a16:creationId xmlns:a16="http://schemas.microsoft.com/office/drawing/2014/main" id="{4184666B-9359-41BE-552F-31C08ECAEFA0}"/>
                </a:ext>
              </a:extLst>
            </p:cNvPr>
            <p:cNvSpPr txBox="1"/>
            <p:nvPr/>
          </p:nvSpPr>
          <p:spPr>
            <a:xfrm>
              <a:off x="142600" y="32026"/>
              <a:ext cx="4794800" cy="1746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/>
            <a:p>
              <a: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Fire Service</a:t>
              </a:r>
            </a:p>
            <a:p>
              <a: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Rescue Groups 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165B2FC0-BB5F-B4D4-97F0-05691B560233}"/>
              </a:ext>
            </a:extLst>
          </p:cNvPr>
          <p:cNvGrpSpPr/>
          <p:nvPr/>
        </p:nvGrpSpPr>
        <p:grpSpPr>
          <a:xfrm>
            <a:off x="9524331" y="8343245"/>
            <a:ext cx="4642558" cy="1810975"/>
            <a:chOff x="0" y="0"/>
            <a:chExt cx="4642556" cy="1810974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EDE694B9-8F3B-A64E-613C-EFEFD05307E0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EMI /…">
              <a:extLst>
                <a:ext uri="{FF2B5EF4-FFF2-40B4-BE49-F238E27FC236}">
                  <a16:creationId xmlns:a16="http://schemas.microsoft.com/office/drawing/2014/main" id="{131A5016-24C2-55F6-B9AB-E83069E2B49A}"/>
                </a:ext>
              </a:extLst>
            </p:cNvPr>
            <p:cNvSpPr txBox="1"/>
            <p:nvPr/>
          </p:nvSpPr>
          <p:spPr>
            <a:xfrm>
              <a:off x="614545" y="73301"/>
              <a:ext cx="3413466" cy="166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/>
            <a:p>
              <a:pPr algn="ctr"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EMI /</a:t>
              </a:r>
            </a:p>
            <a:p>
              <a:pPr algn="ctr"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In house</a:t>
              </a:r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6AB29E3D-DCD7-462F-50F6-466D84CA8C40}"/>
              </a:ext>
            </a:extLst>
          </p:cNvPr>
          <p:cNvGrpSpPr/>
          <p:nvPr/>
        </p:nvGrpSpPr>
        <p:grpSpPr>
          <a:xfrm>
            <a:off x="9524331" y="10713390"/>
            <a:ext cx="4642558" cy="1810975"/>
            <a:chOff x="0" y="0"/>
            <a:chExt cx="4642556" cy="1810974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D7A38DAC-A769-2D2C-BE00-62BD452EFB86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Hospital Centre">
              <a:extLst>
                <a:ext uri="{FF2B5EF4-FFF2-40B4-BE49-F238E27FC236}">
                  <a16:creationId xmlns:a16="http://schemas.microsoft.com/office/drawing/2014/main" id="{C6F55C81-25CB-9594-456A-27930084473A}"/>
                </a:ext>
              </a:extLst>
            </p:cNvPr>
            <p:cNvSpPr txBox="1"/>
            <p:nvPr/>
          </p:nvSpPr>
          <p:spPr>
            <a:xfrm>
              <a:off x="696548" y="86001"/>
              <a:ext cx="3249461" cy="166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80000"/>
                </a:lnSpc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Hospital Centre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66201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>
            <a:extLst>
              <a:ext uri="{FF2B5EF4-FFF2-40B4-BE49-F238E27FC236}">
                <a16:creationId xmlns:a16="http://schemas.microsoft.com/office/drawing/2014/main" id="{65479263-8391-21FA-E682-C5B833CEB3BE}"/>
              </a:ext>
            </a:extLst>
          </p:cNvPr>
          <p:cNvGrpSpPr/>
          <p:nvPr/>
        </p:nvGrpSpPr>
        <p:grpSpPr>
          <a:xfrm>
            <a:off x="9456693" y="2949458"/>
            <a:ext cx="4642558" cy="1810976"/>
            <a:chOff x="0" y="0"/>
            <a:chExt cx="4642556" cy="1810974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9C3A2623-7B78-CAB4-CC10-8F73C60B4485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4" name="Community">
              <a:extLst>
                <a:ext uri="{FF2B5EF4-FFF2-40B4-BE49-F238E27FC236}">
                  <a16:creationId xmlns:a16="http://schemas.microsoft.com/office/drawing/2014/main" id="{0F387BD9-8D71-5C5F-E3A3-D770ABD3F4C8}"/>
                </a:ext>
              </a:extLst>
            </p:cNvPr>
            <p:cNvSpPr txBox="1"/>
            <p:nvPr/>
          </p:nvSpPr>
          <p:spPr>
            <a:xfrm>
              <a:off x="178278" y="403501"/>
              <a:ext cx="4286001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Community</a:t>
              </a:r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:a16="http://schemas.microsoft.com/office/drawing/2014/main" id="{2DEB8ACE-032E-147B-8A7E-CA32B83BCE23}"/>
              </a:ext>
            </a:extLst>
          </p:cNvPr>
          <p:cNvGrpSpPr/>
          <p:nvPr/>
        </p:nvGrpSpPr>
        <p:grpSpPr>
          <a:xfrm>
            <a:off x="1123462" y="8343245"/>
            <a:ext cx="4642557" cy="1810975"/>
            <a:chOff x="0" y="0"/>
            <a:chExt cx="4642556" cy="1810974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DEE5482C-5E98-32C0-3668-96F24BA97879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7" name="Fire Dept.">
              <a:extLst>
                <a:ext uri="{FF2B5EF4-FFF2-40B4-BE49-F238E27FC236}">
                  <a16:creationId xmlns:a16="http://schemas.microsoft.com/office/drawing/2014/main" id="{8FE17BB8-951F-7727-CCF5-25524099F39E}"/>
                </a:ext>
              </a:extLst>
            </p:cNvPr>
            <p:cNvSpPr txBox="1"/>
            <p:nvPr/>
          </p:nvSpPr>
          <p:spPr>
            <a:xfrm>
              <a:off x="413609" y="403501"/>
              <a:ext cx="3815339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Fire Dept.</a:t>
              </a:r>
            </a:p>
          </p:txBody>
        </p:sp>
      </p:grpSp>
      <p:sp>
        <p:nvSpPr>
          <p:cNvPr id="8" name="Sample EMS Flowchart">
            <a:extLst>
              <a:ext uri="{FF2B5EF4-FFF2-40B4-BE49-F238E27FC236}">
                <a16:creationId xmlns:a16="http://schemas.microsoft.com/office/drawing/2014/main" id="{EFDA016D-F540-E584-C8B8-A19EAA073CBD}"/>
              </a:ext>
            </a:extLst>
          </p:cNvPr>
          <p:cNvSpPr txBox="1"/>
          <p:nvPr/>
        </p:nvSpPr>
        <p:spPr>
          <a:xfrm>
            <a:off x="5895592" y="344872"/>
            <a:ext cx="1176223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Sample EMS Flowchart</a:t>
            </a:r>
          </a:p>
        </p:txBody>
      </p:sp>
      <p:sp>
        <p:nvSpPr>
          <p:cNvPr id="9" name="Connection Line">
            <a:extLst>
              <a:ext uri="{FF2B5EF4-FFF2-40B4-BE49-F238E27FC236}">
                <a16:creationId xmlns:a16="http://schemas.microsoft.com/office/drawing/2014/main" id="{F59FE280-F40F-8234-A252-A662A015CBEE}"/>
              </a:ext>
            </a:extLst>
          </p:cNvPr>
          <p:cNvSpPr/>
          <p:nvPr/>
        </p:nvSpPr>
        <p:spPr>
          <a:xfrm>
            <a:off x="11777971" y="4760399"/>
            <a:ext cx="1" cy="147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21600"/>
                </a:moveTo>
                <a:cubicBezTo>
                  <a:pt x="0" y="14400"/>
                  <a:pt x="0" y="7200"/>
                  <a:pt x="0" y="0"/>
                </a:cubicBez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0" name="Connection Line">
            <a:extLst>
              <a:ext uri="{FF2B5EF4-FFF2-40B4-BE49-F238E27FC236}">
                <a16:creationId xmlns:a16="http://schemas.microsoft.com/office/drawing/2014/main" id="{13C8EAC4-CCCF-2DC3-7223-F37846E6E0F8}"/>
              </a:ext>
            </a:extLst>
          </p:cNvPr>
          <p:cNvSpPr/>
          <p:nvPr/>
        </p:nvSpPr>
        <p:spPr>
          <a:xfrm>
            <a:off x="11776710" y="6233159"/>
            <a:ext cx="8604251" cy="2887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1503"/>
                </a:lnTo>
                <a:lnTo>
                  <a:pt x="21600" y="11503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1" name="Connection Line">
            <a:extLst>
              <a:ext uri="{FF2B5EF4-FFF2-40B4-BE49-F238E27FC236}">
                <a16:creationId xmlns:a16="http://schemas.microsoft.com/office/drawing/2014/main" id="{7507F43E-E34A-85FD-DFBB-75D11F13652D}"/>
              </a:ext>
            </a:extLst>
          </p:cNvPr>
          <p:cNvSpPr/>
          <p:nvPr/>
        </p:nvSpPr>
        <p:spPr>
          <a:xfrm>
            <a:off x="3444240" y="7373619"/>
            <a:ext cx="8336281" cy="969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8861"/>
                </a:lnTo>
                <a:lnTo>
                  <a:pt x="21600" y="8861"/>
                </a:lnTo>
                <a:lnTo>
                  <a:pt x="2160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2" name="Connection Line">
            <a:extLst>
              <a:ext uri="{FF2B5EF4-FFF2-40B4-BE49-F238E27FC236}">
                <a16:creationId xmlns:a16="http://schemas.microsoft.com/office/drawing/2014/main" id="{8F0F6787-1DF3-9FB1-D256-8B238F7A64C8}"/>
              </a:ext>
            </a:extLst>
          </p:cNvPr>
          <p:cNvSpPr/>
          <p:nvPr/>
        </p:nvSpPr>
        <p:spPr>
          <a:xfrm>
            <a:off x="11777971" y="6234338"/>
            <a:ext cx="56265" cy="447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grpSp>
        <p:nvGrpSpPr>
          <p:cNvPr id="13" name="Group">
            <a:extLst>
              <a:ext uri="{FF2B5EF4-FFF2-40B4-BE49-F238E27FC236}">
                <a16:creationId xmlns:a16="http://schemas.microsoft.com/office/drawing/2014/main" id="{41394C09-537C-EF07-D198-F4C7FD13F562}"/>
              </a:ext>
            </a:extLst>
          </p:cNvPr>
          <p:cNvGrpSpPr/>
          <p:nvPr/>
        </p:nvGrpSpPr>
        <p:grpSpPr>
          <a:xfrm>
            <a:off x="8729972" y="5328236"/>
            <a:ext cx="6096001" cy="1811592"/>
            <a:chOff x="0" y="-615"/>
            <a:chExt cx="6096000" cy="1811590"/>
          </a:xfrm>
        </p:grpSpPr>
        <p:sp>
          <p:nvSpPr>
            <p:cNvPr id="14" name="Rounded Rectangle">
              <a:extLst>
                <a:ext uri="{FF2B5EF4-FFF2-40B4-BE49-F238E27FC236}">
                  <a16:creationId xmlns:a16="http://schemas.microsoft.com/office/drawing/2014/main" id="{AEDE5217-503B-F388-8418-E0F68FE053DF}"/>
                </a:ext>
              </a:extLst>
            </p:cNvPr>
            <p:cNvSpPr/>
            <p:nvPr/>
          </p:nvSpPr>
          <p:spPr>
            <a:xfrm>
              <a:off x="0" y="0"/>
              <a:ext cx="6096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EMS Dispatcher">
              <a:extLst>
                <a:ext uri="{FF2B5EF4-FFF2-40B4-BE49-F238E27FC236}">
                  <a16:creationId xmlns:a16="http://schemas.microsoft.com/office/drawing/2014/main" id="{F79F4980-6740-228A-9C1B-EB00FB9D282C}"/>
                </a:ext>
              </a:extLst>
            </p:cNvPr>
            <p:cNvSpPr/>
            <p:nvPr/>
          </p:nvSpPr>
          <p:spPr>
            <a:xfrm>
              <a:off x="381000" y="-615"/>
              <a:ext cx="5334001" cy="1810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dirty="0"/>
                <a:t>EMS Dispatcher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B6F15B2B-9665-5341-26C5-7C0434EDD761}"/>
              </a:ext>
            </a:extLst>
          </p:cNvPr>
          <p:cNvGrpSpPr/>
          <p:nvPr/>
        </p:nvGrpSpPr>
        <p:grpSpPr>
          <a:xfrm>
            <a:off x="17767482" y="8343245"/>
            <a:ext cx="5080001" cy="1810975"/>
            <a:chOff x="0" y="0"/>
            <a:chExt cx="5080000" cy="1810974"/>
          </a:xfrm>
        </p:grpSpPr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DBB71B5A-6D53-DE72-64CF-EEE1EEFE7581}"/>
                </a:ext>
              </a:extLst>
            </p:cNvPr>
            <p:cNvSpPr/>
            <p:nvPr/>
          </p:nvSpPr>
          <p:spPr>
            <a:xfrm>
              <a:off x="0" y="0"/>
              <a:ext cx="5080000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Rescue Groups">
              <a:extLst>
                <a:ext uri="{FF2B5EF4-FFF2-40B4-BE49-F238E27FC236}">
                  <a16:creationId xmlns:a16="http://schemas.microsoft.com/office/drawing/2014/main" id="{CB56AE5B-E067-B0D7-6217-F578A9B6303E}"/>
                </a:ext>
              </a:extLst>
            </p:cNvPr>
            <p:cNvSpPr txBox="1"/>
            <p:nvPr/>
          </p:nvSpPr>
          <p:spPr>
            <a:xfrm>
              <a:off x="142600" y="403501"/>
              <a:ext cx="4794800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9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Rescue Groups 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FD70A6BE-6A29-BFE5-C7F9-9FCC094010C9}"/>
              </a:ext>
            </a:extLst>
          </p:cNvPr>
          <p:cNvGrpSpPr/>
          <p:nvPr/>
        </p:nvGrpSpPr>
        <p:grpSpPr>
          <a:xfrm>
            <a:off x="9524331" y="8343245"/>
            <a:ext cx="4642557" cy="1810975"/>
            <a:chOff x="0" y="0"/>
            <a:chExt cx="4642556" cy="1810974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BB353D44-21CC-44F5-B4FB-F73BA70C9627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Red Cross">
              <a:extLst>
                <a:ext uri="{FF2B5EF4-FFF2-40B4-BE49-F238E27FC236}">
                  <a16:creationId xmlns:a16="http://schemas.microsoft.com/office/drawing/2014/main" id="{F4EB7A2C-120D-10CD-1943-D24B2DA98484}"/>
                </a:ext>
              </a:extLst>
            </p:cNvPr>
            <p:cNvSpPr txBox="1"/>
            <p:nvPr/>
          </p:nvSpPr>
          <p:spPr>
            <a:xfrm>
              <a:off x="614545" y="403501"/>
              <a:ext cx="3413466" cy="1003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80000"/>
                </a:lnSpc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Red Cross</a:t>
              </a:r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53CD963F-68D7-52FB-D6BA-E3380FF6F33E}"/>
              </a:ext>
            </a:extLst>
          </p:cNvPr>
          <p:cNvGrpSpPr/>
          <p:nvPr/>
        </p:nvGrpSpPr>
        <p:grpSpPr>
          <a:xfrm>
            <a:off x="9524331" y="10713390"/>
            <a:ext cx="4642557" cy="1810975"/>
            <a:chOff x="0" y="0"/>
            <a:chExt cx="4642556" cy="1810974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898C9ABE-85F0-EC0A-E1AF-A27EF14E0778}"/>
                </a:ext>
              </a:extLst>
            </p:cNvPr>
            <p:cNvSpPr/>
            <p:nvPr/>
          </p:nvSpPr>
          <p:spPr>
            <a:xfrm>
              <a:off x="0" y="0"/>
              <a:ext cx="4642557" cy="1810975"/>
            </a:xfrm>
            <a:prstGeom prst="roundRect">
              <a:avLst>
                <a:gd name="adj" fmla="val 5127"/>
              </a:avLst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Hospital Centre">
              <a:extLst>
                <a:ext uri="{FF2B5EF4-FFF2-40B4-BE49-F238E27FC236}">
                  <a16:creationId xmlns:a16="http://schemas.microsoft.com/office/drawing/2014/main" id="{E3EFC321-EB11-AEF5-DB02-038137ACADE8}"/>
                </a:ext>
              </a:extLst>
            </p:cNvPr>
            <p:cNvSpPr txBox="1"/>
            <p:nvPr/>
          </p:nvSpPr>
          <p:spPr>
            <a:xfrm>
              <a:off x="696548" y="86001"/>
              <a:ext cx="3249461" cy="16643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235" tIns="89235" rIns="89235" bIns="89235" numCol="1" anchor="ctr">
              <a:normAutofit/>
            </a:bodyPr>
            <a:lstStyle>
              <a:lvl1pPr algn="ctr" defTabSz="1896340">
                <a:lnSpc>
                  <a:spcPct val="80000"/>
                </a:lnSpc>
                <a:spcBef>
                  <a:spcPts val="2100"/>
                </a:spcBef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4800"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Hospital Centre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047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id="{DAA5C7D9-EC1A-AB7D-3DD4-4CF8E91B32CA}"/>
              </a:ext>
            </a:extLst>
          </p:cNvPr>
          <p:cNvSpPr txBox="1"/>
          <p:nvPr/>
        </p:nvSpPr>
        <p:spPr>
          <a:xfrm>
            <a:off x="1107902" y="2604560"/>
            <a:ext cx="6526130" cy="339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Medical First Responder</a:t>
            </a:r>
          </a:p>
        </p:txBody>
      </p:sp>
      <p:sp>
        <p:nvSpPr>
          <p:cNvPr id="3" name="The first person on the scene of an incident with emergency medical care skills, typically trained at the most basic EMS level.">
            <a:extLst>
              <a:ext uri="{FF2B5EF4-FFF2-40B4-BE49-F238E27FC236}">
                <a16:creationId xmlns:a16="http://schemas.microsoft.com/office/drawing/2014/main" id="{2B2EAAA7-590B-66C9-8933-39C23D61C7B2}"/>
              </a:ext>
            </a:extLst>
          </p:cNvPr>
          <p:cNvSpPr txBox="1"/>
          <p:nvPr/>
        </p:nvSpPr>
        <p:spPr>
          <a:xfrm>
            <a:off x="10015535" y="6494536"/>
            <a:ext cx="13244205" cy="2496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The first person on the scene of an incident with emergency medical care skills, typically trained at the most basic EMS level.</a:t>
            </a:r>
          </a:p>
        </p:txBody>
      </p:sp>
    </p:spTree>
    <p:extLst>
      <p:ext uri="{BB962C8B-B14F-4D97-AF65-F5344CB8AC3E}">
        <p14:creationId xmlns:p14="http://schemas.microsoft.com/office/powerpoint/2010/main" val="33439801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850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016000" indent="-1016000">
              <a:spcBef>
                <a:spcPts val="4000"/>
              </a:spcBef>
              <a:buSzPct val="100000"/>
              <a:buAutoNum type="arabicParenR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Ensure your safety and the safety of your crew, the patient, and bystanders.</a:t>
            </a:r>
          </a:p>
          <a:p>
            <a:pPr marL="1016000" indent="-1016000">
              <a:spcBef>
                <a:spcPts val="4000"/>
              </a:spcBef>
              <a:buSzPct val="100000"/>
              <a:buAutoNum type="arabicParenR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Gain access to the patient.</a:t>
            </a:r>
          </a:p>
          <a:p>
            <a:pPr marL="1016000" indent="-1016000">
              <a:spcBef>
                <a:spcPts val="4000"/>
              </a:spcBef>
              <a:buSzPct val="100000"/>
              <a:buAutoNum type="arabicParenR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Assess the patient to identify life-threatening problems.</a:t>
            </a:r>
          </a:p>
          <a:p>
            <a:pPr marL="1016000" indent="-1016000">
              <a:spcBef>
                <a:spcPts val="4000"/>
              </a:spcBef>
              <a:buSzPct val="100000"/>
              <a:buAutoNum type="arabicParenR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Alert additional EMS resources.</a:t>
            </a:r>
          </a:p>
          <a:p>
            <a:pPr marL="1016000" indent="-1016000">
              <a:spcBef>
                <a:spcPts val="4000"/>
              </a:spcBef>
              <a:buSzPct val="100000"/>
              <a:buAutoNum type="arabicParenR"/>
              <a:defRPr sz="54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Provide care based on assessment .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E3C1710-48E4-A63D-27DB-8798A27B2C06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2 -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21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Duties of </a:t>
            </a:r>
          </a:p>
          <a:p>
            <a:pPr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the MFR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C4FC5-286B-4ED8-633C-C81BE684F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cal First Responder">
            <a:extLst>
              <a:ext uri="{FF2B5EF4-FFF2-40B4-BE49-F238E27FC236}">
                <a16:creationId xmlns:a16="http://schemas.microsoft.com/office/drawing/2014/main" id="{E221D100-029B-7BAB-D9E8-3772176F5D53}"/>
              </a:ext>
            </a:extLst>
          </p:cNvPr>
          <p:cNvSpPr txBox="1"/>
          <p:nvPr/>
        </p:nvSpPr>
        <p:spPr>
          <a:xfrm>
            <a:off x="1107902" y="2604560"/>
            <a:ext cx="6526130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Scope of Care</a:t>
            </a:r>
          </a:p>
        </p:txBody>
      </p:sp>
      <p:sp>
        <p:nvSpPr>
          <p:cNvPr id="3" name="The first person on the scene of an incident with emergency medical care skills, typically trained at the most basic EMS level.">
            <a:extLst>
              <a:ext uri="{FF2B5EF4-FFF2-40B4-BE49-F238E27FC236}">
                <a16:creationId xmlns:a16="http://schemas.microsoft.com/office/drawing/2014/main" id="{D81F262A-7B8D-0FCE-9A09-D70D49B3A5A4}"/>
              </a:ext>
            </a:extLst>
          </p:cNvPr>
          <p:cNvSpPr txBox="1"/>
          <p:nvPr/>
        </p:nvSpPr>
        <p:spPr>
          <a:xfrm>
            <a:off x="10015535" y="6494536"/>
            <a:ext cx="13244205" cy="3094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6000" dirty="0">
                <a:solidFill>
                  <a:schemeClr val="tx1"/>
                </a:solidFill>
              </a:rPr>
              <a:t>Actions that are legally allowed by the MFR when providing patient care.</a:t>
            </a:r>
          </a:p>
        </p:txBody>
      </p:sp>
    </p:spTree>
    <p:extLst>
      <p:ext uri="{BB962C8B-B14F-4D97-AF65-F5344CB8AC3E}">
        <p14:creationId xmlns:p14="http://schemas.microsoft.com/office/powerpoint/2010/main" val="33631232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548</Words>
  <Application>Microsoft Office PowerPoint</Application>
  <PresentationFormat>Custom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Aatish Panwar</cp:lastModifiedBy>
  <cp:revision>41</cp:revision>
  <dcterms:modified xsi:type="dcterms:W3CDTF">2026-01-17T16:04:24Z</dcterms:modified>
</cp:coreProperties>
</file>