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396" r:id="rId4"/>
    <p:sldId id="1838" r:id="rId5"/>
    <p:sldId id="1839" r:id="rId6"/>
    <p:sldId id="1840" r:id="rId7"/>
    <p:sldId id="1841" r:id="rId8"/>
    <p:sldId id="1842" r:id="rId9"/>
    <p:sldId id="1843" r:id="rId10"/>
    <p:sldId id="1844" r:id="rId11"/>
    <p:sldId id="1845" r:id="rId12"/>
    <p:sldId id="1846" r:id="rId13"/>
    <p:sldId id="1847" r:id="rId14"/>
    <p:sldId id="1848" r:id="rId15"/>
    <p:sldId id="1849" r:id="rId16"/>
    <p:sldId id="1850" r:id="rId17"/>
    <p:sldId id="11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1026" autoAdjust="0"/>
  </p:normalViewPr>
  <p:slideViewPr>
    <p:cSldViewPr snapToGrid="0" showGuides="1">
      <p:cViewPr varScale="1">
        <p:scale>
          <a:sx n="75" d="100"/>
          <a:sy n="75" d="100"/>
        </p:scale>
        <p:origin x="996" y="66"/>
      </p:cViewPr>
      <p:guideLst>
        <p:guide orient="horz" pos="212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A6B50-51F8-4390-8DA1-A9CD558D3FA1}" type="datetimeFigureOut">
              <a:rPr lang="en-IN" smtClean="0"/>
              <a:t>07-01-2026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CB59-CFDD-42C6-B62C-6B49C4CC405D}"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2163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5ED8A4C-D874-4EA2-B706-1DD8AE81F72C}" type="datetime5">
              <a:rPr lang="en-US" smtClean="0"/>
              <a:t>7-Jan-26</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23FEDCB-F06F-49CE-A669-4DE9D7C3895C}" type="datetime5">
              <a:rPr lang="en-US" smtClean="0"/>
              <a:t>7-Jan-26</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820415E-F9BD-44F7-864D-1D59D8337065}" type="datetime5">
              <a:rPr lang="en-US" smtClean="0"/>
              <a:t>7-Jan-26</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11406102" y="6406669"/>
            <a:ext cx="484703" cy="451331"/>
          </a:xfrm>
          <a:prstGeom prst="rect">
            <a:avLst/>
          </a:prstGeom>
        </p:spPr>
        <p:txBody>
          <a:bodyPr lIns="78283" tIns="78283" rIns="78283" bIns="78283" anchor="t"/>
          <a:lstStyle>
            <a:lvl1pPr algn="ctr">
              <a:spcBef>
                <a:spcPts val="300"/>
              </a:spcBef>
              <a:defRPr sz="1500" b="1">
                <a:solidFill>
                  <a:srgbClr val="E46C0A"/>
                </a:solidFill>
                <a:latin typeface="Open Sans"/>
                <a:ea typeface="Open Sans"/>
                <a:cs typeface="Open Sans"/>
                <a:sym typeface="Open Sans"/>
              </a:defRPr>
            </a:lvl1pPr>
          </a:lstStyle>
          <a:p>
            <a:r>
              <a:rPr lang="en-IN" dirty="0"/>
              <a:t>1</a:t>
            </a:r>
          </a:p>
        </p:txBody>
      </p:sp>
    </p:spTree>
    <p:extLst>
      <p:ext uri="{BB962C8B-B14F-4D97-AF65-F5344CB8AC3E}">
        <p14:creationId xmlns:p14="http://schemas.microsoft.com/office/powerpoint/2010/main" val="9513676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EB8304E-EA71-4901-AC58-1239E16A21A7}" type="datetime5">
              <a:rPr lang="en-US" smtClean="0"/>
              <a:t>7-Jan-26</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6B329A-BDED-4594-8897-FBE9B2F1882F}" type="datetime5">
              <a:rPr lang="en-US" smtClean="0"/>
              <a:t>7-Jan-26</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D2EA865-CA80-4C47-A198-73DD3484CA96}" type="datetime5">
              <a:rPr lang="en-US" smtClean="0"/>
              <a:t>7-Jan-26</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907B03F-3A77-442C-92F8-B9F29AD7146B}" type="datetime5">
              <a:rPr lang="en-US" smtClean="0"/>
              <a:t>7-Jan-26</a:t>
            </a:fld>
            <a:endParaRPr lang="en-IN"/>
          </a:p>
        </p:txBody>
      </p:sp>
      <p:sp>
        <p:nvSpPr>
          <p:cNvPr id="8" name="Footer Placeholder 7"/>
          <p:cNvSpPr>
            <a:spLocks noGrp="1"/>
          </p:cNvSpPr>
          <p:nvPr>
            <p:ph type="ftr" sz="quarter" idx="11"/>
          </p:nvPr>
        </p:nvSpPr>
        <p:spPr/>
        <p:txBody>
          <a:bodyPr/>
          <a:lstStyle/>
          <a:p>
            <a:r>
              <a:rPr lang="en-IN"/>
              <a:t>2 BN NDRF KOLKATA</a:t>
            </a:r>
          </a:p>
        </p:txBody>
      </p:sp>
      <p:sp>
        <p:nvSpPr>
          <p:cNvPr id="9" name="Slide Number Placeholder 8"/>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E7A709D-678A-4FA4-B8B4-CEAE54200056}" type="datetime5">
              <a:rPr lang="en-US" smtClean="0"/>
              <a:t>7-Jan-26</a:t>
            </a:fld>
            <a:endParaRPr lang="en-IN"/>
          </a:p>
        </p:txBody>
      </p:sp>
      <p:sp>
        <p:nvSpPr>
          <p:cNvPr id="4" name="Footer Placeholder 3"/>
          <p:cNvSpPr>
            <a:spLocks noGrp="1"/>
          </p:cNvSpPr>
          <p:nvPr>
            <p:ph type="ftr" sz="quarter" idx="11"/>
          </p:nvPr>
        </p:nvSpPr>
        <p:spPr/>
        <p:txBody>
          <a:bodyPr/>
          <a:lstStyle/>
          <a:p>
            <a:r>
              <a:rPr lang="en-IN"/>
              <a:t>2 BN NDRF KOLKATA</a:t>
            </a:r>
          </a:p>
        </p:txBody>
      </p:sp>
      <p:sp>
        <p:nvSpPr>
          <p:cNvPr id="5" name="Slide Number Placeholder 4"/>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3777A-5AA7-4C32-9312-3ACBC94892FA}" type="datetime5">
              <a:rPr lang="en-US" smtClean="0"/>
              <a:t>7-Jan-26</a:t>
            </a:fld>
            <a:endParaRPr lang="en-IN"/>
          </a:p>
        </p:txBody>
      </p:sp>
      <p:sp>
        <p:nvSpPr>
          <p:cNvPr id="3" name="Footer Placeholder 2"/>
          <p:cNvSpPr>
            <a:spLocks noGrp="1"/>
          </p:cNvSpPr>
          <p:nvPr>
            <p:ph type="ftr" sz="quarter" idx="11"/>
          </p:nvPr>
        </p:nvSpPr>
        <p:spPr/>
        <p:txBody>
          <a:bodyPr/>
          <a:lstStyle/>
          <a:p>
            <a:r>
              <a:rPr lang="en-IN"/>
              <a:t>2 BN NDRF KOLKATA</a:t>
            </a:r>
          </a:p>
        </p:txBody>
      </p:sp>
      <p:sp>
        <p:nvSpPr>
          <p:cNvPr id="4" name="Slide Number Placeholder 3"/>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EB9707-5C08-4688-BD92-5FFD03BC54E3}" type="datetime5">
              <a:rPr lang="en-US" smtClean="0"/>
              <a:t>7-Jan-26</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D0BC0-B55C-4254-BDC9-1CEB4F232BD6}" type="datetime5">
              <a:rPr lang="en-US" smtClean="0"/>
              <a:t>7-Jan-26</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E25E-1FBD-48F0-B660-6988AC8D455D}" type="datetime5">
              <a:rPr lang="en-US" smtClean="0"/>
              <a:t>7-Jan-26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2 BN NDRF KOLKATA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49050-47BB-47E1-9070-B955E656553D}"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p:cNvSpPr/>
          <p:nvPr/>
        </p:nvSpPr>
        <p:spPr>
          <a:xfrm>
            <a:off x="506367" y="6769294"/>
            <a:ext cx="1907669" cy="101600"/>
          </a:xfrm>
          <a:prstGeom prst="rect">
            <a:avLst/>
          </a:prstGeom>
          <a:solidFill>
            <a:srgbClr val="F7903B"/>
          </a:solidFill>
          <a:ln w="12700">
            <a:miter lim="400000"/>
          </a:ln>
        </p:spPr>
        <p:txBody>
          <a:bodyPr lIns="39142" tIns="39142" rIns="39142" bIns="39142"/>
          <a:lstStyle/>
          <a:p>
            <a:endParaRPr sz="900"/>
          </a:p>
        </p:txBody>
      </p:sp>
      <p:sp>
        <p:nvSpPr>
          <p:cNvPr id="83" name="Shape"/>
          <p:cNvSpPr/>
          <p:nvPr/>
        </p:nvSpPr>
        <p:spPr>
          <a:xfrm>
            <a:off x="0" y="2120667"/>
            <a:ext cx="6834554" cy="246426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endParaRPr sz="900"/>
          </a:p>
        </p:txBody>
      </p:sp>
      <p:sp>
        <p:nvSpPr>
          <p:cNvPr id="84" name="LESSON 2…"/>
          <p:cNvSpPr txBox="1"/>
          <p:nvPr/>
        </p:nvSpPr>
        <p:spPr>
          <a:xfrm>
            <a:off x="508000" y="2353339"/>
            <a:ext cx="5191071" cy="2110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defTabSz="1219200">
              <a:defRPr sz="6400" b="1">
                <a:solidFill>
                  <a:srgbClr val="FFFFFF"/>
                </a:solidFill>
                <a:latin typeface="Open Sans"/>
                <a:ea typeface="Open Sans"/>
                <a:cs typeface="Open Sans"/>
                <a:sym typeface="Open Sans"/>
              </a:defRPr>
            </a:pPr>
            <a:r>
              <a:rPr lang="en-IN" sz="3300" dirty="0"/>
              <a:t>LESSON 02</a:t>
            </a:r>
          </a:p>
          <a:p>
            <a:pPr defTabSz="1219200">
              <a:defRPr sz="6400" cap="all">
                <a:solidFill>
                  <a:srgbClr val="FFFFFF"/>
                </a:solidFill>
                <a:latin typeface="Open Sans"/>
                <a:ea typeface="Open Sans"/>
                <a:cs typeface="Open Sans"/>
                <a:sym typeface="Open Sans"/>
              </a:defRPr>
            </a:pPr>
            <a:r>
              <a:rPr lang="en-US" sz="3300" dirty="0"/>
              <a:t>DOs AND DON’TS DURING CBRN EMERGENCIES </a:t>
            </a:r>
          </a:p>
        </p:txBody>
      </p:sp>
      <p:sp>
        <p:nvSpPr>
          <p:cNvPr id="85" name="Shape"/>
          <p:cNvSpPr/>
          <p:nvPr/>
        </p:nvSpPr>
        <p:spPr>
          <a:xfrm flipH="1">
            <a:off x="-28360" y="-29252"/>
            <a:ext cx="12248739" cy="12610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39142" tIns="39142" rIns="39142" bIns="39142" numCol="1" anchor="t">
            <a:noAutofit/>
          </a:bodyPr>
          <a:lstStyle/>
          <a:p>
            <a:endParaRPr sz="900"/>
          </a:p>
        </p:txBody>
      </p:sp>
      <p:sp>
        <p:nvSpPr>
          <p:cNvPr id="4" name="Rectangle: Rounded Corners 3">
            <a:extLst>
              <a:ext uri="{FF2B5EF4-FFF2-40B4-BE49-F238E27FC236}">
                <a16:creationId xmlns:a16="http://schemas.microsoft.com/office/drawing/2014/main" id="{2E9EC43E-C7B1-EF48-5F3B-E2AF3723BE8A}"/>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ctr"/>
            <a:r>
              <a:rPr lang="en-US" sz="3000" dirty="0">
                <a:solidFill>
                  <a:srgbClr val="C00000"/>
                </a:solidFill>
                <a:latin typeface="Arial Black" panose="020B0A04020102020204" pitchFamily="34" charset="0"/>
              </a:rPr>
              <a:t>CBRN Module: CAPF</a:t>
            </a:r>
            <a:endParaRPr lang="en-IN" sz="3000" dirty="0">
              <a:solidFill>
                <a:srgbClr val="C00000"/>
              </a:solidFill>
              <a:latin typeface="Arial Black" panose="020B0A04020102020204" pitchFamily="34" charset="0"/>
              <a:sym typeface="Arial"/>
            </a:endParaRP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6019800" y="33528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IN" sz="900"/>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rcRect/>
          <a:stretch/>
        </p:blipFill>
        <p:spPr>
          <a:xfrm>
            <a:off x="4759575" y="2555045"/>
            <a:ext cx="1336426" cy="1261072"/>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7905" y="40188"/>
            <a:ext cx="1590525" cy="1109759"/>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2" name="Picture 1">
            <a:extLst>
              <a:ext uri="{FF2B5EF4-FFF2-40B4-BE49-F238E27FC236}">
                <a16:creationId xmlns:a16="http://schemas.microsoft.com/office/drawing/2014/main" id="{999D0056-4120-1B80-2223-2EDBBBAC6B6E}"/>
              </a:ext>
            </a:extLst>
          </p:cNvPr>
          <p:cNvPicPr>
            <a:picLocks noChangeAspect="1"/>
          </p:cNvPicPr>
          <p:nvPr/>
        </p:nvPicPr>
        <p:blipFill>
          <a:blip r:embed="rId6"/>
          <a:stretch>
            <a:fillRect/>
          </a:stretch>
        </p:blipFill>
        <p:spPr>
          <a:xfrm>
            <a:off x="7128393" y="1788611"/>
            <a:ext cx="4404742" cy="4404742"/>
          </a:xfrm>
          <a:prstGeom prst="rect">
            <a:avLst/>
          </a:prstGeom>
        </p:spPr>
      </p:pic>
      <p:sp>
        <p:nvSpPr>
          <p:cNvPr id="3" name="TextBox 2">
            <a:extLst>
              <a:ext uri="{FF2B5EF4-FFF2-40B4-BE49-F238E27FC236}">
                <a16:creationId xmlns:a16="http://schemas.microsoft.com/office/drawing/2014/main" id="{C4C29A19-7C92-3A0E-05B5-E1B644756D14}"/>
              </a:ext>
            </a:extLst>
          </p:cNvPr>
          <p:cNvSpPr txBox="1"/>
          <p:nvPr/>
        </p:nvSpPr>
        <p:spPr>
          <a:xfrm>
            <a:off x="2196593" y="4661563"/>
            <a:ext cx="4931800"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85AED-6743-FC79-ED39-CB8DDE0B289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7799C18-7719-57BA-8BD5-FC566CED0316}"/>
              </a:ext>
            </a:extLst>
          </p:cNvPr>
          <p:cNvSpPr/>
          <p:nvPr/>
        </p:nvSpPr>
        <p:spPr>
          <a:xfrm>
            <a:off x="5900737" y="0"/>
            <a:ext cx="6257925"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14" name="PPT 2 -">
            <a:extLst>
              <a:ext uri="{FF2B5EF4-FFF2-40B4-BE49-F238E27FC236}">
                <a16:creationId xmlns:a16="http://schemas.microsoft.com/office/drawing/2014/main" id="{18588D68-AF2E-90C0-9810-72AE6FC6895B}"/>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0DEB6E88-6265-C317-4F82-8071C399C744}"/>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DE4EAB23-7C91-07BB-3BCB-8C58C0EDC3BE}"/>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a:t>
            </a:fld>
            <a:endParaRPr dirty="0"/>
          </a:p>
        </p:txBody>
      </p:sp>
      <p:sp>
        <p:nvSpPr>
          <p:cNvPr id="9" name="Course Purpose">
            <a:extLst>
              <a:ext uri="{FF2B5EF4-FFF2-40B4-BE49-F238E27FC236}">
                <a16:creationId xmlns:a16="http://schemas.microsoft.com/office/drawing/2014/main" id="{A21D2CA2-F5EF-6868-672D-D0BB9C3B7FDF}"/>
              </a:ext>
            </a:extLst>
          </p:cNvPr>
          <p:cNvSpPr txBox="1"/>
          <p:nvPr/>
        </p:nvSpPr>
        <p:spPr>
          <a:xfrm>
            <a:off x="2076448" y="610307"/>
            <a:ext cx="8191501" cy="571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200" dirty="0"/>
              <a:t>Nuclear Emergency DO'S &amp; DON'TS</a:t>
            </a:r>
          </a:p>
        </p:txBody>
      </p:sp>
      <p:pic>
        <p:nvPicPr>
          <p:cNvPr id="2" name="Picture 1">
            <a:extLst>
              <a:ext uri="{FF2B5EF4-FFF2-40B4-BE49-F238E27FC236}">
                <a16:creationId xmlns:a16="http://schemas.microsoft.com/office/drawing/2014/main" id="{70FF4202-8C0A-0E76-E38B-A94A88DE1F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2120633E-A861-B9BE-DE89-C423DF80826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
        <p:nvSpPr>
          <p:cNvPr id="4" name="Text Placeholder 2">
            <a:extLst>
              <a:ext uri="{FF2B5EF4-FFF2-40B4-BE49-F238E27FC236}">
                <a16:creationId xmlns:a16="http://schemas.microsoft.com/office/drawing/2014/main" id="{C63ACE65-5EDC-5BD7-43B9-B3F9859CE924}"/>
              </a:ext>
            </a:extLst>
          </p:cNvPr>
          <p:cNvSpPr txBox="1">
            <a:spLocks/>
          </p:cNvSpPr>
          <p:nvPr/>
        </p:nvSpPr>
        <p:spPr>
          <a:xfrm>
            <a:off x="839788" y="1681163"/>
            <a:ext cx="5157787"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cap="all" dirty="0">
                <a:solidFill>
                  <a:srgbClr val="C00000"/>
                </a:solidFill>
                <a:latin typeface="Open Sans"/>
                <a:ea typeface="Open Sans"/>
                <a:cs typeface="Open Sans"/>
                <a:sym typeface="Open Sans"/>
              </a:rPr>
              <a:t>DO’S</a:t>
            </a:r>
          </a:p>
        </p:txBody>
      </p:sp>
      <p:sp>
        <p:nvSpPr>
          <p:cNvPr id="5" name="Content Placeholder 3">
            <a:extLst>
              <a:ext uri="{FF2B5EF4-FFF2-40B4-BE49-F238E27FC236}">
                <a16:creationId xmlns:a16="http://schemas.microsoft.com/office/drawing/2014/main" id="{A5D92690-3FAB-F8C1-469E-85427B96397D}"/>
              </a:ext>
            </a:extLst>
          </p:cNvPr>
          <p:cNvSpPr txBox="1">
            <a:spLocks/>
          </p:cNvSpPr>
          <p:nvPr/>
        </p:nvSpPr>
        <p:spPr>
          <a:xfrm>
            <a:off x="742950" y="2781299"/>
            <a:ext cx="5157787" cy="1657351"/>
          </a:xfrm>
          <a:prstGeom prst="rect">
            <a:avLst/>
          </a:prstGeom>
        </p:spPr>
        <p:txBody>
          <a:bodyPr vert="horz" lIns="78283" tIns="78283" rIns="78283" bIns="78283" rtlCol="0" anchor="t"/>
          <a:lstStyle>
            <a:defPPr>
              <a:defRPr lang="en-US"/>
            </a:defPPr>
            <a:lvl1pPr marL="0" algn="ctr" defTabSz="914400" rtl="0" eaLnBrk="1" latinLnBrk="0" hangingPunct="1">
              <a:spcBef>
                <a:spcPts val="300"/>
              </a:spcBef>
              <a:defRPr sz="1500" b="1" kern="1200">
                <a:solidFill>
                  <a:srgbClr val="E46C0A"/>
                </a:solidFill>
                <a:latin typeface="Open Sans"/>
                <a:ea typeface="Open Sans"/>
                <a:cs typeface="Open Sans"/>
                <a:sym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Drop, cover, and remain covered during a blast</a:t>
            </a:r>
          </a:p>
          <a:p>
            <a:pPr marL="342900" indent="-342900" algn="l">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Shelter for 24+ hours or as instructed</a:t>
            </a:r>
          </a:p>
        </p:txBody>
      </p:sp>
      <p:sp>
        <p:nvSpPr>
          <p:cNvPr id="6" name="Text Placeholder 4">
            <a:extLst>
              <a:ext uri="{FF2B5EF4-FFF2-40B4-BE49-F238E27FC236}">
                <a16:creationId xmlns:a16="http://schemas.microsoft.com/office/drawing/2014/main" id="{E90EA03A-1106-7F6A-C278-611B3C7FEA58}"/>
              </a:ext>
            </a:extLst>
          </p:cNvPr>
          <p:cNvSpPr txBox="1">
            <a:spLocks/>
          </p:cNvSpPr>
          <p:nvPr/>
        </p:nvSpPr>
        <p:spPr>
          <a:xfrm>
            <a:off x="6172200" y="1681163"/>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cap="all" dirty="0">
                <a:solidFill>
                  <a:srgbClr val="C00000"/>
                </a:solidFill>
                <a:latin typeface="Open Sans"/>
                <a:ea typeface="Open Sans"/>
                <a:cs typeface="Open Sans"/>
              </a:rPr>
              <a:t>DON'TS</a:t>
            </a:r>
          </a:p>
        </p:txBody>
      </p:sp>
      <p:sp>
        <p:nvSpPr>
          <p:cNvPr id="8" name="Content Placeholder 5">
            <a:extLst>
              <a:ext uri="{FF2B5EF4-FFF2-40B4-BE49-F238E27FC236}">
                <a16:creationId xmlns:a16="http://schemas.microsoft.com/office/drawing/2014/main" id="{E928E814-B27F-3A8E-8578-CDDBC4BF9D3B}"/>
              </a:ext>
            </a:extLst>
          </p:cNvPr>
          <p:cNvSpPr txBox="1">
            <a:spLocks/>
          </p:cNvSpPr>
          <p:nvPr/>
        </p:nvSpPr>
        <p:spPr>
          <a:xfrm>
            <a:off x="6172199" y="2722080"/>
            <a:ext cx="57150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Don’t go outdoors during fallout</a:t>
            </a:r>
          </a:p>
          <a:p>
            <a:r>
              <a:rPr lang="en-US" sz="2000" dirty="0">
                <a:latin typeface="Open Sans" panose="020B0606030504020204" pitchFamily="34" charset="0"/>
                <a:ea typeface="Open Sans" panose="020B0606030504020204" pitchFamily="34" charset="0"/>
                <a:cs typeface="Open Sans" panose="020B0606030504020204" pitchFamily="34" charset="0"/>
              </a:rPr>
              <a:t>Don’t eat contaminated food or water</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24578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CE00-7225-5887-E63B-BEF280E77C0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ACAF87F-B10E-2AAD-A54D-7D331A77AFFC}"/>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B3B1C0F-7747-70AD-54D3-7C01A983529F}"/>
              </a:ext>
            </a:extLst>
          </p:cNvPr>
          <p:cNvSpPr txBox="1"/>
          <p:nvPr/>
        </p:nvSpPr>
        <p:spPr>
          <a:xfrm>
            <a:off x="4425271" y="1504290"/>
            <a:ext cx="7538129" cy="2947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List of basic PPE items (masks, gloves, emergency kits)</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Importance of personal hygiene</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Creating a home emergency plan</a:t>
            </a:r>
          </a:p>
        </p:txBody>
      </p:sp>
      <p:sp>
        <p:nvSpPr>
          <p:cNvPr id="114" name="PPT 2 -">
            <a:extLst>
              <a:ext uri="{FF2B5EF4-FFF2-40B4-BE49-F238E27FC236}">
                <a16:creationId xmlns:a16="http://schemas.microsoft.com/office/drawing/2014/main" id="{1982AAC4-E84D-6B09-25C4-24625BD22690}"/>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806E86B7-DD44-4828-E6A5-4B15BE52B28B}"/>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0ADF76B5-8F30-9AC3-61F5-B7552A0699DB}"/>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11</a:t>
            </a:fld>
            <a:endParaRPr dirty="0"/>
          </a:p>
        </p:txBody>
      </p:sp>
      <p:sp>
        <p:nvSpPr>
          <p:cNvPr id="9" name="Course Purpose">
            <a:extLst>
              <a:ext uri="{FF2B5EF4-FFF2-40B4-BE49-F238E27FC236}">
                <a16:creationId xmlns:a16="http://schemas.microsoft.com/office/drawing/2014/main" id="{240290BE-3B39-2441-EAEE-7EB15B169A81}"/>
              </a:ext>
            </a:extLst>
          </p:cNvPr>
          <p:cNvSpPr txBox="1"/>
          <p:nvPr/>
        </p:nvSpPr>
        <p:spPr>
          <a:xfrm>
            <a:off x="228600" y="1658131"/>
            <a:ext cx="3699391" cy="1741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Protective Measures You Can Take</a:t>
            </a:r>
          </a:p>
        </p:txBody>
      </p:sp>
      <p:pic>
        <p:nvPicPr>
          <p:cNvPr id="2" name="Picture 1">
            <a:extLst>
              <a:ext uri="{FF2B5EF4-FFF2-40B4-BE49-F238E27FC236}">
                <a16:creationId xmlns:a16="http://schemas.microsoft.com/office/drawing/2014/main" id="{AEAA9DB9-992E-0527-3261-B393A607F16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CAED5DC5-A5EE-E052-0A2F-53E86F79F5B6}"/>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40842160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5977-B265-146E-6C31-BEA7863FEED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C024B15-C7C8-36B7-2B58-EAE3A6727802}"/>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AE18589-E5B8-9578-0A00-FE14B512E913}"/>
              </a:ext>
            </a:extLst>
          </p:cNvPr>
          <p:cNvSpPr txBox="1"/>
          <p:nvPr/>
        </p:nvSpPr>
        <p:spPr>
          <a:xfrm>
            <a:off x="4301446" y="1165187"/>
            <a:ext cx="7538129" cy="5969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As a responder, the first and foremost duty is to rescue / safe life in any emergency considering self safety precaution. Therefore the only precautionary steps to protect and prevents  ourself and victim from any hazard(CBRN) is Personal Protective Equipment.</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 It  is a specialized clothing or equipment which can create a barrier between a potential  hazard and the user.</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BC76311D-B9D7-E68B-17F8-5CE2CF66F31D}"/>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BC7192E1-18B8-7561-E774-94647E952DCD}"/>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B1579DCE-9BF6-9E38-3F84-B1456280CBAE}"/>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12</a:t>
            </a:fld>
            <a:endParaRPr dirty="0"/>
          </a:p>
        </p:txBody>
      </p:sp>
      <p:sp>
        <p:nvSpPr>
          <p:cNvPr id="9" name="Course Purpose">
            <a:extLst>
              <a:ext uri="{FF2B5EF4-FFF2-40B4-BE49-F238E27FC236}">
                <a16:creationId xmlns:a16="http://schemas.microsoft.com/office/drawing/2014/main" id="{8A3FD6A2-2F2F-B372-6FEE-520A80CD07D7}"/>
              </a:ext>
            </a:extLst>
          </p:cNvPr>
          <p:cNvSpPr txBox="1"/>
          <p:nvPr/>
        </p:nvSpPr>
        <p:spPr>
          <a:xfrm>
            <a:off x="228600" y="1658131"/>
            <a:ext cx="3699391" cy="633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 CBRN PPE </a:t>
            </a:r>
          </a:p>
        </p:txBody>
      </p:sp>
      <p:pic>
        <p:nvPicPr>
          <p:cNvPr id="2" name="Picture 1">
            <a:extLst>
              <a:ext uri="{FF2B5EF4-FFF2-40B4-BE49-F238E27FC236}">
                <a16:creationId xmlns:a16="http://schemas.microsoft.com/office/drawing/2014/main" id="{C38F0716-4186-CEA5-94B1-FC6DEA77AFF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755E5350-44F0-D6A4-4771-823C002CD5C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25260324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52AA7-12AA-21C4-8F2D-FC01891AD76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0969B95-776C-9E4B-D6A2-91C42A458AA8}"/>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FE49E08-71A1-9A97-188A-2019816364FC}"/>
              </a:ext>
            </a:extLst>
          </p:cNvPr>
          <p:cNvSpPr txBox="1"/>
          <p:nvPr/>
        </p:nvSpPr>
        <p:spPr>
          <a:xfrm>
            <a:off x="4301446" y="1165187"/>
            <a:ext cx="7538129" cy="5060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Protective equipment which is used for respiratory and body protection by </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an individual to achieve physical protection is termed as PPE</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Gas Mask</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Trousers</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Jacket with hood</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Over boots/gumboots</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Gloves</a:t>
            </a:r>
          </a:p>
        </p:txBody>
      </p:sp>
      <p:sp>
        <p:nvSpPr>
          <p:cNvPr id="114" name="PPT 2 -">
            <a:extLst>
              <a:ext uri="{FF2B5EF4-FFF2-40B4-BE49-F238E27FC236}">
                <a16:creationId xmlns:a16="http://schemas.microsoft.com/office/drawing/2014/main" id="{3E332F1D-3F02-19FC-69B0-9FDC3E923939}"/>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52A79334-FB10-D106-C63A-689F775BA8D0}"/>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6708D60C-D398-2490-97AF-6A26BF802165}"/>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8BD0714C-4DD3-1479-0253-3068E3C6E175}"/>
              </a:ext>
            </a:extLst>
          </p:cNvPr>
          <p:cNvSpPr txBox="1"/>
          <p:nvPr/>
        </p:nvSpPr>
        <p:spPr>
          <a:xfrm>
            <a:off x="228600" y="1658131"/>
            <a:ext cx="3699391" cy="118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PARTS OF PPE PPE </a:t>
            </a:r>
          </a:p>
        </p:txBody>
      </p:sp>
      <p:pic>
        <p:nvPicPr>
          <p:cNvPr id="2" name="Picture 1">
            <a:extLst>
              <a:ext uri="{FF2B5EF4-FFF2-40B4-BE49-F238E27FC236}">
                <a16:creationId xmlns:a16="http://schemas.microsoft.com/office/drawing/2014/main" id="{992ABCAD-1607-EDC0-1A56-962E5B3299D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83DA1A18-9959-A2B5-FEB7-B8A6565F5FA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pic>
        <p:nvPicPr>
          <p:cNvPr id="4" name="Object 6">
            <a:extLst>
              <a:ext uri="{FF2B5EF4-FFF2-40B4-BE49-F238E27FC236}">
                <a16:creationId xmlns:a16="http://schemas.microsoft.com/office/drawing/2014/main" id="{A4962482-2473-6DAC-8BC7-8951072641C4}"/>
              </a:ext>
            </a:extLst>
          </p:cNvPr>
          <p:cNvPicPr>
            <a:picLocks noChangeArrowheads="1"/>
          </p:cNvPicPr>
          <p:nvPr/>
        </p:nvPicPr>
        <p:blipFill>
          <a:blip r:embed="rId4">
            <a:extLst>
              <a:ext uri="{28A0092B-C50C-407E-A947-70E740481C1C}">
                <a14:useLocalDpi xmlns:a14="http://schemas.microsoft.com/office/drawing/2010/main" val="0"/>
              </a:ext>
            </a:extLst>
          </a:blip>
          <a:srcRect l="-2345" t="-2890" r="-6635" b="-302"/>
          <a:stretch>
            <a:fillRect/>
          </a:stretch>
        </p:blipFill>
        <p:spPr bwMode="auto">
          <a:xfrm>
            <a:off x="8230326" y="3313231"/>
            <a:ext cx="3961674"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8965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A040-EE0C-04F6-53F9-C1433949E83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6403BB4-C6C0-C766-F40C-655BDD2A2577}"/>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6BC38E0-688F-0A3D-7E5B-F6597072641C}"/>
              </a:ext>
            </a:extLst>
          </p:cNvPr>
          <p:cNvSpPr txBox="1"/>
          <p:nvPr/>
        </p:nvSpPr>
        <p:spPr>
          <a:xfrm>
            <a:off x="4368868" y="1752656"/>
            <a:ext cx="7538129" cy="2908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Checklist Style:</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N95 masks</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Water and non-perishable food</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Flashlight, batteries, radio</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First aid kit, iodine tablets (if advised)</a:t>
            </a:r>
          </a:p>
        </p:txBody>
      </p:sp>
      <p:sp>
        <p:nvSpPr>
          <p:cNvPr id="114" name="PPT 2 -">
            <a:extLst>
              <a:ext uri="{FF2B5EF4-FFF2-40B4-BE49-F238E27FC236}">
                <a16:creationId xmlns:a16="http://schemas.microsoft.com/office/drawing/2014/main" id="{7C4A0019-DEC3-D131-1D60-9F00868CD5F3}"/>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72D5CE05-3B59-2BAC-10CD-32C9A09D36B7}"/>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4BB3694C-2849-0232-8018-2C1D5CA9A5EA}"/>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dirty="0"/>
          </a:p>
        </p:txBody>
      </p:sp>
      <p:sp>
        <p:nvSpPr>
          <p:cNvPr id="9" name="Course Purpose">
            <a:extLst>
              <a:ext uri="{FF2B5EF4-FFF2-40B4-BE49-F238E27FC236}">
                <a16:creationId xmlns:a16="http://schemas.microsoft.com/office/drawing/2014/main" id="{83F3ADD0-4341-B645-296F-6727B7B4BDA3}"/>
              </a:ext>
            </a:extLst>
          </p:cNvPr>
          <p:cNvSpPr txBox="1"/>
          <p:nvPr/>
        </p:nvSpPr>
        <p:spPr>
          <a:xfrm>
            <a:off x="228600" y="1658131"/>
            <a:ext cx="3699391" cy="1187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Emergency Kit Checklist </a:t>
            </a:r>
          </a:p>
        </p:txBody>
      </p:sp>
      <p:pic>
        <p:nvPicPr>
          <p:cNvPr id="2" name="Picture 1">
            <a:extLst>
              <a:ext uri="{FF2B5EF4-FFF2-40B4-BE49-F238E27FC236}">
                <a16:creationId xmlns:a16="http://schemas.microsoft.com/office/drawing/2014/main" id="{65C6AD8E-040E-2C98-C5D0-DA07B7CAA2A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A772E4A9-5410-795A-27C4-4163718125ED}"/>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12604749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F026-029C-84EF-26A7-995BA7BDFA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CD1F54-6BB5-8E3F-068B-CBE83120DE94}"/>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FD763DD-E108-043B-FA8C-C287F467D9BD}"/>
              </a:ext>
            </a:extLst>
          </p:cNvPr>
          <p:cNvSpPr txBox="1"/>
          <p:nvPr/>
        </p:nvSpPr>
        <p:spPr>
          <a:xfrm>
            <a:off x="4368868" y="1752656"/>
            <a:ext cx="7538129" cy="27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Role of Community &amp; Authorities :- </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local authorities respond. </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to stay informed (radio, apps, sirens). </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Importance of community drills and awareness</a:t>
            </a:r>
          </a:p>
        </p:txBody>
      </p:sp>
      <p:sp>
        <p:nvSpPr>
          <p:cNvPr id="114" name="PPT 2 -">
            <a:extLst>
              <a:ext uri="{FF2B5EF4-FFF2-40B4-BE49-F238E27FC236}">
                <a16:creationId xmlns:a16="http://schemas.microsoft.com/office/drawing/2014/main" id="{FA62BD80-654C-FD44-E253-159DA581E090}"/>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3808880E-79F8-0941-75FF-7A18902D67BA}"/>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ED24059A-C5FB-69DB-8A22-C9BA547107B4}"/>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15</a:t>
            </a:fld>
            <a:endParaRPr dirty="0"/>
          </a:p>
        </p:txBody>
      </p:sp>
      <p:sp>
        <p:nvSpPr>
          <p:cNvPr id="9" name="Course Purpose">
            <a:extLst>
              <a:ext uri="{FF2B5EF4-FFF2-40B4-BE49-F238E27FC236}">
                <a16:creationId xmlns:a16="http://schemas.microsoft.com/office/drawing/2014/main" id="{CF417BD1-29FD-3C5B-7E3C-136EF762DF41}"/>
              </a:ext>
            </a:extLst>
          </p:cNvPr>
          <p:cNvSpPr txBox="1"/>
          <p:nvPr/>
        </p:nvSpPr>
        <p:spPr>
          <a:xfrm>
            <a:off x="228600" y="1658131"/>
            <a:ext cx="3699391" cy="1741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Community and Govt Support </a:t>
            </a:r>
          </a:p>
        </p:txBody>
      </p:sp>
      <p:pic>
        <p:nvPicPr>
          <p:cNvPr id="2" name="Picture 1">
            <a:extLst>
              <a:ext uri="{FF2B5EF4-FFF2-40B4-BE49-F238E27FC236}">
                <a16:creationId xmlns:a16="http://schemas.microsoft.com/office/drawing/2014/main" id="{7E8EA1B0-2908-D531-9E51-B843B11B6D3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45A5162C-5E0F-771C-4ED7-C879936CA1FC}"/>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376837740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15E72-AB70-3B02-A0D2-EDC4F0468F2A}"/>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B9AF237E-0749-5252-790B-469A635C4A2C}"/>
              </a:ext>
            </a:extLst>
          </p:cNvPr>
          <p:cNvSpPr txBox="1">
            <a:spLocks/>
          </p:cNvSpPr>
          <p:nvPr/>
        </p:nvSpPr>
        <p:spPr>
          <a:xfrm>
            <a:off x="288946" y="1351789"/>
            <a:ext cx="3813969" cy="3878263"/>
          </a:xfrm>
          <a:prstGeom prst="rect">
            <a:avLst/>
          </a:prstGeom>
          <a:solidFill>
            <a:srgbClr val="E46C0A"/>
          </a:solidFill>
        </p:spPr>
        <p:txBody>
          <a:bodyPr lIns="44618" tIns="44618" rIns="44618" bIns="44618"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2400" dirty="0"/>
              <a:t>Now You are able </a:t>
            </a:r>
            <a:r>
              <a:rPr lang="en-US" sz="2400"/>
              <a:t>to define:</a:t>
            </a:r>
            <a:endParaRPr lang="en-US" sz="2400" dirty="0"/>
          </a:p>
        </p:txBody>
      </p:sp>
      <p:sp>
        <p:nvSpPr>
          <p:cNvPr id="6" name="OBJECTIVES">
            <a:extLst>
              <a:ext uri="{FF2B5EF4-FFF2-40B4-BE49-F238E27FC236}">
                <a16:creationId xmlns:a16="http://schemas.microsoft.com/office/drawing/2014/main" id="{ED5F9A2B-28D4-33ED-2D3B-B2399EA5C2C9}"/>
              </a:ext>
            </a:extLst>
          </p:cNvPr>
          <p:cNvSpPr txBox="1"/>
          <p:nvPr/>
        </p:nvSpPr>
        <p:spPr>
          <a:xfrm>
            <a:off x="4330687" y="393945"/>
            <a:ext cx="1710072" cy="63304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39142" tIns="39142" rIns="39142" bIns="39142">
            <a:spAutoFit/>
          </a:bodyPr>
          <a:lstStyle>
            <a:lvl1pPr defTabSz="1896340">
              <a:defRPr sz="7200" b="1">
                <a:solidFill>
                  <a:srgbClr val="C00000"/>
                </a:solidFill>
                <a:latin typeface="Open Sans"/>
                <a:ea typeface="Open Sans"/>
                <a:cs typeface="Open Sans"/>
                <a:sym typeface="Open Sans"/>
              </a:defRPr>
            </a:lvl1pPr>
          </a:lstStyle>
          <a:p>
            <a:r>
              <a:rPr lang="en-IN" sz="3600" dirty="0"/>
              <a:t>Review</a:t>
            </a:r>
            <a:endParaRPr sz="3600" dirty="0"/>
          </a:p>
        </p:txBody>
      </p:sp>
      <p:sp>
        <p:nvSpPr>
          <p:cNvPr id="14" name="Slide Number">
            <a:extLst>
              <a:ext uri="{FF2B5EF4-FFF2-40B4-BE49-F238E27FC236}">
                <a16:creationId xmlns:a16="http://schemas.microsoft.com/office/drawing/2014/main" id="{AFAFE8B7-7480-36FE-AC28-5E0EF9EEB25E}"/>
              </a:ext>
            </a:extLst>
          </p:cNvPr>
          <p:cNvSpPr txBox="1">
            <a:spLocks noGrp="1"/>
          </p:cNvSpPr>
          <p:nvPr>
            <p:ph type="sldNum" sz="quarter" idx="2"/>
          </p:nvPr>
        </p:nvSpPr>
        <p:spPr>
          <a:xfrm>
            <a:off x="11460471" y="6406669"/>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
        <p:nvSpPr>
          <p:cNvPr id="2" name="List two steps to treat a closed wound.…">
            <a:extLst>
              <a:ext uri="{FF2B5EF4-FFF2-40B4-BE49-F238E27FC236}">
                <a16:creationId xmlns:a16="http://schemas.microsoft.com/office/drawing/2014/main" id="{B71FD845-3797-BC8E-78D6-2B6C582FAFA3}"/>
              </a:ext>
            </a:extLst>
          </p:cNvPr>
          <p:cNvSpPr txBox="1"/>
          <p:nvPr/>
        </p:nvSpPr>
        <p:spPr>
          <a:xfrm>
            <a:off x="5725501" y="1851945"/>
            <a:ext cx="5734970" cy="3536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lvl="1" defTabSz="94817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What is CBRN Emergency?</a:t>
            </a:r>
          </a:p>
          <a:p>
            <a:pPr lvl="1" defTabSz="94817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Understand key DO's and DON'Ts during a CBRN event</a:t>
            </a:r>
          </a:p>
          <a:p>
            <a:pPr lvl="1" defTabSz="94817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Enhance personal and community safety</a:t>
            </a:r>
          </a:p>
          <a:p>
            <a:pPr lvl="1" defTabSz="94817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Learn practical response measures</a:t>
            </a:r>
          </a:p>
        </p:txBody>
      </p:sp>
      <p:grpSp>
        <p:nvGrpSpPr>
          <p:cNvPr id="3" name="Group">
            <a:extLst>
              <a:ext uri="{FF2B5EF4-FFF2-40B4-BE49-F238E27FC236}">
                <a16:creationId xmlns:a16="http://schemas.microsoft.com/office/drawing/2014/main" id="{E7B66A44-3413-AB22-2418-5DEE89490A62}"/>
              </a:ext>
            </a:extLst>
          </p:cNvPr>
          <p:cNvGrpSpPr/>
          <p:nvPr/>
        </p:nvGrpSpPr>
        <p:grpSpPr>
          <a:xfrm>
            <a:off x="4941974" y="1865747"/>
            <a:ext cx="609601" cy="840979"/>
            <a:chOff x="0" y="115975"/>
            <a:chExt cx="1219200" cy="1681957"/>
          </a:xfrm>
        </p:grpSpPr>
        <p:sp>
          <p:nvSpPr>
            <p:cNvPr id="5" name="Circle">
              <a:extLst>
                <a:ext uri="{FF2B5EF4-FFF2-40B4-BE49-F238E27FC236}">
                  <a16:creationId xmlns:a16="http://schemas.microsoft.com/office/drawing/2014/main" id="{FC09B2A9-1C0E-DDBB-C7F6-6E9AF64664EB}"/>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endParaRPr sz="900"/>
            </a:p>
          </p:txBody>
        </p:sp>
        <p:sp>
          <p:nvSpPr>
            <p:cNvPr id="15" name="1">
              <a:extLst>
                <a:ext uri="{FF2B5EF4-FFF2-40B4-BE49-F238E27FC236}">
                  <a16:creationId xmlns:a16="http://schemas.microsoft.com/office/drawing/2014/main" id="{B1E51FA3-8593-1711-19E7-BBD4AE153904}"/>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r>
                <a:rPr sz="3600"/>
                <a:t>1</a:t>
              </a:r>
            </a:p>
          </p:txBody>
        </p:sp>
      </p:grpSp>
      <p:grpSp>
        <p:nvGrpSpPr>
          <p:cNvPr id="16" name="Group">
            <a:extLst>
              <a:ext uri="{FF2B5EF4-FFF2-40B4-BE49-F238E27FC236}">
                <a16:creationId xmlns:a16="http://schemas.microsoft.com/office/drawing/2014/main" id="{DA421A7C-C6DF-BE77-F54B-C5AA8DD42C06}"/>
              </a:ext>
            </a:extLst>
          </p:cNvPr>
          <p:cNvGrpSpPr/>
          <p:nvPr/>
        </p:nvGrpSpPr>
        <p:grpSpPr>
          <a:xfrm>
            <a:off x="4941974" y="2588021"/>
            <a:ext cx="609601" cy="840979"/>
            <a:chOff x="0" y="115975"/>
            <a:chExt cx="1219200" cy="1681957"/>
          </a:xfrm>
        </p:grpSpPr>
        <p:sp>
          <p:nvSpPr>
            <p:cNvPr id="17" name="Circle">
              <a:extLst>
                <a:ext uri="{FF2B5EF4-FFF2-40B4-BE49-F238E27FC236}">
                  <a16:creationId xmlns:a16="http://schemas.microsoft.com/office/drawing/2014/main" id="{28EF55FC-148B-CBD8-3C6F-3D6141EF709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endParaRPr sz="900"/>
            </a:p>
          </p:txBody>
        </p:sp>
        <p:sp>
          <p:nvSpPr>
            <p:cNvPr id="18" name="2">
              <a:extLst>
                <a:ext uri="{FF2B5EF4-FFF2-40B4-BE49-F238E27FC236}">
                  <a16:creationId xmlns:a16="http://schemas.microsoft.com/office/drawing/2014/main" id="{BBA6D37F-9E96-D3AA-59B5-1422F02EBA0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r>
                <a:rPr sz="3600" dirty="0"/>
                <a:t>2</a:t>
              </a:r>
            </a:p>
          </p:txBody>
        </p:sp>
      </p:grpSp>
      <p:grpSp>
        <p:nvGrpSpPr>
          <p:cNvPr id="19" name="Group">
            <a:extLst>
              <a:ext uri="{FF2B5EF4-FFF2-40B4-BE49-F238E27FC236}">
                <a16:creationId xmlns:a16="http://schemas.microsoft.com/office/drawing/2014/main" id="{1D9C92D5-6561-2649-F30C-232188CA0AF2}"/>
              </a:ext>
            </a:extLst>
          </p:cNvPr>
          <p:cNvGrpSpPr/>
          <p:nvPr/>
        </p:nvGrpSpPr>
        <p:grpSpPr>
          <a:xfrm>
            <a:off x="4995236" y="3620116"/>
            <a:ext cx="609601" cy="840979"/>
            <a:chOff x="0" y="141375"/>
            <a:chExt cx="1219200" cy="1681957"/>
          </a:xfrm>
        </p:grpSpPr>
        <p:sp>
          <p:nvSpPr>
            <p:cNvPr id="20" name="Circle">
              <a:extLst>
                <a:ext uri="{FF2B5EF4-FFF2-40B4-BE49-F238E27FC236}">
                  <a16:creationId xmlns:a16="http://schemas.microsoft.com/office/drawing/2014/main" id="{DE265872-FC74-2947-37E1-8B75662EBB0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endParaRPr sz="900"/>
            </a:p>
          </p:txBody>
        </p:sp>
        <p:sp>
          <p:nvSpPr>
            <p:cNvPr id="21" name="3">
              <a:extLst>
                <a:ext uri="{FF2B5EF4-FFF2-40B4-BE49-F238E27FC236}">
                  <a16:creationId xmlns:a16="http://schemas.microsoft.com/office/drawing/2014/main" id="{2893BEA7-CC16-8F59-35CB-AD55A0D54AEC}"/>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r>
                <a:rPr sz="3600" dirty="0"/>
                <a:t>3</a:t>
              </a:r>
            </a:p>
          </p:txBody>
        </p:sp>
      </p:grpSp>
      <p:grpSp>
        <p:nvGrpSpPr>
          <p:cNvPr id="7" name="Group">
            <a:extLst>
              <a:ext uri="{FF2B5EF4-FFF2-40B4-BE49-F238E27FC236}">
                <a16:creationId xmlns:a16="http://schemas.microsoft.com/office/drawing/2014/main" id="{ADB14E67-F56F-ED78-3090-5F5614D1B3DD}"/>
              </a:ext>
            </a:extLst>
          </p:cNvPr>
          <p:cNvGrpSpPr/>
          <p:nvPr/>
        </p:nvGrpSpPr>
        <p:grpSpPr>
          <a:xfrm>
            <a:off x="4973723" y="4814356"/>
            <a:ext cx="609601" cy="840979"/>
            <a:chOff x="0" y="141375"/>
            <a:chExt cx="1219200" cy="1681957"/>
          </a:xfrm>
        </p:grpSpPr>
        <p:sp>
          <p:nvSpPr>
            <p:cNvPr id="8" name="Circle">
              <a:extLst>
                <a:ext uri="{FF2B5EF4-FFF2-40B4-BE49-F238E27FC236}">
                  <a16:creationId xmlns:a16="http://schemas.microsoft.com/office/drawing/2014/main" id="{77D2A2E7-7DA9-5B68-13A7-9DCA81CE1E2F}"/>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endParaRPr sz="900"/>
            </a:p>
          </p:txBody>
        </p:sp>
        <p:sp>
          <p:nvSpPr>
            <p:cNvPr id="9" name="3">
              <a:extLst>
                <a:ext uri="{FF2B5EF4-FFF2-40B4-BE49-F238E27FC236}">
                  <a16:creationId xmlns:a16="http://schemas.microsoft.com/office/drawing/2014/main" id="{9949DC95-C210-BF7E-3E80-5977D2780C35}"/>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r>
                <a:rPr lang="en-IN" sz="3600" dirty="0"/>
                <a:t>4</a:t>
              </a:r>
            </a:p>
          </p:txBody>
        </p:sp>
      </p:grpSp>
    </p:spTree>
    <p:extLst>
      <p:ext uri="{BB962C8B-B14F-4D97-AF65-F5344CB8AC3E}">
        <p14:creationId xmlns:p14="http://schemas.microsoft.com/office/powerpoint/2010/main" val="34723624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6"/>
            <a:ext cx="350736" cy="369331"/>
          </a:xfrm>
        </p:spPr>
        <p:txBody>
          <a:bodyPr/>
          <a:lstStyle/>
          <a:p>
            <a:fld id="{2BB1E14F-796C-409E-9B94-89634ADD74DA}" type="slidenum">
              <a:rPr lang="en-IN" smtClean="0"/>
              <a:t>17</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5"/>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0"/>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288946" y="1351789"/>
            <a:ext cx="3813969" cy="3878263"/>
          </a:xfrm>
          <a:prstGeom prst="rect">
            <a:avLst/>
          </a:prstGeom>
          <a:solidFill>
            <a:srgbClr val="E46C0A"/>
          </a:solidFill>
        </p:spPr>
        <p:txBody>
          <a:bodyPr lIns="44618" tIns="44618" rIns="44618" bIns="44618"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2400" dirty="0"/>
              <a:t>Upon completing this lesson, you will be able to:</a:t>
            </a:r>
          </a:p>
        </p:txBody>
      </p:sp>
      <p:sp>
        <p:nvSpPr>
          <p:cNvPr id="6" name="OBJECTIVES">
            <a:extLst>
              <a:ext uri="{FF2B5EF4-FFF2-40B4-BE49-F238E27FC236}">
                <a16:creationId xmlns:a16="http://schemas.microsoft.com/office/drawing/2014/main" id="{D3DB3725-B6EF-8DE8-0BDC-B71D6415B706}"/>
              </a:ext>
            </a:extLst>
          </p:cNvPr>
          <p:cNvSpPr txBox="1"/>
          <p:nvPr/>
        </p:nvSpPr>
        <p:spPr>
          <a:xfrm>
            <a:off x="4330687" y="393945"/>
            <a:ext cx="2695149" cy="63304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39142" tIns="39142" rIns="39142" bIns="39142">
            <a:spAutoFit/>
          </a:bodyPr>
          <a:lstStyle>
            <a:lvl1pPr defTabSz="1896340">
              <a:defRPr sz="7200" b="1">
                <a:solidFill>
                  <a:srgbClr val="C00000"/>
                </a:solidFill>
                <a:latin typeface="Open Sans"/>
                <a:ea typeface="Open Sans"/>
                <a:cs typeface="Open Sans"/>
                <a:sym typeface="Open Sans"/>
              </a:defRPr>
            </a:lvl1pPr>
          </a:lstStyle>
          <a:p>
            <a:r>
              <a:rPr sz="3600" dirty="0"/>
              <a:t>OBJECTIVES</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11460471" y="6406669"/>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5725501" y="1851945"/>
            <a:ext cx="5734970" cy="3536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lvl="1" defTabSz="94817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What is CBRN Emergency?</a:t>
            </a:r>
          </a:p>
          <a:p>
            <a:pPr lvl="1" defTabSz="94817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Understand key DO's and DON'Ts during a CBRN event</a:t>
            </a:r>
          </a:p>
          <a:p>
            <a:pPr lvl="1" defTabSz="94817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Enhance personal and community safety</a:t>
            </a:r>
          </a:p>
          <a:p>
            <a:pPr lvl="1" defTabSz="94817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Learn practical response measures</a:t>
            </a:r>
          </a:p>
        </p:txBody>
      </p:sp>
      <p:grpSp>
        <p:nvGrpSpPr>
          <p:cNvPr id="3" name="Group">
            <a:extLst>
              <a:ext uri="{FF2B5EF4-FFF2-40B4-BE49-F238E27FC236}">
                <a16:creationId xmlns:a16="http://schemas.microsoft.com/office/drawing/2014/main" id="{8B29F151-C2FD-2760-8D02-12B45828F2B8}"/>
              </a:ext>
            </a:extLst>
          </p:cNvPr>
          <p:cNvGrpSpPr/>
          <p:nvPr/>
        </p:nvGrpSpPr>
        <p:grpSpPr>
          <a:xfrm>
            <a:off x="4941974" y="1865747"/>
            <a:ext cx="609601" cy="840979"/>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endParaRPr sz="900"/>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r>
                <a:rPr sz="3600"/>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4941974" y="2588021"/>
            <a:ext cx="609601" cy="840979"/>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endParaRPr sz="900"/>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r>
                <a:rPr sz="3600" dirty="0"/>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4995236" y="3620116"/>
            <a:ext cx="609601" cy="840979"/>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endParaRPr sz="900"/>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r>
                <a:rPr sz="3600" dirty="0"/>
                <a:t>3</a:t>
              </a:r>
            </a:p>
          </p:txBody>
        </p:sp>
      </p:grpSp>
      <p:grpSp>
        <p:nvGrpSpPr>
          <p:cNvPr id="7" name="Group">
            <a:extLst>
              <a:ext uri="{FF2B5EF4-FFF2-40B4-BE49-F238E27FC236}">
                <a16:creationId xmlns:a16="http://schemas.microsoft.com/office/drawing/2014/main" id="{F98D2DE4-B039-0E88-8E8E-5801B2BA7A66}"/>
              </a:ext>
            </a:extLst>
          </p:cNvPr>
          <p:cNvGrpSpPr/>
          <p:nvPr/>
        </p:nvGrpSpPr>
        <p:grpSpPr>
          <a:xfrm>
            <a:off x="4973723" y="4814356"/>
            <a:ext cx="609601" cy="840979"/>
            <a:chOff x="0" y="141375"/>
            <a:chExt cx="1219200" cy="1681957"/>
          </a:xfrm>
        </p:grpSpPr>
        <p:sp>
          <p:nvSpPr>
            <p:cNvPr id="8" name="Circle">
              <a:extLst>
                <a:ext uri="{FF2B5EF4-FFF2-40B4-BE49-F238E27FC236}">
                  <a16:creationId xmlns:a16="http://schemas.microsoft.com/office/drawing/2014/main" id="{8D526FC9-4146-4025-6A36-4B5072DC626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endParaRPr sz="900"/>
            </a:p>
          </p:txBody>
        </p:sp>
        <p:sp>
          <p:nvSpPr>
            <p:cNvPr id="9" name="3">
              <a:extLst>
                <a:ext uri="{FF2B5EF4-FFF2-40B4-BE49-F238E27FC236}">
                  <a16:creationId xmlns:a16="http://schemas.microsoft.com/office/drawing/2014/main" id="{5EB5DA0A-968F-95E2-9BBD-AFEAEF00A046}"/>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r>
                <a:rPr lang="en-IN" sz="3600" dirty="0"/>
                <a:t>4</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A6E7-30D0-4409-8450-31126067E0A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7B30370-0B92-AC3A-80F4-E6A024338FC8}"/>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A9D76B7-8244-0726-67DB-8D07848224CF}"/>
              </a:ext>
            </a:extLst>
          </p:cNvPr>
          <p:cNvSpPr txBox="1"/>
          <p:nvPr/>
        </p:nvSpPr>
        <p:spPr>
          <a:xfrm>
            <a:off x="4282439" y="1658131"/>
            <a:ext cx="7538129" cy="4086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Chemical, biological, radiological, nuclear and explosive (CBRN) events refer to the uncontrolled release of chemicals, biological agents or radioactive contamination into the environment or explosions that cause widespread damage. CBRN events can be caused by accidents or by terrorist acts.</a:t>
            </a:r>
          </a:p>
        </p:txBody>
      </p:sp>
      <p:sp>
        <p:nvSpPr>
          <p:cNvPr id="114" name="PPT 2 -">
            <a:extLst>
              <a:ext uri="{FF2B5EF4-FFF2-40B4-BE49-F238E27FC236}">
                <a16:creationId xmlns:a16="http://schemas.microsoft.com/office/drawing/2014/main" id="{9A483170-CF2E-0D90-217D-46B311CC3FBE}"/>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712865E3-749E-B867-B0EF-8136ED3D14E8}"/>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6F4C6D4A-D426-90D8-49BA-A09A83EEADC1}"/>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a:t>
            </a:fld>
            <a:endParaRPr dirty="0"/>
          </a:p>
        </p:txBody>
      </p:sp>
      <p:sp>
        <p:nvSpPr>
          <p:cNvPr id="9" name="Course Purpose">
            <a:extLst>
              <a:ext uri="{FF2B5EF4-FFF2-40B4-BE49-F238E27FC236}">
                <a16:creationId xmlns:a16="http://schemas.microsoft.com/office/drawing/2014/main" id="{7A2BE48C-CD9F-3902-6FDA-E934457CCC1A}"/>
              </a:ext>
            </a:extLst>
          </p:cNvPr>
          <p:cNvSpPr txBox="1"/>
          <p:nvPr/>
        </p:nvSpPr>
        <p:spPr>
          <a:xfrm>
            <a:off x="371432" y="1658131"/>
            <a:ext cx="3556559" cy="118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What is CBRN emergency </a:t>
            </a:r>
          </a:p>
        </p:txBody>
      </p:sp>
      <p:pic>
        <p:nvPicPr>
          <p:cNvPr id="2" name="Picture 1">
            <a:extLst>
              <a:ext uri="{FF2B5EF4-FFF2-40B4-BE49-F238E27FC236}">
                <a16:creationId xmlns:a16="http://schemas.microsoft.com/office/drawing/2014/main" id="{73C3D06E-7597-0FC7-DB7B-C0B999841EC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F6C8AB52-2123-C01C-BD6E-3BFED1BC944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pic>
        <p:nvPicPr>
          <p:cNvPr id="4" name="Picture 3">
            <a:extLst>
              <a:ext uri="{FF2B5EF4-FFF2-40B4-BE49-F238E27FC236}">
                <a16:creationId xmlns:a16="http://schemas.microsoft.com/office/drawing/2014/main" id="{534D17CE-542A-55C6-AB6D-C4DD170E4036}"/>
              </a:ext>
            </a:extLst>
          </p:cNvPr>
          <p:cNvPicPr>
            <a:picLocks noChangeAspect="1"/>
          </p:cNvPicPr>
          <p:nvPr/>
        </p:nvPicPr>
        <p:blipFill>
          <a:blip r:embed="rId4"/>
          <a:stretch>
            <a:fillRect/>
          </a:stretch>
        </p:blipFill>
        <p:spPr>
          <a:xfrm>
            <a:off x="67022" y="4195129"/>
            <a:ext cx="3843985" cy="1420491"/>
          </a:xfrm>
          <a:prstGeom prst="rect">
            <a:avLst/>
          </a:prstGeom>
        </p:spPr>
      </p:pic>
    </p:spTree>
    <p:extLst>
      <p:ext uri="{BB962C8B-B14F-4D97-AF65-F5344CB8AC3E}">
        <p14:creationId xmlns:p14="http://schemas.microsoft.com/office/powerpoint/2010/main" val="18761332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DA636-95B4-57D4-6657-5885D8058B5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E8E3402-1EC8-1B64-6FFE-810F0DA8CBCF}"/>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8957406-ED55-9038-493D-4EBB93314A1C}"/>
              </a:ext>
            </a:extLst>
          </p:cNvPr>
          <p:cNvSpPr txBox="1"/>
          <p:nvPr/>
        </p:nvSpPr>
        <p:spPr>
          <a:xfrm>
            <a:off x="4282439" y="1658131"/>
            <a:ext cx="7538129" cy="4219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Unusual smells, clouds, or vapor</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People collapsing or showing symptoms</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Unusual containers or spraying devices</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Panic in surroundings</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6338EA74-15E5-F908-5385-0E02ECC3456E}"/>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2BA76DB1-52BE-E502-0918-6FAD9ED2B073}"/>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43911882-A6A9-F286-6037-80680C00B02C}"/>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a:t>
            </a:fld>
            <a:endParaRPr dirty="0"/>
          </a:p>
        </p:txBody>
      </p:sp>
      <p:sp>
        <p:nvSpPr>
          <p:cNvPr id="9" name="Course Purpose">
            <a:extLst>
              <a:ext uri="{FF2B5EF4-FFF2-40B4-BE49-F238E27FC236}">
                <a16:creationId xmlns:a16="http://schemas.microsoft.com/office/drawing/2014/main" id="{C2870403-3AED-BB31-251D-DD57B8834472}"/>
              </a:ext>
            </a:extLst>
          </p:cNvPr>
          <p:cNvSpPr txBox="1"/>
          <p:nvPr/>
        </p:nvSpPr>
        <p:spPr>
          <a:xfrm>
            <a:off x="228600" y="1658131"/>
            <a:ext cx="3699391" cy="1187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Signs  Of A </a:t>
            </a:r>
            <a:r>
              <a:rPr lang="en-US" sz="3600" dirty="0" err="1"/>
              <a:t>Cbrn</a:t>
            </a:r>
            <a:r>
              <a:rPr lang="en-US" sz="3600" dirty="0"/>
              <a:t> Incident </a:t>
            </a:r>
          </a:p>
        </p:txBody>
      </p:sp>
      <p:pic>
        <p:nvPicPr>
          <p:cNvPr id="2" name="Picture 1">
            <a:extLst>
              <a:ext uri="{FF2B5EF4-FFF2-40B4-BE49-F238E27FC236}">
                <a16:creationId xmlns:a16="http://schemas.microsoft.com/office/drawing/2014/main" id="{5AA20D84-C3A6-7AD4-392B-D09487E7195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90B82E3E-B2B8-C27F-0D44-44261AF3502A}"/>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pic>
        <p:nvPicPr>
          <p:cNvPr id="5" name="Picture 4">
            <a:extLst>
              <a:ext uri="{FF2B5EF4-FFF2-40B4-BE49-F238E27FC236}">
                <a16:creationId xmlns:a16="http://schemas.microsoft.com/office/drawing/2014/main" id="{9267736A-1834-33B7-66BE-23DB55EF928B}"/>
              </a:ext>
            </a:extLst>
          </p:cNvPr>
          <p:cNvPicPr>
            <a:picLocks noChangeAspect="1"/>
          </p:cNvPicPr>
          <p:nvPr/>
        </p:nvPicPr>
        <p:blipFill>
          <a:blip r:embed="rId4"/>
          <a:stretch>
            <a:fillRect/>
          </a:stretch>
        </p:blipFill>
        <p:spPr>
          <a:xfrm>
            <a:off x="433678" y="3181350"/>
            <a:ext cx="3289233" cy="2316228"/>
          </a:xfrm>
          <a:prstGeom prst="rect">
            <a:avLst/>
          </a:prstGeom>
        </p:spPr>
      </p:pic>
    </p:spTree>
    <p:extLst>
      <p:ext uri="{BB962C8B-B14F-4D97-AF65-F5344CB8AC3E}">
        <p14:creationId xmlns:p14="http://schemas.microsoft.com/office/powerpoint/2010/main" val="41928889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2EB41-A51B-E577-6732-9F100A3A71B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1ECE526-59B3-E732-9BF1-45CD38FE684E}"/>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48F8B88-F5A3-8E1F-9B80-2C111F6FBF47}"/>
              </a:ext>
            </a:extLst>
          </p:cNvPr>
          <p:cNvSpPr txBox="1"/>
          <p:nvPr/>
        </p:nvSpPr>
        <p:spPr>
          <a:xfrm>
            <a:off x="4425271" y="1504290"/>
            <a:ext cx="7538129" cy="4727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Stay calm and alert</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Follow official instructions (radio, emergency services)</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Evacuate or shelter-in-place as advised</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protective gear (masks, gloves) if available </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Assist vulnerable individuals</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D856D256-2C0E-5E66-F50F-0A95F48B64EA}"/>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5E52E870-FBE5-BEC3-52BD-FE02E0444384}"/>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6A895473-C5AC-21C5-F15B-AEA788841E37}"/>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dirty="0"/>
          </a:p>
        </p:txBody>
      </p:sp>
      <p:sp>
        <p:nvSpPr>
          <p:cNvPr id="9" name="Course Purpose">
            <a:extLst>
              <a:ext uri="{FF2B5EF4-FFF2-40B4-BE49-F238E27FC236}">
                <a16:creationId xmlns:a16="http://schemas.microsoft.com/office/drawing/2014/main" id="{608B91C7-79E3-D944-4977-522F61555CEE}"/>
              </a:ext>
            </a:extLst>
          </p:cNvPr>
          <p:cNvSpPr txBox="1"/>
          <p:nvPr/>
        </p:nvSpPr>
        <p:spPr>
          <a:xfrm>
            <a:off x="228600" y="1658131"/>
            <a:ext cx="3699391" cy="1741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General DO'S in a CBRN Emergency</a:t>
            </a:r>
          </a:p>
        </p:txBody>
      </p:sp>
      <p:pic>
        <p:nvPicPr>
          <p:cNvPr id="2" name="Picture 1">
            <a:extLst>
              <a:ext uri="{FF2B5EF4-FFF2-40B4-BE49-F238E27FC236}">
                <a16:creationId xmlns:a16="http://schemas.microsoft.com/office/drawing/2014/main" id="{A21E90C9-2560-94D2-F5A4-6BCC5F63903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B05E21BF-300B-130E-67C2-9C68637C07CD}"/>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26794743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AF561-F056-2009-C8D8-32460BCC30B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BE3C9E3-5DF2-13B0-58BE-791C7356C778}"/>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29E91FD-536A-3981-6FE8-1346D16C6AAE}"/>
              </a:ext>
            </a:extLst>
          </p:cNvPr>
          <p:cNvSpPr txBox="1"/>
          <p:nvPr/>
        </p:nvSpPr>
        <p:spPr>
          <a:xfrm>
            <a:off x="4425271" y="1504290"/>
            <a:ext cx="7538129" cy="396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Don’t touch unknown substances or materials</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Don’t panic or spread misinformation</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Don’t use mobile phones near suspicious materials (possible detonation risk). </a:t>
            </a:r>
          </a:p>
          <a:p>
            <a:pPr marL="457200" indent="-457200" algn="just">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Don’t evacuate unless instructed.</a:t>
            </a:r>
          </a:p>
        </p:txBody>
      </p:sp>
      <p:sp>
        <p:nvSpPr>
          <p:cNvPr id="114" name="PPT 2 -">
            <a:extLst>
              <a:ext uri="{FF2B5EF4-FFF2-40B4-BE49-F238E27FC236}">
                <a16:creationId xmlns:a16="http://schemas.microsoft.com/office/drawing/2014/main" id="{C3A26F8E-5020-DFBB-E150-F89ED17909A6}"/>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2912589B-038E-3274-102A-0BCFAED9354A}"/>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D2A50765-A0BA-D6CA-147C-47AB2C4AC52A}"/>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a:t>
            </a:fld>
            <a:endParaRPr dirty="0"/>
          </a:p>
        </p:txBody>
      </p:sp>
      <p:sp>
        <p:nvSpPr>
          <p:cNvPr id="9" name="Course Purpose">
            <a:extLst>
              <a:ext uri="{FF2B5EF4-FFF2-40B4-BE49-F238E27FC236}">
                <a16:creationId xmlns:a16="http://schemas.microsoft.com/office/drawing/2014/main" id="{A70CB13B-BF42-D369-8893-EF4BB3BEC658}"/>
              </a:ext>
            </a:extLst>
          </p:cNvPr>
          <p:cNvSpPr txBox="1"/>
          <p:nvPr/>
        </p:nvSpPr>
        <p:spPr>
          <a:xfrm>
            <a:off x="228600" y="1658131"/>
            <a:ext cx="3699391" cy="2295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General DON’T’S in a CBRN Emergency</a:t>
            </a:r>
          </a:p>
        </p:txBody>
      </p:sp>
      <p:pic>
        <p:nvPicPr>
          <p:cNvPr id="2" name="Picture 1">
            <a:extLst>
              <a:ext uri="{FF2B5EF4-FFF2-40B4-BE49-F238E27FC236}">
                <a16:creationId xmlns:a16="http://schemas.microsoft.com/office/drawing/2014/main" id="{2061AB1B-6765-5126-E638-7CD3B236D1A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B67C3460-C6DB-A6A5-8F40-13261DC6D16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15689188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31557-1D99-7ED7-8335-82D0ECECA8C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21471D4-A3D0-7CB5-5194-BB0972A45185}"/>
              </a:ext>
            </a:extLst>
          </p:cNvPr>
          <p:cNvSpPr/>
          <p:nvPr/>
        </p:nvSpPr>
        <p:spPr>
          <a:xfrm>
            <a:off x="5900737" y="0"/>
            <a:ext cx="6257925"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14" name="PPT 2 -">
            <a:extLst>
              <a:ext uri="{FF2B5EF4-FFF2-40B4-BE49-F238E27FC236}">
                <a16:creationId xmlns:a16="http://schemas.microsoft.com/office/drawing/2014/main" id="{2E79A17C-2332-E566-382B-47581EBC6CE6}"/>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3B3E7874-2581-7A61-838F-78FCDCF185B0}"/>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41B4BF1F-E3DC-4DCC-DA4D-F01796A63C9E}"/>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dirty="0"/>
          </a:p>
        </p:txBody>
      </p:sp>
      <p:sp>
        <p:nvSpPr>
          <p:cNvPr id="9" name="Course Purpose">
            <a:extLst>
              <a:ext uri="{FF2B5EF4-FFF2-40B4-BE49-F238E27FC236}">
                <a16:creationId xmlns:a16="http://schemas.microsoft.com/office/drawing/2014/main" id="{A8EF295D-1055-9170-FA89-820CD29B4E29}"/>
              </a:ext>
            </a:extLst>
          </p:cNvPr>
          <p:cNvSpPr txBox="1"/>
          <p:nvPr/>
        </p:nvSpPr>
        <p:spPr>
          <a:xfrm>
            <a:off x="1685925" y="619906"/>
            <a:ext cx="9144000" cy="633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Chemical Emergency DO'S &amp; DON'TS</a:t>
            </a:r>
          </a:p>
        </p:txBody>
      </p:sp>
      <p:pic>
        <p:nvPicPr>
          <p:cNvPr id="2" name="Picture 1">
            <a:extLst>
              <a:ext uri="{FF2B5EF4-FFF2-40B4-BE49-F238E27FC236}">
                <a16:creationId xmlns:a16="http://schemas.microsoft.com/office/drawing/2014/main" id="{3082A242-781A-A882-3481-ED060668CE6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0D97ED03-9FFF-CA50-B154-A191BB65CE3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
        <p:nvSpPr>
          <p:cNvPr id="4" name="Text Placeholder 2">
            <a:extLst>
              <a:ext uri="{FF2B5EF4-FFF2-40B4-BE49-F238E27FC236}">
                <a16:creationId xmlns:a16="http://schemas.microsoft.com/office/drawing/2014/main" id="{416D2F91-AC05-DA77-52A2-AAB98DCAD331}"/>
              </a:ext>
            </a:extLst>
          </p:cNvPr>
          <p:cNvSpPr txBox="1">
            <a:spLocks/>
          </p:cNvSpPr>
          <p:nvPr/>
        </p:nvSpPr>
        <p:spPr>
          <a:xfrm>
            <a:off x="839788" y="1681163"/>
            <a:ext cx="5157787"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cap="all" dirty="0">
                <a:solidFill>
                  <a:srgbClr val="C00000"/>
                </a:solidFill>
                <a:latin typeface="Open Sans"/>
                <a:ea typeface="Open Sans"/>
                <a:cs typeface="Open Sans"/>
                <a:sym typeface="Open Sans"/>
              </a:rPr>
              <a:t>DO’S</a:t>
            </a:r>
          </a:p>
        </p:txBody>
      </p:sp>
      <p:sp>
        <p:nvSpPr>
          <p:cNvPr id="5" name="Content Placeholder 3">
            <a:extLst>
              <a:ext uri="{FF2B5EF4-FFF2-40B4-BE49-F238E27FC236}">
                <a16:creationId xmlns:a16="http://schemas.microsoft.com/office/drawing/2014/main" id="{0979968B-B11A-18CF-19E7-58F82DB18ABD}"/>
              </a:ext>
            </a:extLst>
          </p:cNvPr>
          <p:cNvSpPr txBox="1">
            <a:spLocks/>
          </p:cNvSpPr>
          <p:nvPr/>
        </p:nvSpPr>
        <p:spPr>
          <a:xfrm>
            <a:off x="839788" y="2505075"/>
            <a:ext cx="5157787" cy="3684588"/>
          </a:xfrm>
          <a:prstGeom prst="rect">
            <a:avLst/>
          </a:prstGeom>
        </p:spPr>
        <p:txBody>
          <a:bodyPr vert="horz" lIns="78283" tIns="78283" rIns="78283" bIns="78283" rtlCol="0" anchor="t"/>
          <a:lstStyle>
            <a:defPPr>
              <a:defRPr lang="en-US"/>
            </a:defPPr>
            <a:lvl1pPr marL="0" algn="ctr" defTabSz="914400" rtl="0" eaLnBrk="1" latinLnBrk="0" hangingPunct="1">
              <a:spcBef>
                <a:spcPts val="300"/>
              </a:spcBef>
              <a:defRPr sz="1500" b="1" kern="1200">
                <a:solidFill>
                  <a:srgbClr val="E46C0A"/>
                </a:solidFill>
                <a:latin typeface="Open Sans"/>
                <a:ea typeface="Open Sans"/>
                <a:cs typeface="Open Sans"/>
                <a:sym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200000"/>
              </a:lnSpc>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Cover nose and mouth with cloth. </a:t>
            </a:r>
          </a:p>
          <a:p>
            <a:pPr marL="800100" lvl="1" indent="-342900" algn="just">
              <a:lnSpc>
                <a:spcPct val="200000"/>
              </a:lnSpc>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Move upwind and uphill if outdoors. </a:t>
            </a:r>
          </a:p>
          <a:p>
            <a:pPr marL="800100" lvl="1" indent="-342900" algn="jus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Remove contaminated clothing. </a:t>
            </a:r>
          </a:p>
        </p:txBody>
      </p:sp>
      <p:sp>
        <p:nvSpPr>
          <p:cNvPr id="6" name="Text Placeholder 4">
            <a:extLst>
              <a:ext uri="{FF2B5EF4-FFF2-40B4-BE49-F238E27FC236}">
                <a16:creationId xmlns:a16="http://schemas.microsoft.com/office/drawing/2014/main" id="{3F3C4F65-4EC6-4254-D4AF-6F327E4AEF47}"/>
              </a:ext>
            </a:extLst>
          </p:cNvPr>
          <p:cNvSpPr txBox="1">
            <a:spLocks/>
          </p:cNvSpPr>
          <p:nvPr/>
        </p:nvSpPr>
        <p:spPr>
          <a:xfrm>
            <a:off x="6172200" y="1681163"/>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cap="all" dirty="0">
                <a:solidFill>
                  <a:srgbClr val="C00000"/>
                </a:solidFill>
                <a:latin typeface="Open Sans"/>
                <a:ea typeface="Open Sans"/>
                <a:cs typeface="Open Sans"/>
              </a:rPr>
              <a:t>DON'TS</a:t>
            </a:r>
          </a:p>
        </p:txBody>
      </p:sp>
      <p:sp>
        <p:nvSpPr>
          <p:cNvPr id="8" name="Content Placeholder 5">
            <a:extLst>
              <a:ext uri="{FF2B5EF4-FFF2-40B4-BE49-F238E27FC236}">
                <a16:creationId xmlns:a16="http://schemas.microsoft.com/office/drawing/2014/main" id="{88220768-25C3-D62A-0550-D621EF678B65}"/>
              </a:ext>
            </a:extLst>
          </p:cNvPr>
          <p:cNvSpPr txBox="1">
            <a:spLocks/>
          </p:cNvSpPr>
          <p:nvPr/>
        </p:nvSpPr>
        <p:spPr>
          <a:xfrm>
            <a:off x="6172200" y="2505075"/>
            <a:ext cx="57150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lnSpc>
                <a:spcPct val="200000"/>
              </a:lnSpc>
            </a:pPr>
            <a:r>
              <a:rPr lang="en-US" sz="2000" dirty="0">
                <a:latin typeface="Open Sans" panose="020B0606030504020204" pitchFamily="34" charset="0"/>
                <a:ea typeface="Open Sans" panose="020B0606030504020204" pitchFamily="34" charset="0"/>
                <a:cs typeface="Open Sans" panose="020B0606030504020204" pitchFamily="34" charset="0"/>
              </a:rPr>
              <a:t>Don’t smell or touch unknown liquids or gases.</a:t>
            </a:r>
          </a:p>
          <a:p>
            <a:pPr lvl="1">
              <a:lnSpc>
                <a:spcPct val="200000"/>
              </a:lnSpc>
            </a:pPr>
            <a:r>
              <a:rPr lang="en-US" sz="2000" dirty="0">
                <a:latin typeface="Open Sans" panose="020B0606030504020204" pitchFamily="34" charset="0"/>
                <a:ea typeface="Open Sans" panose="020B0606030504020204" pitchFamily="34" charset="0"/>
                <a:cs typeface="Open Sans" panose="020B0606030504020204" pitchFamily="34" charset="0"/>
              </a:rPr>
              <a:t>Don’t use water on chemical spills unless advised.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130192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55B83-D769-845D-31CE-079063DA0AE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2B40F58-AB63-1AEE-C29E-4F4AF5DBBB40}"/>
              </a:ext>
            </a:extLst>
          </p:cNvPr>
          <p:cNvSpPr/>
          <p:nvPr/>
        </p:nvSpPr>
        <p:spPr>
          <a:xfrm>
            <a:off x="5900737" y="0"/>
            <a:ext cx="6257925"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14" name="PPT 2 -">
            <a:extLst>
              <a:ext uri="{FF2B5EF4-FFF2-40B4-BE49-F238E27FC236}">
                <a16:creationId xmlns:a16="http://schemas.microsoft.com/office/drawing/2014/main" id="{1486571D-2D31-CB0A-D657-A47D7A186CAD}"/>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1905137A-0DB7-C1A9-A117-88411BF10431}"/>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A2B04717-8FB9-7F34-254D-ABC2ADB534DB}"/>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dirty="0"/>
          </a:p>
        </p:txBody>
      </p:sp>
      <p:sp>
        <p:nvSpPr>
          <p:cNvPr id="9" name="Course Purpose">
            <a:extLst>
              <a:ext uri="{FF2B5EF4-FFF2-40B4-BE49-F238E27FC236}">
                <a16:creationId xmlns:a16="http://schemas.microsoft.com/office/drawing/2014/main" id="{269C8827-8F44-9A2E-7FEE-B60FD947CFA0}"/>
              </a:ext>
            </a:extLst>
          </p:cNvPr>
          <p:cNvSpPr txBox="1"/>
          <p:nvPr/>
        </p:nvSpPr>
        <p:spPr>
          <a:xfrm>
            <a:off x="1685924" y="619906"/>
            <a:ext cx="9372599" cy="633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600" dirty="0"/>
              <a:t>Biological Emergency DO'S &amp; DON'TS</a:t>
            </a:r>
          </a:p>
        </p:txBody>
      </p:sp>
      <p:pic>
        <p:nvPicPr>
          <p:cNvPr id="2" name="Picture 1">
            <a:extLst>
              <a:ext uri="{FF2B5EF4-FFF2-40B4-BE49-F238E27FC236}">
                <a16:creationId xmlns:a16="http://schemas.microsoft.com/office/drawing/2014/main" id="{3FC84C3E-1C9B-0A0A-5FF3-F69383E1842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F20118CA-9DE1-7363-2072-ABB14D996EB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
        <p:nvSpPr>
          <p:cNvPr id="4" name="Text Placeholder 2">
            <a:extLst>
              <a:ext uri="{FF2B5EF4-FFF2-40B4-BE49-F238E27FC236}">
                <a16:creationId xmlns:a16="http://schemas.microsoft.com/office/drawing/2014/main" id="{AF0D938E-9F58-EBAB-7303-793C6F7D71E3}"/>
              </a:ext>
            </a:extLst>
          </p:cNvPr>
          <p:cNvSpPr txBox="1">
            <a:spLocks/>
          </p:cNvSpPr>
          <p:nvPr/>
        </p:nvSpPr>
        <p:spPr>
          <a:xfrm>
            <a:off x="839788" y="1681163"/>
            <a:ext cx="5157787"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cap="all" dirty="0">
                <a:solidFill>
                  <a:srgbClr val="C00000"/>
                </a:solidFill>
                <a:latin typeface="Open Sans"/>
                <a:ea typeface="Open Sans"/>
                <a:cs typeface="Open Sans"/>
                <a:sym typeface="Open Sans"/>
              </a:rPr>
              <a:t>DO’S</a:t>
            </a:r>
          </a:p>
        </p:txBody>
      </p:sp>
      <p:sp>
        <p:nvSpPr>
          <p:cNvPr id="5" name="Content Placeholder 3">
            <a:extLst>
              <a:ext uri="{FF2B5EF4-FFF2-40B4-BE49-F238E27FC236}">
                <a16:creationId xmlns:a16="http://schemas.microsoft.com/office/drawing/2014/main" id="{54843690-0692-234D-388F-7C0143721E2D}"/>
              </a:ext>
            </a:extLst>
          </p:cNvPr>
          <p:cNvSpPr txBox="1">
            <a:spLocks/>
          </p:cNvSpPr>
          <p:nvPr/>
        </p:nvSpPr>
        <p:spPr>
          <a:xfrm>
            <a:off x="607218" y="2505075"/>
            <a:ext cx="5157787" cy="3684588"/>
          </a:xfrm>
          <a:prstGeom prst="rect">
            <a:avLst/>
          </a:prstGeom>
        </p:spPr>
        <p:txBody>
          <a:bodyPr vert="horz" lIns="78283" tIns="78283" rIns="78283" bIns="78283" rtlCol="0" anchor="t"/>
          <a:lstStyle>
            <a:defPPr>
              <a:defRPr lang="en-US"/>
            </a:defPPr>
            <a:lvl1pPr marL="0" algn="ctr" defTabSz="914400" rtl="0" eaLnBrk="1" latinLnBrk="0" hangingPunct="1">
              <a:spcBef>
                <a:spcPts val="300"/>
              </a:spcBef>
              <a:defRPr sz="1500" b="1" kern="1200">
                <a:solidFill>
                  <a:srgbClr val="E46C0A"/>
                </a:solidFill>
                <a:latin typeface="Open Sans"/>
                <a:ea typeface="Open Sans"/>
                <a:cs typeface="Open Sans"/>
                <a:sym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Practice hygiene: wash hands, wear masks.</a:t>
            </a:r>
          </a:p>
          <a:p>
            <a:pPr marL="342900" indent="-342900" algn="l">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Stay indoors and isolate if exposed</a:t>
            </a:r>
          </a:p>
        </p:txBody>
      </p:sp>
      <p:sp>
        <p:nvSpPr>
          <p:cNvPr id="6" name="Text Placeholder 4">
            <a:extLst>
              <a:ext uri="{FF2B5EF4-FFF2-40B4-BE49-F238E27FC236}">
                <a16:creationId xmlns:a16="http://schemas.microsoft.com/office/drawing/2014/main" id="{26F5B764-4A35-43B5-A032-A0FFE715A891}"/>
              </a:ext>
            </a:extLst>
          </p:cNvPr>
          <p:cNvSpPr txBox="1">
            <a:spLocks/>
          </p:cNvSpPr>
          <p:nvPr/>
        </p:nvSpPr>
        <p:spPr>
          <a:xfrm>
            <a:off x="6172200" y="1681163"/>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cap="all" dirty="0">
                <a:solidFill>
                  <a:srgbClr val="C00000"/>
                </a:solidFill>
                <a:latin typeface="Open Sans"/>
                <a:ea typeface="Open Sans"/>
                <a:cs typeface="Open Sans"/>
              </a:rPr>
              <a:t>DON'TS</a:t>
            </a:r>
          </a:p>
        </p:txBody>
      </p:sp>
      <p:sp>
        <p:nvSpPr>
          <p:cNvPr id="8" name="Content Placeholder 5">
            <a:extLst>
              <a:ext uri="{FF2B5EF4-FFF2-40B4-BE49-F238E27FC236}">
                <a16:creationId xmlns:a16="http://schemas.microsoft.com/office/drawing/2014/main" id="{3A5D2076-E678-2242-1C4A-517A7B14B91E}"/>
              </a:ext>
            </a:extLst>
          </p:cNvPr>
          <p:cNvSpPr txBox="1">
            <a:spLocks/>
          </p:cNvSpPr>
          <p:nvPr/>
        </p:nvSpPr>
        <p:spPr>
          <a:xfrm>
            <a:off x="6172200" y="2505075"/>
            <a:ext cx="57150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Don’t come in close contact with sick individuals</a:t>
            </a:r>
          </a:p>
          <a:p>
            <a:r>
              <a:rPr lang="en-US" sz="2000" dirty="0">
                <a:latin typeface="Open Sans" panose="020B0606030504020204" pitchFamily="34" charset="0"/>
                <a:ea typeface="Open Sans" panose="020B0606030504020204" pitchFamily="34" charset="0"/>
                <a:cs typeface="Open Sans" panose="020B0606030504020204" pitchFamily="34" charset="0"/>
              </a:rPr>
              <a:t>Don’t consume exposed food or water</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032229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E80F-43CF-A728-0924-D05EC85242E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49DB1D3-D278-A0C0-DFA6-CBAFB1103116}"/>
              </a:ext>
            </a:extLst>
          </p:cNvPr>
          <p:cNvSpPr/>
          <p:nvPr/>
        </p:nvSpPr>
        <p:spPr>
          <a:xfrm>
            <a:off x="5900737" y="0"/>
            <a:ext cx="6257925" cy="6858001"/>
          </a:xfrm>
          <a:prstGeom prst="rect">
            <a:avLst/>
          </a:prstGeom>
          <a:solidFill>
            <a:schemeClr val="accent6">
              <a:lumMod val="20000"/>
              <a:lumOff val="80000"/>
            </a:schemeClr>
          </a:solidFill>
          <a:ln w="12700">
            <a:miter lim="400000"/>
          </a:ln>
        </p:spPr>
        <p:txBody>
          <a:bodyPr lIns="39142" tIns="39142" rIns="39142" bIns="39142"/>
          <a:lstStyle/>
          <a:p>
            <a:endParaRPr sz="900" dirty="0"/>
          </a:p>
        </p:txBody>
      </p:sp>
      <p:sp>
        <p:nvSpPr>
          <p:cNvPr id="114" name="PPT 2 -">
            <a:extLst>
              <a:ext uri="{FF2B5EF4-FFF2-40B4-BE49-F238E27FC236}">
                <a16:creationId xmlns:a16="http://schemas.microsoft.com/office/drawing/2014/main" id="{6288B4AD-3A86-0DD3-FA14-49B101AC2CA4}"/>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solidFill>
                  <a:srgbClr val="E46C0A"/>
                </a:solidFill>
              </a:rPr>
              <a:t>PPT </a:t>
            </a:r>
            <a:r>
              <a:rPr lang="en-US" sz="1500" dirty="0">
                <a:solidFill>
                  <a:srgbClr val="E46C0A"/>
                </a:solidFill>
              </a:rPr>
              <a:t>2</a:t>
            </a:r>
            <a:r>
              <a:rPr sz="1500" dirty="0">
                <a:solidFill>
                  <a:srgbClr val="E46C0A"/>
                </a:solidFill>
              </a:rPr>
              <a:t> -</a:t>
            </a:r>
          </a:p>
        </p:txBody>
      </p:sp>
      <p:sp>
        <p:nvSpPr>
          <p:cNvPr id="115" name="Rectangle">
            <a:extLst>
              <a:ext uri="{FF2B5EF4-FFF2-40B4-BE49-F238E27FC236}">
                <a16:creationId xmlns:a16="http://schemas.microsoft.com/office/drawing/2014/main" id="{C67028E3-5EC4-C5BA-5258-6E3CA217EBCD}"/>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endParaRPr sz="900"/>
          </a:p>
        </p:txBody>
      </p:sp>
      <p:sp>
        <p:nvSpPr>
          <p:cNvPr id="116" name="Slide Number">
            <a:extLst>
              <a:ext uri="{FF2B5EF4-FFF2-40B4-BE49-F238E27FC236}">
                <a16:creationId xmlns:a16="http://schemas.microsoft.com/office/drawing/2014/main" id="{A7BA80A5-35C8-0A5C-1234-496ED02F4312}"/>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9</a:t>
            </a:fld>
            <a:endParaRPr dirty="0"/>
          </a:p>
        </p:txBody>
      </p:sp>
      <p:sp>
        <p:nvSpPr>
          <p:cNvPr id="9" name="Course Purpose">
            <a:extLst>
              <a:ext uri="{FF2B5EF4-FFF2-40B4-BE49-F238E27FC236}">
                <a16:creationId xmlns:a16="http://schemas.microsoft.com/office/drawing/2014/main" id="{EA968ECF-41E8-7240-C5ED-DE8451F2DF70}"/>
              </a:ext>
            </a:extLst>
          </p:cNvPr>
          <p:cNvSpPr txBox="1"/>
          <p:nvPr/>
        </p:nvSpPr>
        <p:spPr>
          <a:xfrm>
            <a:off x="1876424" y="619906"/>
            <a:ext cx="9144001" cy="571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3200" dirty="0"/>
              <a:t>Radiological Emergency DO'S &amp; DON'TS</a:t>
            </a:r>
          </a:p>
        </p:txBody>
      </p:sp>
      <p:pic>
        <p:nvPicPr>
          <p:cNvPr id="2" name="Picture 1">
            <a:extLst>
              <a:ext uri="{FF2B5EF4-FFF2-40B4-BE49-F238E27FC236}">
                <a16:creationId xmlns:a16="http://schemas.microsoft.com/office/drawing/2014/main" id="{C6E5DAD8-09C6-EC42-3085-31F2483FF62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0CB5498A-4F79-8887-D2DC-0D3FE40CFC5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
        <p:nvSpPr>
          <p:cNvPr id="4" name="Text Placeholder 2">
            <a:extLst>
              <a:ext uri="{FF2B5EF4-FFF2-40B4-BE49-F238E27FC236}">
                <a16:creationId xmlns:a16="http://schemas.microsoft.com/office/drawing/2014/main" id="{2241360E-078C-356B-59F9-224A0ACE90F3}"/>
              </a:ext>
            </a:extLst>
          </p:cNvPr>
          <p:cNvSpPr txBox="1">
            <a:spLocks/>
          </p:cNvSpPr>
          <p:nvPr/>
        </p:nvSpPr>
        <p:spPr>
          <a:xfrm>
            <a:off x="839788" y="1681163"/>
            <a:ext cx="5157787"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cap="all" dirty="0">
                <a:solidFill>
                  <a:srgbClr val="C00000"/>
                </a:solidFill>
                <a:latin typeface="Open Sans"/>
                <a:ea typeface="Open Sans"/>
                <a:cs typeface="Open Sans"/>
                <a:sym typeface="Open Sans"/>
              </a:rPr>
              <a:t>DO’S</a:t>
            </a:r>
          </a:p>
        </p:txBody>
      </p:sp>
      <p:sp>
        <p:nvSpPr>
          <p:cNvPr id="5" name="Content Placeholder 3">
            <a:extLst>
              <a:ext uri="{FF2B5EF4-FFF2-40B4-BE49-F238E27FC236}">
                <a16:creationId xmlns:a16="http://schemas.microsoft.com/office/drawing/2014/main" id="{0E29FAE0-D25B-ED56-2AC7-BD7D85FB3B3E}"/>
              </a:ext>
            </a:extLst>
          </p:cNvPr>
          <p:cNvSpPr txBox="1">
            <a:spLocks/>
          </p:cNvSpPr>
          <p:nvPr/>
        </p:nvSpPr>
        <p:spPr>
          <a:xfrm>
            <a:off x="607218" y="3238499"/>
            <a:ext cx="5157787" cy="2951163"/>
          </a:xfrm>
          <a:prstGeom prst="rect">
            <a:avLst/>
          </a:prstGeom>
        </p:spPr>
        <p:txBody>
          <a:bodyPr vert="horz" lIns="78283" tIns="78283" rIns="78283" bIns="78283" rtlCol="0" anchor="t"/>
          <a:lstStyle>
            <a:defPPr>
              <a:defRPr lang="en-US"/>
            </a:defPPr>
            <a:lvl1pPr marL="0" algn="ctr" defTabSz="914400" rtl="0" eaLnBrk="1" latinLnBrk="0" hangingPunct="1">
              <a:spcBef>
                <a:spcPts val="300"/>
              </a:spcBef>
              <a:defRPr sz="1500" b="1" kern="1200">
                <a:solidFill>
                  <a:srgbClr val="E46C0A"/>
                </a:solidFill>
                <a:latin typeface="Open Sans"/>
                <a:ea typeface="Open Sans"/>
                <a:cs typeface="Open Sans"/>
                <a:sym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Seek shelter in solid buildings (preferably underground).</a:t>
            </a:r>
          </a:p>
          <a:p>
            <a:pPr marL="342900" indent="-342900" algn="l">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Wash exposed skin with soap and water</a:t>
            </a:r>
          </a:p>
        </p:txBody>
      </p:sp>
      <p:sp>
        <p:nvSpPr>
          <p:cNvPr id="6" name="Text Placeholder 4">
            <a:extLst>
              <a:ext uri="{FF2B5EF4-FFF2-40B4-BE49-F238E27FC236}">
                <a16:creationId xmlns:a16="http://schemas.microsoft.com/office/drawing/2014/main" id="{4FF682FD-E578-E4D5-500A-1ED4D9A90AA2}"/>
              </a:ext>
            </a:extLst>
          </p:cNvPr>
          <p:cNvSpPr txBox="1">
            <a:spLocks/>
          </p:cNvSpPr>
          <p:nvPr/>
        </p:nvSpPr>
        <p:spPr>
          <a:xfrm>
            <a:off x="6172200" y="1681163"/>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cap="all" dirty="0">
                <a:solidFill>
                  <a:srgbClr val="C00000"/>
                </a:solidFill>
                <a:latin typeface="Open Sans"/>
                <a:ea typeface="Open Sans"/>
                <a:cs typeface="Open Sans"/>
              </a:rPr>
              <a:t>DON'TS</a:t>
            </a:r>
          </a:p>
        </p:txBody>
      </p:sp>
      <p:sp>
        <p:nvSpPr>
          <p:cNvPr id="8" name="Content Placeholder 5">
            <a:extLst>
              <a:ext uri="{FF2B5EF4-FFF2-40B4-BE49-F238E27FC236}">
                <a16:creationId xmlns:a16="http://schemas.microsoft.com/office/drawing/2014/main" id="{9C5D10F6-955E-77E4-4B43-8ECDD2B25CCE}"/>
              </a:ext>
            </a:extLst>
          </p:cNvPr>
          <p:cNvSpPr txBox="1">
            <a:spLocks/>
          </p:cNvSpPr>
          <p:nvPr/>
        </p:nvSpPr>
        <p:spPr>
          <a:xfrm>
            <a:off x="6172200" y="2505075"/>
            <a:ext cx="57150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Don’t go outdoors during fallout</a:t>
            </a:r>
          </a:p>
          <a:p>
            <a:r>
              <a:rPr lang="en-US" sz="2000" dirty="0">
                <a:latin typeface="Open Sans" panose="020B0606030504020204" pitchFamily="34" charset="0"/>
                <a:ea typeface="Open Sans" panose="020B0606030504020204" pitchFamily="34" charset="0"/>
                <a:cs typeface="Open Sans" panose="020B0606030504020204" pitchFamily="34" charset="0"/>
              </a:rPr>
              <a:t>Don’t eat contaminated food or water</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686450"/>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640</Words>
  <Application>Microsoft Office PowerPoint</Application>
  <PresentationFormat>Widescreen</PresentationFormat>
  <Paragraphs>138</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Calibri</vt:lpstr>
      <vt:lpstr>Calibri Light</vt:lpstr>
      <vt:lpstr>Open sans</vt:lpstr>
      <vt:lpstr>Open sans</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Aditya Deshwal</dc:creator>
  <cp:lastModifiedBy>NDRF ACADEMY</cp:lastModifiedBy>
  <cp:revision>200</cp:revision>
  <dcterms:created xsi:type="dcterms:W3CDTF">2023-06-12T07:38:00Z</dcterms:created>
  <dcterms:modified xsi:type="dcterms:W3CDTF">2026-01-07T07:52:52Z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C64EE6BF51ED4EDABC327A3155EA6DFD_12</vt:lpwstr>
  </property>
  <property fmtid="{D5CDD505-2E9C-101B-9397-08002B2CF9AE}" pid="3" name="KSOProductBuildVer">
    <vt:lpwstr>1033-12.2.0.13431</vt:lpwstr>
  </property>
</Properties>
</file>