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49"/>
  </p:notesMasterIdLst>
  <p:sldIdLst>
    <p:sldId id="256" r:id="rId3"/>
    <p:sldId id="257" r:id="rId4"/>
    <p:sldId id="275" r:id="rId5"/>
    <p:sldId id="6187" r:id="rId6"/>
    <p:sldId id="6195" r:id="rId7"/>
    <p:sldId id="6226" r:id="rId8"/>
    <p:sldId id="6183" r:id="rId9"/>
    <p:sldId id="6245" r:id="rId10"/>
    <p:sldId id="6247" r:id="rId11"/>
    <p:sldId id="6248" r:id="rId12"/>
    <p:sldId id="6249" r:id="rId13"/>
    <p:sldId id="6250" r:id="rId14"/>
    <p:sldId id="6252" r:id="rId15"/>
    <p:sldId id="6227" r:id="rId16"/>
    <p:sldId id="6262" r:id="rId17"/>
    <p:sldId id="6263" r:id="rId18"/>
    <p:sldId id="6251" r:id="rId19"/>
    <p:sldId id="6229" r:id="rId20"/>
    <p:sldId id="6253" r:id="rId21"/>
    <p:sldId id="6254" r:id="rId22"/>
    <p:sldId id="6255" r:id="rId23"/>
    <p:sldId id="6256" r:id="rId24"/>
    <p:sldId id="6257" r:id="rId25"/>
    <p:sldId id="6258" r:id="rId26"/>
    <p:sldId id="6264" r:id="rId27"/>
    <p:sldId id="6259" r:id="rId28"/>
    <p:sldId id="6260" r:id="rId29"/>
    <p:sldId id="6230" r:id="rId30"/>
    <p:sldId id="6261" r:id="rId31"/>
    <p:sldId id="6231" r:id="rId32"/>
    <p:sldId id="6232" r:id="rId33"/>
    <p:sldId id="6222" r:id="rId34"/>
    <p:sldId id="6266" r:id="rId35"/>
    <p:sldId id="6267" r:id="rId36"/>
    <p:sldId id="6268" r:id="rId37"/>
    <p:sldId id="6269" r:id="rId38"/>
    <p:sldId id="6270" r:id="rId39"/>
    <p:sldId id="6271" r:id="rId40"/>
    <p:sldId id="6272" r:id="rId41"/>
    <p:sldId id="6265" r:id="rId42"/>
    <p:sldId id="6274" r:id="rId43"/>
    <p:sldId id="6275" r:id="rId44"/>
    <p:sldId id="6273" r:id="rId45"/>
    <p:sldId id="6276" r:id="rId46"/>
    <p:sldId id="6246" r:id="rId47"/>
    <p:sldId id="1188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7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87805" autoAdjust="0"/>
  </p:normalViewPr>
  <p:slideViewPr>
    <p:cSldViewPr snapToGrid="0">
      <p:cViewPr varScale="1">
        <p:scale>
          <a:sx n="36" d="100"/>
          <a:sy n="36" d="100"/>
        </p:scale>
        <p:origin x="1134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0132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24B26-9C3D-5E26-0324-96A2D1157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23CD0-1B3E-32D6-7C84-3FBCB9DA5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04285-A0E8-CD03-6039-45233C47F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1881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DCED4-04D6-E415-43C9-031BDE0C3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7B791D-A29F-2612-0AD3-BEA3E81F9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4BE8C-B251-1345-DF8D-02E049564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73873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B37B0-EABB-5E2E-363F-341274C1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34653-647D-C157-1A21-13505C5A0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21B8D-01AA-B280-75B8-F0E9D6B4D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suspected rabies exposures require immediate PEP via medical officer. If anthrax suspected (sudden death, bleeding from orifices), do not necropsy; coordinate with vets for safe disposal.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47109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85AF-851C-7916-FD6A-EEEECF9F6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AA554-7C2A-AAAB-F931-0A9A1B30D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669BD-1647-D79E-CFC7-57BB7CEA3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Practice knots and low‑stress handling. Avoid overcrowding and loud noises.</a:t>
            </a:r>
          </a:p>
        </p:txBody>
      </p:sp>
    </p:spTree>
    <p:extLst>
      <p:ext uri="{BB962C8B-B14F-4D97-AF65-F5344CB8AC3E}">
        <p14:creationId xmlns:p14="http://schemas.microsoft.com/office/powerpoint/2010/main" val="112997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9126F-648B-FD4D-543E-A2F67EB5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F62990-91D0-59CB-55DC-97EF125B3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63713-2C39-0F53-7046-E1D50A6BD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simple tags/paint. Align with IRS (Form 214 activity log).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29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66338-C820-5C0E-E976-3AAC71CDB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2F746-EAF2-5118-843C-C1C4FBB39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6A0C8-4F80-6675-3CBC-FA17DEA35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8394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7D27-E6C8-B46F-A2A6-9E2C260D9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D54E6-3C27-BC42-51C8-5DABA8AE6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AFE02-7E8F-DB0B-BB6A-D2E9E7501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Carry species-appropriate kits: halters, ropes, webbing, slings, blankets, muzzles, carriers. Train on knots (bowline, figure-8, prusik) and low-angle haul systems for large animals.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40193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8C84F-3675-5DBD-AF6B-DC244A34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00664-796B-65FA-C828-4CAB4BC63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C9654-3B1B-2206-EF4D-AD8A749D1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Carry species-appropriate kits: halters, ropes, webbing, slings, blankets, muzzles, carriers. Train on knots (bowline, figure-8, prusik) and low-angle haul systems for large animals.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7421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FB66F-AF28-1AD9-A584-A3A5E209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F0B20-253C-3698-FF27-1290CCDC6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7EAC84-9404-5AE2-2F85-041337833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/>
              <a:t>Carry species-appropriate kits: halters, ropes, webbing, slings, blankets, muzzles, carriers. Train on knots (bowline, figure-8, prusik) and low-angle haul systems for large animals.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4106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34F0-ED50-4F62-80E3-A07BB6CBC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737138-E4CE-A447-75AC-0AD1B001D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BCD6A-7FF1-5549-1C5C-18247A378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Carry species-appropriate kits: halters, ropes, webbing, slings, blankets, muzzles, carriers. Train on knots (bowline, figure-8, prusik) and low-angle haul systems for large animals.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0876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5EA4A-3612-C3BA-84B3-8364FFC6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509E7-ED76-02BC-5486-752F6A7F6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6209F-B2A7-498E-AC04-247D3C3F9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3206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C887-2884-52C8-8533-3B2C46A0D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B25B5-0162-608C-1CB5-D0A37D319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B298E-70E3-1D36-EEEC-983593AF8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Carry species-appropriate kits: halters, ropes, webbing, slings, blankets, muzzles, carriers. Train on knots (bowline, figure-8, prusik) and low-angle haul systems for large animals.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7773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7F9AF-4E7F-A3FE-0E43-C6C01DA2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F0A8D-C989-31EB-FF62-E0A59241E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D32DE-F3E0-92C9-D11F-B7E0E0097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3449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DF213-5F78-2A46-1BEC-17A088FF4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1E4AD-1BF3-4FF4-8663-2D5ADA215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D703E-CBB9-2732-77B7-13FDA42B5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Pack large bleeding with clean dressings. Do not remove stuck clots—layer more dressings.</a:t>
            </a:r>
          </a:p>
        </p:txBody>
      </p:sp>
    </p:spTree>
    <p:extLst>
      <p:ext uri="{BB962C8B-B14F-4D97-AF65-F5344CB8AC3E}">
        <p14:creationId xmlns:p14="http://schemas.microsoft.com/office/powerpoint/2010/main" val="434347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13233-9AD7-0EF0-2691-6B931942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ABCB4-453A-9786-590E-27A2B9F4B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9CC71-BC48-C7D2-945B-594D1B89D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Photograph before/after. Note time of dressing. Escalate deep/contaminated wounds to vets.</a:t>
            </a:r>
          </a:p>
        </p:txBody>
      </p:sp>
    </p:spTree>
    <p:extLst>
      <p:ext uri="{BB962C8B-B14F-4D97-AF65-F5344CB8AC3E}">
        <p14:creationId xmlns:p14="http://schemas.microsoft.com/office/powerpoint/2010/main" val="2324647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4244A-796A-1563-E6D7-E06BE0A6F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28EF3-82AD-D229-CC8F-035258369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A7614-C13E-8068-24DE-0986F3DAD5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 control only by veterinarian. Document time of splinting and neuro status if possible.</a:t>
            </a:r>
          </a:p>
        </p:txBody>
      </p:sp>
    </p:spTree>
    <p:extLst>
      <p:ext uri="{BB962C8B-B14F-4D97-AF65-F5344CB8AC3E}">
        <p14:creationId xmlns:p14="http://schemas.microsoft.com/office/powerpoint/2010/main" val="1158087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09097-CDF2-D015-479C-FC59F9C2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34A59C-D76D-8820-BA96-711229BD2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6A5DE-8C50-DA11-C1A3-CBE5C0524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 rectal temperature when possible. Heat stroke = emergency—urgent vet referral.</a:t>
            </a:r>
          </a:p>
        </p:txBody>
      </p:sp>
    </p:spTree>
    <p:extLst>
      <p:ext uri="{BB962C8B-B14F-4D97-AF65-F5344CB8AC3E}">
        <p14:creationId xmlns:p14="http://schemas.microsoft.com/office/powerpoint/2010/main" val="2866919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E3986-F8BA-038C-5679-C56BC9AF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CF450-0638-2159-FDDF-C3F405987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408E66-B9AD-64CD-1082-0AA71C52D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Never attach slings to limbs or neck. Keep animal’s head above water/mud. Pre-plan with Fire Services and SDRF for rigging support.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70318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0122-650D-DDF2-5680-F5F9FF6A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18A06-B6A8-8925-9CAF-E9610F762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CA560-2CC2-6082-5C99-EEDF1241B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Never attach slings to limbs or neck. Keep animal’s head above water/mud. Pre-plan with Fire Services and SDRF for rigging support.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4876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Use temporary permits if inter-district movement controls are active. Clean/disinfect vehicles after each trip.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7177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Follow local bylaws and AWBI welfare requirements. Provide complaint mechanism for owners. Maintain feeding logs and vet records.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210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D6B7-0D95-7114-B3D4-AF1A517C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C0FA2-8AEE-A106-7280-81E588C72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8EAAC-20BD-05C2-B9CF-771EE8010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455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6C87-E70C-B130-A079-EF6F6F1C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EEECA-7EC8-CA12-AB09-4A6405E91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2D630-05F0-C2DF-24FF-3E7714C66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lesson: pre-identified high ground and community animal volunteers accelerated rescue; fodder logistics were critical.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73563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7BBAA-013A-FBD5-3864-50F9708D6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3BD10-DB39-9AAA-7ED7-2B7D37E3B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AE1E1-3114-3629-F513-7B703F22D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74280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D1282-4968-E6D3-99AA-D8C22548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A59CF-E0F2-6C4F-CC53-9A92F6CCD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69E88-2096-2D6B-51A3-0914E58031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6351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2D5C-FF43-8C40-A8F2-9FD719E45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A48DE-6898-7AF9-2404-3749085A0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BA803-B848-51CE-0E6C-2B10F6A2E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0300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6F150-4BDC-E666-5D54-EDF0A6E5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CF809-05D5-115E-40C4-485DE975C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58C9A-70EB-D390-252D-148DC159B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Follow local bylaws and AWBI welfare requirements. Provide complaint mechanism for owners. Maintain feeding logs and vet records.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98117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66AE-3E14-EA33-E65D-56CB5DC90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360E3-4F07-0025-6FF4-66201EC4D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0942B-164A-6810-5893-87FCEF958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clean feed/water lines and secure chemical stores in shelters.</a:t>
            </a:r>
          </a:p>
        </p:txBody>
      </p:sp>
    </p:spTree>
    <p:extLst>
      <p:ext uri="{BB962C8B-B14F-4D97-AF65-F5344CB8AC3E}">
        <p14:creationId xmlns:p14="http://schemas.microsoft.com/office/powerpoint/2010/main" val="2178543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930B-96BB-5827-86CF-AA7C0BE2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D0A0D-E6AD-3CA9-D06C-C1BF0C4CB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76F25-E1E4-D669-B8D0-E669073F4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Activated charcoal only under vet direction. Prioritize airway and circulation.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0857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8496E-0469-D216-F97C-11BF2E27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D0FE4-98CD-0913-5854-C10C79931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FC9D2-41E6-B02C-F5D7-904BA63CD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Rescuers must not administer prescription antidotes; focus on rapid referral and safe handling.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5483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D030-89B7-CBDF-4922-8DC1A556D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6B606-39B0-55C5-D1E2-ACD54F861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7F872-9F74-4164-ABEC-D44325484A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Daily vet rounds; referral/ambulance roster. Waste segregation and sharps containers mandatory.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9417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3D39-F4A2-1308-03FF-91B9A21A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322C7F-FE40-2E89-4AB3-7B32BBB97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BD084-A46C-A43B-245A-22722405B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lesson: pre-identified high ground and community animal volunteers accelerated rescue; fodder logistics were critical.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4906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D4DF0-CE68-6335-987B-32D863AA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A2CA4-3AA4-0CAC-D105-8704BAF96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C3350-9B97-55DC-996C-1C9933637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93270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9EDE2-103A-4F83-8DCA-1B9AB3C60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920B81-CF79-F995-6762-26826E5F7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3464D-F7D3-BB60-F0D8-659B0F80F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662545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lesson: pre-identified high ground and community animal volunteers accelerated rescue; fodder logistics were critical.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84875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7011-D6ED-90D3-1867-4F26A5B6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83FAE-4317-E310-B1A5-1291DAA4F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3CAB2E-69F1-CA11-C266-797F76B70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854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6460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5B33A-DAFA-E001-72BE-D66FB6B88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CA0096-E264-2510-9272-A453D26A0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E3FBC-45D7-25A3-7F99-7AFC6A785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4187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438C-9103-CF58-F91D-3917ED80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47577-3ED2-FAB6-1D9E-9E0BE66A1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CC48D-23CE-6398-0E58-B554B709E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8579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BD195-18CF-DC38-6190-DB811FD1C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3CDB3-C5EB-7AFC-B644-D1FBDBFBC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A51BA9-21CC-DEB2-F321-D20410B93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4996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8EE31-CD71-ED54-5F27-59E77930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4C200-C4C5-DC9B-D894-7F445626F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E902F-525B-C24C-3356-D28136E0C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630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>
                <a:solidFill>
                  <a:srgbClr val="E46C0A"/>
                </a:solidFill>
              </a:rPr>
              <a:pPr/>
              <a:t>‹#›</a:t>
            </a:fld>
            <a:endParaRPr lang="en-IN">
              <a:solidFill>
                <a:srgbClr val="E46C0A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00514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>
                <a:solidFill>
                  <a:srgbClr val="E46C0A"/>
                </a:solidFill>
              </a:rPr>
              <a:pPr/>
              <a:t>‹#›</a:t>
            </a:fld>
            <a:endParaRPr lang="en-IN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14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926415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700369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E6F64D-072B-5C16-8390-E9539D78A1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A9A9A-ECAC-42DE-BB3D-CC5D81945209}" type="datetime1">
              <a:rPr lang="en-US" altLang="en-US"/>
              <a:pPr>
                <a:defRPr/>
              </a:pPr>
              <a:t>12/31/2025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E4A77F-DF84-72F4-E826-10026F69A6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2nd BN NDRF KOLKATA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7E816F-A6EA-DFDC-C7EF-3427C3478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310C-725F-4662-A184-21EB55881ADE}" type="slidenum">
              <a:rPr lang="zh-CN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E46C0A"/>
                </a:solidFill>
              </a:rPr>
              <a:t>NDRF | DBM-CM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AFFBE-1A2B-E1F8-A28F-73DC8AC0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5EC3A5-9A61-1D5F-19D1-F4378BF8E6EB}"/>
              </a:ext>
            </a:extLst>
          </p:cNvPr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E46C0A"/>
                </a:solidFill>
              </a:rPr>
              <a:t>NDRF | DBM-CM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1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AFFBE-1A2B-E1F8-A28F-73DC8AC026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5EC3A5-9A61-1D5F-19D1-F4378BF8E6EB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1" b="1697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0" y="-46404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2733" y="13538588"/>
            <a:ext cx="3815338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841430" y="4741911"/>
            <a:ext cx="10382141" cy="320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sz="6600" dirty="0"/>
              <a:t>LESSON 02</a:t>
            </a:r>
          </a:p>
          <a:p>
            <a:pPr defTabSz="2438400"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6600" dirty="0"/>
              <a:t>ANIMAL FIRST AID &amp; EMERGENCY CARE 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-30200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491667" y="12800826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PPT</a:t>
              </a:r>
              <a:r>
                <a:rPr lang="en-US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2 - 1</a:t>
              </a:r>
              <a:endParaRPr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F7903B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28071" y="209487"/>
            <a:ext cx="16234425" cy="1809404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Dead Body Management and Caracas Management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NDRF | DBM-CM | INDIA</a:t>
            </a:r>
          </a:p>
        </p:txBody>
      </p:sp>
      <p:sp>
        <p:nvSpPr>
          <p:cNvPr id="7" name="AutoShape 2" descr="32.4 The Disaster Management Cycle - Population Health for Nurses | OpenStax">
            <a:extLst>
              <a:ext uri="{FF2B5EF4-FFF2-40B4-BE49-F238E27FC236}">
                <a16:creationId xmlns:a16="http://schemas.microsoft.com/office/drawing/2014/main" id="{4D1BA03F-4B3F-23DC-01F7-7A1F6312F2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D8E960-3AA9-22EC-7685-3C46A378FF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3943" y="8078547"/>
            <a:ext cx="5486400" cy="34551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A9AEF-AB38-7144-38E6-1F20536B3EA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sp>
        <p:nvSpPr>
          <p:cNvPr id="2" name="Duties of…">
            <a:extLst>
              <a:ext uri="{FF2B5EF4-FFF2-40B4-BE49-F238E27FC236}">
                <a16:creationId xmlns:a16="http://schemas.microsoft.com/office/drawing/2014/main" id="{78D48139-7CED-7E3A-C093-4BD59B4EB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4026" y="8138303"/>
            <a:ext cx="9781258" cy="63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altLang="en-US" b="1" dirty="0">
                <a:latin typeface="Open Sans" panose="020B0606030504020204" pitchFamily="34" charset="0"/>
              </a:rPr>
              <a:t>Presented By:- Kamlesh Dhoundiyal,2IC</a:t>
            </a:r>
            <a:endParaRPr lang="en-US" altLang="en-US" dirty="0">
              <a:latin typeface="Open Sans" panose="020B0606030504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690CD-844E-5E04-4A97-79089279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6F6393B-0678-637E-7BCC-7291D3DA7C88}"/>
              </a:ext>
            </a:extLst>
          </p:cNvPr>
          <p:cNvSpPr txBox="1"/>
          <p:nvPr/>
        </p:nvSpPr>
        <p:spPr>
          <a:xfrm>
            <a:off x="8784771" y="5351787"/>
            <a:ext cx="15382807" cy="479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Life-threatening emergencies. 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Emergencies requiring prompt attention .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Minor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DD72893-9C28-B248-B41B-FE2ED64743C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8BB2C1B-E8B2-4D26-378E-E0443CC115B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2707828-1DBD-3931-36E6-9B0AAD60AB6A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Classification of Animal Emergency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057751-B722-8178-4DBD-DBBDA1A08E85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829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FE9E6-A486-4E8C-5186-6F0CD52EC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C021FE1-2B3E-5FBB-5418-CB6727A27715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0D4BFD9-2870-1436-17F2-371DFDBBD5E3}"/>
              </a:ext>
            </a:extLst>
          </p:cNvPr>
          <p:cNvSpPr txBox="1"/>
          <p:nvPr/>
        </p:nvSpPr>
        <p:spPr>
          <a:xfrm>
            <a:off x="8564880" y="3888736"/>
            <a:ext cx="15382807" cy="8503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Unconsciousness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Conscious collapse with dyspnea or cyanosis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Severe haemorrhage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Severe burns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Poisoning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Snake bites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BE4D02E-5D55-2F26-9D2A-DE5958948E43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E4E685CC-A4DA-7041-9E7A-A9C1FF998A16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6A1891B-1434-FC82-6FE5-5A86CCC5177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8DD8D88F-E150-DBF1-7CA5-6F0A394390E6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Animal Life-Threatening Emergency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F5E4F-C9A5-4024-DF68-5B5E00B2C07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363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0E0E7-77DE-19F2-5760-EEB33B499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A064B0A2-2ED9-2EA0-1529-75313D71F6E8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4CF0A793-54C7-D2CE-C639-79B170DEBB8F}"/>
              </a:ext>
            </a:extLst>
          </p:cNvPr>
          <p:cNvSpPr txBox="1"/>
          <p:nvPr/>
        </p:nvSpPr>
        <p:spPr>
          <a:xfrm>
            <a:off x="8564880" y="3888736"/>
            <a:ext cx="15382807" cy="8631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Conscious collapse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Dyspnoea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Fractures / dislocations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Haemorrhage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Gaping wounds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Severe dysuria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Dystopia 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A0A903D2-6671-2E04-3A2D-667E187B5146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C28AB9C-BD6D-996C-B7B7-A53397C67D8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7C54E09-71AF-32A2-CFFD-5A55B81DECB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064DA766-3893-191D-96C1-CFF8089C6A24}"/>
              </a:ext>
            </a:extLst>
          </p:cNvPr>
          <p:cNvSpPr txBox="1"/>
          <p:nvPr/>
        </p:nvSpPr>
        <p:spPr>
          <a:xfrm>
            <a:off x="742863" y="2812493"/>
            <a:ext cx="7113118" cy="5698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Animal Emergency requiring Prompt Attention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48087-ECF9-4989-5C14-0128182B544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7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FF32-DE2D-F09F-959B-13352D09D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1A8DDF1-E1C6-DB84-BDF6-EFE9D2509C48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305D223-ACDA-4D34-F55B-C34E7BB71FC8}"/>
              </a:ext>
            </a:extLst>
          </p:cNvPr>
          <p:cNvSpPr txBox="1"/>
          <p:nvPr/>
        </p:nvSpPr>
        <p:spPr>
          <a:xfrm>
            <a:off x="8564880" y="3888736"/>
            <a:ext cx="15382807" cy="921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Insect stings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Minor wounds </a:t>
            </a:r>
            <a:b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(where the haemorrhage is easily controlled by bandaging)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Minor burns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Abscesses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Slight lameness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Hematuria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DD66CA0-8199-6E2B-65F4-8E21D11A4B9F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6CA998E-1552-D0AB-8871-7E7E09D3286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9AAFDD4-1655-CB45-1F9F-3C57C5A478E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C45A17D0-9234-6F14-4922-B5F8E4D6946E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Animal Minor Emergency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97DE9-F4E5-9DA5-1780-47E90FCD8D5E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6123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3DDE-F914-AC1E-A68B-C86E95946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8F22A94-E9D5-FAC6-6A98-1D56C7CA4695}"/>
              </a:ext>
            </a:extLst>
          </p:cNvPr>
          <p:cNvSpPr txBox="1"/>
          <p:nvPr/>
        </p:nvSpPr>
        <p:spPr>
          <a:xfrm>
            <a:off x="8784771" y="5351787"/>
            <a:ext cx="15382807" cy="7966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up hazards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(electric lines, water, traffic, snakes/chemicals)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helmet, eye protection, leather + disposable gloves, mask/N95, boots, coveralls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 hygiene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wound protection, sharps/biowaste protocol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Rabies </a:t>
            </a: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exposure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leptospirosis </a:t>
            </a: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risks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—report and seek medical advice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42F58A38-F21D-EB34-0FFD-2E913E107C2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E90A1A19-102B-26BC-A3D7-3A3CF541AE8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A6E14BA3-703F-5B3C-8D53-2871F91C0B73}"/>
              </a:ext>
            </a:extLst>
          </p:cNvPr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Responder Safety &amp; PPE (Zoonoses)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D43F25-3A5D-355E-8AA1-38FA7498197C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3572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952F1-4920-3A57-8695-BC03E284B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6F8B644-C031-07C0-5B85-CD0D49B12C4E}"/>
              </a:ext>
            </a:extLst>
          </p:cNvPr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Cattle/buffalo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Halters, flank/shoulder ropes; never drag by horns/tail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Equines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Blindfold to calm; lead from left; stand near shoulder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ruminants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Hold under jaw/chest; avoid lifting by wool/skin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Dogs/cats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Slip leads, muzzles if not in respiratory distress; covered carriers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3B290EF3-E4CA-ADAE-0E13-30AA7631BAF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45B3428-28D0-3E5A-B211-C0318FC1C31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223673D0-9D50-0F33-1B7E-6419EB71673E}"/>
              </a:ext>
            </a:extLst>
          </p:cNvPr>
          <p:cNvSpPr txBox="1"/>
          <p:nvPr/>
        </p:nvSpPr>
        <p:spPr>
          <a:xfrm>
            <a:off x="742863" y="2812493"/>
            <a:ext cx="8695052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Handling &amp; Restraint (Species Basics)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6C649D-93AE-849C-8F09-5B9DC918BCD8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811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CAB2B-98B8-4679-E665-78AC9AD4C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9B4F5BCE-98E6-8D5D-4B93-15E8782B5F74}"/>
              </a:ext>
            </a:extLst>
          </p:cNvPr>
          <p:cNvSpPr txBox="1"/>
          <p:nvPr/>
        </p:nvSpPr>
        <p:spPr>
          <a:xfrm>
            <a:off x="8784771" y="5351787"/>
            <a:ext cx="15382807" cy="713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Immediate (red): 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airway compromise, severe bleeding, snakebite with collapse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rgbClr val="FFFF00"/>
                </a:solidFill>
                <a:highlight>
                  <a:srgbClr val="00008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Delayed (yellow): 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stable fractures, moderate dehydration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 (green): 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minor wounds; owner can assist care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Expectant (black): 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non‑survivable—veterinary decision only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9E8BA145-FB3A-76EF-7025-B20761A4E27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2477117-BE41-BF46-F8A7-08D6652EC6E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2E6C9EF-5111-3D96-005D-7A4CAB1EBFEE}"/>
              </a:ext>
            </a:extLst>
          </p:cNvPr>
          <p:cNvSpPr txBox="1"/>
          <p:nvPr/>
        </p:nvSpPr>
        <p:spPr>
          <a:xfrm>
            <a:off x="742863" y="2812493"/>
            <a:ext cx="869505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Triage &amp; Tags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3B0FAD-77A0-FF93-9D2C-929FB70D907D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6693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5975B-7262-5C4D-E000-FDD55118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0C4F48D2-A3B9-45AF-2FA5-FC5E98E62E5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3D2B8EDC-9091-BE0A-8266-32FC393CC98A}"/>
              </a:ext>
            </a:extLst>
          </p:cNvPr>
          <p:cNvSpPr txBox="1"/>
          <p:nvPr/>
        </p:nvSpPr>
        <p:spPr>
          <a:xfrm>
            <a:off x="8564880" y="3888736"/>
            <a:ext cx="15382807" cy="970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Airway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—Clear obstructions; avoid hand-in-mouth in dogs/cats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B: Breathing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—Observe chest movement; recovery position for small animals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Circulation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—Capillary refill, pulse; control external bleeding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D: Disability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—Consciousness, seizures; spinal precautions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Exposure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—Check for wounds, heat/cold stress, tags/ID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51549463-CC12-E873-AC2E-5CB5C309F1C6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EDB6FB0F-47EE-5166-566C-3F503D85518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CFD02B4-D043-2149-52A7-82F32100601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A7DD080-082A-F3EF-A9C2-79F4D2EC66E2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Primary </a:t>
            </a:r>
            <a:r>
              <a:rPr lang="en-US" dirty="0"/>
              <a:t>Examination of an Injured Animal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25795-715C-975B-5DC5-BFA576328C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FF3E8-0E2A-5BF8-9597-669A2EC3EB22}"/>
              </a:ext>
            </a:extLst>
          </p:cNvPr>
          <p:cNvSpPr txBox="1"/>
          <p:nvPr/>
        </p:nvSpPr>
        <p:spPr>
          <a:xfrm>
            <a:off x="742863" y="7513956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ABCDE</a:t>
            </a:r>
          </a:p>
        </p:txBody>
      </p:sp>
    </p:spTree>
    <p:extLst>
      <p:ext uri="{BB962C8B-B14F-4D97-AF65-F5344CB8AC3E}">
        <p14:creationId xmlns:p14="http://schemas.microsoft.com/office/powerpoint/2010/main" val="37628529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FC74-D966-AC20-EE52-BA27B1C1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B13CAF5-1AF7-41A0-5553-88783BE90F0D}"/>
              </a:ext>
            </a:extLst>
          </p:cNvPr>
          <p:cNvSpPr txBox="1"/>
          <p:nvPr/>
        </p:nvSpPr>
        <p:spPr>
          <a:xfrm>
            <a:off x="8784771" y="5351787"/>
            <a:ext cx="15382807" cy="762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examination should be done methodically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ensure that no areas are missed.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Examinations usually start at the head. All areas of the body should be checked 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Abnormal swelling, haemorrhage, discharge, deformity, fracture, wound or sign of pain should be noted.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1AA28D1-6150-D023-5A4E-1920BAB60016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89F9F1D9-C00B-CF76-5103-B48D2944558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C73D4A6D-38C7-A2DC-0ACD-4CB2A994C7EB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Examination of an injured animal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F15C49-3097-7D68-9263-CF943E44CD39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6951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94EA8-08AB-87A2-A10B-9DBE3E81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470F86EA-ED02-AEF9-24BF-4CA98FBF4824}"/>
              </a:ext>
            </a:extLst>
          </p:cNvPr>
          <p:cNvSpPr txBox="1"/>
          <p:nvPr/>
        </p:nvSpPr>
        <p:spPr>
          <a:xfrm>
            <a:off x="8784771" y="5351787"/>
            <a:ext cx="15382807" cy="738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Nose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Haemorrhage (epistaxis) and whether is present from one or both nostrils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Mouth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sz="5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mucous  membranes – should be pink</a:t>
            </a:r>
          </a:p>
          <a:p>
            <a:pPr>
              <a:lnSpc>
                <a:spcPct val="100000"/>
              </a:lnSpc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- </a:t>
            </a: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Fractured teeth</a:t>
            </a:r>
          </a:p>
          <a:p>
            <a:pPr>
              <a:lnSpc>
                <a:spcPct val="100000"/>
              </a:lnSpc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- Ulcerated tongue or strange </a:t>
            </a:r>
            <a:r>
              <a:rPr lang="en-US" sz="5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odours</a:t>
            </a: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b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which could indicate poisoning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5449EEE-A426-02A4-202B-B84AB48B9EA6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B2129F12-FB9F-0D19-4FED-351B92008E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E960CC5-0CBF-24BF-4D42-E451125E68B1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Examination of an injured animal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1FE692-B434-5FD6-EBBE-63EAE69678E5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7894EBF-FF4A-C8BD-9BB3-9FCF9B782139}"/>
              </a:ext>
            </a:extLst>
          </p:cNvPr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</a:t>
            </a:r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504584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List two steps to treat a closed wound.…">
            <a:extLst>
              <a:ext uri="{FF2B5EF4-FFF2-40B4-BE49-F238E27FC236}">
                <a16:creationId xmlns:a16="http://schemas.microsoft.com/office/drawing/2014/main" id="{EBC88503-D9C9-8469-8868-CB6A6E8838C2}"/>
              </a:ext>
            </a:extLst>
          </p:cNvPr>
          <p:cNvSpPr txBox="1"/>
          <p:nvPr/>
        </p:nvSpPr>
        <p:spPr>
          <a:xfrm>
            <a:off x="11451002" y="4793811"/>
            <a:ext cx="11469939" cy="6559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Acquaint with Animal first aid and its importance</a:t>
            </a:r>
            <a:r>
              <a:rPr dirty="0"/>
              <a:t>.</a:t>
            </a:r>
            <a:endParaRPr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03 classification of Animal emergencies</a:t>
            </a: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Responders safety and animal restraint during first aid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8B29F151-C2FD-2760-8D02-12B45828F2B8}"/>
              </a:ext>
            </a:extLst>
          </p:cNvPr>
          <p:cNvGrpSpPr/>
          <p:nvPr/>
        </p:nvGrpSpPr>
        <p:grpSpPr>
          <a:xfrm>
            <a:off x="9844663" y="479381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A2CF8A5D-63AF-0550-745A-87A9FACA797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9CBD52F-5810-657C-5DB9-93367EE39DA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08DADF9C-5398-2401-4FC4-D7AE40380090}"/>
              </a:ext>
            </a:extLst>
          </p:cNvPr>
          <p:cNvGrpSpPr/>
          <p:nvPr/>
        </p:nvGrpSpPr>
        <p:grpSpPr>
          <a:xfrm>
            <a:off x="9844662" y="7323226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8FBE3C0A-15F5-0E5E-B830-BF6C48A0D87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35D8AC1A-4264-2AA1-BAA4-1BDF77B0C62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0D759317-3EBB-A115-0ADE-46E1553D198C}"/>
              </a:ext>
            </a:extLst>
          </p:cNvPr>
          <p:cNvGrpSpPr/>
          <p:nvPr/>
        </p:nvGrpSpPr>
        <p:grpSpPr>
          <a:xfrm>
            <a:off x="9844662" y="9976509"/>
            <a:ext cx="1219201" cy="1681958"/>
            <a:chOff x="0" y="1413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F9DC0021-9CFD-8817-3C96-3E2D63C5312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6EBD057F-C604-9D19-CD55-A353B8988AE9}"/>
                </a:ext>
              </a:extLst>
            </p:cNvPr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973A3-A402-3C40-7282-5F0E37FE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2676168-1F67-5209-CA14-58948B054E27}"/>
              </a:ext>
            </a:extLst>
          </p:cNvPr>
          <p:cNvSpPr txBox="1"/>
          <p:nvPr/>
        </p:nvSpPr>
        <p:spPr>
          <a:xfrm>
            <a:off x="8784771" y="5351787"/>
            <a:ext cx="15382807" cy="762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 startAt="3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Eyes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sz="5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Colour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conjunctival membranes (pink – normal; yellow – jaundice; blue – cyanosis; pale – shock or blood loss; red – toxins, heatstroke)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3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Ears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Haemorrhage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3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Skull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Fractures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3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Limbs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Fractures, deformities, wounds, paralysis, loss of function.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543C629B-F732-BDF0-D64E-A35CB8931E98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2E77D28D-968A-60D6-C61C-2E704BCE2F2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F4717794-5835-58CC-741C-C15A9DEA6A70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Examination of an injured animal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A5E015-8329-F743-D8A4-718632DCFC06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1DB311B-EEA7-5A36-91CB-29CD56A9E025}"/>
              </a:ext>
            </a:extLst>
          </p:cNvPr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</a:t>
            </a:r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51580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6A8AC-749E-2F2E-C48E-0B608451E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DC1C644-226A-EF92-E996-33BC601C59D4}"/>
              </a:ext>
            </a:extLst>
          </p:cNvPr>
          <p:cNvSpPr txBox="1"/>
          <p:nvPr/>
        </p:nvSpPr>
        <p:spPr>
          <a:xfrm>
            <a:off x="8784771" y="5351787"/>
            <a:ext cx="15382807" cy="6735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 startAt="7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Rib cage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Fractured ribs or wounds penetrating chest.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7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Abdomen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Bruising or swelling (could indicate internal bleeding).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7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Spine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Deformities indicating fractures or dislocations.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7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Pelvis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Fractures, deformities.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61313AC-4771-DFD2-B9BA-B041CF46807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C069DB7-A225-2A12-A5AF-56607D6CF61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08069287-CBF1-B190-653C-7F4592A740E3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Examination of an injured animal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05D63E-7315-9234-2488-677E5C8A9492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C7F5D89-D0F6-5426-57C3-F98A86289C18}"/>
              </a:ext>
            </a:extLst>
          </p:cNvPr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</a:t>
            </a:r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76353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3891C-6CB2-2BAA-8E94-7CBFEF6CA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F3FD5C9-7BD6-6AEB-2B5F-03FBDA832F52}"/>
              </a:ext>
            </a:extLst>
          </p:cNvPr>
          <p:cNvSpPr txBox="1"/>
          <p:nvPr/>
        </p:nvSpPr>
        <p:spPr>
          <a:xfrm>
            <a:off x="8784771" y="5351787"/>
            <a:ext cx="15382807" cy="660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 startAt="11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Perineal region 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Haemorrhage from prepuce vulva or anus which may indicate internal bleeding.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11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Tail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Voluntary movement.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11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body surface </a:t>
            </a:r>
            <a:r>
              <a:rPr lang="en-US" sz="5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Matting of the fur which could indicate an underlying wound.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B61A1FDF-A9AF-D192-DCD0-5DC22739DA8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3361794-C7E7-D92E-F1A0-CDC56CE1051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3A22F0A3-DEE5-3DA5-DA06-8D21ABCFA1CF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Examination of an injured animal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692940-E28D-F2CC-9D0E-C0D8B9EE4A18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A1D15FE-6431-FD49-49E5-A28DCE0D5773}"/>
              </a:ext>
            </a:extLst>
          </p:cNvPr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</a:t>
            </a:r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0083559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FF5F-C2BB-C1A4-C14F-1E56A87EE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DD8E20D-B28E-0528-1B55-972F9F589D6A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757C58B-DF2C-DA8B-FDED-D688A3315340}"/>
              </a:ext>
            </a:extLst>
          </p:cNvPr>
          <p:cNvSpPr txBox="1"/>
          <p:nvPr/>
        </p:nvSpPr>
        <p:spPr>
          <a:xfrm>
            <a:off x="8564880" y="3888736"/>
            <a:ext cx="15382807" cy="98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Put any injured animals into the recovery position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the veterinary surgery for advice.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 animal on its right side.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access  left side so that the heartbeat can be palpated.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Cardiac massage to be performed if necessary.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Straighten the head and neck to opens the airways.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AC5F921-C38A-345C-8B58-EF8A2E9C3E2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0E51092-E716-7E74-0CFE-2AAA337B561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2F947A6-DE9B-E240-7879-BFEF58FF16D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22A872FA-3003-93DF-5371-9743DCB8F360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Recovery Position for Animal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582B2-F35C-4AE1-2B20-D0CE40083EE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pic>
        <p:nvPicPr>
          <p:cNvPr id="2" name="Picture 2" descr="How to save your pet's life with the recovery position - First Aid for Pets">
            <a:extLst>
              <a:ext uri="{FF2B5EF4-FFF2-40B4-BE49-F238E27FC236}">
                <a16:creationId xmlns:a16="http://schemas.microsoft.com/office/drawing/2014/main" id="{E2DA8C74-9EFB-2398-7B54-F613DD22C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3" y="6857999"/>
            <a:ext cx="6702966" cy="48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048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5BDEF-7D72-7C49-9BBF-0B1921784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6B542AD-6A0B-6F5D-6DED-FD7CE3B96FA6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037EC58-63F4-B019-FBA9-AB5F7648EC61}"/>
              </a:ext>
            </a:extLst>
          </p:cNvPr>
          <p:cNvSpPr txBox="1"/>
          <p:nvPr/>
        </p:nvSpPr>
        <p:spPr>
          <a:xfrm>
            <a:off x="8564880" y="3888736"/>
            <a:ext cx="15382807" cy="85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pressure with clean cloth/gauze; pressure bandage if needed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limb tourniquets unless vet-directed in catastrophic bleeding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Irrigate wounds with clean water/saline; cover; avoid powders on deep wounds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Bite wounds: high infection risk—protect and refer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8127B164-467D-98F7-2CB5-2A2038FF41A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92B9763F-1A31-249E-4DFA-CEA5D2360FB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BF8DD82-32C8-F8B4-2D25-31DCB6B019B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3EB92DF3-53CB-F021-CDEE-1E4101539886}"/>
              </a:ext>
            </a:extLst>
          </p:cNvPr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Animal first aid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594C7-7C2E-48B5-1C7A-5F275F85FDA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2C240-589D-A532-F4DE-1B5DE94F4952}"/>
              </a:ext>
            </a:extLst>
          </p:cNvPr>
          <p:cNvSpPr txBox="1"/>
          <p:nvPr/>
        </p:nvSpPr>
        <p:spPr>
          <a:xfrm>
            <a:off x="742863" y="5186579"/>
            <a:ext cx="657233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Haemorrhage Control &amp; Wounds</a:t>
            </a:r>
          </a:p>
        </p:txBody>
      </p:sp>
    </p:spTree>
    <p:extLst>
      <p:ext uri="{BB962C8B-B14F-4D97-AF65-F5344CB8AC3E}">
        <p14:creationId xmlns:p14="http://schemas.microsoft.com/office/powerpoint/2010/main" val="203083000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2207-9E0E-0428-CC1C-6247A2DA0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50B45E1C-1F5F-8643-E83E-0B010B90AF84}"/>
              </a:ext>
            </a:extLst>
          </p:cNvPr>
          <p:cNvSpPr txBox="1"/>
          <p:nvPr/>
        </p:nvSpPr>
        <p:spPr>
          <a:xfrm>
            <a:off x="8784771" y="5351787"/>
            <a:ext cx="15382807" cy="8489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Flush with clean water/saline; clip hair if trained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 non‑adherent dressing; pad; secure with conforming bandage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circulation distal to bandage; recheck every 2–4 </a:t>
            </a:r>
            <a:r>
              <a:rPr lang="en-US" sz="65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</a:t>
            </a:r>
            <a:endParaRPr lang="en-US" sz="65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tight elastic directly on skin/fur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A472077D-E507-1107-D359-0A1C7F3819D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3BCC5CB-5ECC-DBA0-7330-1F448122C7D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B84C848-42B6-2F6F-04D8-0D98C1E951C8}"/>
              </a:ext>
            </a:extLst>
          </p:cNvPr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Wound Cleaning &amp; Bandaging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9DCC79-6586-6735-FD7F-F009C64A1551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5914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E8700-B26D-9FE8-1F21-1F68B8D0B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F1F3D32-84F7-40F4-6D3A-54B8AC4690F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B7AD62E-DEB3-1F86-C85B-F20CDD26DAD9}"/>
              </a:ext>
            </a:extLst>
          </p:cNvPr>
          <p:cNvSpPr txBox="1"/>
          <p:nvPr/>
        </p:nvSpPr>
        <p:spPr>
          <a:xfrm>
            <a:off x="8564880" y="3888736"/>
            <a:ext cx="15382807" cy="85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Suspect with deformity, crepitus, non‑weight bearing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Immobilize joints above/below; use padded splints/boards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animals: use slings/forward assist; never lift by limbs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Suspected spinal injury: minimize movement; spine board if feasible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E4B8BF90-8AFF-5B1F-4C11-06B44108EEEE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57E58F7B-34E6-BAB5-9BA3-50C4007B8FF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39783FE-CE4B-7229-4320-1B1ED9ED9C0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26F9662A-E999-5E37-2349-0AA0BFE69A41}"/>
              </a:ext>
            </a:extLst>
          </p:cNvPr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Animal first aid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D88F5-3356-7846-15DB-815DE8B929A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3C8F2-C7F2-47B2-8672-EB72D32AD7F1}"/>
              </a:ext>
            </a:extLst>
          </p:cNvPr>
          <p:cNvSpPr txBox="1"/>
          <p:nvPr/>
        </p:nvSpPr>
        <p:spPr>
          <a:xfrm>
            <a:off x="742863" y="5186579"/>
            <a:ext cx="657233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Fractures, Dislocations &amp; Spinal Precautions</a:t>
            </a:r>
          </a:p>
        </p:txBody>
      </p:sp>
    </p:spTree>
    <p:extLst>
      <p:ext uri="{BB962C8B-B14F-4D97-AF65-F5344CB8AC3E}">
        <p14:creationId xmlns:p14="http://schemas.microsoft.com/office/powerpoint/2010/main" val="34290835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E50B2-EBBF-A5AD-1801-26D4B091E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D0721D3-FAF9-BD3C-6756-B4376D427922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40E58DC-A579-F737-E2AE-0DECB5D2E455}"/>
              </a:ext>
            </a:extLst>
          </p:cNvPr>
          <p:cNvSpPr txBox="1"/>
          <p:nvPr/>
        </p:nvSpPr>
        <p:spPr>
          <a:xfrm>
            <a:off x="8564880" y="3888736"/>
            <a:ext cx="15382807" cy="639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stress: shade, airflow, misting; cool water to groin/neck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Hypothermia: dry, blanket, warm (not hot) packs to core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Dehydration: skin tenting, sunken eyes; small frequent water if conscious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EB0C4009-4061-DC0B-C5B8-8A5C7F790CF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AB6263C3-F252-1885-1914-DA398993BF1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C22447AF-73F2-6735-C62C-AA5F53F60B6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D7DEF6F0-BBF1-DD4D-5193-AC2DDF85FB00}"/>
              </a:ext>
            </a:extLst>
          </p:cNvPr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IN" dirty="0"/>
              <a:t>Animal first aid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399B5-CF2B-D878-4F9F-EF786EC0A17B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5A8FF-F022-E20A-8ACB-285A00649580}"/>
              </a:ext>
            </a:extLst>
          </p:cNvPr>
          <p:cNvSpPr txBox="1"/>
          <p:nvPr/>
        </p:nvSpPr>
        <p:spPr>
          <a:xfrm>
            <a:off x="742863" y="5186579"/>
            <a:ext cx="657233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 Stress, Hypothermia &amp; Dehydration</a:t>
            </a:r>
          </a:p>
        </p:txBody>
      </p:sp>
    </p:spTree>
    <p:extLst>
      <p:ext uri="{BB962C8B-B14F-4D97-AF65-F5344CB8AC3E}">
        <p14:creationId xmlns:p14="http://schemas.microsoft.com/office/powerpoint/2010/main" val="23168556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849E1-E35C-F65F-BB0D-BAFA6441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B8E73BE-8954-26DE-273C-567FE38B6221}"/>
              </a:ext>
            </a:extLst>
          </p:cNvPr>
          <p:cNvSpPr txBox="1"/>
          <p:nvPr/>
        </p:nvSpPr>
        <p:spPr>
          <a:xfrm>
            <a:off x="8784771" y="5351787"/>
            <a:ext cx="15382807" cy="713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Gloves, gauze/rolls, pressure bandages, saline, antiseptic, shears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Splints, triangular bandages, slings, blankets, muzzles, leads/halters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Thermometer, flashlight, tags/markers, forms, camera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Water, bowls, ORS, tarps; biohazard bags, disinfectant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0055994-A93B-9501-40EE-66A017FDA91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02AE662-13D2-1E59-A961-2A7E55514AB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9DA2E746-3D50-2436-13CE-05A41E026C9A}"/>
              </a:ext>
            </a:extLst>
          </p:cNvPr>
          <p:cNvSpPr txBox="1"/>
          <p:nvPr/>
        </p:nvSpPr>
        <p:spPr>
          <a:xfrm>
            <a:off x="742863" y="2812493"/>
            <a:ext cx="8335824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First Aid Supplies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A93153-B7BB-CB94-3A49-AC14098FB118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4423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0055-D6DC-E71B-A342-2CFAE70D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5D1F7274-FE72-0C29-2F92-F0A450D09374}"/>
              </a:ext>
            </a:extLst>
          </p:cNvPr>
          <p:cNvSpPr txBox="1"/>
          <p:nvPr/>
        </p:nvSpPr>
        <p:spPr>
          <a:xfrm>
            <a:off x="8784771" y="5351787"/>
            <a:ext cx="15382807" cy="8222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 muzzle (or length of non-stretch bandage)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Swabs Nail clippers to cut overlong or broken nails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Antiseptic wash e.g.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Hibiscrub</a:t>
            </a:r>
            <a:endParaRPr lang="en-US" sz="5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Round-ended scissors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Salt – to clean wounds mix 1 teaspoon of salt to 1 pint  of water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Sticky tape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1C0DEC2-E28C-5BFA-096B-473AE7C81B7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2707C86A-EE01-E019-33DB-6B4147A48C6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27A243E4-F6EC-A7B0-9097-D2816A1AE695}"/>
              </a:ext>
            </a:extLst>
          </p:cNvPr>
          <p:cNvSpPr txBox="1"/>
          <p:nvPr/>
        </p:nvSpPr>
        <p:spPr>
          <a:xfrm>
            <a:off x="742863" y="2812493"/>
            <a:ext cx="8335824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First Aid Supplies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F7B007-7BD0-0F1F-DDFF-CCAF3DE724DF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C69581A-7CC0-D97F-B6B2-2512697B2D03}"/>
              </a:ext>
            </a:extLst>
          </p:cNvPr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5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</a:t>
            </a:r>
            <a:r>
              <a:rPr lang="en-IN" sz="5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2250060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11" name="List the steps for pre-hospital treatment of abdominal and genital injuries.…">
            <a:extLst>
              <a:ext uri="{FF2B5EF4-FFF2-40B4-BE49-F238E27FC236}">
                <a16:creationId xmlns:a16="http://schemas.microsoft.com/office/drawing/2014/main" id="{BEF55332-CC02-5DD3-398F-EB9D59495A1F}"/>
              </a:ext>
            </a:extLst>
          </p:cNvPr>
          <p:cNvSpPr txBox="1"/>
          <p:nvPr/>
        </p:nvSpPr>
        <p:spPr>
          <a:xfrm>
            <a:off x="11656862" y="4893571"/>
            <a:ext cx="11672690" cy="658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procedure of examination of injured animal</a:t>
            </a: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first aid procedure during various emergencies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Aquent with procedure for handling of snake bite and poisoning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9E26B23D-EC0D-D259-AA03-DBA601374870}"/>
              </a:ext>
            </a:extLst>
          </p:cNvPr>
          <p:cNvGrpSpPr/>
          <p:nvPr/>
        </p:nvGrpSpPr>
        <p:grpSpPr>
          <a:xfrm>
            <a:off x="9844663" y="7385703"/>
            <a:ext cx="1219201" cy="1681958"/>
            <a:chOff x="0" y="1286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086D5DC9-3E03-A6E4-D284-B105E33ADEB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5">
              <a:extLst>
                <a:ext uri="{FF2B5EF4-FFF2-40B4-BE49-F238E27FC236}">
                  <a16:creationId xmlns:a16="http://schemas.microsoft.com/office/drawing/2014/main" id="{4A2604BD-E1FB-C4CE-2AE1-B6BB6C11DCCA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50C4015E-D5DA-D2A7-2FE8-CA0535FA3608}"/>
              </a:ext>
            </a:extLst>
          </p:cNvPr>
          <p:cNvGrpSpPr/>
          <p:nvPr/>
        </p:nvGrpSpPr>
        <p:grpSpPr>
          <a:xfrm>
            <a:off x="9844663" y="4931051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F50029C-F771-45F8-94B5-4E7555B5F7F2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F8220238-A431-8733-1830-5F2927E9F2D4}"/>
                </a:ext>
              </a:extLst>
            </p:cNvPr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" name="Group">
            <a:extLst>
              <a:ext uri="{FF2B5EF4-FFF2-40B4-BE49-F238E27FC236}">
                <a16:creationId xmlns:a16="http://schemas.microsoft.com/office/drawing/2014/main" id="{FF597B6C-B59A-499C-CF18-E6F7F02B4A32}"/>
              </a:ext>
            </a:extLst>
          </p:cNvPr>
          <p:cNvGrpSpPr/>
          <p:nvPr/>
        </p:nvGrpSpPr>
        <p:grpSpPr>
          <a:xfrm>
            <a:off x="9908162" y="9840355"/>
            <a:ext cx="1219201" cy="1681958"/>
            <a:chOff x="0" y="128675"/>
            <a:chExt cx="1219200" cy="1681957"/>
          </a:xfrm>
        </p:grpSpPr>
        <p:sp>
          <p:nvSpPr>
            <p:cNvPr id="3" name="Circle">
              <a:extLst>
                <a:ext uri="{FF2B5EF4-FFF2-40B4-BE49-F238E27FC236}">
                  <a16:creationId xmlns:a16="http://schemas.microsoft.com/office/drawing/2014/main" id="{85B0F7F8-4645-8AB8-907A-B404F6E7C40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5" name="5">
              <a:extLst>
                <a:ext uri="{FF2B5EF4-FFF2-40B4-BE49-F238E27FC236}">
                  <a16:creationId xmlns:a16="http://schemas.microsoft.com/office/drawing/2014/main" id="{8AC68587-7787-82E9-A318-CADACDCD54FE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/>
                <a:t>6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C6ADB-BF6D-2CA9-5266-74361FB7F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EB44A0A4-DFA4-3415-FB51-019CFC6164A9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3C2591DF-72BF-E901-08D4-FCB063B6D8AA}"/>
              </a:ext>
            </a:extLst>
          </p:cNvPr>
          <p:cNvSpPr txBox="1"/>
          <p:nvPr/>
        </p:nvSpPr>
        <p:spPr>
          <a:xfrm>
            <a:off x="8564880" y="3888736"/>
            <a:ext cx="15382807" cy="8557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Pre-identify high-ground holding areas &amp; routes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Load order: calm leaders first; avoid overloading; partitions for species/sex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Ventilation &amp; rest stops; water at least every 4–6 hours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Manifesting &amp; tagging animals to owners; security at offloading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59010DE9-F3EA-40DD-48E6-92DA60E2ED8F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1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A2B1C0A-DE80-9C8F-CF10-164F7E7244C0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3F7092F-9146-1AF1-98AC-41B2E77349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02E3A349-8947-243C-F12A-C8C4A9CE3674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Evacuation &amp; Transport 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DB102-9473-36D7-DA75-72BE92923472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  <p:pic>
        <p:nvPicPr>
          <p:cNvPr id="2" name="Picture 2" descr="International transport of animals - European Committee on Legal  Co-operation">
            <a:extLst>
              <a:ext uri="{FF2B5EF4-FFF2-40B4-BE49-F238E27FC236}">
                <a16:creationId xmlns:a16="http://schemas.microsoft.com/office/drawing/2014/main" id="{AF3D0A87-3AED-A2C2-30B9-B1F53BA9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3" y="6858000"/>
            <a:ext cx="7113118" cy="55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3160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F88DB-3ED3-2019-71ED-C869D32ED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7A79550-C328-9579-D260-EA19254CBCA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386E8B31-8780-0970-EA22-CF3EF02E3962}"/>
              </a:ext>
            </a:extLst>
          </p:cNvPr>
          <p:cNvSpPr txBox="1"/>
          <p:nvPr/>
        </p:nvSpPr>
        <p:spPr>
          <a:xfrm>
            <a:off x="8564880" y="3888736"/>
            <a:ext cx="15382807" cy="923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High‑risk zones</a:t>
            </a: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Flood debris, waterlogged fields, woodpiles, barns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Medically important snakes (India): Russell’s viper, Echis, cobras, kraits, saw‑scaled viper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Symptoms in animals</a:t>
            </a: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Yelp/collapse, bleeding/swelling (viper), paralysis (neurotoxic)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E97BD88B-F6EE-2309-9ACB-4BB10FCFAC4E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1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6F81E00E-1F62-CC2D-44F0-D45442A53D5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DBF5883-214F-2D21-BF7F-E92C3F1A8B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1EF76F6E-E0F4-84CB-DA06-DEE37096DBD6}"/>
              </a:ext>
            </a:extLst>
          </p:cNvPr>
          <p:cNvSpPr txBox="1"/>
          <p:nvPr/>
        </p:nvSpPr>
        <p:spPr>
          <a:xfrm>
            <a:off x="742863" y="2812493"/>
            <a:ext cx="7113118" cy="3389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SNAKEBITE: Risk &amp; </a:t>
            </a:r>
            <a:r>
              <a:rPr lang="en-US" sz="6600" dirty="0"/>
              <a:t>Identification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4F3B9-D12A-023E-F838-276F022EC4A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1573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4278-939A-C94A-2599-A3EB4F1D2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45E575E-D37C-0D0F-E5ED-258FB0960D59}"/>
              </a:ext>
            </a:extLst>
          </p:cNvPr>
          <p:cNvSpPr txBox="1"/>
          <p:nvPr/>
        </p:nvSpPr>
        <p:spPr>
          <a:xfrm>
            <a:off x="8784771" y="5351787"/>
            <a:ext cx="15382807" cy="479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9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Neurotoxic                         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9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Hemotoxic                         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9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Myotoxic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F5EBA8C-4B1D-FB65-5D83-EEAF776E94D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7062A01-377D-FD57-53F4-D619C0422EB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624CBB00-7E27-CBA9-DE58-8F00D806E072}"/>
              </a:ext>
            </a:extLst>
          </p:cNvPr>
          <p:cNvSpPr txBox="1"/>
          <p:nvPr/>
        </p:nvSpPr>
        <p:spPr>
          <a:xfrm>
            <a:off x="742862" y="2812493"/>
            <a:ext cx="771533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Venom classification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411023-11A3-FE53-EE3A-D8CCC576EF04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17511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E189D8-6335-D148-C847-6A91D0B90D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pPr/>
              <a:t>33</a:t>
            </a:fld>
            <a:endParaRPr lang="en-IN"/>
          </a:p>
        </p:txBody>
      </p:sp>
      <p:pic>
        <p:nvPicPr>
          <p:cNvPr id="3" name="Picture 2" descr="naja naja">
            <a:extLst>
              <a:ext uri="{FF2B5EF4-FFF2-40B4-BE49-F238E27FC236}">
                <a16:creationId xmlns:a16="http://schemas.microsoft.com/office/drawing/2014/main" id="{8AFD0796-2FFC-1704-EA70-F27DBD53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94" y="2683989"/>
            <a:ext cx="9209949" cy="101293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1570116A-4D9C-3020-17D3-77E40DB7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9021" y="2683988"/>
            <a:ext cx="9209950" cy="101293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urse Purpose">
            <a:extLst>
              <a:ext uri="{FF2B5EF4-FFF2-40B4-BE49-F238E27FC236}">
                <a16:creationId xmlns:a16="http://schemas.microsoft.com/office/drawing/2014/main" id="{2A1F4DE6-0DCA-9158-99AA-97A532A61164}"/>
              </a:ext>
            </a:extLst>
          </p:cNvPr>
          <p:cNvSpPr txBox="1"/>
          <p:nvPr/>
        </p:nvSpPr>
        <p:spPr>
          <a:xfrm>
            <a:off x="3911192" y="902662"/>
            <a:ext cx="1656161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/>
              <a:t>Snakes of concern in India</a:t>
            </a:r>
          </a:p>
        </p:txBody>
      </p:sp>
    </p:spTree>
    <p:extLst>
      <p:ext uri="{BB962C8B-B14F-4D97-AF65-F5344CB8AC3E}">
        <p14:creationId xmlns:p14="http://schemas.microsoft.com/office/powerpoint/2010/main" val="310049550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27DD-F9F8-1A93-4D84-DF7D96D46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E5553-8223-E3C1-3FB5-CAC50F1F24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pPr/>
              <a:t>34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8853C-3A04-BE40-7013-7BFB0C27F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4594" y="2748088"/>
            <a:ext cx="9209949" cy="1000115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22CD2A-780E-A530-5A79-61E0FB58F2AB}"/>
              </a:ext>
            </a:extLst>
          </p:cNvPr>
          <p:cNvGrpSpPr/>
          <p:nvPr/>
        </p:nvGrpSpPr>
        <p:grpSpPr>
          <a:xfrm>
            <a:off x="12790278" y="2683988"/>
            <a:ext cx="8587436" cy="10129349"/>
            <a:chOff x="12790278" y="2683988"/>
            <a:chExt cx="8587436" cy="10129349"/>
          </a:xfrm>
        </p:grpSpPr>
        <p:pic>
          <p:nvPicPr>
            <p:cNvPr id="4" name="Content Placeholder 1">
              <a:extLst>
                <a:ext uri="{FF2B5EF4-FFF2-40B4-BE49-F238E27FC236}">
                  <a16:creationId xmlns:a16="http://schemas.microsoft.com/office/drawing/2014/main" id="{E9F77D29-A5CF-141E-D1C9-FBD4FA49D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90278" y="2683988"/>
              <a:ext cx="8587436" cy="10129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3B7C35-83B8-21B8-8467-BD9481182A21}"/>
                </a:ext>
              </a:extLst>
            </p:cNvPr>
            <p:cNvSpPr txBox="1"/>
            <p:nvPr/>
          </p:nvSpPr>
          <p:spPr>
            <a:xfrm>
              <a:off x="13165138" y="2748088"/>
              <a:ext cx="7837715" cy="83099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Saw Scaled Viper</a:t>
              </a:r>
            </a:p>
          </p:txBody>
        </p:sp>
      </p:grpSp>
      <p:sp>
        <p:nvSpPr>
          <p:cNvPr id="7" name="Course Purpose">
            <a:extLst>
              <a:ext uri="{FF2B5EF4-FFF2-40B4-BE49-F238E27FC236}">
                <a16:creationId xmlns:a16="http://schemas.microsoft.com/office/drawing/2014/main" id="{F0A8FA88-7D28-F7A7-F3EB-024BF84D2721}"/>
              </a:ext>
            </a:extLst>
          </p:cNvPr>
          <p:cNvSpPr txBox="1"/>
          <p:nvPr/>
        </p:nvSpPr>
        <p:spPr>
          <a:xfrm>
            <a:off x="3911192" y="902662"/>
            <a:ext cx="1656161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/>
              <a:t>Snakes of concern in India</a:t>
            </a:r>
          </a:p>
        </p:txBody>
      </p:sp>
    </p:spTree>
    <p:extLst>
      <p:ext uri="{BB962C8B-B14F-4D97-AF65-F5344CB8AC3E}">
        <p14:creationId xmlns:p14="http://schemas.microsoft.com/office/powerpoint/2010/main" val="32425942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C9750-081F-E626-3335-4FA6E4863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7D0C9F3-F525-C2ED-77F8-2EB4E84B7866}"/>
              </a:ext>
            </a:extLst>
          </p:cNvPr>
          <p:cNvSpPr txBox="1"/>
          <p:nvPr/>
        </p:nvSpPr>
        <p:spPr>
          <a:xfrm>
            <a:off x="8784771" y="5351787"/>
            <a:ext cx="15382807" cy="802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Trembling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Vomiting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Salivation, drooling, frothing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Diarrhea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Weakness in back legs and unsteadiness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Dilated pupils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Respiratory distress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Blood in urine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Swelling at or around bite wound area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bleeding from bite wound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B8E8BB99-D76C-78A4-841A-D55EB1FC5AC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46642C49-3648-8A5C-A0DD-17E59B2CF42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C6EC954-7B33-D56D-6252-7FCA1FC8BE3C}"/>
              </a:ext>
            </a:extLst>
          </p:cNvPr>
          <p:cNvSpPr txBox="1"/>
          <p:nvPr/>
        </p:nvSpPr>
        <p:spPr>
          <a:xfrm>
            <a:off x="742862" y="2812493"/>
            <a:ext cx="771533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Clinical signs of snake bite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40F170-0A73-E275-4ECB-21AC9D858293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4733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CCD1-3585-E0FF-EE9F-180059B12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5974810-3D21-28AD-3FE3-503BBA935D54}"/>
              </a:ext>
            </a:extLst>
          </p:cNvPr>
          <p:cNvSpPr txBox="1"/>
          <p:nvPr/>
        </p:nvSpPr>
        <p:spPr>
          <a:xfrm>
            <a:off x="8784771" y="5351787"/>
            <a:ext cx="15382807" cy="8438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 away; reassure; minimize movement—carry if possible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Immobilize limb with a splint; remove collars/halters/jewelry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Keep bite at heart level; mark swelling edge; record time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 breathing and consciousness </a:t>
            </a:r>
            <a:r>
              <a:rPr lang="en-US" sz="5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route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Providing oxygen if the animal is having trouble in breathing.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Nutritional support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5B84C002-C186-1A55-1119-980B10DD588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FD2AE43-916E-EEF0-B3E3-2614F22EE58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A5809E6-4A12-71BB-49BF-BE098AD930C2}"/>
              </a:ext>
            </a:extLst>
          </p:cNvPr>
          <p:cNvSpPr txBox="1"/>
          <p:nvPr/>
        </p:nvSpPr>
        <p:spPr>
          <a:xfrm>
            <a:off x="742862" y="2812493"/>
            <a:ext cx="7715338" cy="2928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SNAKEBITE: DOs </a:t>
            </a:r>
            <a:r>
              <a:rPr lang="en-US" sz="5400" dirty="0">
                <a:solidFill>
                  <a:srgbClr val="FF0000"/>
                </a:solidFill>
              </a:rPr>
              <a:t>(First Aid for Animals)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426F91-84C6-B75B-7136-EA2D97E176DB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44070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B6AC-6131-B6C7-78F9-DF21A0A31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A78232B-27C1-88EC-FD0A-DB3A955FAB7F}"/>
              </a:ext>
            </a:extLst>
          </p:cNvPr>
          <p:cNvSpPr txBox="1"/>
          <p:nvPr/>
        </p:nvSpPr>
        <p:spPr>
          <a:xfrm>
            <a:off x="8784771" y="5351787"/>
            <a:ext cx="15382807" cy="8104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cutting/sucking/ice/electric shocks/herbal remedies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tight tourniquets—worsen ischemia/tissue damage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wash/milk wound; avoid alcohol/coffee</a:t>
            </a:r>
          </a:p>
          <a:p>
            <a:pPr marL="857250" indent="-85725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5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Pressure immobilization bandage not routinely recommended for viper bites—follow vet/medical guidance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AD19E6E-4C47-0B10-C914-EF29621394B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A59ABD6-98B9-45B7-9755-2BC9BBF4AAF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8A004D0B-B04D-683F-D9DF-04E618B87710}"/>
              </a:ext>
            </a:extLst>
          </p:cNvPr>
          <p:cNvSpPr txBox="1"/>
          <p:nvPr/>
        </p:nvSpPr>
        <p:spPr>
          <a:xfrm>
            <a:off x="742862" y="2812493"/>
            <a:ext cx="7715338" cy="320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SNAKEBITE: DON’T</a:t>
            </a:r>
            <a:r>
              <a:rPr lang="en-US" sz="4800" dirty="0"/>
              <a:t>s</a:t>
            </a:r>
            <a:r>
              <a:rPr lang="en-US" dirty="0"/>
              <a:t> </a:t>
            </a:r>
            <a:r>
              <a:rPr lang="en-US" sz="5400" dirty="0">
                <a:solidFill>
                  <a:srgbClr val="FF0000"/>
                </a:solidFill>
              </a:rPr>
              <a:t>(Evidence‑Based)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BD18F9-25C0-B761-9D58-575CEACF8390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16316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A27E-E5FA-8B4D-E808-B9EA7EBE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C2D4069-634D-0603-3AA6-DD27E9B0AD71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AACFB16-4D64-7953-0727-132303959571}"/>
              </a:ext>
            </a:extLst>
          </p:cNvPr>
          <p:cNvSpPr txBox="1"/>
          <p:nvPr/>
        </p:nvSpPr>
        <p:spPr>
          <a:xfrm>
            <a:off x="8564880" y="3888736"/>
            <a:ext cx="15382807" cy="9364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Antivenom selection/dosing—veterinary decision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Support: airway/oxygen, IV fluids, analgesia; monitor for anaphylaxis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Neurotoxic signs may need ventilation support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Pre‑alert clinic; minimal‑movement transport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C8CC4C5-1DC8-D34B-9F1E-C7F2B2BC9A53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1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364710C-56B8-C30F-39DC-FACD900E6DF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3873762-01A2-BE8A-0AC4-7467E5F6C27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B6875DFE-7103-1321-E565-5D02683BF239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SNAKEBITE: Veterinary Care &amp; Transport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CE902-D538-E653-FFBA-C5BD21EF66F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974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0B610-DBEF-C412-A7CF-BA979FA67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53D7017C-D886-5D04-0552-26FBE5986AF8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87CFA5B-DBC0-29B2-5868-65DC3F43C12F}"/>
              </a:ext>
            </a:extLst>
          </p:cNvPr>
          <p:cNvSpPr txBox="1"/>
          <p:nvPr/>
        </p:nvSpPr>
        <p:spPr>
          <a:xfrm>
            <a:off x="8564880" y="3888736"/>
            <a:ext cx="15382807" cy="9573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Pesticides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(organophosphates/carbamates), rodenticides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Fuel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/oil/chemical spills; smoke inhalation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Urea/ammonia, nitrate/nitrite, cyanogenic plants, mycotoxins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Household toxins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Human medicines, disinfectants, batteries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A62FF61-3C98-C517-8954-25D549C722E9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1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E8A29D71-479E-7227-F93E-781225CA0B1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999F3A5-D9A4-65CD-2C9F-54560B3101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6981F94D-CE50-71E2-7F0C-CC6502C5FEF4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POISONING: Common Exposures in Disasters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C8DFA-9511-132E-2F70-62DB162B81D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31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11EB4-C3ED-7273-0E01-4A3D4544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F77172B-EA70-6A03-127C-5284E651BF74}"/>
              </a:ext>
            </a:extLst>
          </p:cNvPr>
          <p:cNvSpPr txBox="1"/>
          <p:nvPr/>
        </p:nvSpPr>
        <p:spPr>
          <a:xfrm>
            <a:off x="8784771" y="5351787"/>
            <a:ext cx="15382807" cy="695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 algn="just">
              <a:lnSpc>
                <a:spcPct val="15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animal lives</a:t>
            </a:r>
          </a:p>
          <a:p>
            <a:pPr marL="914400" indent="-914400" algn="just">
              <a:lnSpc>
                <a:spcPct val="15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 suffering</a:t>
            </a:r>
          </a:p>
          <a:p>
            <a:pPr marL="914400" indent="-914400" algn="just">
              <a:lnSpc>
                <a:spcPct val="15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Minimize economic loss</a:t>
            </a:r>
          </a:p>
          <a:p>
            <a:pPr marL="914400" indent="-914400" algn="just">
              <a:lnSpc>
                <a:spcPct val="15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 public health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4131807-2FF8-DD0D-7236-0BF72902314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8AF0C0C-0C64-8E63-D258-4A0872CD758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E582200C-6AFA-E4E5-EA53-285AED5BC613}"/>
              </a:ext>
            </a:extLst>
          </p:cNvPr>
          <p:cNvSpPr txBox="1"/>
          <p:nvPr/>
        </p:nvSpPr>
        <p:spPr>
          <a:xfrm>
            <a:off x="742862" y="2812493"/>
            <a:ext cx="7715337" cy="1951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Objectives of Animal Rescue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26869C-1974-0E81-AFC3-98A1437A5584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8210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30D8-AD0E-A6C7-E7E7-CEF6DA638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EC27343-F3B7-A45B-2AC6-BBED85E1555F}"/>
              </a:ext>
            </a:extLst>
          </p:cNvPr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 from source; fresh air for inhalation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Decontaminate skin/fur with water; PPE for rescuer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NOT induce vomiting unless vet advises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 sample/label of suspected toxin for vet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D49ED2C-7371-3614-EE2C-974DE882438E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68ACDDD-470D-BE3E-CF90-57845E21949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3244CFE7-40C5-6661-1B13-16C3885CA79E}"/>
              </a:ext>
            </a:extLst>
          </p:cNvPr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POISONING: First Aid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E257AD-FEEF-ECD1-6F94-3A6214E022C5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0234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964FC-0ECF-E390-8009-C68BB10C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26FB14E-DCD3-489E-1489-9F83F6F5D57F}"/>
              </a:ext>
            </a:extLst>
          </p:cNvPr>
          <p:cNvSpPr txBox="1"/>
          <p:nvPr/>
        </p:nvSpPr>
        <p:spPr>
          <a:xfrm>
            <a:off x="8784771" y="5351787"/>
            <a:ext cx="15382807" cy="7966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Organophosphate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Salivation, tremors, pinpoint pupils—vet may use atropine/oximes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Nitrate/nitrite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Brown mucous membranes—vet may use methylene blue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Cyanide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Rapid breathing, bright red blood—vet may use nitrite/thiosulfate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Rodenticide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(anticoagulant): Bleeding—vitamin K1 by vet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24C64EB-07B6-9083-DF18-40E0F4F80EEB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4C08250-FC8A-6C39-955F-49433C6D3E4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9379DC4B-04E5-AB65-FAEC-42DC9631A520}"/>
              </a:ext>
            </a:extLst>
          </p:cNvPr>
          <p:cNvSpPr txBox="1"/>
          <p:nvPr/>
        </p:nvSpPr>
        <p:spPr>
          <a:xfrm>
            <a:off x="742862" y="2812493"/>
            <a:ext cx="6996881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POISONING: Red Flags &amp; Veterinary Treatments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ACDEC6-3EA1-7D60-1C1B-C90BE580DFEC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45809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C517-0701-3B66-5639-88EFACB2C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69C4364-FD0E-1DA2-148F-844CD9B7C123}"/>
              </a:ext>
            </a:extLst>
          </p:cNvPr>
          <p:cNvSpPr txBox="1"/>
          <p:nvPr/>
        </p:nvSpPr>
        <p:spPr>
          <a:xfrm>
            <a:off x="8784771" y="5351787"/>
            <a:ext cx="15382807" cy="6453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Triage desk with clean water, lighting, supplies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Census board: intake, treatments, outcomes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Isolation area for sick animals; footbaths and biosecurity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E01B51A-C25E-6AB0-6081-BC130B35B38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62B45C1-F3C3-41F3-D256-A652D31432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06A007A-714D-11F8-588A-4550232D8158}"/>
              </a:ext>
            </a:extLst>
          </p:cNvPr>
          <p:cNvSpPr txBox="1"/>
          <p:nvPr/>
        </p:nvSpPr>
        <p:spPr>
          <a:xfrm>
            <a:off x="742862" y="2812493"/>
            <a:ext cx="6996881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First Aid Stations &amp; Records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7F3BF1-542B-ECDF-9623-C1D012F417A7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19556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098F6-008D-4082-6425-894F952C9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78874CC-1764-189B-53FD-DB53D7BB9090}"/>
              </a:ext>
            </a:extLst>
          </p:cNvPr>
          <p:cNvSpPr txBox="1"/>
          <p:nvPr/>
        </p:nvSpPr>
        <p:spPr>
          <a:xfrm>
            <a:off x="8784771" y="5351787"/>
            <a:ext cx="15382807" cy="534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Dogs with lacerations—cleaning &amp; bandaging; vet antibiotics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Cattle with snakebite—immobilization, vet antivenom; recovery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Goats with pesticide exposure—wash, ventilate, vet therapy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30B13D54-B2ED-43C3-039C-503E148B9F8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1E68083-D903-E399-14CF-FF0281F31BA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D4699955-2CE8-9762-8F98-15E3ACCD8FA5}"/>
              </a:ext>
            </a:extLst>
          </p:cNvPr>
          <p:cNvSpPr txBox="1"/>
          <p:nvPr/>
        </p:nvSpPr>
        <p:spPr>
          <a:xfrm>
            <a:off x="742862" y="2812493"/>
            <a:ext cx="6996881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Case Study– Flood Response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A195BE-2736-83BF-8378-63143ACE2D7E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93925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47A9-9B2A-F338-C571-C420AA4A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CF0A96A-39A9-50B0-9D38-0AE3767FFC8D}"/>
              </a:ext>
            </a:extLst>
          </p:cNvPr>
          <p:cNvSpPr txBox="1"/>
          <p:nvPr/>
        </p:nvSpPr>
        <p:spPr>
          <a:xfrm>
            <a:off x="8784771" y="5351787"/>
            <a:ext cx="15382807" cy="713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Activate AHD Veterinary Support Unit via EOC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AWBI‑Registered NGOs for ambulances and sheltering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list: Nearest clinics, antivenom availability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Daily SITREP at 1700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hrs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track first aid metrics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6D59227A-9362-3861-DAC7-9573668B923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3E7433B-F809-9B03-8CDF-679EC62B83A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68B2BBF6-806F-E813-5940-1E8698D43730}"/>
              </a:ext>
            </a:extLst>
          </p:cNvPr>
          <p:cNvSpPr txBox="1"/>
          <p:nvPr/>
        </p:nvSpPr>
        <p:spPr>
          <a:xfrm>
            <a:off x="742862" y="2812493"/>
            <a:ext cx="748673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Coordination &amp; Referrals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1299E4-ED6B-06BB-E839-E5564735B9DF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4020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C602-7DB6-B322-6FEC-4BA0A468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05C48F7-26CC-F55B-5C75-527DE86AA26E}"/>
              </a:ext>
            </a:extLst>
          </p:cNvPr>
          <p:cNvSpPr txBox="1"/>
          <p:nvPr/>
        </p:nvSpPr>
        <p:spPr>
          <a:xfrm>
            <a:off x="8784771" y="5351787"/>
            <a:ext cx="15382807" cy="7966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marR="0" lvl="0" indent="-857250" algn="l" defTabSz="189634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DAHD (2024): Crisis Management Plan for Livestock Diseases</a:t>
            </a:r>
          </a:p>
          <a:p>
            <a:pPr marL="857250" marR="0" lvl="0" indent="-857250" algn="l" defTabSz="189634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NIDM (2022): Handbook for Management of Animals in Disasters &amp; Emergencies</a:t>
            </a:r>
          </a:p>
          <a:p>
            <a:pPr marL="857250" marR="0" lvl="0" indent="-857250" algn="l" defTabSz="189634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AWBI: Scheme for Relief to Animals during Natural Calamities &amp; Unforeseen Circumstances</a:t>
            </a:r>
          </a:p>
          <a:p>
            <a:pPr marL="857250" marR="0" lvl="0" indent="-857250" algn="l" defTabSz="189634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MoHFW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/>
              </a:rPr>
              <a:t> / NCDC (2024): National Action Plan for Prevention &amp; Control of Snakebite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A091524A-DAB2-457A-A163-B2DFC40D010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marL="0" marR="0" lvl="0" indent="0" algn="l" defTabSz="16625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50F9418-411D-7294-3D83-4B4E054C6D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ctr" defTabSz="1662545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ctr" defTabSz="1662545" rtl="0" eaLnBrk="1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AFB464E6-BE12-ADC0-6D8D-BD77D9351BBD}"/>
              </a:ext>
            </a:extLst>
          </p:cNvPr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algn="l" defTabSz="189634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Key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9FA71A-CE28-DCE5-A414-9530B0DA2F0C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1698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68731B-87F5-7AC6-6955-8A0846207CE9}"/>
              </a:ext>
            </a:extLst>
          </p:cNvPr>
          <p:cNvSpPr/>
          <p:nvPr/>
        </p:nvSpPr>
        <p:spPr>
          <a:xfrm>
            <a:off x="153459" y="1"/>
            <a:ext cx="24077083" cy="135625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8B17D2D-1800-A5BE-CDB0-F0D6A2BD7A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731" y="6553731"/>
            <a:ext cx="608542" cy="608542"/>
          </a:xfrm>
          <a:prstGeom prst="rect">
            <a:avLst/>
          </a:prstGeom>
          <a:noFill/>
        </p:spPr>
        <p:txBody>
          <a:bodyPr lIns="182880" tIns="91440" rIns="182880" bIns="91440"/>
          <a:lstStyle/>
          <a:p>
            <a:pPr>
              <a:defRPr/>
            </a:pPr>
            <a:endParaRPr lang="en-IN" sz="2800"/>
          </a:p>
        </p:txBody>
      </p:sp>
      <p:sp>
        <p:nvSpPr>
          <p:cNvPr id="41988" name="Slide Number Placeholder 1">
            <a:extLst>
              <a:ext uri="{FF2B5EF4-FFF2-40B4-BE49-F238E27FC236}">
                <a16:creationId xmlns:a16="http://schemas.microsoft.com/office/drawing/2014/main" id="{57001B55-EC0A-9B45-D9F5-F90AB0ADC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B8E0073-7CED-4BFE-9C4E-B11FC8F6A1CE}" type="slidenum">
              <a:rPr lang="en-IN" altLang="en-US"/>
              <a:pPr/>
              <a:t>46</a:t>
            </a:fld>
            <a:endParaRPr lang="en-IN" altLang="en-US"/>
          </a:p>
        </p:txBody>
      </p:sp>
      <p:sp>
        <p:nvSpPr>
          <p:cNvPr id="41989" name="Rounded Rectangle">
            <a:extLst>
              <a:ext uri="{FF2B5EF4-FFF2-40B4-BE49-F238E27FC236}">
                <a16:creationId xmlns:a16="http://schemas.microsoft.com/office/drawing/2014/main" id="{5B780F5F-98BD-4DBE-0F50-28D9566D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4917" y="291042"/>
            <a:ext cx="13610167" cy="12522730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/>
          <a:lstStyle/>
          <a:p>
            <a:endParaRPr lang="en-US" altLang="en-US" sz="6000">
              <a:latin typeface="Open Sans" panose="020B0606030504020204" pitchFamily="34" charset="0"/>
            </a:endParaRPr>
          </a:p>
        </p:txBody>
      </p:sp>
      <p:sp>
        <p:nvSpPr>
          <p:cNvPr id="41990" name="Duties of…">
            <a:extLst>
              <a:ext uri="{FF2B5EF4-FFF2-40B4-BE49-F238E27FC236}">
                <a16:creationId xmlns:a16="http://schemas.microsoft.com/office/drawing/2014/main" id="{A62130D6-4087-4DBE-732E-D0645EA0B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80" y="6461125"/>
            <a:ext cx="7448020" cy="138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8285" tIns="78285" rIns="78285" bIns="78285">
            <a:spAutoFit/>
          </a:bodyPr>
          <a:lstStyle/>
          <a:p>
            <a:pPr algn="ctr"/>
            <a:r>
              <a:rPr lang="en-US" altLang="en-US" sz="8000" b="1">
                <a:latin typeface="Open Sans" panose="020B0606030504020204" pitchFamily="34" charset="0"/>
              </a:rPr>
              <a:t>THANK YOU </a:t>
            </a:r>
            <a:r>
              <a:rPr lang="en-US" altLang="en-US" sz="8000">
                <a:latin typeface="Open Sans" panose="020B0606030504020204" pitchFamily="34" charset="0"/>
              </a:rPr>
              <a:t> </a:t>
            </a:r>
          </a:p>
        </p:txBody>
      </p:sp>
      <p:pic>
        <p:nvPicPr>
          <p:cNvPr id="41991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23B0C69-6DD1-5637-B711-CABA5B1B6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731" y="1031875"/>
            <a:ext cx="9752542" cy="110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3">
            <a:extLst>
              <a:ext uri="{FF2B5EF4-FFF2-40B4-BE49-F238E27FC236}">
                <a16:creationId xmlns:a16="http://schemas.microsoft.com/office/drawing/2014/main" id="{B89B7BA9-634A-045D-AF05-2DEC07E2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81563" cy="29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>
            <a:extLst>
              <a:ext uri="{FF2B5EF4-FFF2-40B4-BE49-F238E27FC236}">
                <a16:creationId xmlns:a16="http://schemas.microsoft.com/office/drawing/2014/main" id="{1132EB92-E51E-EB92-8399-A1734AA9F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981" y="13230"/>
            <a:ext cx="2775478" cy="245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9024C-9739-D204-7774-D21CC33A3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96311C9-EFD7-96E7-0B9E-F1DF54227122}"/>
              </a:ext>
            </a:extLst>
          </p:cNvPr>
          <p:cNvSpPr txBox="1"/>
          <p:nvPr/>
        </p:nvSpPr>
        <p:spPr>
          <a:xfrm>
            <a:off x="8784772" y="5351787"/>
            <a:ext cx="14856366" cy="453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00000"/>
              </a:lnSpc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aid is the immediate treatment prior to hospitalization of injured animals or those suffering From sudden illness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8D3552D-5D3A-DE55-2924-2140ABC5900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36514163-34E8-2834-207D-965DD514DD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7D3D097A-54BF-8EB7-9E3D-2569098D3E9F}"/>
              </a:ext>
            </a:extLst>
          </p:cNvPr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Animal First Aid</a:t>
            </a:r>
          </a:p>
        </p:txBody>
      </p:sp>
    </p:spTree>
    <p:extLst>
      <p:ext uri="{BB962C8B-B14F-4D97-AF65-F5344CB8AC3E}">
        <p14:creationId xmlns:p14="http://schemas.microsoft.com/office/powerpoint/2010/main" val="24625099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909E-7132-D644-0860-225CCC74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4E6F2D6-E99E-409D-1FA8-53AEC4342244}"/>
              </a:ext>
            </a:extLst>
          </p:cNvPr>
          <p:cNvSpPr txBox="1"/>
          <p:nvPr/>
        </p:nvSpPr>
        <p:spPr>
          <a:xfrm>
            <a:off x="8784771" y="5351787"/>
            <a:ext cx="15382807" cy="602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preserve life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reduce pain and suffering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prevent the situation deteriorating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promote recovery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6E1275E4-492E-7033-5EF6-C63497C90B28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87BB4367-B3A6-949C-A1AD-1D7F34EDDDD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0078AE19-B194-DC91-3DD8-E6AA8716FD69}"/>
              </a:ext>
            </a:extLst>
          </p:cNvPr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Why is first aid important?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F6127E6-FC9C-DC7A-3854-537DD836139A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2108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E9AC4-CC6C-BEDC-A9E7-9A50BB23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0404C1D-6261-61DD-76F9-29B93FB95360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F2F23FE-75B3-A98D-57CD-0D4ABEF48677}"/>
              </a:ext>
            </a:extLst>
          </p:cNvPr>
          <p:cNvSpPr txBox="1"/>
          <p:nvPr/>
        </p:nvSpPr>
        <p:spPr>
          <a:xfrm>
            <a:off x="8564880" y="3888736"/>
            <a:ext cx="15382807" cy="7878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administering first aid, assess the situation.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danger to yourself or others. 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Injured animals are usually in pain and may bite.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sure that the animal is correctly restrained .</a:t>
            </a:r>
          </a:p>
          <a:p>
            <a:pPr marL="914400" indent="-9144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NEVER put yourself or others at risk.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5AC309B2-A3BA-4595-DE5A-2F68CDE2F30D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2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35702F7-FA42-5BEE-045A-1D2C0D42350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80B1BE17-F014-5D7E-2F37-0F5CDAC7226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4BCBC726-52B5-8FD8-1363-2E929D717D62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Animal First Aid – Preliminary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871E6-BF94-77D8-D587-FDDAF76744B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92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F9F81-A842-CCF3-7F78-0D1B6241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9960DB96-FBA3-6777-8416-2B5CC830CB7F}"/>
              </a:ext>
            </a:extLst>
          </p:cNvPr>
          <p:cNvSpPr txBox="1"/>
          <p:nvPr/>
        </p:nvSpPr>
        <p:spPr>
          <a:xfrm>
            <a:off x="8784771" y="5351787"/>
            <a:ext cx="15382807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7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the Veterinary Surgeons’ Act 1966.</a:t>
            </a:r>
          </a:p>
          <a:p>
            <a:pPr marL="1143000" lvl="1" indent="-1143000">
              <a:buFont typeface="+mj-lt"/>
              <a:buAutoNum type="romanLcPeriod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No-one is allowed to practice veterinary surgery.</a:t>
            </a:r>
          </a:p>
          <a:p>
            <a:pPr marL="1143000" lvl="1" indent="-1143000">
              <a:buFont typeface="+mj-lt"/>
              <a:buAutoNum type="romanLcPeriod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Unless they are registered in the veterinary surgeons’ register.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7B6CC18-23E2-FD91-DA61-856F4487535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5E608EC-A1CE-701A-2FA6-1F09971F8E6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18887916-1C7A-81ED-D05F-57E8D63D155D}"/>
              </a:ext>
            </a:extLst>
          </p:cNvPr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Limitations of First Aid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CCA496-D197-C73E-1029-37E9A04520F0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41446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F1151-14DD-6F67-2B84-977A9F9F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08168D4-2B2A-6EBE-2039-5E2E3D8C2C8D}"/>
              </a:ext>
            </a:extLst>
          </p:cNvPr>
          <p:cNvSpPr txBox="1"/>
          <p:nvPr/>
        </p:nvSpPr>
        <p:spPr>
          <a:xfrm>
            <a:off x="8784771" y="5351787"/>
            <a:ext cx="15382807" cy="602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diagnosis of diseases and injuries including diagnostic tests 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Giving advice based on such diagnosis .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medical and surgical treatment of animals .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Ø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Surgical operations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C8EF1D1A-E77E-9EE8-D4D0-86CC5DB85EE0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39816C4-B3D7-ABE9-C23B-FB8AB3ED98F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 dirty="0"/>
          </a:p>
        </p:txBody>
      </p:sp>
      <p:sp>
        <p:nvSpPr>
          <p:cNvPr id="9" name="Course Purpose">
            <a:extLst>
              <a:ext uri="{FF2B5EF4-FFF2-40B4-BE49-F238E27FC236}">
                <a16:creationId xmlns:a16="http://schemas.microsoft.com/office/drawing/2014/main" id="{6ED6B745-6990-A123-BB36-01945AB8824A}"/>
              </a:ext>
            </a:extLst>
          </p:cNvPr>
          <p:cNvSpPr txBox="1"/>
          <p:nvPr/>
        </p:nvSpPr>
        <p:spPr>
          <a:xfrm>
            <a:off x="742862" y="2812493"/>
            <a:ext cx="9348195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What is classed as Veterinary Surgery?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9E25F-4023-F8CD-CD9C-FC8D81DF69E9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4571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1023</TotalTime>
  <Words>2445</Words>
  <Application>Microsoft Office PowerPoint</Application>
  <PresentationFormat>Custom</PresentationFormat>
  <Paragraphs>333</Paragraphs>
  <Slides>46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Open Sans</vt:lpstr>
      <vt:lpstr>Open Sans Semibold</vt:lpstr>
      <vt:lpstr>Times New Roman</vt:lpstr>
      <vt:lpstr>Verdana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NDRF ACADEMY</cp:lastModifiedBy>
  <cp:revision>90</cp:revision>
  <dcterms:modified xsi:type="dcterms:W3CDTF">2025-12-31T12:16:00Z</dcterms:modified>
</cp:coreProperties>
</file>