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31"/>
  </p:notesMasterIdLst>
  <p:sldIdLst>
    <p:sldId id="256" r:id="rId3"/>
    <p:sldId id="257" r:id="rId4"/>
    <p:sldId id="275" r:id="rId5"/>
    <p:sldId id="6195" r:id="rId6"/>
    <p:sldId id="6187" r:id="rId7"/>
    <p:sldId id="6277" r:id="rId8"/>
    <p:sldId id="6278" r:id="rId9"/>
    <p:sldId id="6183" r:id="rId10"/>
    <p:sldId id="6279" r:id="rId11"/>
    <p:sldId id="6280" r:id="rId12"/>
    <p:sldId id="6281" r:id="rId13"/>
    <p:sldId id="6283" r:id="rId14"/>
    <p:sldId id="6282" r:id="rId15"/>
    <p:sldId id="6284" r:id="rId16"/>
    <p:sldId id="6285" r:id="rId17"/>
    <p:sldId id="6286" r:id="rId18"/>
    <p:sldId id="6287" r:id="rId19"/>
    <p:sldId id="6288" r:id="rId20"/>
    <p:sldId id="6289" r:id="rId21"/>
    <p:sldId id="6290" r:id="rId22"/>
    <p:sldId id="6291" r:id="rId23"/>
    <p:sldId id="6292" r:id="rId24"/>
    <p:sldId id="6226" r:id="rId25"/>
    <p:sldId id="6293" r:id="rId26"/>
    <p:sldId id="6245" r:id="rId27"/>
    <p:sldId id="6249" r:id="rId28"/>
    <p:sldId id="6246" r:id="rId29"/>
    <p:sldId id="118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13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336E-C24A-66BF-56D8-A3A23B4E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5FF8C-9F77-81BE-2649-965C9D54D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BC57E-0D62-0AF1-62B5-47CFA92D8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20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21728-8E58-C5BA-0862-3C01E293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9009A-9577-5C3A-27D2-9750B2313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B30AF-D624-AA31-13D4-C6B2369ED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7200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2BFC-BB2F-44C0-F4C5-5649FCD2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F79B1-6795-CCB5-A016-7386735F1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E08F1-A717-92E6-333B-058446A25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924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7B8BB-7E65-2C37-FE9D-CDA11927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64D5F-BD4B-A2AB-6CEE-37D96982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258CE-0A36-C4C2-3AB5-14BDC67EA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2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ED62-D3F5-26E1-42F2-7618B919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50400-023E-3338-BCDD-40E0AC7A7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0A824-FDE3-E66B-5E44-1FEC53C88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591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FB5F-F852-FEE7-1AC2-F38B1B1F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5E593-A4BE-3829-9B87-A66C52752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33B7A-3480-037F-36F2-F891F6728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129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81929-4853-F37D-C2E8-105AD97E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77B37-721E-E54D-6685-7682FFDBA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E214B-2314-F3C0-B020-85F07687D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0799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4288-2815-0AA3-DDCB-671295475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53BE8-846C-7D23-1CF5-59123CA7F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FFF0F-C74B-7D3C-6005-9CA78EBC2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163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A6BCF-9767-E92F-F10A-D26E0E03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004ED-1B30-5AC4-5D54-495611C96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36147-39F8-931E-0C2A-8988E25E1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59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4EFB-B538-5E00-9347-E68BC3DD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032A3-592B-F7AF-0355-9188B2EBC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FFF03-28AF-1868-1767-D5C9B4C3B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969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FB95-A411-1BC9-84A5-31576F0AD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A0A52-2BF8-466C-F601-7B347F2E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93429-CD68-0296-D020-E54E5E4B7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3594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337B-34D5-5D07-F91E-517996F5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A33B2-5F4E-7BFA-4669-426C291D3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B9CA4-6FF5-D105-571C-2FFA65C60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23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33A-DAFA-E001-72BE-D66FB6B8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0096-E264-2510-9272-A453D26A0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FBC-45D7-25A3-7F99-7AFC6A78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87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EE31-CD71-ED54-5F27-59E77930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4C200-C4C5-DC9B-D894-7F445626F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E902F-525B-C24C-3356-D28136E0C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6306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CC00-90B0-8F8A-6295-24DAE9C3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4A5F8-F089-482C-781A-FFD853179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1B440-2755-26EB-F496-C9D9DD4D6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232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4487-0E2B-3F27-EF58-D59372BC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87631-DDDB-E9DD-5353-CAC136F58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4636B-CA47-8BFD-6AAD-E483B2AEB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327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9E3BA-FF57-713E-B463-98BDAAF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81DDF-9A83-764F-9197-33366586B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C260D-AF1D-050A-4C8F-2B48D0DF0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22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7896-228B-2441-6332-D088A7D1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32A43-EE3B-033E-FC80-B1B7AFD2A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0554B-5674-4468-A07C-EC05D2ADB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118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EB85-5B93-C4CB-8C58-7512C38D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C9493-DD9C-F17B-902D-49B9DCAEE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16EBC-94C4-57A8-B8BB-8E7A2CDB8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60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051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14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64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0036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E6F64D-072B-5C16-8390-E9539D78A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9A9A-ECAC-42DE-BB3D-CC5D81945209}" type="datetime1">
              <a:rPr lang="en-US" altLang="en-US"/>
              <a:pPr>
                <a:defRPr/>
              </a:pPr>
              <a:t>12/31/2025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E4A77F-DF84-72F4-E826-10026F69A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7E816F-A6EA-DFDC-C7EF-3427C347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310C-725F-4662-A184-21EB55881ADE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32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16971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234080"/>
            <a:ext cx="10382141" cy="422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01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Introduction, Anatomy &amp; Physiology of Animals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1 - 1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8094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Dead Body Management and Caracas Management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36859F95-86C0-705A-D466-F893F7BF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026" y="8138303"/>
            <a:ext cx="9781258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23CF-6B39-E280-0926-EF256C9E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AD51D92-345F-6E97-2E0C-3E98C9A36E1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4AAC505-24D7-7854-0FBC-E4B48E3F2D7C}"/>
              </a:ext>
            </a:extLst>
          </p:cNvPr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Head, ears, eyes, nose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Neck, back, tail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Limbs and hooves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5DCB6F5-3A2D-DE0F-2A1C-3CC7F0B09BD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3B5E385-E16B-FB39-2D90-7424210E8E7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5C18140-1CC4-A064-8963-00869C4760B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354E997-811A-E5F1-988B-C42E7C36108A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Body Parts of Cattle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FAAE9-220F-7CD0-F58C-58F906637A2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82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B5D98-750D-729F-ED5D-BC748820E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PT 2 -">
            <a:extLst>
              <a:ext uri="{FF2B5EF4-FFF2-40B4-BE49-F238E27FC236}">
                <a16:creationId xmlns:a16="http://schemas.microsoft.com/office/drawing/2014/main" id="{C743B86F-6CDF-B17B-46C3-64C80791C98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8C3836F-3351-EEBA-011B-479008E9730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E90DB5B-4259-60EB-F395-EF538AE9C05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4AFCF0F-9389-BD00-419E-681F6DB7F1EE}"/>
              </a:ext>
            </a:extLst>
          </p:cNvPr>
          <p:cNvSpPr txBox="1"/>
          <p:nvPr/>
        </p:nvSpPr>
        <p:spPr>
          <a:xfrm>
            <a:off x="742863" y="2812493"/>
            <a:ext cx="574435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External Body Parts of Cattle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B8815-0BD4-3E4F-4018-EB8F3EFDECC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Content Placeholder 3" descr="https://animalcorner.co.uk/assets/uploads/2015/02/cowanat.jpg">
            <a:extLst>
              <a:ext uri="{FF2B5EF4-FFF2-40B4-BE49-F238E27FC236}">
                <a16:creationId xmlns:a16="http://schemas.microsoft.com/office/drawing/2014/main" id="{425983B1-8253-6586-603E-8786FCEDCE9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0" y="2037915"/>
            <a:ext cx="8572525" cy="536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 descr="http://www.goat-link.com/AngelGoats-Forum/article-images/goat-physiological/goatbody-parts.gif">
            <a:extLst>
              <a:ext uri="{FF2B5EF4-FFF2-40B4-BE49-F238E27FC236}">
                <a16:creationId xmlns:a16="http://schemas.microsoft.com/office/drawing/2014/main" id="{8B879313-1C4B-108F-B24F-2E966CEF3167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0524" y="1883228"/>
            <a:ext cx="8100900" cy="56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ttp://www.habitatforhorses.org/kidscorral/images/horseparts.jpg">
            <a:extLst>
              <a:ext uri="{FF2B5EF4-FFF2-40B4-BE49-F238E27FC236}">
                <a16:creationId xmlns:a16="http://schemas.microsoft.com/office/drawing/2014/main" id="{548B48B1-F6BB-CF99-4DCA-966AC7FE5E8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220" y="7398261"/>
            <a:ext cx="8572525" cy="55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ttp://media.web.britannica.com/eb-media/00/64200-004-7A9F24D4.gif">
            <a:extLst>
              <a:ext uri="{FF2B5EF4-FFF2-40B4-BE49-F238E27FC236}">
                <a16:creationId xmlns:a16="http://schemas.microsoft.com/office/drawing/2014/main" id="{BA977AAC-C9AE-BA72-1F6F-262967A4FD9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524" y="7508944"/>
            <a:ext cx="8100900" cy="534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0446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382A-B333-BBB6-DDA5-672AF935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B30EBAF-DAC3-F14D-5F71-68197D7ED82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200AC11-20CD-EB09-024F-1652A6CDA024}"/>
              </a:ext>
            </a:extLst>
          </p:cNvPr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Beak, comb, wattles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Wings, feathers, legs, claws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Cloaca and tail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7351B3D-1EDA-AA42-327E-56CC5DD42D3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A554FB3-C692-E5BF-DDC9-4F31211B19D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32FE140-4A18-9A29-F518-765AB16B93B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C818E54-934E-5B1F-4C36-FC839F62184F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Body Parts of Poultry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AC19E-0DED-F678-21DF-1D6F71A934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7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93329-C67A-B202-620B-807BB8A89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PT 2 -">
            <a:extLst>
              <a:ext uri="{FF2B5EF4-FFF2-40B4-BE49-F238E27FC236}">
                <a16:creationId xmlns:a16="http://schemas.microsoft.com/office/drawing/2014/main" id="{4785308A-6894-6598-4CB7-6262DC15E40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FF6C9E-E555-ECDA-AA9E-DDCB30BC3F6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D45FA4C-AA4B-2A73-0AE6-CCD487DFFBB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DB23697-C3D2-D33C-8DFB-BA50CADB8EB5}"/>
              </a:ext>
            </a:extLst>
          </p:cNvPr>
          <p:cNvSpPr txBox="1"/>
          <p:nvPr/>
        </p:nvSpPr>
        <p:spPr>
          <a:xfrm>
            <a:off x="742863" y="2812493"/>
            <a:ext cx="574435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Body Parts of Poultry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57A04-A1AB-7C2F-7F54-8F65CAF99F2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7" name="Picture 2" descr="Anatomy of a chicken">
            <a:extLst>
              <a:ext uri="{FF2B5EF4-FFF2-40B4-BE49-F238E27FC236}">
                <a16:creationId xmlns:a16="http://schemas.microsoft.com/office/drawing/2014/main" id="{1942C906-90A1-F1F4-AC77-7B6ADFB9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82" y="3735680"/>
            <a:ext cx="8401925" cy="73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igestive system - Poultry Hub Australia">
            <a:extLst>
              <a:ext uri="{FF2B5EF4-FFF2-40B4-BE49-F238E27FC236}">
                <a16:creationId xmlns:a16="http://schemas.microsoft.com/office/drawing/2014/main" id="{0FBA822D-9019-13EB-3184-491D0B49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57" y="3735680"/>
            <a:ext cx="8401926" cy="73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768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844F-C46F-8C59-010D-BEA39731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129DF4B-128A-DCCA-7988-148D5DD25CC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6E7BBCC-E114-9FB7-D0EE-B0C192D9CAFC}"/>
              </a:ext>
            </a:extLst>
          </p:cNvPr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Function: support and movement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bones in animals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Differences in species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736B02F-590C-263F-ADB4-E094F6BE587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1AE0329-F266-D2FB-1140-FFB85D52166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75B08AF-E229-F996-18FC-E73E8CA877F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36C8699-8E47-38B3-506A-22AC7083481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Skeletal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05351-EECC-3765-2BF5-0B304D3581E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65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4867-FE2B-6266-3E88-0F94F838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PT 2 -">
            <a:extLst>
              <a:ext uri="{FF2B5EF4-FFF2-40B4-BE49-F238E27FC236}">
                <a16:creationId xmlns:a16="http://schemas.microsoft.com/office/drawing/2014/main" id="{66B5BCF6-8D32-7476-AF65-8D5ADB0AFEE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E18F3E0-F429-D93B-A95E-D5752DA8133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7351A60-6FD8-E020-6E93-676E2F7F59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1EEE9E2-E7DD-487D-89E3-AB57A4F96677}"/>
              </a:ext>
            </a:extLst>
          </p:cNvPr>
          <p:cNvSpPr txBox="1"/>
          <p:nvPr/>
        </p:nvSpPr>
        <p:spPr>
          <a:xfrm>
            <a:off x="742863" y="2812493"/>
            <a:ext cx="574435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Skeletal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627C2-FF7A-08D0-4259-6F423A2A173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Picture 2" descr="Livestock - Dairy Cattle - Skeletal | Animal &amp; Food Sciences">
            <a:extLst>
              <a:ext uri="{FF2B5EF4-FFF2-40B4-BE49-F238E27FC236}">
                <a16:creationId xmlns:a16="http://schemas.microsoft.com/office/drawing/2014/main" id="{2B2907AB-E394-570E-BD8C-1C19FB1D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37" y="1853375"/>
            <a:ext cx="8598433" cy="54003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keletal Structure">
            <a:extLst>
              <a:ext uri="{FF2B5EF4-FFF2-40B4-BE49-F238E27FC236}">
                <a16:creationId xmlns:a16="http://schemas.microsoft.com/office/drawing/2014/main" id="{8ECA2696-9FF3-EFCC-DEF4-FEBCB65A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296" y="1937520"/>
            <a:ext cx="8412839" cy="52573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keletal system | Veterian Key">
            <a:extLst>
              <a:ext uri="{FF2B5EF4-FFF2-40B4-BE49-F238E27FC236}">
                <a16:creationId xmlns:a16="http://schemas.microsoft.com/office/drawing/2014/main" id="{64A28CEF-95A4-0ACC-B5DF-80804863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38" y="7435617"/>
            <a:ext cx="8598434" cy="52573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ypes and Parts of Bones | Reading Ancient Animal Remains">
            <a:extLst>
              <a:ext uri="{FF2B5EF4-FFF2-40B4-BE49-F238E27FC236}">
                <a16:creationId xmlns:a16="http://schemas.microsoft.com/office/drawing/2014/main" id="{2F97096D-0313-5456-40D7-82113077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297" y="7435617"/>
            <a:ext cx="8412839" cy="52573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431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C9EFD-3C36-5525-9170-7BAA16D4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EC20967-9F5A-A70C-03E4-6AE2DB15EC2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743EE97-A18B-0A2F-0117-823EBECCE474}"/>
              </a:ext>
            </a:extLst>
          </p:cNvPr>
          <p:cNvSpPr txBox="1"/>
          <p:nvPr/>
        </p:nvSpPr>
        <p:spPr>
          <a:xfrm>
            <a:off x="8564880" y="3888736"/>
            <a:ext cx="15382807" cy="51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Function: movement and posture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muscles: skeletal, smooth, cardiac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Muscles in locomotion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5FBA22-E0E3-B8C8-1557-D6D3DE3AC4C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EF2CAB-734E-705A-2869-9EF3E23398F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F0AFEC0-B3E9-0801-166E-8B1AF551740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AE675B3-B25A-0C69-768B-EB115F25C60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Muscular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C1F90-1553-D2F2-B347-98C8E96F339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917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D3A2-677B-7B02-41A9-CD05D91B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4D05610-B82B-8F12-908F-FFAC3BBA37E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7877882-A6D0-427F-9D3B-E9A9BAAB60FE}"/>
              </a:ext>
            </a:extLst>
          </p:cNvPr>
          <p:cNvSpPr txBox="1"/>
          <p:nvPr/>
        </p:nvSpPr>
        <p:spPr>
          <a:xfrm>
            <a:off x="8564880" y="3888736"/>
            <a:ext cx="15382807" cy="382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 and blood vessels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Pulse points for rescue: femoral, facial arteries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4A33682-9E0A-7387-4E12-5105AF1B25F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BAB19B6-6F85-A784-AA6A-D58A2EE8A94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CC70A32-DFA3-DF47-FB21-E60EFF34B8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72E3017-1894-580C-9C82-3C5A1D80F231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/>
              <a:t>Cardiovascular</a:t>
            </a:r>
            <a:r>
              <a:rPr lang="en-US" dirty="0"/>
              <a:t>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1A680-3044-AB21-7B27-E17ABAA0DC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07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34273-CEEF-E042-F0A3-F3620560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30F217D-4617-6FB3-7559-0B7F4400757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E7E6E7E-D34F-EBE4-99B2-1919CCFE36A9}"/>
              </a:ext>
            </a:extLst>
          </p:cNvPr>
          <p:cNvSpPr txBox="1"/>
          <p:nvPr/>
        </p:nvSpPr>
        <p:spPr>
          <a:xfrm>
            <a:off x="8564880" y="3888736"/>
            <a:ext cx="15382807" cy="352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Nasal passages, trachea, lungs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Signs of distress: rapid breathing, nasal flaring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B4B8BD5-A7C8-CFCE-1D5E-759C571804A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F69633C-32C9-4863-8C5D-E833A6E8B03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50CAB20-C2FA-2A11-365A-378957C038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9DE422B-584B-7ABA-B1FB-DF49C964839E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Respiratory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AFCAD-C2F3-63F4-059F-FD3A4D22FAB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2" name="Picture 2" descr="Respiration in Animals - Biology Class 10 - Life Processes">
            <a:extLst>
              <a:ext uri="{FF2B5EF4-FFF2-40B4-BE49-F238E27FC236}">
                <a16:creationId xmlns:a16="http://schemas.microsoft.com/office/drawing/2014/main" id="{7593967A-780B-674D-F3FD-4EFF4362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52" y="7644340"/>
            <a:ext cx="12707348" cy="60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705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980D-4C4B-7636-C59C-3FA6FD5C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DB84E85-D261-B848-4244-7362A193725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2C8AAC2-E2BE-6A89-246D-5DA0BB63AAD0}"/>
              </a:ext>
            </a:extLst>
          </p:cNvPr>
          <p:cNvSpPr txBox="1"/>
          <p:nvPr/>
        </p:nvSpPr>
        <p:spPr>
          <a:xfrm>
            <a:off x="8564880" y="3888736"/>
            <a:ext cx="15382807" cy="2404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Ruminants vs monogastric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of bloat in stressed animals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58A42D8-64B0-3845-9965-1AF80BB79956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5EA9B7F-D7FA-85DD-08FD-1C1FADDEEA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8F15B4D-E551-954A-FA00-8D7A153D8D7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73D4B6C-981A-8F5E-D2D9-3933A50C7401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Digestive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1BDBF-68B9-25E5-8598-B4F01A8E94A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5" name="Picture 4" descr="Diagram of a cow and a pig diagram&#10;&#10;AI-generated content may be incorrect.">
            <a:extLst>
              <a:ext uri="{FF2B5EF4-FFF2-40B4-BE49-F238E27FC236}">
                <a16:creationId xmlns:a16="http://schemas.microsoft.com/office/drawing/2014/main" id="{1FDA8D95-630E-7821-2786-85DBEA23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724364"/>
            <a:ext cx="9797141" cy="67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24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5821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Acquaint with Veterinary Science and Key Roles of Veterinarians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Acquaint with Animal Husbandry and Key Aspects of Animal Husbandry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key classification of Animals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1" y="947441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5F86-8D9A-1978-A769-63938123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4B8D731-583D-C021-4963-C545C7E8C19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84C3213-BE7B-77A1-F03A-CEA636EAA155}"/>
              </a:ext>
            </a:extLst>
          </p:cNvPr>
          <p:cNvSpPr txBox="1"/>
          <p:nvPr/>
        </p:nvSpPr>
        <p:spPr>
          <a:xfrm>
            <a:off x="8564880" y="3888736"/>
            <a:ext cx="15382807" cy="2404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Brain, spinal cord, nerves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Fight-or-flight response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1F061AA-89EB-C670-5AB1-C21E2BA8702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F38749B-64C2-88A0-F0A2-5FB45177249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7EAFBBA-2279-7711-8F39-81EFA57080E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B479D90-04D8-FAA0-7521-FEE68BCDF7A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Nervous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46F6A-92F9-452F-52FA-D4AD14E4F8F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D4FD7-7500-8DE4-0C03-C7EF4D3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1971" y="6724364"/>
            <a:ext cx="10678886" cy="67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17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83864-4C07-5740-B6FE-65EDFE8E8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5086315-9B25-6B41-4D73-90E02604DB9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D6C779F-85A0-DF9C-9C88-96076C0D66FF}"/>
              </a:ext>
            </a:extLst>
          </p:cNvPr>
          <p:cNvSpPr txBox="1"/>
          <p:nvPr/>
        </p:nvSpPr>
        <p:spPr>
          <a:xfrm>
            <a:off x="8564880" y="3888736"/>
            <a:ext cx="15606034" cy="3222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care for pregnant/lactating animals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urination for hydration status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28D37A6-E9CA-9D8D-D6DE-6700D6ADA0F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15C0AEC-CB59-0124-7466-72B8C610C1E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4E8B0C5-0CF4-1DE7-3558-932D6B4EAC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FB996D6-7DC9-2986-D47E-9ABB514C83AA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Reproductive &amp; Urinary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46B26-1008-9501-E3CD-E3CF1188E5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315CC-8C7D-2890-EBE7-09F76CB13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9333" y="7391518"/>
            <a:ext cx="8173353" cy="61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322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E249-19C5-C592-7F90-C695B4F16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78AFA30-44F6-8DAF-2544-A261B4BB07A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887E40-A430-3B6F-1CB5-345C8C9CC1DB}"/>
              </a:ext>
            </a:extLst>
          </p:cNvPr>
          <p:cNvSpPr txBox="1"/>
          <p:nvPr/>
        </p:nvSpPr>
        <p:spPr>
          <a:xfrm>
            <a:off x="8564880" y="3888736"/>
            <a:ext cx="15606034" cy="2602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Barrier: skin, hair, hooves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Inspect for wounds, infections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95286D3-F341-6211-0FDA-9F2B1CC9E29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A36E9AB-E92B-0F62-3056-C10AB3E01DF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1872FDD-1AF1-5007-A6C9-76817D3097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AE53DBC-EC08-92E2-B7E6-4DF1C419DA23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Skin &amp; </a:t>
            </a:r>
            <a:r>
              <a:rPr lang="en-US" sz="6000" dirty="0"/>
              <a:t>Integumentary</a:t>
            </a:r>
            <a:r>
              <a:rPr lang="en-US" dirty="0"/>
              <a:t>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C3380-BD16-D258-E836-4C53CC69DD9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1395D-A2A2-1AEF-46FD-97832028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9333" y="7225142"/>
            <a:ext cx="10747004" cy="62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35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632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Panic, aggression, separation anxiety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Species-Specific Handling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Cattle: slow, heavy; need ramps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Horses: blindfold to calm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Dogs/cats: crates and muzzles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Animal Behavior in Disasters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51695-DB9F-F9ED-73D4-996A949D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1F12C6E-071E-36C2-50B4-39B9E2FB4E4A}"/>
              </a:ext>
            </a:extLst>
          </p:cNvPr>
          <p:cNvSpPr txBox="1"/>
          <p:nvPr/>
        </p:nvSpPr>
        <p:spPr>
          <a:xfrm>
            <a:off x="8784771" y="5351787"/>
            <a:ext cx="15382807" cy="704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Temperature: Cattle 38–39°C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 rate: Dog 70–120 bpm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Respiratory rate: species-dependent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&amp; Shock Signs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pulse, pale gums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Restlessness or collapse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A8B6B76-E3A1-A54D-6D2E-FE873A1823F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A156A55-1E22-7974-3DB0-323DC0356E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895AAEA-F71E-03BC-2FF6-B1C7387F1221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Physiological Parameters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7B9456-D72B-3B84-B9D4-A2F235A67E0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80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9F81-A842-CCF3-7F78-0D1B6241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60DB96-FBA3-6777-8416-2B5CC830CB7F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 for diagnosis and treatment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animal behavior and health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in breeding and nutrition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B6CC18-23E2-FD91-DA61-856F4487535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5E608EC-A1CE-701A-2FA6-1F09971F8E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8887916-1C7A-81ED-D05F-57E8D63D155D}"/>
              </a:ext>
            </a:extLst>
          </p:cNvPr>
          <p:cNvSpPr txBox="1"/>
          <p:nvPr/>
        </p:nvSpPr>
        <p:spPr>
          <a:xfrm>
            <a:off x="742862" y="2812493"/>
            <a:ext cx="9348195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Importance of Anatomy &amp; Physiology in Animal Care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CA496-D197-C73E-1029-37E9A04520F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46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E9E6-A486-4E8C-5186-6F0CD52E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C021FE1-2B3E-5FBB-5418-CB6727A2771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0D4BFD9-2870-1436-17F2-371DFDBBD5E3}"/>
              </a:ext>
            </a:extLst>
          </p:cNvPr>
          <p:cNvSpPr txBox="1"/>
          <p:nvPr/>
        </p:nvSpPr>
        <p:spPr>
          <a:xfrm>
            <a:off x="8564880" y="3888736"/>
            <a:ext cx="15382807" cy="476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Animal Husbandry Dept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in evacuation and sheltering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carcass disposal if required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BE4D02E-5D55-2F26-9D2A-DE5958948E4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E685CC-A4DA-7041-9E7A-A9C1FF998A1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6A1891B-1434-FC82-6FE5-5A86CCC5177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DD8D88F-E150-DBF1-7CA5-6F0A394390E6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Role of NDRF Rescuers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F5E4F-C9A5-4024-DF68-5B5E00B2C0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639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796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DAHD (2024): Crisis Management Plan for Livestock Diseases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NIDM (2022): Handbook for Management of Animals in Disasters &amp; Emergencies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AWBI: Scheme for Relief to Animals during Natural Calamities &amp; Unforeseen Circumstances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MoHFW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 / NCDC (2024): National Action Plan for Prevention &amp; Control of Snakebite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091524A-DAB2-457A-A163-B2DFC40D010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Key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68731B-87F5-7AC6-6955-8A0846207CE9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8B17D2D-1800-A5BE-CDB0-F0D6A2BD7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57001B55-EC0A-9B45-D9F5-F90AB0ADC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8E0073-7CED-4BFE-9C4E-B11FC8F6A1CE}" type="slidenum">
              <a:rPr lang="en-IN" altLang="en-US"/>
              <a:pPr/>
              <a:t>28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5B780F5F-98BD-4DBE-0F50-28D9566DB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2"/>
            <a:ext cx="13610167" cy="1252273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A62130D6-4087-4DBE-732E-D0645EA0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23B0C69-6DD1-5637-B711-CABA5B1B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B89B7BA9-634A-045D-AF05-2DEC07E2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1132EB92-E51E-EB92-8399-A1734AA9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Get overview of basic anatomy of Animals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Aquent with animal behavior during Distress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Aquent with key physiological parameters of Animals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9840355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784772" y="5351787"/>
            <a:ext cx="14856366" cy="6478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Veterinary Science is the branch of science concerned with the prevention, diagnosis, and treatment of diseases, disorders, and injuries in animals.</a:t>
            </a:r>
          </a:p>
          <a:p>
            <a:pPr algn="just"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Scope: Encompasses care for domestic animals, livestock, and wildlife. Also plays a vital role in public health and food safety.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Veterinary Science</a:t>
            </a:r>
          </a:p>
        </p:txBody>
      </p:sp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739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 healthcare and surgery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Disease control and epidemiology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Livestock management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 welfare and conservation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in zoonotic diseases.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Key Roles of Veterinarians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86F6-C0C1-1293-B4F7-304EFB676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E802492-012E-7BC5-B416-FF0AF3FAA705}"/>
              </a:ext>
            </a:extLst>
          </p:cNvPr>
          <p:cNvSpPr txBox="1"/>
          <p:nvPr/>
        </p:nvSpPr>
        <p:spPr>
          <a:xfrm>
            <a:off x="8784772" y="5351787"/>
            <a:ext cx="14856366" cy="6196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 husbandry is a branch of agriculture focused on the care, management, and breeding of domesticated animals for various purposes, including food production, fiber, and other products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6141EFB-8F7D-B919-8D92-8C2BA8D9350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7EAA0FF-1207-9B18-EF07-5B83EAE1BC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350150A-3523-AF7B-96DE-AA14F0945E4D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Animal Husbandry</a:t>
            </a:r>
          </a:p>
        </p:txBody>
      </p:sp>
    </p:spTree>
    <p:extLst>
      <p:ext uri="{BB962C8B-B14F-4D97-AF65-F5344CB8AC3E}">
        <p14:creationId xmlns:p14="http://schemas.microsoft.com/office/powerpoint/2010/main" val="19050618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41EF-59CE-26F4-415D-3A77D721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51DB7D-90AE-709C-B7BB-DDACF007710A}"/>
              </a:ext>
            </a:extLst>
          </p:cNvPr>
          <p:cNvSpPr txBox="1"/>
          <p:nvPr/>
        </p:nvSpPr>
        <p:spPr>
          <a:xfrm>
            <a:off x="8784771" y="5351787"/>
            <a:ext cx="15382807" cy="739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and Management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Breeding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Livestock Raising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Management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6F42B67-24FD-75C7-5ED9-EB6F3C1AA7B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136E225-06E0-2401-9C63-9D9013A4C75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7E3D761-E425-AA2D-CEBD-650C50D031FA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Key Aspects of Animal Husbandry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005CC8-0915-67A2-A742-5FD2E1F327C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052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529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Livestock: Cattle, Buffalo, Goats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Companion: Dogs, Cats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Equines: Horses, Donkeys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Poultry, fisheries &amp; others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228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dirty="0"/>
              <a:t>Classification </a:t>
            </a:r>
            <a:r>
              <a:rPr lang="en-US" dirty="0"/>
              <a:t>of Animals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46838-4219-8E3D-B4F6-994FB87E3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60446FF-68C1-97C1-643C-33486B1608D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46BEE0-1798-7364-90CD-8B2C0ECB3A40}"/>
              </a:ext>
            </a:extLst>
          </p:cNvPr>
          <p:cNvSpPr txBox="1"/>
          <p:nvPr/>
        </p:nvSpPr>
        <p:spPr>
          <a:xfrm>
            <a:off x="8564880" y="3888736"/>
            <a:ext cx="15382807" cy="529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Skeletal system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Muscular system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Cardiovascular &amp; respiratory systems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70592C4-5A84-D1B7-8F7D-285565EFCD1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42F8AAC-D857-727F-E4AF-396E841D833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6DA982-A543-9DCF-2072-173FEE08185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909D962-81E8-FFF6-75E5-3B1533B8928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Basic Anatomy Overview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CD65B-0842-B8E3-DD0D-6E1FF2228A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33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673</Words>
  <Application>Microsoft Office PowerPoint</Application>
  <PresentationFormat>Custom</PresentationFormat>
  <Paragraphs>161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Open Sans</vt:lpstr>
      <vt:lpstr>Open Sans Semibold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93</cp:revision>
  <dcterms:modified xsi:type="dcterms:W3CDTF">2025-12-31T12:16:09Z</dcterms:modified>
</cp:coreProperties>
</file>