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90" r:id="rId5"/>
    <p:sldId id="291" r:id="rId6"/>
    <p:sldId id="292" r:id="rId7"/>
    <p:sldId id="293" r:id="rId8"/>
    <p:sldId id="1188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4A7D-9F3A-4EDC-9DFC-B0D5CF74ED13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3B7-933F-415F-AE0E-11621611F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17" y="6438419"/>
            <a:ext cx="2320675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7868" y="6756400"/>
            <a:ext cx="1907172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4767" y="6406670"/>
            <a:ext cx="696984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6796" y="6756400"/>
            <a:ext cx="939555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1597" y="6406670"/>
            <a:ext cx="30203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" y="283029"/>
            <a:ext cx="1524964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3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6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96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7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99">
                <a:solidFill>
                  <a:srgbClr val="888888"/>
                </a:solidFill>
              </a:defRPr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9">
                <a:solidFill>
                  <a:srgbClr val="888888"/>
                </a:solidFill>
              </a:defRPr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9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4316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126" lvl="1" indent="-4062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99"/>
            </a:lvl2pPr>
            <a:lvl3pPr marL="1371189" lvl="2" indent="-3808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251" lvl="3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4pPr>
            <a:lvl5pPr marL="2285314" lvl="4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5pPr>
            <a:lvl6pPr marL="2742377" lvl="5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6pPr>
            <a:lvl7pPr marL="3199440" lvl="6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7pPr>
            <a:lvl8pPr marL="3656503" lvl="7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8pPr>
            <a:lvl9pPr marL="4113566" lvl="8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8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0817" y="1956937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0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90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8952" cy="97946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800" b="1">
                <a:solidFill>
                  <a:srgbClr val="000000"/>
                </a:solidFill>
              </a:defRPr>
            </a:pPr>
            <a:r>
              <a:rPr lang="en-IN" sz="5400" dirty="0">
                <a:solidFill>
                  <a:schemeClr val="tx2"/>
                </a:solidFill>
              </a:rPr>
              <a:t>CADRE</a:t>
            </a:r>
            <a:endParaRPr sz="54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109" y="1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872347"/>
            <a:ext cx="7900417" cy="1717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97E31-7AD3-4298-B320-EA5786177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3719" y="1644639"/>
            <a:ext cx="3712786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20C66-E1BD-FB99-CABC-A48DC2AAE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3660" y="2231080"/>
            <a:ext cx="7401185" cy="1280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9" y="5410199"/>
            <a:ext cx="3009900" cy="1447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509" y="6356349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z="1600" b="1" smtClean="0"/>
              <a:t>1</a:t>
            </a:fld>
            <a:endParaRPr lang="en-US" sz="1600" b="1" dirty="0"/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3137CF8F-2589-77B8-BD25-BE30508574AE}"/>
              </a:ext>
            </a:extLst>
          </p:cNvPr>
          <p:cNvSpPr txBox="1"/>
          <p:nvPr/>
        </p:nvSpPr>
        <p:spPr>
          <a:xfrm>
            <a:off x="2245713" y="3133112"/>
            <a:ext cx="5155471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Pavan Dev Gaur,2IC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717938" y="1125212"/>
            <a:ext cx="5609907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altLang="en-US" sz="2799" dirty="0">
                <a:solidFill>
                  <a:srgbClr val="000000"/>
                </a:solidFill>
                <a:latin typeface="Open Sans"/>
                <a:ea typeface="+mn-ea"/>
                <a:cs typeface="Times New Roman" pitchFamily="18" charset="0"/>
              </a:rPr>
              <a:t>Be acquainted with participants and the respective organizations they   represent, the course coordinator, the instructors and the support staff.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endParaRPr lang="en-US" altLang="en-US" sz="2799" dirty="0">
              <a:solidFill>
                <a:srgbClr val="000000"/>
              </a:solidFill>
              <a:latin typeface="Open Sans"/>
              <a:ea typeface="+mn-ea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altLang="en-US" sz="2799" dirty="0">
                <a:solidFill>
                  <a:srgbClr val="000000"/>
                </a:solidFill>
                <a:latin typeface="Open Sans"/>
                <a:ea typeface="+mn-ea"/>
                <a:cs typeface="Times New Roman" pitchFamily="18" charset="0"/>
              </a:rPr>
              <a:t>Be familiar with the following aspects of the course: purpose, objectives, evaluation and methodology, materials to be used, course schedule, facilities and ground rules</a:t>
            </a:r>
            <a:r>
              <a:rPr lang="en-US" altLang="en-US" dirty="0">
                <a:cs typeface="Angsana New" panose="02020603050405020304" pitchFamily="18" charset="-34"/>
              </a:rPr>
              <a:t>.</a:t>
            </a:r>
            <a:endParaRPr dirty="0">
              <a:latin typeface="Open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algn="just" defTabSz="914126">
              <a:buClr>
                <a:srgbClr val="000000"/>
              </a:buClr>
              <a:buSzPts val="3200"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Upon completion of this lesson, you will be able to :-</a:t>
            </a:r>
            <a:endParaRPr sz="1200" kern="0" dirty="0">
              <a:solidFill>
                <a:srgbClr val="000000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39383" y="1800218"/>
            <a:ext cx="690708" cy="620670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1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839383" y="4437113"/>
            <a:ext cx="705374" cy="659746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 defTabSz="914126">
              <a:buClr>
                <a:srgbClr val="000000"/>
              </a:buClr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2</a:t>
            </a:r>
            <a:endParaRPr sz="3999" b="1" kern="0" dirty="0">
              <a:solidFill>
                <a:srgbClr val="C00000"/>
              </a:solidFill>
              <a:latin typeface="Open Sans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24255" y="3035185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  <a:endParaRPr lang="en-US" sz="3999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47487" y="2086964"/>
            <a:ext cx="6400801" cy="218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just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train the community participants with basic knowledge and skills to respond safely in disasters and emergencies.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BE296-AD65-209C-8A54-2B9483AAA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B4F9-CB1F-32BF-A8C4-E50A62A5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2A6D359-594D-DFC0-6415-8F008669C40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C444F57-A167-736D-D6D0-97267F8D4870}"/>
              </a:ext>
            </a:extLst>
          </p:cNvPr>
          <p:cNvSpPr txBox="1"/>
          <p:nvPr/>
        </p:nvSpPr>
        <p:spPr>
          <a:xfrm>
            <a:off x="124255" y="3035185"/>
            <a:ext cx="422467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Protective Equipment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348FFD5-813A-76ED-AC3A-34B530E1502F}"/>
              </a:ext>
            </a:extLst>
          </p:cNvPr>
          <p:cNvSpPr txBox="1"/>
          <p:nvPr/>
        </p:nvSpPr>
        <p:spPr>
          <a:xfrm>
            <a:off x="4925567" y="1493455"/>
            <a:ext cx="6400801" cy="440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Helmet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Clothes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Gloves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steel-toe boots/leather work boots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 protection/goggles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container/canteen/water bottle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234EA-F746-DFE2-7A9A-BCFC7391BD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62F84-490F-8B24-B32E-127D902969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2DCFF-065E-525A-E2A3-407E7B585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086AA-E099-3E8E-71B6-73C3A92D8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0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A1466-485F-BBE1-32CC-25991FB2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D4A30D88-E9DB-67CC-95A9-E15474784689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4F5F2A2-D26F-E98C-BD89-6C6C09BEBFD1}"/>
              </a:ext>
            </a:extLst>
          </p:cNvPr>
          <p:cNvSpPr txBox="1"/>
          <p:nvPr/>
        </p:nvSpPr>
        <p:spPr>
          <a:xfrm>
            <a:off x="124255" y="3035185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Facilities and Ground Rules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42135B86-B958-30D5-BEC2-902A9ACABAB9}"/>
              </a:ext>
            </a:extLst>
          </p:cNvPr>
          <p:cNvSpPr txBox="1"/>
          <p:nvPr/>
        </p:nvSpPr>
        <p:spPr>
          <a:xfrm>
            <a:off x="4925567" y="1493455"/>
            <a:ext cx="6400801" cy="3888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Smoking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Eating or drinking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Interruptions, Mobile (cellular) phones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Meal 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0A8467-6D28-ADE1-17B1-B0C8264A5D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E64D05-58AA-8EE8-A4EB-496E958A1F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65C43-0B44-967A-1282-2791CA91D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05129-A779-04D4-E969-46164A09E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8E14-A128-BF30-2B85-53ED9856D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4A832C9-21DF-C420-9274-63A84073D571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6390335-B065-954F-FEA3-057E1A87A908}"/>
              </a:ext>
            </a:extLst>
          </p:cNvPr>
          <p:cNvSpPr txBox="1"/>
          <p:nvPr/>
        </p:nvSpPr>
        <p:spPr>
          <a:xfrm>
            <a:off x="124255" y="3035185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Facilities and Ground Rules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CD2DAACD-D20E-64F1-FBAF-A0CF6799B62C}"/>
              </a:ext>
            </a:extLst>
          </p:cNvPr>
          <p:cNvSpPr txBox="1"/>
          <p:nvPr/>
        </p:nvSpPr>
        <p:spPr>
          <a:xfrm>
            <a:off x="4925567" y="1493455"/>
            <a:ext cx="6400801" cy="518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Safety!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procedures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 of safety areas in the facilities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kit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phone numbers</a:t>
            </a:r>
          </a:p>
          <a:p>
            <a:pPr marL="914400" lvl="1" indent="-45720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62C520-AA21-32AD-1CA4-4E4F75171A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CDC91-85A4-1673-7A06-0D13847C5C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28BBF-72C1-04B0-026A-CA3F127D9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DD344E-1EE0-C9FF-4416-1E72DD028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7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7748" y="77946"/>
            <a:ext cx="12033331" cy="67021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93" y="3276681"/>
            <a:ext cx="304642" cy="3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8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6755" y="147380"/>
            <a:ext cx="6801762" cy="625860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2" tIns="39122" rIns="39122" bIns="39122"/>
          <a:lstStyle/>
          <a:p>
            <a:endParaRPr sz="2398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0978" y="3230318"/>
            <a:ext cx="3722629" cy="69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22" tIns="39122" rIns="39122" bIns="39122">
            <a:spAutoFit/>
          </a:bodyPr>
          <a:lstStyle/>
          <a:p>
            <a:pPr algn="ctr"/>
            <a:r>
              <a:rPr lang="en-US" sz="3998" b="1" dirty="0">
                <a:latin typeface="Open sans"/>
              </a:rPr>
              <a:t>THANK YOU </a:t>
            </a:r>
            <a:r>
              <a:rPr lang="en-US" sz="3998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88" y="517728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8" y="205254"/>
            <a:ext cx="2099688" cy="125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427" y="161908"/>
            <a:ext cx="1229350" cy="108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163</Words>
  <Application>Microsoft Office PowerPoint</Application>
  <PresentationFormat>Custom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Angsana New</vt:lpstr>
      <vt:lpstr>Arial</vt:lpstr>
      <vt:lpstr>Calibri</vt:lpstr>
      <vt:lpstr>Open Sans</vt:lpstr>
      <vt:lpstr>Open Sans</vt:lpstr>
      <vt:lpstr>Open Sans SemiBold</vt:lpstr>
      <vt:lpstr>Times New Roman</vt:lpstr>
      <vt:lpstr>Wingdings</vt:lpstr>
      <vt:lpstr>Office Theme</vt:lpstr>
      <vt:lpstr>1_Office Theme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NDRF ACADEMY</cp:lastModifiedBy>
  <cp:revision>12</cp:revision>
  <dcterms:created xsi:type="dcterms:W3CDTF">2013-01-27T09:14:16Z</dcterms:created>
  <dcterms:modified xsi:type="dcterms:W3CDTF">2025-12-31T06:58:28Z</dcterms:modified>
  <cp:category/>
</cp:coreProperties>
</file>