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1033" r:id="rId2"/>
    <p:sldId id="1034" r:id="rId3"/>
    <p:sldId id="1035" r:id="rId4"/>
    <p:sldId id="1036" r:id="rId5"/>
    <p:sldId id="1037" r:id="rId6"/>
    <p:sldId id="1038" r:id="rId7"/>
    <p:sldId id="1039" r:id="rId8"/>
    <p:sldId id="1040" r:id="rId9"/>
    <p:sldId id="1041" r:id="rId10"/>
    <p:sldId id="1055" r:id="rId11"/>
    <p:sldId id="1042" r:id="rId12"/>
    <p:sldId id="1043" r:id="rId13"/>
    <p:sldId id="1044" r:id="rId14"/>
    <p:sldId id="1045" r:id="rId15"/>
    <p:sldId id="1046" r:id="rId16"/>
    <p:sldId id="1047" r:id="rId17"/>
    <p:sldId id="1048" r:id="rId18"/>
    <p:sldId id="1049" r:id="rId19"/>
    <p:sldId id="1050" r:id="rId20"/>
    <p:sldId id="1051" r:id="rId21"/>
    <p:sldId id="1052" r:id="rId22"/>
    <p:sldId id="1059" r:id="rId23"/>
    <p:sldId id="1060" r:id="rId24"/>
    <p:sldId id="1061" r:id="rId25"/>
    <p:sldId id="1062" r:id="rId26"/>
    <p:sldId id="1063" r:id="rId27"/>
    <p:sldId id="1064" r:id="rId28"/>
    <p:sldId id="1065" r:id="rId29"/>
    <p:sldId id="1067" r:id="rId30"/>
    <p:sldId id="1068" r:id="rId31"/>
    <p:sldId id="1069" r:id="rId32"/>
    <p:sldId id="1070" r:id="rId33"/>
    <p:sldId id="1071" r:id="rId34"/>
    <p:sldId id="1073" r:id="rId35"/>
    <p:sldId id="1077" r:id="rId36"/>
    <p:sldId id="1078" r:id="rId37"/>
    <p:sldId id="1079" r:id="rId38"/>
    <p:sldId id="1080" r:id="rId39"/>
    <p:sldId id="1086" r:id="rId40"/>
    <p:sldId id="1082" r:id="rId41"/>
    <p:sldId id="1088" r:id="rId42"/>
    <p:sldId id="1083" r:id="rId43"/>
    <p:sldId id="1093" r:id="rId44"/>
    <p:sldId id="1091" r:id="rId45"/>
    <p:sldId id="11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026" autoAdjust="0"/>
  </p:normalViewPr>
  <p:slideViewPr>
    <p:cSldViewPr snapToGrid="0" showGuides="1">
      <p:cViewPr varScale="1">
        <p:scale>
          <a:sx n="47" d="100"/>
          <a:sy n="47" d="100"/>
        </p:scale>
        <p:origin x="72" y="666"/>
      </p:cViewPr>
      <p:guideLst>
        <p:guide orient="horz" pos="212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6B50-51F8-4390-8DA1-A9CD558D3FA1}" type="datetimeFigureOut">
              <a:rPr lang="en-IN" smtClean="0"/>
              <a:t>08-01-2026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CB59-CFDD-42C6-B62C-6B49C4CC405D}"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5ED8A4C-D874-4EA2-B706-1DD8AE81F72C}" type="datetime5">
              <a:rPr lang="en-US" smtClean="0"/>
              <a:t>8-Jan-26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23FEDCB-F06F-49CE-A669-4DE9D7C3895C}" type="datetime5">
              <a:rPr lang="en-US" smtClean="0"/>
              <a:t>8-Jan-26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820415E-F9BD-44F7-864D-1D59D8337065}" type="datetime5">
              <a:rPr lang="en-US" smtClean="0"/>
              <a:t>8-Jan-26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1" name="PEER | CSSR | INDIA"/>
          <p:cNvSpPr txBox="1"/>
          <p:nvPr/>
        </p:nvSpPr>
        <p:spPr>
          <a:xfrm>
            <a:off x="301195" y="6438419"/>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sz="1200"/>
              <a:t>PEER | CSSR | INDIA</a:t>
            </a:r>
          </a:p>
        </p:txBody>
      </p:sp>
      <p:sp>
        <p:nvSpPr>
          <p:cNvPr id="12" name="Rectangle"/>
          <p:cNvSpPr/>
          <p:nvPr/>
        </p:nvSpPr>
        <p:spPr>
          <a:xfrm>
            <a:off x="508000" y="6756400"/>
            <a:ext cx="1907669" cy="101600"/>
          </a:xfrm>
          <a:prstGeom prst="rect">
            <a:avLst/>
          </a:prstGeom>
          <a:solidFill>
            <a:srgbClr val="C00000"/>
          </a:solidFill>
          <a:ln w="12700">
            <a:miter lim="400000"/>
          </a:ln>
        </p:spPr>
        <p:txBody>
          <a:bodyPr lIns="39142" tIns="39142" rIns="39142" bIns="39142"/>
          <a:lstStyle/>
          <a:p>
            <a:endParaRPr sz="900"/>
          </a:p>
        </p:txBody>
      </p:sp>
      <p:sp>
        <p:nvSpPr>
          <p:cNvPr id="13" name="PPT 7 -"/>
          <p:cNvSpPr txBox="1"/>
          <p:nvPr/>
        </p:nvSpPr>
        <p:spPr>
          <a:xfrm>
            <a:off x="10743140" y="6406669"/>
            <a:ext cx="726021"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p>
            <a:pPr algn="ctr" defTabSz="1219200">
              <a:spcBef>
                <a:spcPts val="300"/>
              </a:spcBef>
              <a:defRPr sz="3000">
                <a:solidFill>
                  <a:srgbClr val="535353"/>
                </a:solidFill>
                <a:latin typeface="Open Sans"/>
                <a:ea typeface="Open Sans"/>
                <a:cs typeface="Open Sans"/>
                <a:sym typeface="Open Sans"/>
              </a:defRPr>
            </a:pPr>
            <a:r>
              <a:rPr sz="1500" b="1"/>
              <a:t>PPT 7</a:t>
            </a:r>
            <a:r>
              <a:rPr sz="1500" b="1" spc="-30"/>
              <a:t> </a:t>
            </a:r>
            <a:r>
              <a:rPr sz="1500" b="1"/>
              <a:t>-</a:t>
            </a:r>
          </a:p>
        </p:txBody>
      </p:sp>
      <p:sp>
        <p:nvSpPr>
          <p:cNvPr id="14" name="Rectangle"/>
          <p:cNvSpPr/>
          <p:nvPr/>
        </p:nvSpPr>
        <p:spPr>
          <a:xfrm>
            <a:off x="10769600" y="6756400"/>
            <a:ext cx="939800" cy="101600"/>
          </a:xfrm>
          <a:prstGeom prst="rect">
            <a:avLst/>
          </a:prstGeom>
          <a:solidFill>
            <a:srgbClr val="C00000"/>
          </a:solidFill>
          <a:ln w="12700">
            <a:miter lim="400000"/>
          </a:ln>
        </p:spPr>
        <p:txBody>
          <a:bodyPr lIns="39142" tIns="39142" rIns="39142" bIns="39142"/>
          <a:lstStyle/>
          <a:p>
            <a:endParaRPr sz="900"/>
          </a:p>
        </p:txBody>
      </p:sp>
      <p:sp>
        <p:nvSpPr>
          <p:cNvPr id="15" name="Slide Number"/>
          <p:cNvSpPr txBox="1">
            <a:spLocks noGrp="1"/>
          </p:cNvSpPr>
          <p:nvPr>
            <p:ph type="sldNum" sz="quarter" idx="2"/>
          </p:nvPr>
        </p:nvSpPr>
        <p:spPr>
          <a:xfrm>
            <a:off x="11384562" y="6406669"/>
            <a:ext cx="302110" cy="338635"/>
          </a:xfrm>
          <a:prstGeom prst="rect">
            <a:avLst/>
          </a:prstGeom>
        </p:spPr>
        <p:txBody>
          <a:bodyPr lIns="78283" tIns="78283" rIns="78283" bIns="78283" anchor="t"/>
          <a:lstStyle>
            <a:lvl1pPr algn="ctr">
              <a:spcBef>
                <a:spcPts val="300"/>
              </a:spcBef>
              <a:defRPr sz="1500" b="1">
                <a:solidFill>
                  <a:srgbClr val="535353"/>
                </a:solidFill>
                <a:latin typeface="Open Sans"/>
                <a:ea typeface="Open Sans"/>
                <a:cs typeface="Open Sans"/>
                <a:sym typeface="Open Sans"/>
              </a:defRPr>
            </a:lvl1pPr>
          </a:lstStyle>
          <a:p>
            <a:fld id="{86CB4B4D-7CA3-9044-876B-883B54F8677D}" type="slidenum">
              <a:t>‹#›</a:t>
            </a:fld>
            <a:endParaRPr/>
          </a:p>
        </p:txBody>
      </p:sp>
    </p:spTree>
    <p:extLst>
      <p:ext uri="{BB962C8B-B14F-4D97-AF65-F5344CB8AC3E}">
        <p14:creationId xmlns:p14="http://schemas.microsoft.com/office/powerpoint/2010/main" val="12222446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EB8304E-EA71-4901-AC58-1239E16A21A7}" type="datetime5">
              <a:rPr lang="en-US" smtClean="0"/>
              <a:t>8-Jan-26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6B329A-BDED-4594-8897-FBE9B2F1882F}" type="datetime5">
              <a:rPr lang="en-US" smtClean="0"/>
              <a:t>8-Jan-26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D2EA865-CA80-4C47-A198-73DD3484CA96}" type="datetime5">
              <a:rPr lang="en-US" smtClean="0"/>
              <a:t>8-Jan-26</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907B03F-3A77-442C-92F8-B9F29AD7146B}" type="datetime5">
              <a:rPr lang="en-US" smtClean="0"/>
              <a:t>8-Jan-26</a:t>
            </a:fld>
            <a:endParaRPr lang="en-IN"/>
          </a:p>
        </p:txBody>
      </p:sp>
      <p:sp>
        <p:nvSpPr>
          <p:cNvPr id="8" name="Footer Placeholder 7"/>
          <p:cNvSpPr>
            <a:spLocks noGrp="1"/>
          </p:cNvSpPr>
          <p:nvPr>
            <p:ph type="ftr" sz="quarter" idx="11"/>
          </p:nvPr>
        </p:nvSpPr>
        <p:spPr/>
        <p:txBody>
          <a:bodyPr/>
          <a:lstStyle/>
          <a:p>
            <a:r>
              <a:rPr lang="en-IN"/>
              <a:t>2 BN NDRF KOLKATA</a:t>
            </a:r>
          </a:p>
        </p:txBody>
      </p:sp>
      <p:sp>
        <p:nvSpPr>
          <p:cNvPr id="9" name="Slide Number Placeholder 8"/>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E7A709D-678A-4FA4-B8B4-CEAE54200056}" type="datetime5">
              <a:rPr lang="en-US" smtClean="0"/>
              <a:t>8-Jan-26</a:t>
            </a:fld>
            <a:endParaRPr lang="en-IN"/>
          </a:p>
        </p:txBody>
      </p:sp>
      <p:sp>
        <p:nvSpPr>
          <p:cNvPr id="4" name="Footer Placeholder 3"/>
          <p:cNvSpPr>
            <a:spLocks noGrp="1"/>
          </p:cNvSpPr>
          <p:nvPr>
            <p:ph type="ftr" sz="quarter" idx="11"/>
          </p:nvPr>
        </p:nvSpPr>
        <p:spPr/>
        <p:txBody>
          <a:bodyPr/>
          <a:lstStyle/>
          <a:p>
            <a:r>
              <a:rPr lang="en-IN"/>
              <a:t>2 BN NDRF KOLKATA</a:t>
            </a:r>
          </a:p>
        </p:txBody>
      </p:sp>
      <p:sp>
        <p:nvSpPr>
          <p:cNvPr id="5" name="Slide Number Placeholder 4"/>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3777A-5AA7-4C32-9312-3ACBC94892FA}" type="datetime5">
              <a:rPr lang="en-US" smtClean="0"/>
              <a:t>8-Jan-26</a:t>
            </a:fld>
            <a:endParaRPr lang="en-IN"/>
          </a:p>
        </p:txBody>
      </p:sp>
      <p:sp>
        <p:nvSpPr>
          <p:cNvPr id="3" name="Footer Placeholder 2"/>
          <p:cNvSpPr>
            <a:spLocks noGrp="1"/>
          </p:cNvSpPr>
          <p:nvPr>
            <p:ph type="ftr" sz="quarter" idx="11"/>
          </p:nvPr>
        </p:nvSpPr>
        <p:spPr/>
        <p:txBody>
          <a:bodyPr/>
          <a:lstStyle/>
          <a:p>
            <a:r>
              <a:rPr lang="en-IN"/>
              <a:t>2 BN NDRF KOLKATA</a:t>
            </a:r>
          </a:p>
        </p:txBody>
      </p:sp>
      <p:sp>
        <p:nvSpPr>
          <p:cNvPr id="4" name="Slide Number Placeholder 3"/>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B9707-5C08-4688-BD92-5FFD03BC54E3}" type="datetime5">
              <a:rPr lang="en-US" smtClean="0"/>
              <a:t>8-Jan-26</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0BC0-B55C-4254-BDC9-1CEB4F232BD6}" type="datetime5">
              <a:rPr lang="en-US" smtClean="0"/>
              <a:t>8-Jan-26</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E25E-1FBD-48F0-B660-6988AC8D455D}" type="datetime5">
              <a:rPr lang="en-US" smtClean="0"/>
              <a:t>8-Jan-26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2 BN NDRF KOLKATA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49050-47BB-47E1-9070-B955E656553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reativecommons.org/licenses/by/3.0/" TargetMode="External"/><Relationship Id="rId4" Type="http://schemas.openxmlformats.org/officeDocument/2006/relationships/hyperlink" Target="https://www.flickr.com/photos/f-r-a-n-k/32584654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5"/>
          <p:cNvPicPr>
            <a:picLocks noChangeAspect="1"/>
          </p:cNvPicPr>
          <p:nvPr/>
        </p:nvPicPr>
        <p:blipFill>
          <a:blip r:embed="rId2"/>
          <a:srcRect/>
          <a:stretch>
            <a:fillRect/>
          </a:stretch>
        </p:blipFill>
        <p:spPr>
          <a:xfrm>
            <a:off x="1462668" y="1744785"/>
            <a:ext cx="3865133" cy="425740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3" name="TextBox 12"/>
          <p:cNvSpPr txBox="1"/>
          <p:nvPr/>
        </p:nvSpPr>
        <p:spPr>
          <a:xfrm>
            <a:off x="1881909" y="315680"/>
            <a:ext cx="8100291" cy="1323439"/>
          </a:xfrm>
          <a:prstGeom prst="rect">
            <a:avLst/>
          </a:prstGeom>
          <a:noFill/>
        </p:spPr>
        <p:txBody>
          <a:bodyPr wrap="square">
            <a:spAutoFit/>
          </a:bodyPr>
          <a:lstStyle/>
          <a:p>
            <a:pPr algn="ctr"/>
            <a:r>
              <a:rPr lang="en-IN" sz="4000" b="1" dirty="0">
                <a:solidFill>
                  <a:srgbClr val="FF0000"/>
                </a:solidFill>
                <a:highlight>
                  <a:srgbClr val="FFFF00"/>
                </a:highlight>
                <a:latin typeface="Open sans"/>
                <a:cs typeface="Times New Roman" panose="02020603050405020304" pitchFamily="18" charset="0"/>
              </a:rPr>
              <a:t>OVERVIEW OF CBRN EMERGENCY </a:t>
            </a:r>
            <a:endParaRPr lang="en-IN" sz="3200" b="1" dirty="0">
              <a:solidFill>
                <a:srgbClr val="FF0000"/>
              </a:solidFill>
              <a:highlight>
                <a:srgbClr val="FFFF00"/>
              </a:highlight>
              <a:latin typeface="Open sans"/>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281" y="1744785"/>
            <a:ext cx="4715110" cy="219694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074" name="Picture 2" descr="CBRNe Summit Europe 2019 to showcase UK emergency response cap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786" y="4117474"/>
            <a:ext cx="4715110" cy="188471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17779" y="12698"/>
            <a:ext cx="1365252" cy="1381762"/>
          </a:xfrm>
          <a:prstGeom prst="rect">
            <a:avLst/>
          </a:prstGeom>
          <a:noFill/>
          <a:ln>
            <a:noFill/>
          </a:ln>
        </p:spPr>
      </p:pic>
      <p:pic>
        <p:nvPicPr>
          <p:cNvPr id="15" name="Picture 14"/>
          <p:cNvPicPr>
            <a:picLocks noChangeAspect="1"/>
          </p:cNvPicPr>
          <p:nvPr/>
        </p:nvPicPr>
        <p:blipFill>
          <a:blip r:embed="rId6"/>
          <a:stretch>
            <a:fillRect/>
          </a:stretch>
        </p:blipFill>
        <p:spPr>
          <a:xfrm>
            <a:off x="10495280" y="47308"/>
            <a:ext cx="1635688" cy="1562100"/>
          </a:xfrm>
          <a:prstGeom prst="rect">
            <a:avLst/>
          </a:prstGeom>
          <a:noFill/>
          <a:ln>
            <a:noFill/>
          </a:ln>
        </p:spPr>
      </p:pic>
      <p:sp>
        <p:nvSpPr>
          <p:cNvPr id="2" name="TextBox 1">
            <a:extLst>
              <a:ext uri="{FF2B5EF4-FFF2-40B4-BE49-F238E27FC236}">
                <a16:creationId xmlns:a16="http://schemas.microsoft.com/office/drawing/2014/main" id="{F3A97413-3511-8276-E17D-626CA1C56A8F}"/>
              </a:ext>
            </a:extLst>
          </p:cNvPr>
          <p:cNvSpPr txBox="1"/>
          <p:nvPr/>
        </p:nvSpPr>
        <p:spPr>
          <a:xfrm>
            <a:off x="6439494" y="6229373"/>
            <a:ext cx="5029200" cy="338554"/>
          </a:xfrm>
          <a:prstGeom prst="rect">
            <a:avLst/>
          </a:prstGeom>
          <a:noFill/>
        </p:spPr>
        <p:txBody>
          <a:bodyPr wrap="square">
            <a:spAutoFit/>
          </a:bodyPr>
          <a:lstStyle/>
          <a:p>
            <a:r>
              <a:rPr lang="en-IN" sz="1600" b="1" dirty="0">
                <a:effectLst/>
                <a:latin typeface="Verdana" panose="020B0604030504040204" pitchFamily="34" charset="0"/>
                <a:ea typeface="Verdana" panose="020B0604030504040204" pitchFamily="34" charset="0"/>
                <a:cs typeface="Mangal" panose="02040503050203030202" pitchFamily="18" charset="0"/>
              </a:rPr>
              <a:t>Presented by:- Kamlesh Dhoundiyal, </a:t>
            </a:r>
            <a:r>
              <a:rPr lang="en-IN" sz="1600" b="1" dirty="0">
                <a:latin typeface="Verdana" panose="020B0604030504040204" pitchFamily="34" charset="0"/>
                <a:ea typeface="Verdana" panose="020B0604030504040204" pitchFamily="34" charset="0"/>
                <a:cs typeface="Mangal" panose="02040503050203030202" pitchFamily="18" charset="0"/>
              </a:rPr>
              <a:t>2I</a:t>
            </a:r>
            <a:r>
              <a:rPr lang="en-IN" sz="1600" b="1" dirty="0">
                <a:effectLst/>
                <a:latin typeface="Verdana" panose="020B0604030504040204" pitchFamily="34" charset="0"/>
                <a:ea typeface="Verdana" panose="020B0604030504040204" pitchFamily="34" charset="0"/>
                <a:cs typeface="Mangal" panose="02040503050203030202" pitchFamily="18" charset="0"/>
              </a:rPr>
              <a:t>C</a:t>
            </a:r>
            <a:endParaRPr lang="en-US" sz="1600"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B49050-47BB-47E1-9070-B955E656553D}" type="slidenum">
              <a:rPr lang="en-IN" smtClean="0"/>
              <a:t>10</a:t>
            </a:fld>
            <a:endParaRPr lang="en-IN"/>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752"/>
          <a:stretch>
            <a:fillRect/>
          </a:stretch>
        </p:blipFill>
        <p:spPr bwMode="auto">
          <a:xfrm>
            <a:off x="74343" y="55489"/>
            <a:ext cx="12039600" cy="6710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7" name="Picture 6"/>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Content Placeholder 3"/>
          <p:cNvPicPr>
            <a:picLocks noGrp="1" noChangeAspect="1"/>
          </p:cNvPicPr>
          <p:nvPr>
            <p:ph idx="1"/>
          </p:nvPr>
        </p:nvPicPr>
        <p:blipFill rotWithShape="1">
          <a:blip r:embed="rId2">
            <a:duotone>
              <a:prstClr val="black"/>
              <a:schemeClr val="accent3">
                <a:lumMod val="20000"/>
                <a:lumOff val="80000"/>
                <a:tint val="45000"/>
                <a:satMod val="400000"/>
              </a:schemeClr>
            </a:duotone>
            <a:extLst>
              <a:ext uri="{28A0092B-C50C-407E-A947-70E740481C1C}">
                <a14:useLocalDpi xmlns:a14="http://schemas.microsoft.com/office/drawing/2010/main" val="0"/>
              </a:ext>
            </a:extLst>
          </a:blip>
          <a:srcRect t="1479"/>
          <a:stretch>
            <a:fillRect/>
          </a:stretch>
        </p:blipFill>
        <p:spPr>
          <a:xfrm>
            <a:off x="392149" y="1816367"/>
            <a:ext cx="11062010" cy="4758474"/>
          </a:xfrm>
        </p:spPr>
      </p:pic>
      <p:sp>
        <p:nvSpPr>
          <p:cNvPr id="3" name="Title 7"/>
          <p:cNvSpPr>
            <a:spLocks noGrp="1"/>
          </p:cNvSpPr>
          <p:nvPr>
            <p:ph type="title"/>
          </p:nvPr>
        </p:nvSpPr>
        <p:spPr>
          <a:xfrm>
            <a:off x="1579419" y="304800"/>
            <a:ext cx="8072582" cy="806026"/>
          </a:xfrm>
          <a:noFill/>
        </p:spPr>
        <p:txBody>
          <a:bodyPr>
            <a:normAutofit fontScale="90000"/>
          </a:bodyPr>
          <a:lstStyle/>
          <a:p>
            <a:pPr algn="just"/>
            <a:r>
              <a:rPr lang="en-IN" sz="4000" b="1" dirty="0">
                <a:solidFill>
                  <a:srgbClr val="FF0000"/>
                </a:solidFill>
                <a:latin typeface="Times New Roman" panose="02020603050405020304" pitchFamily="18" charset="0"/>
                <a:cs typeface="Times New Roman" panose="02020603050405020304" pitchFamily="18" charset="0"/>
              </a:rPr>
              <a:t>        </a:t>
            </a:r>
            <a:r>
              <a:rPr lang="en-IN" sz="3600" b="1" dirty="0">
                <a:solidFill>
                  <a:srgbClr val="C00000"/>
                </a:solidFill>
                <a:latin typeface="Open sans"/>
                <a:cs typeface="Times New Roman" panose="02020603050405020304" pitchFamily="18" charset="0"/>
              </a:rPr>
              <a:t>TOXIC INDUSTRIAL CHEMICALS</a:t>
            </a:r>
            <a:endParaRPr lang="en-IN" sz="3600" dirty="0">
              <a:solidFill>
                <a:srgbClr val="C00000"/>
              </a:solidFill>
              <a:latin typeface="Open sans"/>
            </a:endParaRPr>
          </a:p>
        </p:txBody>
      </p:sp>
      <p:pic>
        <p:nvPicPr>
          <p:cNvPr id="8" name="Picture 7"/>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4"/>
          <p:cNvSpPr>
            <a:spLocks noGrp="1"/>
          </p:cNvSpPr>
          <p:nvPr>
            <p:ph type="title"/>
          </p:nvPr>
        </p:nvSpPr>
        <p:spPr>
          <a:xfrm>
            <a:off x="247262" y="2660343"/>
            <a:ext cx="3638746" cy="1123950"/>
          </a:xfrm>
          <a:noFill/>
        </p:spPr>
        <p:txBody>
          <a:bodyPr>
            <a:noAutofit/>
          </a:bodyPr>
          <a:lstStyle/>
          <a:p>
            <a:pPr algn="ctr"/>
            <a:r>
              <a:rPr lang="en-US" sz="4000" b="1" dirty="0">
                <a:solidFill>
                  <a:srgbClr val="C00000"/>
                </a:solidFill>
                <a:latin typeface="Open sans"/>
                <a:cs typeface="Times New Roman" panose="02020603050405020304" pitchFamily="18" charset="0"/>
              </a:rPr>
              <a:t>TIM </a:t>
            </a:r>
            <a:br>
              <a:rPr lang="en-US" sz="4000" b="1" dirty="0">
                <a:solidFill>
                  <a:srgbClr val="C00000"/>
                </a:solidFill>
                <a:latin typeface="Open sans"/>
                <a:cs typeface="Times New Roman" panose="02020603050405020304" pitchFamily="18" charset="0"/>
              </a:rPr>
            </a:br>
            <a:r>
              <a:rPr lang="en-US" sz="4000" b="1" dirty="0">
                <a:solidFill>
                  <a:srgbClr val="C00000"/>
                </a:solidFill>
                <a:latin typeface="Open sans"/>
                <a:cs typeface="Times New Roman" panose="02020603050405020304" pitchFamily="18" charset="0"/>
              </a:rPr>
              <a:t>(TOXIC</a:t>
            </a:r>
            <a:br>
              <a:rPr lang="en-US" sz="4000" b="1" dirty="0">
                <a:solidFill>
                  <a:srgbClr val="C00000"/>
                </a:solidFill>
                <a:latin typeface="Open sans"/>
                <a:cs typeface="Times New Roman" panose="02020603050405020304" pitchFamily="18" charset="0"/>
              </a:rPr>
            </a:br>
            <a:r>
              <a:rPr lang="en-US" sz="4000" b="1" dirty="0">
                <a:solidFill>
                  <a:srgbClr val="C00000"/>
                </a:solidFill>
                <a:latin typeface="Open sans"/>
                <a:cs typeface="Times New Roman" panose="02020603050405020304" pitchFamily="18" charset="0"/>
              </a:rPr>
              <a:t> INDUSTRIAL</a:t>
            </a:r>
            <a:br>
              <a:rPr lang="en-US" sz="4000" b="1" dirty="0">
                <a:solidFill>
                  <a:srgbClr val="C00000"/>
                </a:solidFill>
                <a:latin typeface="Open sans"/>
                <a:cs typeface="Times New Roman" panose="02020603050405020304" pitchFamily="18" charset="0"/>
              </a:rPr>
            </a:br>
            <a:r>
              <a:rPr lang="en-US" sz="4000" b="1" dirty="0">
                <a:solidFill>
                  <a:srgbClr val="C00000"/>
                </a:solidFill>
                <a:latin typeface="Open sans"/>
                <a:cs typeface="Times New Roman" panose="02020603050405020304" pitchFamily="18" charset="0"/>
              </a:rPr>
              <a:t> MATERIAL)</a:t>
            </a:r>
            <a:endParaRPr lang="en-IN" sz="4000" dirty="0">
              <a:solidFill>
                <a:srgbClr val="C00000"/>
              </a:solidFill>
              <a:latin typeface="Open sans"/>
              <a:cs typeface="Times New Roman" panose="02020603050405020304" pitchFamily="18" charset="0"/>
            </a:endParaRPr>
          </a:p>
        </p:txBody>
      </p:sp>
      <p:sp>
        <p:nvSpPr>
          <p:cNvPr id="13" name="Content Placeholder 5"/>
          <p:cNvSpPr>
            <a:spLocks noGrp="1"/>
          </p:cNvSpPr>
          <p:nvPr>
            <p:ph idx="1"/>
          </p:nvPr>
        </p:nvSpPr>
        <p:spPr>
          <a:xfrm>
            <a:off x="4331854" y="1291472"/>
            <a:ext cx="4756727" cy="5137516"/>
          </a:xfrm>
        </p:spPr>
        <p:txBody>
          <a:bodyPr>
            <a:normAutofit/>
          </a:bodyPr>
          <a:lstStyle/>
          <a:p>
            <a:pPr marL="0" indent="0" algn="just">
              <a:buNone/>
            </a:pPr>
            <a:endParaRPr lang="en-IN" sz="2400" dirty="0">
              <a:latin typeface="Open sans"/>
              <a:cs typeface="Times New Roman" panose="02020603050405020304" pitchFamily="18" charset="0"/>
            </a:endParaRPr>
          </a:p>
          <a:p>
            <a:pPr marL="0" indent="0" algn="just">
              <a:buNone/>
            </a:pPr>
            <a:r>
              <a:rPr lang="en-IN" sz="2400" dirty="0">
                <a:latin typeface="Open sans"/>
                <a:cs typeface="Times New Roman" panose="02020603050405020304" pitchFamily="18" charset="0"/>
              </a:rPr>
              <a:t>TIC’s are refer to substances used in various industries that pose significant risks to human health and the environment due to their toxic properties.</a:t>
            </a:r>
          </a:p>
          <a:p>
            <a:pPr marL="0" indent="0" algn="just">
              <a:buNone/>
            </a:pPr>
            <a:r>
              <a:rPr lang="en-IN" sz="2400" dirty="0">
                <a:latin typeface="Open sans"/>
                <a:cs typeface="Times New Roman" panose="02020603050405020304" pitchFamily="18" charset="0"/>
              </a:rPr>
              <a:t> asbestos,</a:t>
            </a:r>
          </a:p>
          <a:p>
            <a:pPr marL="0" indent="0" algn="just">
              <a:buNone/>
            </a:pPr>
            <a:r>
              <a:rPr lang="en-IN" sz="2400" dirty="0">
                <a:latin typeface="Open sans"/>
                <a:cs typeface="Times New Roman" panose="02020603050405020304" pitchFamily="18" charset="0"/>
              </a:rPr>
              <a:t> Lead ,               </a:t>
            </a:r>
          </a:p>
          <a:p>
            <a:pPr marL="0" indent="0" algn="just">
              <a:buNone/>
            </a:pPr>
            <a:r>
              <a:rPr lang="en-IN" sz="2400" dirty="0">
                <a:latin typeface="Open sans"/>
                <a:cs typeface="Times New Roman" panose="02020603050405020304" pitchFamily="18" charset="0"/>
              </a:rPr>
              <a:t> Mercury,</a:t>
            </a:r>
          </a:p>
          <a:p>
            <a:pPr marL="0" indent="0" algn="just">
              <a:buNone/>
            </a:pPr>
            <a:r>
              <a:rPr lang="en-IN" sz="2400" dirty="0">
                <a:latin typeface="Open sans"/>
                <a:cs typeface="Times New Roman" panose="02020603050405020304" pitchFamily="18" charset="0"/>
              </a:rPr>
              <a:t> Chromium and etc.</a:t>
            </a:r>
          </a:p>
          <a:p>
            <a:pPr marL="0" indent="0" algn="just">
              <a:buNone/>
            </a:pPr>
            <a:endParaRPr lang="en-IN"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b="7572"/>
          <a:stretch>
            <a:fillRect/>
          </a:stretch>
        </p:blipFill>
        <p:spPr>
          <a:xfrm>
            <a:off x="9227126" y="1791093"/>
            <a:ext cx="2914073" cy="4293756"/>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383031" y="305365"/>
            <a:ext cx="8723725" cy="721621"/>
          </a:xfrm>
          <a:noFill/>
        </p:spPr>
        <p:txBody>
          <a:bodyPr>
            <a:normAutofit/>
          </a:bodyPr>
          <a:lstStyle/>
          <a:p>
            <a:r>
              <a:rPr lang="en-IN" sz="3800" b="1" dirty="0">
                <a:solidFill>
                  <a:srgbClr val="FF0000"/>
                </a:solidFill>
                <a:latin typeface="Times New Roman" panose="02020603050405020304" pitchFamily="18" charset="0"/>
                <a:cs typeface="Times New Roman" panose="02020603050405020304" pitchFamily="18" charset="0"/>
              </a:rPr>
              <a:t> </a:t>
            </a:r>
            <a:r>
              <a:rPr lang="en-IN" sz="3600" b="1" u="sng" dirty="0">
                <a:solidFill>
                  <a:srgbClr val="FF0000"/>
                </a:solidFill>
                <a:latin typeface="Open sans"/>
                <a:cs typeface="Times New Roman" panose="02020603050405020304" pitchFamily="18" charset="0"/>
              </a:rPr>
              <a:t>HEALTH EFFECTS OF TICS AND TIMS</a:t>
            </a:r>
          </a:p>
        </p:txBody>
      </p:sp>
      <p:sp>
        <p:nvSpPr>
          <p:cNvPr id="3" name="Content Placeholder 3"/>
          <p:cNvSpPr>
            <a:spLocks noGrp="1"/>
          </p:cNvSpPr>
          <p:nvPr>
            <p:ph sz="half" idx="1"/>
          </p:nvPr>
        </p:nvSpPr>
        <p:spPr>
          <a:xfrm>
            <a:off x="443061" y="1609408"/>
            <a:ext cx="5840936" cy="4609022"/>
          </a:xfrm>
        </p:spPr>
        <p:txBody>
          <a:bodyPr>
            <a:normAutofit/>
          </a:bodyPr>
          <a:lstStyle/>
          <a:p>
            <a:pPr>
              <a:lnSpc>
                <a:spcPct val="110000"/>
              </a:lnSpc>
              <a:buFont typeface="Wingdings" panose="05000000000000000000" pitchFamily="2" charset="2"/>
              <a:buChar char="ü"/>
            </a:pPr>
            <a:r>
              <a:rPr lang="en-US" b="1" dirty="0">
                <a:solidFill>
                  <a:srgbClr val="00B050"/>
                </a:solidFill>
                <a:latin typeface="Times New Roman" panose="02020603050405020304" pitchFamily="18" charset="0"/>
                <a:cs typeface="Times New Roman" panose="02020603050405020304" pitchFamily="18" charset="0"/>
              </a:rPr>
              <a:t>Absorption …..</a:t>
            </a:r>
            <a:endParaRPr lang="en-US" dirty="0">
              <a:solidFill>
                <a:srgbClr val="00B050"/>
              </a:solidFill>
              <a:latin typeface="Times New Roman" panose="02020603050405020304" pitchFamily="18" charset="0"/>
              <a:cs typeface="Times New Roman" panose="02020603050405020304" pitchFamily="18" charset="0"/>
            </a:endParaRPr>
          </a:p>
          <a:p>
            <a:pPr marL="0" indent="0">
              <a:lnSpc>
                <a:spcPct val="110000"/>
              </a:lnSpc>
              <a:buNone/>
            </a:pPr>
            <a:endParaRPr lang="en-US" dirty="0">
              <a:solidFill>
                <a:srgbClr val="00B050"/>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US" dirty="0">
                <a:solidFill>
                  <a:srgbClr val="00B05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Inhalation……</a:t>
            </a:r>
          </a:p>
          <a:p>
            <a:pPr>
              <a:lnSpc>
                <a:spcPct val="110000"/>
              </a:lnSpc>
              <a:buFont typeface="Wingdings" panose="05000000000000000000" pitchFamily="2" charset="2"/>
              <a:buChar char="ü"/>
            </a:pPr>
            <a:endParaRPr lang="en-US" b="1" dirty="0">
              <a:solidFill>
                <a:srgbClr val="00B050"/>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US" b="1" dirty="0">
                <a:solidFill>
                  <a:srgbClr val="00B050"/>
                </a:solidFill>
                <a:latin typeface="Times New Roman" panose="02020603050405020304" pitchFamily="18" charset="0"/>
                <a:cs typeface="Times New Roman" panose="02020603050405020304" pitchFamily="18" charset="0"/>
              </a:rPr>
              <a:t> Ingestion………</a:t>
            </a:r>
          </a:p>
          <a:p>
            <a:pPr>
              <a:lnSpc>
                <a:spcPct val="110000"/>
              </a:lnSpc>
              <a:buFont typeface="Wingdings" panose="05000000000000000000" pitchFamily="2" charset="2"/>
              <a:buChar char="ü"/>
            </a:pPr>
            <a:endParaRPr lang="en-US" b="1" dirty="0">
              <a:solidFill>
                <a:srgbClr val="00B050"/>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US" b="1" dirty="0">
                <a:solidFill>
                  <a:srgbClr val="00B050"/>
                </a:solidFill>
                <a:latin typeface="Times New Roman" panose="02020603050405020304" pitchFamily="18" charset="0"/>
                <a:cs typeface="Times New Roman" panose="02020603050405020304" pitchFamily="18" charset="0"/>
              </a:rPr>
              <a:t> Injection………</a:t>
            </a:r>
          </a:p>
          <a:p>
            <a:pPr>
              <a:lnSpc>
                <a:spcPct val="110000"/>
              </a:lnSpc>
              <a:buFont typeface="Wingdings" panose="05000000000000000000" pitchFamily="2" charset="2"/>
              <a:buChar char="ü"/>
            </a:pPr>
            <a:endParaRPr lang="en-IN" dirty="0">
              <a:solidFill>
                <a:srgbClr val="00B05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725" y="1365823"/>
            <a:ext cx="3404570" cy="4958776"/>
          </a:xfrm>
          <a:prstGeom prst="rect">
            <a:avLst/>
          </a:prstGeom>
        </p:spPr>
      </p:pic>
      <p:pic>
        <p:nvPicPr>
          <p:cNvPr id="6" name="Picture 5" descr="http://www.uvm.edu/safety/sites/default/files/absorption.jpg"/>
          <p:cNvPicPr/>
          <p:nvPr/>
        </p:nvPicPr>
        <p:blipFill>
          <a:blip r:embed="rId3"/>
          <a:srcRect/>
          <a:stretch>
            <a:fillRect/>
          </a:stretch>
        </p:blipFill>
        <p:spPr bwMode="auto">
          <a:xfrm>
            <a:off x="4382655" y="1092201"/>
            <a:ext cx="1930400" cy="1369292"/>
          </a:xfrm>
          <a:prstGeom prst="rect">
            <a:avLst/>
          </a:prstGeom>
          <a:noFill/>
          <a:ln w="9525">
            <a:noFill/>
            <a:miter lim="800000"/>
            <a:headEnd/>
            <a:tailEnd/>
          </a:ln>
        </p:spPr>
      </p:pic>
      <p:pic>
        <p:nvPicPr>
          <p:cNvPr id="7" name="Picture 6" descr="http://www.uvm.edu/safety/sites/default/files/inhalation.jpg"/>
          <p:cNvPicPr/>
          <p:nvPr/>
        </p:nvPicPr>
        <p:blipFill>
          <a:blip r:embed="rId4"/>
          <a:srcRect/>
          <a:stretch>
            <a:fillRect/>
          </a:stretch>
        </p:blipFill>
        <p:spPr bwMode="auto">
          <a:xfrm>
            <a:off x="4548908" y="2543466"/>
            <a:ext cx="1930400" cy="1272309"/>
          </a:xfrm>
          <a:prstGeom prst="rect">
            <a:avLst/>
          </a:prstGeom>
          <a:noFill/>
          <a:ln w="9525">
            <a:noFill/>
            <a:miter lim="800000"/>
            <a:headEnd/>
            <a:tailEnd/>
          </a:ln>
        </p:spPr>
      </p:pic>
      <p:pic>
        <p:nvPicPr>
          <p:cNvPr id="8" name="Picture 7" descr="http://www.uvm.edu/safety/sites/default/files/ingestion.jpg"/>
          <p:cNvPicPr/>
          <p:nvPr/>
        </p:nvPicPr>
        <p:blipFill>
          <a:blip r:embed="rId5"/>
          <a:srcRect/>
          <a:stretch>
            <a:fillRect/>
          </a:stretch>
        </p:blipFill>
        <p:spPr bwMode="auto">
          <a:xfrm>
            <a:off x="4572000" y="3815775"/>
            <a:ext cx="1828801" cy="1219200"/>
          </a:xfrm>
          <a:prstGeom prst="rect">
            <a:avLst/>
          </a:prstGeom>
          <a:noFill/>
          <a:ln w="9525">
            <a:noFill/>
            <a:miter lim="800000"/>
            <a:headEnd/>
            <a:tailEnd/>
          </a:ln>
        </p:spPr>
      </p:pic>
      <p:pic>
        <p:nvPicPr>
          <p:cNvPr id="12" name="Picture 8" descr="http://www.uvm.edu/safety/sites/default/files/injection.jpg"/>
          <p:cNvPicPr/>
          <p:nvPr/>
        </p:nvPicPr>
        <p:blipFill>
          <a:blip r:embed="rId6"/>
          <a:srcRect/>
          <a:stretch>
            <a:fillRect/>
          </a:stretch>
        </p:blipFill>
        <p:spPr bwMode="auto">
          <a:xfrm>
            <a:off x="4544905" y="5034975"/>
            <a:ext cx="1882987" cy="1320800"/>
          </a:xfrm>
          <a:prstGeom prst="rect">
            <a:avLst/>
          </a:prstGeom>
          <a:noFill/>
          <a:ln w="9525">
            <a:noFill/>
            <a:miter lim="800000"/>
            <a:headEnd/>
            <a:tailEnd/>
          </a:ln>
        </p:spPr>
      </p:pic>
      <p:pic>
        <p:nvPicPr>
          <p:cNvPr id="13" name="Picture 12"/>
          <p:cNvPicPr>
            <a:picLocks noChangeAspect="1"/>
          </p:cNvPicPr>
          <p:nvPr/>
        </p:nvPicPr>
        <p:blipFill>
          <a:blip r:embed="rId7"/>
          <a:stretch>
            <a:fillRect/>
          </a:stretch>
        </p:blipFill>
        <p:spPr>
          <a:xfrm>
            <a:off x="17779" y="12698"/>
            <a:ext cx="1365252" cy="1381762"/>
          </a:xfrm>
          <a:prstGeom prst="rect">
            <a:avLst/>
          </a:prstGeom>
          <a:noFill/>
          <a:ln>
            <a:noFill/>
          </a:ln>
        </p:spPr>
      </p:pic>
      <p:pic>
        <p:nvPicPr>
          <p:cNvPr id="14" name="Picture 13"/>
          <p:cNvPicPr>
            <a:picLocks noChangeAspect="1"/>
          </p:cNvPicPr>
          <p:nvPr/>
        </p:nvPicPr>
        <p:blipFill>
          <a:blip r:embed="rId8"/>
          <a:stretch>
            <a:fillRect/>
          </a:stretch>
        </p:blipFill>
        <p:spPr>
          <a:xfrm>
            <a:off x="10495280" y="47308"/>
            <a:ext cx="1635688" cy="156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2"/>
          <p:cNvSpPr txBox="1">
            <a:spLocks noChangeArrowheads="1"/>
          </p:cNvSpPr>
          <p:nvPr/>
        </p:nvSpPr>
        <p:spPr>
          <a:xfrm>
            <a:off x="120072" y="2283460"/>
            <a:ext cx="3426691" cy="1066800"/>
          </a:xfrm>
          <a:prstGeom prst="rect">
            <a:avLst/>
          </a:prstGeom>
        </p:spPr>
        <p:txBody>
          <a:bodyPr/>
          <a:lstStyle/>
          <a:p>
            <a:pPr algn="ctr">
              <a:defRPr/>
            </a:pPr>
            <a:r>
              <a:rPr lang="en-US" sz="4000" b="1" cap="small" dirty="0">
                <a:solidFill>
                  <a:srgbClr val="FF0000"/>
                </a:solidFill>
                <a:latin typeface="Times" panose="02020603050405020304" pitchFamily="18" charset="0"/>
                <a:ea typeface="+mj-ea"/>
                <a:cs typeface="Times" panose="02020603050405020304" pitchFamily="18" charset="0"/>
              </a:rPr>
              <a:t> </a:t>
            </a:r>
            <a:r>
              <a:rPr lang="en-US" sz="3800" b="1" cap="small" dirty="0">
                <a:solidFill>
                  <a:srgbClr val="C00000"/>
                </a:solidFill>
                <a:latin typeface="Open sans"/>
                <a:ea typeface="+mj-ea"/>
                <a:cs typeface="Times" panose="02020603050405020304" pitchFamily="18" charset="0"/>
              </a:rPr>
              <a:t>CLASSES </a:t>
            </a:r>
          </a:p>
          <a:p>
            <a:pPr algn="ctr">
              <a:defRPr/>
            </a:pPr>
            <a:r>
              <a:rPr lang="en-US" sz="3800" b="1" cap="small" dirty="0">
                <a:solidFill>
                  <a:srgbClr val="C00000"/>
                </a:solidFill>
                <a:latin typeface="Open sans"/>
                <a:ea typeface="+mj-ea"/>
                <a:cs typeface="Times" panose="02020603050405020304" pitchFamily="18" charset="0"/>
              </a:rPr>
              <a:t>OF </a:t>
            </a:r>
          </a:p>
          <a:p>
            <a:pPr algn="ctr">
              <a:defRPr/>
            </a:pPr>
            <a:r>
              <a:rPr lang="en-US" sz="3800" b="1" cap="small" dirty="0">
                <a:solidFill>
                  <a:srgbClr val="C00000"/>
                </a:solidFill>
                <a:latin typeface="Open sans"/>
                <a:ea typeface="+mj-ea"/>
                <a:cs typeface="Times" panose="02020603050405020304" pitchFamily="18" charset="0"/>
              </a:rPr>
              <a:t>CHEMICALS</a:t>
            </a:r>
          </a:p>
        </p:txBody>
      </p:sp>
      <p:sp>
        <p:nvSpPr>
          <p:cNvPr id="3" name="Rectangle 4"/>
          <p:cNvSpPr txBox="1">
            <a:spLocks noChangeArrowheads="1"/>
          </p:cNvSpPr>
          <p:nvPr/>
        </p:nvSpPr>
        <p:spPr>
          <a:xfrm>
            <a:off x="3546763" y="1498600"/>
            <a:ext cx="8257309" cy="5080000"/>
          </a:xfrm>
          <a:prstGeom prst="rect">
            <a:avLst/>
          </a:prstGeom>
        </p:spPr>
        <p:txBody>
          <a:bodyPr>
            <a:noAutofit/>
          </a:bodyPr>
          <a:lstStyle/>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1	</a:t>
            </a:r>
            <a:r>
              <a:rPr lang="en-US" sz="2400" dirty="0">
                <a:effectLst>
                  <a:outerShdw blurRad="38100" dist="38100" dir="2700000" algn="tl">
                    <a:srgbClr val="FFFFFF"/>
                  </a:outerShdw>
                </a:effectLst>
                <a:latin typeface="Open sans"/>
                <a:cs typeface="Times" panose="02020603050405020304" pitchFamily="18" charset="0"/>
              </a:rPr>
              <a:t>Explosives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2	Gases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3	</a:t>
            </a:r>
            <a:r>
              <a:rPr lang="en-US" sz="2400" dirty="0">
                <a:effectLst>
                  <a:outerShdw blurRad="38100" dist="38100" dir="2700000" algn="tl">
                    <a:srgbClr val="FFFFFF"/>
                  </a:outerShdw>
                </a:effectLst>
                <a:latin typeface="Open sans"/>
                <a:cs typeface="Times" panose="02020603050405020304" pitchFamily="18" charset="0"/>
              </a:rPr>
              <a:t>Flammable Liquids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4	Solids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5	</a:t>
            </a:r>
            <a:r>
              <a:rPr lang="en-US" sz="2400" dirty="0">
                <a:effectLst>
                  <a:outerShdw blurRad="38100" dist="38100" dir="2700000" algn="tl">
                    <a:srgbClr val="FFFFFF"/>
                  </a:outerShdw>
                </a:effectLst>
                <a:latin typeface="Open sans"/>
                <a:cs typeface="Times" panose="02020603050405020304" pitchFamily="18" charset="0"/>
              </a:rPr>
              <a:t>Oxidizing Substances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6	Toxic and Infectious Substances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7	</a:t>
            </a:r>
            <a:r>
              <a:rPr lang="en-US" sz="2400" dirty="0">
                <a:effectLst>
                  <a:outerShdw blurRad="38100" dist="38100" dir="2700000" algn="tl">
                    <a:srgbClr val="FFFFFF"/>
                  </a:outerShdw>
                </a:effectLst>
                <a:latin typeface="Open sans"/>
                <a:cs typeface="Times" panose="02020603050405020304" pitchFamily="18" charset="0"/>
              </a:rPr>
              <a:t>Radioactive Substances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8	Corrosives</a:t>
            </a:r>
          </a:p>
          <a:p>
            <a:pPr marL="1219200" indent="675005">
              <a:lnSpc>
                <a:spcPct val="90000"/>
              </a:lnSpc>
              <a:spcBef>
                <a:spcPts val="800"/>
              </a:spcBef>
              <a:buClr>
                <a:schemeClr val="accent1"/>
              </a:buClr>
              <a:buSzPct val="70000"/>
              <a:buFont typeface="Arial" panose="020B0604020202020204" pitchFamily="34" charset="0"/>
              <a:buChar char="•"/>
              <a:defRPr/>
            </a:pPr>
            <a:r>
              <a:rPr lang="en-US" sz="2400" dirty="0">
                <a:latin typeface="Open sans"/>
                <a:cs typeface="Times" panose="02020603050405020304" pitchFamily="18" charset="0"/>
              </a:rPr>
              <a:t>Class 9	</a:t>
            </a:r>
            <a:r>
              <a:rPr lang="en-US" sz="2400" dirty="0">
                <a:effectLst>
                  <a:outerShdw blurRad="38100" dist="38100" dir="2700000" algn="tl">
                    <a:srgbClr val="FFFFFF"/>
                  </a:outerShdw>
                </a:effectLst>
                <a:latin typeface="Open sans"/>
                <a:cs typeface="Times" panose="02020603050405020304" pitchFamily="18" charset="0"/>
              </a:rPr>
              <a:t>Miscellaneous Substances</a:t>
            </a: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3"/>
          <p:cNvSpPr txBox="1"/>
          <p:nvPr/>
        </p:nvSpPr>
        <p:spPr>
          <a:xfrm>
            <a:off x="7523348"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15</a:t>
            </a:fld>
            <a:endParaRPr lang="en-US"/>
          </a:p>
        </p:txBody>
      </p:sp>
      <p:sp>
        <p:nvSpPr>
          <p:cNvPr id="5" name="Rectangle 4"/>
          <p:cNvSpPr/>
          <p:nvPr/>
        </p:nvSpPr>
        <p:spPr>
          <a:xfrm>
            <a:off x="2375213" y="162134"/>
            <a:ext cx="7571676" cy="1384995"/>
          </a:xfrm>
          <a:prstGeom prst="rect">
            <a:avLst/>
          </a:prstGeom>
        </p:spPr>
        <p:txBody>
          <a:bodyPr wrap="square">
            <a:spAutoFit/>
          </a:bodyPr>
          <a:lstStyle/>
          <a:p>
            <a:pPr algn="ctr"/>
            <a:r>
              <a:rPr lang="en-US" sz="4400" b="1" dirty="0">
                <a:solidFill>
                  <a:srgbClr val="C00000"/>
                </a:solidFill>
                <a:latin typeface="Open sans"/>
                <a:cs typeface="Times" panose="02020603050405020304" pitchFamily="18" charset="0"/>
              </a:rPr>
              <a:t>M</a:t>
            </a:r>
            <a:r>
              <a:rPr lang="en-US" sz="4000" b="1" dirty="0">
                <a:solidFill>
                  <a:srgbClr val="C00000"/>
                </a:solidFill>
                <a:latin typeface="Open sans"/>
                <a:cs typeface="Times" panose="02020603050405020304" pitchFamily="18" charset="0"/>
              </a:rPr>
              <a:t>ODE OF TRANSPORTATION OF HAZMAT</a:t>
            </a:r>
            <a:endParaRPr lang="en-IN" sz="3600" b="1" dirty="0">
              <a:solidFill>
                <a:srgbClr val="C00000"/>
              </a:solidFill>
              <a:latin typeface="Open sans"/>
              <a:cs typeface="Times" panose="02020603050405020304" pitchFamily="18" charset="0"/>
            </a:endParaRPr>
          </a:p>
        </p:txBody>
      </p:sp>
      <p:sp>
        <p:nvSpPr>
          <p:cNvPr id="6" name="Rectangle 5"/>
          <p:cNvSpPr/>
          <p:nvPr/>
        </p:nvSpPr>
        <p:spPr>
          <a:xfrm>
            <a:off x="184727" y="1384610"/>
            <a:ext cx="4262428" cy="3724096"/>
          </a:xfrm>
          <a:prstGeom prst="rect">
            <a:avLst/>
          </a:prstGeom>
        </p:spPr>
        <p:txBody>
          <a:bodyPr wrap="square">
            <a:spAutoFit/>
          </a:bodyPr>
          <a:lstStyle/>
          <a:p>
            <a:pPr marL="609600" indent="-609600">
              <a:lnSpc>
                <a:spcPct val="150000"/>
              </a:lnSpc>
              <a:spcBef>
                <a:spcPts val="580"/>
              </a:spcBef>
              <a:buFontTx/>
              <a:buAutoNum type="arabicPeriod"/>
              <a:defRPr/>
            </a:pPr>
            <a:r>
              <a:rPr lang="en-US" sz="2400" dirty="0">
                <a:latin typeface="Open sans"/>
                <a:cs typeface="Times" panose="02020603050405020304" pitchFamily="18" charset="0"/>
              </a:rPr>
              <a:t>Taps  ( pipe line</a:t>
            </a:r>
            <a:r>
              <a:rPr lang="en-US" sz="2000" dirty="0">
                <a:latin typeface="Open sans"/>
                <a:cs typeface="Times" panose="02020603050405020304" pitchFamily="18" charset="0"/>
              </a:rPr>
              <a:t> )</a:t>
            </a:r>
            <a:endParaRPr lang="en-US" sz="2400" dirty="0">
              <a:latin typeface="Open sans"/>
              <a:cs typeface="Times" panose="02020603050405020304" pitchFamily="18" charset="0"/>
            </a:endParaRP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Plane (air ways )</a:t>
            </a: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Ship (water transport )</a:t>
            </a: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Train (rail transport )</a:t>
            </a:r>
          </a:p>
          <a:p>
            <a:pPr marL="609600" indent="-609600">
              <a:lnSpc>
                <a:spcPct val="150000"/>
              </a:lnSpc>
              <a:spcBef>
                <a:spcPts val="580"/>
              </a:spcBef>
              <a:buFontTx/>
              <a:buAutoNum type="arabicPeriod"/>
              <a:defRPr/>
            </a:pPr>
            <a:r>
              <a:rPr lang="en-US" sz="2400" dirty="0">
                <a:latin typeface="Open sans"/>
                <a:cs typeface="Times" panose="02020603050405020304" pitchFamily="18" charset="0"/>
              </a:rPr>
              <a:t>Motor vehicle (road transport)</a:t>
            </a:r>
          </a:p>
        </p:txBody>
      </p:sp>
      <p:pic>
        <p:nvPicPr>
          <p:cNvPr id="7" name="Picture 4" descr="Image result for CARGO P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323" y="1507451"/>
            <a:ext cx="3733800" cy="1899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6" descr="Image result for TAPS ( PIPE LINE ) FOR HAZMAT MAT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0" y="1568303"/>
            <a:ext cx="3634614" cy="1601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8" descr="Image result for SH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801" y="3666601"/>
            <a:ext cx="3634614" cy="1990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0" descr="Image result for TRAIN (RAIL TRANS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591" y="3756471"/>
            <a:ext cx="3634613" cy="172100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17779" y="12698"/>
            <a:ext cx="1365252" cy="1381762"/>
          </a:xfrm>
          <a:prstGeom prst="rect">
            <a:avLst/>
          </a:prstGeom>
          <a:noFill/>
          <a:ln>
            <a:noFill/>
          </a:ln>
        </p:spPr>
      </p:pic>
      <p:pic>
        <p:nvPicPr>
          <p:cNvPr id="15" name="Picture 14"/>
          <p:cNvPicPr>
            <a:picLocks noChangeAspect="1"/>
          </p:cNvPicPr>
          <p:nvPr/>
        </p:nvPicPr>
        <p:blipFill>
          <a:blip r:embed="rId7"/>
          <a:stretch>
            <a:fillRect/>
          </a:stretch>
        </p:blipFill>
        <p:spPr>
          <a:xfrm>
            <a:off x="10495280" y="47308"/>
            <a:ext cx="1635688" cy="156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580202" y="2357308"/>
            <a:ext cx="5937293" cy="2062103"/>
          </a:xfrm>
          <a:prstGeom prst="rect">
            <a:avLst/>
          </a:prstGeom>
          <a:noFill/>
        </p:spPr>
        <p:txBody>
          <a:bodyPr wrap="square" rtlCol="0">
            <a:spAutoFit/>
          </a:bodyPr>
          <a:lstStyle/>
          <a:p>
            <a:pPr algn="ctr"/>
            <a:r>
              <a:rPr lang="en-US" sz="3200" b="1" dirty="0">
                <a:solidFill>
                  <a:srgbClr val="C00000"/>
                </a:solidFill>
                <a:latin typeface="Open sans"/>
                <a:cs typeface="Times" panose="02020603050405020304" pitchFamily="18" charset="0"/>
              </a:rPr>
              <a:t>MANAGING</a:t>
            </a:r>
          </a:p>
          <a:p>
            <a:pPr algn="ctr"/>
            <a:r>
              <a:rPr lang="en-US" sz="3200" b="1" dirty="0">
                <a:solidFill>
                  <a:srgbClr val="C00000"/>
                </a:solidFill>
                <a:latin typeface="Open sans"/>
                <a:cs typeface="Times" panose="02020603050405020304" pitchFamily="18" charset="0"/>
              </a:rPr>
              <a:t> HAZMAT </a:t>
            </a:r>
          </a:p>
          <a:p>
            <a:pPr algn="ctr"/>
            <a:r>
              <a:rPr lang="en-US" sz="3200" b="1" dirty="0">
                <a:solidFill>
                  <a:srgbClr val="C00000"/>
                </a:solidFill>
                <a:latin typeface="Open sans"/>
                <a:cs typeface="Times" panose="02020603050405020304" pitchFamily="18" charset="0"/>
              </a:rPr>
              <a:t>TRANSPORTATION </a:t>
            </a:r>
          </a:p>
          <a:p>
            <a:pPr algn="ctr"/>
            <a:r>
              <a:rPr lang="en-US" sz="3200" b="1" dirty="0">
                <a:solidFill>
                  <a:srgbClr val="C00000"/>
                </a:solidFill>
                <a:latin typeface="Open sans"/>
                <a:cs typeface="Times" panose="02020603050405020304" pitchFamily="18" charset="0"/>
              </a:rPr>
              <a:t>ACCIDENTS</a:t>
            </a:r>
            <a:endParaRPr lang="en-IN" sz="3200" b="1" dirty="0">
              <a:solidFill>
                <a:srgbClr val="C00000"/>
              </a:solidFill>
              <a:latin typeface="Open sans"/>
              <a:cs typeface="Times" panose="02020603050405020304" pitchFamily="18" charset="0"/>
            </a:endParaRPr>
          </a:p>
        </p:txBody>
      </p:sp>
      <p:sp>
        <p:nvSpPr>
          <p:cNvPr id="5" name="TextBox 4"/>
          <p:cNvSpPr txBox="1"/>
          <p:nvPr/>
        </p:nvSpPr>
        <p:spPr>
          <a:xfrm>
            <a:off x="5717309" y="1225689"/>
            <a:ext cx="7139709" cy="563231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Preparation and Planning</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Immediate Response</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Containment and Control</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Evacuation and Shelter-in-Place</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Medical Response</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Environmental Protection</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Communication</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Investigation and Documentation</a:t>
            </a:r>
          </a:p>
          <a:p>
            <a:pPr marL="342900" indent="-342900">
              <a:lnSpc>
                <a:spcPct val="150000"/>
              </a:lnSpc>
              <a:buFont typeface="Wingdings" panose="05000000000000000000" pitchFamily="2" charset="2"/>
              <a:buChar char="§"/>
            </a:pPr>
            <a:r>
              <a:rPr lang="en-IN" sz="2400" dirty="0">
                <a:latin typeface="Open sans"/>
                <a:cs typeface="Times" panose="02020603050405020304" pitchFamily="18" charset="0"/>
              </a:rPr>
              <a:t>Recovery and Cleanup</a:t>
            </a:r>
          </a:p>
          <a:p>
            <a:pPr marL="342900" indent="-342900">
              <a:lnSpc>
                <a:spcPct val="150000"/>
              </a:lnSpc>
              <a:buFont typeface="Wingdings" panose="05000000000000000000" pitchFamily="2" charset="2"/>
              <a:buChar char="§"/>
            </a:pPr>
            <a:endParaRPr lang="en-IN" sz="24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2"/>
          <p:cNvSpPr>
            <a:spLocks noGrp="1" noEditPoints="1" noChangeArrowheads="1"/>
          </p:cNvSpPr>
          <p:nvPr>
            <p:ph type="title"/>
          </p:nvPr>
        </p:nvSpPr>
        <p:spPr>
          <a:xfrm>
            <a:off x="76200" y="2948304"/>
            <a:ext cx="3667028" cy="1139825"/>
          </a:xfrm>
        </p:spPr>
        <p:txBody>
          <a:bodyPr>
            <a:normAutofit fontScale="90000"/>
          </a:bodyPr>
          <a:lstStyle/>
          <a:p>
            <a:pPr algn="ctr" eaLnBrk="1" hangingPunct="1"/>
            <a:r>
              <a:rPr lang="en-IN" altLang="en-US" sz="3600" b="1" u="sng" dirty="0">
                <a:solidFill>
                  <a:srgbClr val="FF0000"/>
                </a:solidFill>
                <a:latin typeface="Times" panose="02020603050405020304" pitchFamily="18" charset="0"/>
                <a:cs typeface="Times" panose="02020603050405020304" pitchFamily="18" charset="0"/>
              </a:rPr>
              <a:t> </a:t>
            </a:r>
            <a:r>
              <a:rPr lang="en-IN" altLang="en-US" b="1" dirty="0">
                <a:solidFill>
                  <a:srgbClr val="C00000"/>
                </a:solidFill>
                <a:latin typeface="Open sans"/>
                <a:cs typeface="Times" panose="02020603050405020304" pitchFamily="18" charset="0"/>
              </a:rPr>
              <a:t>OFF-SITE</a:t>
            </a:r>
            <a:br>
              <a:rPr lang="en-IN" altLang="en-US" b="1" dirty="0">
                <a:solidFill>
                  <a:srgbClr val="C00000"/>
                </a:solidFill>
                <a:latin typeface="Open sans"/>
                <a:cs typeface="Times" panose="02020603050405020304" pitchFamily="18" charset="0"/>
              </a:rPr>
            </a:br>
            <a:r>
              <a:rPr lang="en-IN" altLang="en-US" b="1" dirty="0">
                <a:solidFill>
                  <a:srgbClr val="C00000"/>
                </a:solidFill>
                <a:latin typeface="Open sans"/>
                <a:cs typeface="Times" panose="02020603050405020304" pitchFamily="18" charset="0"/>
              </a:rPr>
              <a:t> EMERGENCY</a:t>
            </a:r>
            <a:br>
              <a:rPr lang="en-IN" altLang="en-US" b="1" dirty="0">
                <a:solidFill>
                  <a:srgbClr val="C00000"/>
                </a:solidFill>
                <a:latin typeface="Open sans"/>
                <a:cs typeface="Times" panose="02020603050405020304" pitchFamily="18" charset="0"/>
              </a:rPr>
            </a:br>
            <a:r>
              <a:rPr lang="en-IN" altLang="en-US" b="1" dirty="0">
                <a:solidFill>
                  <a:srgbClr val="C00000"/>
                </a:solidFill>
                <a:latin typeface="Open sans"/>
                <a:cs typeface="Times" panose="02020603050405020304" pitchFamily="18" charset="0"/>
              </a:rPr>
              <a:t> PLAN </a:t>
            </a:r>
            <a:endParaRPr lang="en-US" altLang="en-US" sz="3100" b="1" dirty="0">
              <a:solidFill>
                <a:srgbClr val="C00000"/>
              </a:solidFill>
              <a:latin typeface="Open sans"/>
              <a:cs typeface="Times" panose="02020603050405020304" pitchFamily="18" charset="0"/>
            </a:endParaRPr>
          </a:p>
        </p:txBody>
      </p:sp>
      <p:sp>
        <p:nvSpPr>
          <p:cNvPr id="3" name="Rectangle 3"/>
          <p:cNvSpPr>
            <a:spLocks noGrp="1" noEditPoints="1" noChangeArrowheads="1"/>
          </p:cNvSpPr>
          <p:nvPr>
            <p:ph idx="1"/>
          </p:nvPr>
        </p:nvSpPr>
        <p:spPr>
          <a:xfrm>
            <a:off x="4210640" y="1590210"/>
            <a:ext cx="7437748" cy="4705815"/>
          </a:xfrm>
        </p:spPr>
        <p:txBody>
          <a:bodyPr>
            <a:noAutofit/>
          </a:bodyPr>
          <a:lstStyle/>
          <a:p>
            <a:pPr algn="just" eaLnBrk="1" hangingPunct="1">
              <a:lnSpc>
                <a:spcPct val="150000"/>
              </a:lnSpc>
            </a:pPr>
            <a:r>
              <a:rPr lang="en-IN" altLang="en-US" sz="2400" dirty="0">
                <a:latin typeface="Open sans"/>
                <a:cs typeface="Times" panose="02020603050405020304" pitchFamily="18" charset="0"/>
              </a:rPr>
              <a:t>Is an integral part of any major hard control system.</a:t>
            </a:r>
          </a:p>
          <a:p>
            <a:pPr algn="just" eaLnBrk="1" hangingPunct="1">
              <a:lnSpc>
                <a:spcPct val="150000"/>
              </a:lnSpc>
            </a:pPr>
            <a:r>
              <a:rPr lang="en-IN" altLang="en-US" sz="2400" dirty="0">
                <a:latin typeface="Open sans"/>
                <a:cs typeface="Times" panose="02020603050405020304" pitchFamily="18" charset="0"/>
              </a:rPr>
              <a:t>Base on those accidents, which could affect people and the environment outside the workers.</a:t>
            </a:r>
          </a:p>
          <a:p>
            <a:pPr algn="just" eaLnBrk="1" hangingPunct="1">
              <a:lnSpc>
                <a:spcPct val="150000"/>
              </a:lnSpc>
            </a:pPr>
            <a:r>
              <a:rPr lang="en-IN" altLang="en-US" sz="2400" dirty="0">
                <a:latin typeface="Open sans"/>
                <a:cs typeface="Times" panose="02020603050405020304" pitchFamily="18" charset="0"/>
              </a:rPr>
              <a:t>Based on those events which are most likely to occur.</a:t>
            </a:r>
          </a:p>
          <a:p>
            <a:pPr algn="just" eaLnBrk="1" hangingPunct="1">
              <a:lnSpc>
                <a:spcPct val="150000"/>
              </a:lnSpc>
            </a:pPr>
            <a:r>
              <a:rPr lang="en-IN" altLang="en-US" sz="2400" dirty="0">
                <a:latin typeface="Open sans"/>
                <a:cs typeface="Times" panose="02020603050405020304" pitchFamily="18" charset="0"/>
              </a:rPr>
              <a:t>A good off-site emergency plan has the flexibility in its application to emergencies other than those specifically included in the formation of the plan.</a:t>
            </a: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noEditPoints="1" noChangeArrowheads="1"/>
          </p:cNvSpPr>
          <p:nvPr>
            <p:ph type="title"/>
          </p:nvPr>
        </p:nvSpPr>
        <p:spPr>
          <a:xfrm>
            <a:off x="61032" y="2667000"/>
            <a:ext cx="4610782" cy="1524000"/>
          </a:xfrm>
        </p:spPr>
        <p:txBody>
          <a:bodyPr>
            <a:noAutofit/>
          </a:bodyPr>
          <a:lstStyle/>
          <a:p>
            <a:pPr algn="ctr"/>
            <a:r>
              <a:rPr lang="en-IN" altLang="en-US" sz="4000" b="1" dirty="0">
                <a:solidFill>
                  <a:srgbClr val="C00000"/>
                </a:solidFill>
                <a:latin typeface="Open sans"/>
                <a:cs typeface="Times" panose="02020603050405020304" pitchFamily="18" charset="0"/>
              </a:rPr>
              <a:t>OFF-SITE EMERGENCY</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 PLAN- PART-1</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 INDIVIDUAL </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INDUSTRIES)</a:t>
            </a:r>
            <a:endParaRPr lang="en-US" altLang="en-US" sz="4000" b="1" dirty="0">
              <a:solidFill>
                <a:srgbClr val="C00000"/>
              </a:solidFill>
              <a:latin typeface="Open sans"/>
              <a:cs typeface="Times" panose="02020603050405020304" pitchFamily="18" charset="0"/>
            </a:endParaRPr>
          </a:p>
        </p:txBody>
      </p:sp>
      <p:sp>
        <p:nvSpPr>
          <p:cNvPr id="3" name="Content Placeholder 2"/>
          <p:cNvSpPr>
            <a:spLocks noGrp="1" noEditPoints="1" noChangeArrowheads="1"/>
          </p:cNvSpPr>
          <p:nvPr>
            <p:ph idx="1"/>
          </p:nvPr>
        </p:nvSpPr>
        <p:spPr>
          <a:xfrm>
            <a:off x="5024487" y="1394460"/>
            <a:ext cx="6872140" cy="4777139"/>
          </a:xfrm>
        </p:spPr>
        <p:txBody>
          <a:bodyPr>
            <a:normAutofit fontScale="92500" lnSpcReduction="20000"/>
          </a:bodyPr>
          <a:lstStyle/>
          <a:p>
            <a:pPr>
              <a:lnSpc>
                <a:spcPct val="150000"/>
              </a:lnSpc>
            </a:pPr>
            <a:r>
              <a:rPr lang="en-IN" altLang="en-US" sz="2600" dirty="0">
                <a:latin typeface="Open sans"/>
                <a:cs typeface="Times" panose="02020603050405020304" pitchFamily="18" charset="0"/>
              </a:rPr>
              <a:t>Site location – road/ railway stations</a:t>
            </a:r>
          </a:p>
          <a:p>
            <a:pPr>
              <a:lnSpc>
                <a:spcPct val="150000"/>
              </a:lnSpc>
            </a:pPr>
            <a:r>
              <a:rPr lang="en-IN" altLang="en-US" sz="2600" dirty="0">
                <a:latin typeface="Open sans"/>
                <a:cs typeface="Times" panose="02020603050405020304" pitchFamily="18" charset="0"/>
              </a:rPr>
              <a:t>Brief details of manufacturing processes and materials handled.</a:t>
            </a:r>
          </a:p>
          <a:p>
            <a:pPr>
              <a:lnSpc>
                <a:spcPct val="150000"/>
              </a:lnSpc>
            </a:pPr>
            <a:r>
              <a:rPr lang="en-IN" altLang="en-US" sz="2600" dirty="0">
                <a:latin typeface="Open sans"/>
                <a:cs typeface="Times" panose="02020603050405020304" pitchFamily="18" charset="0"/>
              </a:rPr>
              <a:t>Hazard potential.</a:t>
            </a:r>
          </a:p>
          <a:p>
            <a:pPr>
              <a:lnSpc>
                <a:spcPct val="150000"/>
              </a:lnSpc>
            </a:pPr>
            <a:r>
              <a:rPr lang="en-IN" altLang="en-US" sz="2600" dirty="0">
                <a:latin typeface="Open sans"/>
                <a:cs typeface="Times" panose="02020603050405020304" pitchFamily="18" charset="0"/>
              </a:rPr>
              <a:t>Basic control system and communications.</a:t>
            </a:r>
          </a:p>
          <a:p>
            <a:pPr>
              <a:lnSpc>
                <a:spcPct val="150000"/>
              </a:lnSpc>
            </a:pPr>
            <a:r>
              <a:rPr lang="en-IN" altLang="en-US" sz="2600" dirty="0">
                <a:latin typeface="Open sans"/>
                <a:cs typeface="Times" panose="02020603050405020304" pitchFamily="18" charset="0"/>
              </a:rPr>
              <a:t>Material safety data sheets of important hazardous chemicals handled.</a:t>
            </a:r>
          </a:p>
          <a:p>
            <a:pPr>
              <a:lnSpc>
                <a:spcPct val="150000"/>
              </a:lnSpc>
            </a:pPr>
            <a:r>
              <a:rPr lang="en-IN" altLang="en-US" sz="2600" dirty="0">
                <a:latin typeface="Open sans"/>
                <a:cs typeface="Times" panose="02020603050405020304" pitchFamily="18" charset="0"/>
              </a:rPr>
              <a:t>Responsibilities and duties of key personnel.</a:t>
            </a:r>
          </a:p>
          <a:p>
            <a:pPr>
              <a:lnSpc>
                <a:spcPct val="150000"/>
              </a:lnSpc>
            </a:pPr>
            <a:endParaRPr lang="en-US" altLang="en-US" sz="25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19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noEditPoints="1" noChangeArrowheads="1"/>
          </p:cNvSpPr>
          <p:nvPr>
            <p:ph type="title"/>
          </p:nvPr>
        </p:nvSpPr>
        <p:spPr>
          <a:xfrm>
            <a:off x="148937" y="2891820"/>
            <a:ext cx="3970481" cy="1356152"/>
          </a:xfrm>
        </p:spPr>
        <p:txBody>
          <a:bodyPr>
            <a:noAutofit/>
          </a:bodyPr>
          <a:lstStyle/>
          <a:p>
            <a:pPr algn="ctr">
              <a:lnSpc>
                <a:spcPct val="100000"/>
              </a:lnSpc>
            </a:pPr>
            <a:r>
              <a:rPr lang="en-IN" altLang="en-US" sz="4000" b="1" dirty="0">
                <a:solidFill>
                  <a:srgbClr val="C00000"/>
                </a:solidFill>
                <a:latin typeface="Open sans"/>
                <a:cs typeface="Times" panose="02020603050405020304" pitchFamily="18" charset="0"/>
              </a:rPr>
              <a:t>OFF-SITE </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EMERGENCY – PLAN-2</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(COMMON </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OFF-SITE </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EMERGENCY PLAN)</a:t>
            </a:r>
            <a:endParaRPr lang="en-US" altLang="en-US" sz="4000" dirty="0">
              <a:solidFill>
                <a:srgbClr val="C00000"/>
              </a:solidFill>
              <a:latin typeface="Open sans"/>
              <a:cs typeface="Times" panose="02020603050405020304" pitchFamily="18" charset="0"/>
            </a:endParaRPr>
          </a:p>
        </p:txBody>
      </p:sp>
      <p:sp>
        <p:nvSpPr>
          <p:cNvPr id="3" name="Content Placeholder 2"/>
          <p:cNvSpPr>
            <a:spLocks noGrp="1" noEditPoints="1"/>
          </p:cNvSpPr>
          <p:nvPr>
            <p:ph idx="1"/>
          </p:nvPr>
        </p:nvSpPr>
        <p:spPr>
          <a:xfrm>
            <a:off x="4673599" y="1475782"/>
            <a:ext cx="7148945" cy="4515431"/>
          </a:xfrm>
        </p:spPr>
        <p:txBody>
          <a:bodyPr>
            <a:noAutofit/>
          </a:bodyPr>
          <a:lstStyle/>
          <a:p>
            <a:pPr algn="just">
              <a:lnSpc>
                <a:spcPct val="150000"/>
              </a:lnSpc>
            </a:pPr>
            <a:r>
              <a:rPr lang="en-IN" sz="2000" dirty="0">
                <a:latin typeface="Open sans"/>
                <a:cs typeface="Times" panose="02020603050405020304" pitchFamily="18" charset="0"/>
              </a:rPr>
              <a:t>Sectorial division of emergency planning zone</a:t>
            </a:r>
          </a:p>
          <a:p>
            <a:pPr marL="0" indent="0" algn="just">
              <a:lnSpc>
                <a:spcPct val="150000"/>
              </a:lnSpc>
              <a:buFont typeface="Arial" panose="020B0604020202020204" pitchFamily="34" charset="0"/>
              <a:buNone/>
            </a:pPr>
            <a:r>
              <a:rPr lang="en-IN" sz="2000" dirty="0">
                <a:latin typeface="Open sans"/>
                <a:cs typeface="Times" panose="02020603050405020304" pitchFamily="18" charset="0"/>
              </a:rPr>
              <a:t>( Direction/distance/Sectors giving details of villages and approximate population)</a:t>
            </a:r>
          </a:p>
          <a:p>
            <a:pPr algn="just">
              <a:lnSpc>
                <a:spcPct val="150000"/>
              </a:lnSpc>
            </a:pPr>
            <a:r>
              <a:rPr lang="en-IN" sz="2000" dirty="0">
                <a:latin typeface="Open sans"/>
                <a:cs typeface="Times" panose="02020603050405020304" pitchFamily="18" charset="0"/>
              </a:rPr>
              <a:t>Emergency committees.</a:t>
            </a:r>
          </a:p>
          <a:p>
            <a:pPr algn="just">
              <a:lnSpc>
                <a:spcPct val="150000"/>
              </a:lnSpc>
            </a:pPr>
            <a:r>
              <a:rPr lang="en-IN" sz="2000" dirty="0">
                <a:latin typeface="Open sans"/>
                <a:cs typeface="Times" panose="02020603050405020304" pitchFamily="18" charset="0"/>
              </a:rPr>
              <a:t>Notification of off-site emergency.</a:t>
            </a:r>
          </a:p>
          <a:p>
            <a:pPr algn="just">
              <a:lnSpc>
                <a:spcPct val="150000"/>
              </a:lnSpc>
            </a:pPr>
            <a:r>
              <a:rPr lang="en-IN" sz="2000" dirty="0">
                <a:latin typeface="Open sans"/>
                <a:cs typeface="Times" panose="02020603050405020304" pitchFamily="18" charset="0"/>
              </a:rPr>
              <a:t>Responsibilities and duties of Govt. and other agencies.</a:t>
            </a:r>
          </a:p>
          <a:p>
            <a:pPr algn="just">
              <a:lnSpc>
                <a:spcPct val="150000"/>
              </a:lnSpc>
            </a:pPr>
            <a:r>
              <a:rPr lang="en-IN" sz="2000" dirty="0">
                <a:latin typeface="Open sans"/>
                <a:cs typeface="Times" panose="02020603050405020304" pitchFamily="18" charset="0"/>
              </a:rPr>
              <a:t>Annexures containing details of telephone numbers. Contact address safety professionals of the area, Medical facilities etc.</a:t>
            </a:r>
          </a:p>
          <a:p>
            <a:pPr>
              <a:lnSpc>
                <a:spcPct val="150000"/>
              </a:lnSpc>
            </a:pPr>
            <a:endParaRPr lang="en-US" sz="25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4433455" y="1400237"/>
            <a:ext cx="6801733" cy="4524315"/>
          </a:xfrm>
          <a:prstGeom prst="rect">
            <a:avLst/>
          </a:prstGeom>
          <a:noFill/>
        </p:spPr>
        <p:txBody>
          <a:bodyPr wrap="square">
            <a:spAutoFit/>
          </a:bodyPr>
          <a:lstStyle/>
          <a:p>
            <a:pPr marL="0" indent="0">
              <a:buNone/>
            </a:pPr>
            <a:r>
              <a:rPr lang="en-US" sz="2400" b="1" dirty="0">
                <a:latin typeface="Open sans"/>
                <a:cs typeface="Times New Roman" panose="02020603050405020304" pitchFamily="18" charset="0"/>
              </a:rPr>
              <a:t>Upon completion of this lesson you will be able to know:</a:t>
            </a: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What is CBRN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TIC &amp; TIM</a:t>
            </a:r>
          </a:p>
          <a:p>
            <a:pPr marL="457200" indent="-457200">
              <a:buFont typeface="Wingdings" panose="05000000000000000000" pitchFamily="2" charset="2"/>
              <a:buChar char="Ø"/>
            </a:pPr>
            <a:r>
              <a:rPr lang="en-US" sz="2400" dirty="0">
                <a:latin typeface="Open sans"/>
                <a:cs typeface="Times New Roman" panose="02020603050405020304" pitchFamily="18" charset="0"/>
              </a:rPr>
              <a:t>Management of HAZMAT Transportation accident</a:t>
            </a:r>
          </a:p>
          <a:p>
            <a:pPr marL="457200" indent="-457200">
              <a:buFont typeface="Wingdings" panose="05000000000000000000" pitchFamily="2" charset="2"/>
              <a:buChar char="Ø"/>
            </a:pPr>
            <a:r>
              <a:rPr lang="en-US" sz="2400" dirty="0">
                <a:latin typeface="Open sans"/>
                <a:cs typeface="Times New Roman" panose="02020603050405020304" pitchFamily="18" charset="0"/>
              </a:rPr>
              <a:t>Role and Procedure during offsite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CBRN </a:t>
            </a:r>
            <a:r>
              <a:rPr lang="en-US" sz="2400" dirty="0" err="1">
                <a:latin typeface="Open sans"/>
                <a:cs typeface="Times New Roman" panose="02020603050405020304" pitchFamily="18" charset="0"/>
              </a:rPr>
              <a:t>Eqpts</a:t>
            </a:r>
            <a:r>
              <a:rPr lang="en-US" sz="2400" dirty="0">
                <a:latin typeface="Open sans"/>
                <a:cs typeface="Times New Roman" panose="02020603050405020304" pitchFamily="18" charset="0"/>
              </a:rPr>
              <a:t>, Wiser/ERG apps</a:t>
            </a:r>
          </a:p>
          <a:p>
            <a:pPr marL="457200" indent="-457200">
              <a:buFont typeface="Wingdings" panose="05000000000000000000" pitchFamily="2" charset="2"/>
              <a:buChar char="Ø"/>
            </a:pPr>
            <a:r>
              <a:rPr lang="en-US" sz="2400" dirty="0">
                <a:latin typeface="Open sans"/>
                <a:cs typeface="Times New Roman" panose="02020603050405020304" pitchFamily="18" charset="0"/>
              </a:rPr>
              <a:t>Monitoring of threats in cities/towns with MAH Units</a:t>
            </a:r>
          </a:p>
          <a:p>
            <a:pPr marL="457200" indent="-457200">
              <a:buFont typeface="Wingdings" panose="05000000000000000000" pitchFamily="2" charset="2"/>
              <a:buChar char="Ø"/>
            </a:pPr>
            <a:r>
              <a:rPr lang="en-US" sz="2400" dirty="0">
                <a:latin typeface="Open sans"/>
                <a:cs typeface="Times New Roman" panose="02020603050405020304" pitchFamily="18" charset="0"/>
              </a:rPr>
              <a:t>Conclusion</a:t>
            </a:r>
            <a:endParaRPr lang="en-US" sz="2800" dirty="0">
              <a:latin typeface="Open sans"/>
              <a:cs typeface="Times New Roman" panose="02020603050405020304" pitchFamily="18" charset="0"/>
            </a:endParaRPr>
          </a:p>
        </p:txBody>
      </p:sp>
      <p:sp>
        <p:nvSpPr>
          <p:cNvPr id="5" name="TextBox 4"/>
          <p:cNvSpPr txBox="1"/>
          <p:nvPr/>
        </p:nvSpPr>
        <p:spPr>
          <a:xfrm>
            <a:off x="-894774" y="2721114"/>
            <a:ext cx="6493165" cy="707886"/>
          </a:xfrm>
          <a:prstGeom prst="rect">
            <a:avLst/>
          </a:prstGeom>
          <a:noFill/>
        </p:spPr>
        <p:txBody>
          <a:bodyPr wrap="square">
            <a:spAutoFit/>
          </a:bodyPr>
          <a:lstStyle/>
          <a:p>
            <a:pPr algn="ctr"/>
            <a:r>
              <a:rPr lang="en-US" sz="4000" b="1" dirty="0">
                <a:solidFill>
                  <a:srgbClr val="FF0000"/>
                </a:solidFill>
                <a:latin typeface="Open sans"/>
                <a:cs typeface="Times" panose="02020603050405020304" pitchFamily="18" charset="0"/>
              </a:rPr>
              <a:t>OBJECTIVE</a:t>
            </a:r>
            <a:endParaRPr lang="en-IN" sz="1200" b="1" dirty="0">
              <a:solidFill>
                <a:srgbClr val="FF0000"/>
              </a:solidFill>
              <a:latin typeface="Open sans"/>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20</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noEditPoints="1" noChangeArrowheads="1"/>
          </p:cNvSpPr>
          <p:nvPr>
            <p:ph type="title"/>
          </p:nvPr>
        </p:nvSpPr>
        <p:spPr>
          <a:xfrm>
            <a:off x="-67664" y="2909454"/>
            <a:ext cx="4244862" cy="741838"/>
          </a:xfrm>
        </p:spPr>
        <p:txBody>
          <a:bodyPr>
            <a:noAutofit/>
          </a:bodyPr>
          <a:lstStyle/>
          <a:p>
            <a:pPr algn="ctr"/>
            <a:r>
              <a:rPr lang="en-IN" altLang="en-US" sz="4000" b="1" dirty="0">
                <a:solidFill>
                  <a:srgbClr val="C00000"/>
                </a:solidFill>
                <a:latin typeface="Open sans"/>
                <a:cs typeface="Times" panose="02020603050405020304" pitchFamily="18" charset="0"/>
              </a:rPr>
              <a:t>SAFETY</a:t>
            </a:r>
            <a:br>
              <a:rPr lang="en-IN" altLang="en-US" sz="4000" b="1" dirty="0">
                <a:solidFill>
                  <a:srgbClr val="C00000"/>
                </a:solidFill>
                <a:latin typeface="Open sans"/>
                <a:cs typeface="Times" panose="02020603050405020304" pitchFamily="18" charset="0"/>
              </a:rPr>
            </a:br>
            <a:r>
              <a:rPr lang="en-IN" altLang="en-US" sz="4000" b="1" dirty="0">
                <a:solidFill>
                  <a:srgbClr val="C00000"/>
                </a:solidFill>
                <a:latin typeface="Open sans"/>
                <a:cs typeface="Times" panose="02020603050405020304" pitchFamily="18" charset="0"/>
              </a:rPr>
              <a:t> EQUIPMENT</a:t>
            </a:r>
          </a:p>
        </p:txBody>
      </p:sp>
      <p:sp>
        <p:nvSpPr>
          <p:cNvPr id="3" name="Content Placeholder 2"/>
          <p:cNvSpPr>
            <a:spLocks noGrp="1" noEditPoints="1" noChangeArrowheads="1"/>
          </p:cNvSpPr>
          <p:nvPr>
            <p:ph idx="1"/>
          </p:nvPr>
        </p:nvSpPr>
        <p:spPr>
          <a:xfrm>
            <a:off x="4177198" y="1512326"/>
            <a:ext cx="5005304" cy="4849968"/>
          </a:xfrm>
        </p:spPr>
        <p:txBody>
          <a:bodyPr>
            <a:normAutofit/>
          </a:bodyPr>
          <a:lstStyle/>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Respirators.</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Gum boot.</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Safety helmets.</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Asbestos Rubber hand gloves</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Google and face shield.</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Toxic gas measuring instrument.</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Explosive meter.</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Oxygen measuring instrument.</a:t>
            </a:r>
          </a:p>
          <a:p>
            <a:pPr>
              <a:buFont typeface="Wingdings" panose="05000000000000000000" pitchFamily="2" charset="2"/>
              <a:buChar char="§"/>
            </a:pPr>
            <a:r>
              <a:rPr lang="en-IN" altLang="en-US" sz="2400" dirty="0">
                <a:solidFill>
                  <a:schemeClr val="tx1"/>
                </a:solidFill>
                <a:latin typeface="Open sans"/>
                <a:cs typeface="Times" panose="02020603050405020304" pitchFamily="18" charset="0"/>
              </a:rPr>
              <a:t>Wind direction indicator</a:t>
            </a:r>
          </a:p>
          <a:p>
            <a:pPr>
              <a:buFont typeface="Wingdings" panose="05000000000000000000" pitchFamily="2" charset="2"/>
              <a:buChar char="§"/>
            </a:pPr>
            <a:endParaRPr lang="en-US" altLang="en-US" sz="2600" dirty="0">
              <a:solidFill>
                <a:schemeClr val="tx1"/>
              </a:solidFill>
              <a:latin typeface="Times" panose="02020603050405020304" pitchFamily="18" charset="0"/>
              <a:cs typeface="Times" panose="02020603050405020304" pitchFamily="18" charset="0"/>
            </a:endParaRPr>
          </a:p>
        </p:txBody>
      </p:sp>
      <p:pic>
        <p:nvPicPr>
          <p:cNvPr id="5" name="Picture 4"/>
          <p:cNvPicPr>
            <a:picLocks noChangeAspect="1"/>
          </p:cNvPicPr>
          <p:nvPr/>
        </p:nvPicPr>
        <p:blipFill>
          <a:blip r:embed="rId2"/>
          <a:srcRect/>
          <a:stretch>
            <a:fillRect/>
          </a:stretch>
        </p:blipFill>
        <p:spPr>
          <a:xfrm>
            <a:off x="9116290" y="1777912"/>
            <a:ext cx="2791353" cy="2475571"/>
          </a:xfrm>
          <a:prstGeom prst="rect">
            <a:avLst/>
          </a:prstGeom>
        </p:spPr>
      </p:pic>
      <p:pic>
        <p:nvPicPr>
          <p:cNvPr id="6" name="Picture 5"/>
          <p:cNvPicPr>
            <a:picLocks noChangeAspect="1"/>
          </p:cNvPicPr>
          <p:nvPr/>
        </p:nvPicPr>
        <p:blipFill>
          <a:blip r:embed="rId3"/>
          <a:srcRect/>
          <a:stretch>
            <a:fillRect/>
          </a:stretch>
        </p:blipFill>
        <p:spPr>
          <a:xfrm>
            <a:off x="9116290" y="4278573"/>
            <a:ext cx="2900218" cy="2442902"/>
          </a:xfrm>
          <a:prstGeom prst="rect">
            <a:avLst/>
          </a:prstGeom>
        </p:spPr>
      </p:pic>
      <p:sp>
        <p:nvSpPr>
          <p:cNvPr id="7" name="TextBox 6"/>
          <p:cNvSpPr txBox="1"/>
          <p:nvPr/>
        </p:nvSpPr>
        <p:spPr>
          <a:xfrm>
            <a:off x="1524000" y="7034970"/>
            <a:ext cx="4953000" cy="230832"/>
          </a:xfrm>
          <a:prstGeom prst="rect">
            <a:avLst/>
          </a:prstGeom>
          <a:noFill/>
        </p:spPr>
        <p:txBody>
          <a:bodyPr wrap="square" rtlCol="0">
            <a:spAutoFit/>
          </a:bodyPr>
          <a:lstStyle/>
          <a:p>
            <a:r>
              <a:rPr lang="en-US" sz="900">
                <a:latin typeface="Times" panose="02020603050405020304" pitchFamily="18" charset="0"/>
                <a:cs typeface="Times" panose="02020603050405020304" pitchFamily="18" charset="0"/>
                <a:hlinkClick r:id="rId4" tooltip="https://www.flickr.com/photos/f-r-a-n-k/325846542/"/>
              </a:rPr>
              <a:t>This Photo</a:t>
            </a:r>
            <a:r>
              <a:rPr lang="en-US" sz="900">
                <a:latin typeface="Times" panose="02020603050405020304" pitchFamily="18" charset="0"/>
                <a:cs typeface="Times" panose="02020603050405020304" pitchFamily="18" charset="0"/>
              </a:rPr>
              <a:t> by Unknown Author is licensed under </a:t>
            </a:r>
            <a:r>
              <a:rPr lang="en-US" sz="900">
                <a:latin typeface="Times" panose="02020603050405020304" pitchFamily="18" charset="0"/>
                <a:cs typeface="Times" panose="02020603050405020304" pitchFamily="18" charset="0"/>
                <a:hlinkClick r:id="rId5" tooltip="https://creativecommons.org/licenses/by/3.0/"/>
              </a:rPr>
              <a:t>CC BY</a:t>
            </a:r>
            <a:endParaRPr lang="en-US" sz="900">
              <a:latin typeface="Times" panose="02020603050405020304" pitchFamily="18" charset="0"/>
              <a:cs typeface="Times" panose="02020603050405020304" pitchFamily="18" charset="0"/>
            </a:endParaRPr>
          </a:p>
        </p:txBody>
      </p:sp>
      <p:pic>
        <p:nvPicPr>
          <p:cNvPr id="12" name="Picture 11"/>
          <p:cNvPicPr>
            <a:picLocks noChangeAspect="1"/>
          </p:cNvPicPr>
          <p:nvPr/>
        </p:nvPicPr>
        <p:blipFill>
          <a:blip r:embed="rId6"/>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7"/>
          <a:stretch>
            <a:fillRect/>
          </a:stretch>
        </p:blipFill>
        <p:spPr>
          <a:xfrm>
            <a:off x="10495280" y="47308"/>
            <a:ext cx="1635688" cy="1562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390766" y="2340754"/>
            <a:ext cx="9711947" cy="1824923"/>
          </a:xfrm>
          <a:prstGeom prst="rect">
            <a:avLst/>
          </a:prstGeom>
          <a:noFill/>
        </p:spPr>
        <p:txBody>
          <a:bodyPr wrap="square">
            <a:spAutoFit/>
          </a:bodyPr>
          <a:lstStyle/>
          <a:p>
            <a:pPr algn="ctr">
              <a:lnSpc>
                <a:spcPct val="150000"/>
              </a:lnSpc>
            </a:pPr>
            <a:r>
              <a:rPr lang="en-US" sz="40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4000" b="1" dirty="0">
                <a:solidFill>
                  <a:srgbClr val="FF0000"/>
                </a:solidFill>
                <a:highlight>
                  <a:srgbClr val="FFFF00"/>
                </a:highlight>
                <a:latin typeface="Open sans"/>
                <a:cs typeface="Times New Roman" panose="02020603050405020304" pitchFamily="18" charset="0"/>
              </a:rPr>
              <a:t>INFO ABOUT CBRN EQPTS, WISER/ERG APPS</a:t>
            </a:r>
          </a:p>
        </p:txBody>
      </p:sp>
      <p:pic>
        <p:nvPicPr>
          <p:cNvPr id="7" name="Picture 6"/>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8" name="Picture 7"/>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84727" y="2484582"/>
            <a:ext cx="3722255" cy="841972"/>
          </a:xfrm>
          <a:noFill/>
          <a:ln w="12700">
            <a:solidFill>
              <a:schemeClr val="accent1"/>
            </a:solidFill>
          </a:ln>
        </p:spPr>
        <p:style>
          <a:lnRef idx="1">
            <a:schemeClr val="accent4"/>
          </a:lnRef>
          <a:fillRef idx="3">
            <a:schemeClr val="accent4"/>
          </a:fillRef>
          <a:effectRef idx="2">
            <a:schemeClr val="accent4"/>
          </a:effectRef>
          <a:fontRef idx="minor">
            <a:schemeClr val="lt1"/>
          </a:fontRef>
        </p:style>
        <p:txBody>
          <a:bodyPr>
            <a:noAutofit/>
          </a:bodyPr>
          <a:lstStyle/>
          <a:p>
            <a:pPr algn="ctr" eaLnBrk="1" hangingPunct="1"/>
            <a:r>
              <a:rPr lang="en-US" sz="4000" b="1" u="sng" dirty="0">
                <a:ln>
                  <a:solidFill>
                    <a:sysClr val="windowText" lastClr="000000"/>
                  </a:solidFill>
                </a:ln>
                <a:solidFill>
                  <a:srgbClr val="C00000"/>
                </a:solidFill>
                <a:latin typeface="Open sans"/>
                <a:cs typeface="Times New Roman" panose="02020603050405020304" pitchFamily="18" charset="0"/>
              </a:rPr>
              <a:t>ELECTRONIC</a:t>
            </a:r>
            <a:br>
              <a:rPr lang="en-US" sz="4000" b="1" u="sng" dirty="0">
                <a:ln>
                  <a:solidFill>
                    <a:sysClr val="windowText" lastClr="000000"/>
                  </a:solidFill>
                </a:ln>
                <a:solidFill>
                  <a:srgbClr val="C00000"/>
                </a:solidFill>
                <a:latin typeface="Open sans"/>
                <a:cs typeface="Times New Roman" panose="02020603050405020304" pitchFamily="18" charset="0"/>
              </a:rPr>
            </a:br>
            <a:r>
              <a:rPr lang="en-US" sz="4000" b="1" u="sng" dirty="0">
                <a:ln>
                  <a:solidFill>
                    <a:sysClr val="windowText" lastClr="000000"/>
                  </a:solidFill>
                </a:ln>
                <a:solidFill>
                  <a:srgbClr val="C00000"/>
                </a:solidFill>
                <a:latin typeface="Open sans"/>
                <a:cs typeface="Times New Roman" panose="02020603050405020304" pitchFamily="18" charset="0"/>
              </a:rPr>
              <a:t> DOSIMETER</a:t>
            </a:r>
            <a:endParaRPr lang="zh-CN" altLang="en-US" sz="4000" dirty="0">
              <a:solidFill>
                <a:srgbClr val="C00000"/>
              </a:solidFill>
              <a:latin typeface="Open sans"/>
            </a:endParaRPr>
          </a:p>
        </p:txBody>
      </p:sp>
      <p:pic>
        <p:nvPicPr>
          <p:cNvPr id="3" name="Content Placeholder 2" descr="G:\equipment\DSC_0190.JPG"/>
          <p:cNvPicPr>
            <a:picLocks noGrp="1" noChangeAspect="1" noChangeArrowheads="1"/>
          </p:cNvPicPr>
          <p:nvPr>
            <p:ph idx="1"/>
          </p:nvPr>
        </p:nvPicPr>
        <p:blipFill rotWithShape="1">
          <a:blip r:embed="rId2"/>
          <a:srcRect l="34369" t="18323" r="34161" b="23602"/>
          <a:stretch>
            <a:fillRect/>
          </a:stretch>
        </p:blipFill>
        <p:spPr>
          <a:xfrm>
            <a:off x="9904794" y="1832394"/>
            <a:ext cx="2268177" cy="4726420"/>
          </a:xfrm>
        </p:spPr>
      </p:pic>
      <p:sp>
        <p:nvSpPr>
          <p:cNvPr id="5" name="TextBox 4"/>
          <p:cNvSpPr txBox="1">
            <a:spLocks noChangeArrowheads="1"/>
          </p:cNvSpPr>
          <p:nvPr/>
        </p:nvSpPr>
        <p:spPr bwMode="auto">
          <a:xfrm flipH="1">
            <a:off x="4036289" y="1392969"/>
            <a:ext cx="5811333" cy="5170646"/>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DETECTOR</a:t>
            </a:r>
            <a:r>
              <a:rPr lang="en-US" sz="2000" dirty="0">
                <a:latin typeface="Open sans"/>
                <a:cs typeface="Times New Roman" panose="02020603050405020304" pitchFamily="18" charset="0"/>
              </a:rPr>
              <a:t> :-	 Gamma &amp; x-ray (Dose)</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PRINCIPLE</a:t>
            </a:r>
            <a:r>
              <a:rPr lang="en-US" sz="2000" dirty="0">
                <a:latin typeface="Open sans"/>
                <a:cs typeface="Times New Roman" panose="02020603050405020304" pitchFamily="18" charset="0"/>
              </a:rPr>
              <a:t> :- 	Semi-conductor                </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 RANGE </a:t>
            </a:r>
            <a:r>
              <a:rPr lang="en-US" sz="2000" dirty="0">
                <a:latin typeface="Open sans"/>
                <a:cs typeface="Times New Roman" panose="02020603050405020304" pitchFamily="18" charset="0"/>
              </a:rPr>
              <a:t>	:- 	1uSv to 999999 </a:t>
            </a:r>
            <a:r>
              <a:rPr lang="en-US" sz="2000" dirty="0" err="1">
                <a:latin typeface="Open sans"/>
                <a:cs typeface="Times New Roman" panose="02020603050405020304" pitchFamily="18" charset="0"/>
              </a:rPr>
              <a:t>uSv</a:t>
            </a:r>
            <a:r>
              <a:rPr lang="en-US" sz="2000" dirty="0">
                <a:latin typeface="Open sans"/>
                <a:cs typeface="Times New Roman" panose="02020603050405020304" pitchFamily="18" charset="0"/>
              </a:rPr>
              <a:t> </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DISPLAY</a:t>
            </a:r>
            <a:r>
              <a:rPr lang="en-US" sz="2000" dirty="0">
                <a:latin typeface="Open sans"/>
                <a:cs typeface="Times New Roman" panose="02020603050405020304" pitchFamily="18" charset="0"/>
              </a:rPr>
              <a:t> 	:- 	6 digit LCD</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ACCURACY:</a:t>
            </a:r>
            <a:r>
              <a:rPr lang="en-US" sz="2000" dirty="0">
                <a:latin typeface="Open sans"/>
                <a:cs typeface="Times New Roman" panose="02020603050405020304" pitchFamily="18" charset="0"/>
              </a:rPr>
              <a:t>- 	(±)15%</a:t>
            </a:r>
          </a:p>
          <a:p>
            <a:pPr marL="457200" indent="-457200">
              <a:lnSpc>
                <a:spcPct val="150000"/>
              </a:lnSpc>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BATTERY:</a:t>
            </a:r>
            <a:r>
              <a:rPr lang="en-US" sz="2000" dirty="0">
                <a:latin typeface="Open sans"/>
                <a:cs typeface="Times New Roman" panose="02020603050405020304" pitchFamily="18" charset="0"/>
              </a:rPr>
              <a:t>- 	Lithium Ion Cell  (03 volts)</a:t>
            </a:r>
          </a:p>
          <a:p>
            <a:pPr marL="457200" indent="-457200">
              <a:lnSpc>
                <a:spcPct val="150000"/>
              </a:lnSpc>
              <a:buFont typeface="Wingdings" panose="05000000000000000000" pitchFamily="2" charset="2"/>
              <a:buChar char="Ø"/>
            </a:pPr>
            <a:r>
              <a:rPr lang="en-US" sz="2000" dirty="0">
                <a:latin typeface="Open sans"/>
                <a:cs typeface="Times New Roman" panose="02020603050405020304" pitchFamily="18" charset="0"/>
              </a:rPr>
              <a:t>Used for 1000 </a:t>
            </a:r>
            <a:r>
              <a:rPr lang="en-US" sz="2000" dirty="0" err="1">
                <a:latin typeface="Open sans"/>
                <a:cs typeface="Times New Roman" panose="02020603050405020304" pitchFamily="18" charset="0"/>
              </a:rPr>
              <a:t>hrs</a:t>
            </a:r>
            <a:endParaRPr lang="en-US" sz="2000" dirty="0">
              <a:latin typeface="Open sans"/>
              <a:cs typeface="Times New Roman" panose="02020603050405020304" pitchFamily="18" charset="0"/>
            </a:endParaRPr>
          </a:p>
          <a:p>
            <a:pPr marL="457200" indent="-457200" fontAlgn="t">
              <a:lnSpc>
                <a:spcPct val="150000"/>
              </a:lnSpc>
              <a:buFont typeface="Wingdings" panose="05000000000000000000" pitchFamily="2" charset="2"/>
              <a:buChar char="Ø"/>
            </a:pPr>
            <a:r>
              <a:rPr lang="en-US" sz="2000" dirty="0">
                <a:latin typeface="Open sans"/>
                <a:cs typeface="Times New Roman" panose="02020603050405020304" pitchFamily="18" charset="0"/>
              </a:rPr>
              <a:t>It records instantaneous dose</a:t>
            </a:r>
          </a:p>
          <a:p>
            <a:pPr marL="457200" indent="-457200" fontAlgn="t">
              <a:lnSpc>
                <a:spcPct val="150000"/>
              </a:lnSpc>
              <a:buFont typeface="Wingdings" panose="05000000000000000000" pitchFamily="2" charset="2"/>
              <a:buChar char="Ø"/>
            </a:pPr>
            <a:r>
              <a:rPr lang="en-US" sz="2000" dirty="0">
                <a:latin typeface="Open sans"/>
                <a:cs typeface="Times New Roman" panose="02020603050405020304" pitchFamily="18" charset="0"/>
              </a:rPr>
              <a:t>It is temporary record</a:t>
            </a:r>
          </a:p>
          <a:p>
            <a:pPr marL="457200" indent="-457200">
              <a:lnSpc>
                <a:spcPct val="150000"/>
              </a:lnSpc>
              <a:buFont typeface="Wingdings" panose="05000000000000000000" pitchFamily="2" charset="2"/>
              <a:buChar char="Ø"/>
            </a:pPr>
            <a:endParaRPr lang="en-US" sz="2000" dirty="0">
              <a:latin typeface="Open sans"/>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8"/>
          <p:cNvSpPr txBox="1">
            <a:spLocks noChangeArrowheads="1"/>
          </p:cNvSpPr>
          <p:nvPr/>
        </p:nvSpPr>
        <p:spPr bwMode="auto">
          <a:xfrm>
            <a:off x="364434" y="1394460"/>
            <a:ext cx="8508220" cy="3000821"/>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100" b="1" dirty="0">
                <a:solidFill>
                  <a:srgbClr val="0070C0"/>
                </a:solidFill>
                <a:latin typeface="Times New Roman" panose="02020603050405020304" pitchFamily="18" charset="0"/>
                <a:cs typeface="Times New Roman" panose="02020603050405020304" pitchFamily="18" charset="0"/>
              </a:rPr>
              <a:t> </a:t>
            </a:r>
            <a:r>
              <a:rPr lang="en-US" sz="2000" b="1" dirty="0">
                <a:solidFill>
                  <a:srgbClr val="0070C0"/>
                </a:solidFill>
                <a:latin typeface="Open sans"/>
                <a:cs typeface="Times New Roman" panose="02020603050405020304" pitchFamily="18" charset="0"/>
              </a:rPr>
              <a:t>PURPOSE      </a:t>
            </a:r>
            <a:r>
              <a:rPr lang="en-US" sz="2000" dirty="0">
                <a:latin typeface="Open sans"/>
                <a:cs typeface="Times New Roman" panose="02020603050405020304" pitchFamily="18" charset="0"/>
              </a:rPr>
              <a:t>: Beta/ Gama / X-Ray detection </a:t>
            </a:r>
          </a:p>
          <a:p>
            <a:r>
              <a:rPr lang="en-US" sz="2000" b="1" dirty="0">
                <a:solidFill>
                  <a:srgbClr val="0070C0"/>
                </a:solidFill>
                <a:latin typeface="Open sans"/>
                <a:cs typeface="Times New Roman" panose="02020603050405020304" pitchFamily="18" charset="0"/>
              </a:rPr>
              <a:t>ADVANTAGE</a:t>
            </a:r>
            <a:r>
              <a:rPr lang="en-US" sz="2000" dirty="0">
                <a:latin typeface="Open sans"/>
                <a:cs typeface="Times New Roman" panose="02020603050405020304" pitchFamily="18" charset="0"/>
              </a:rPr>
              <a:t> : 4 </a:t>
            </a:r>
            <a:r>
              <a:rPr lang="en-US" sz="2000" dirty="0" err="1">
                <a:latin typeface="Open sans"/>
                <a:cs typeface="Times New Roman" panose="02020603050405020304" pitchFamily="18" charset="0"/>
              </a:rPr>
              <a:t>Mtr</a:t>
            </a:r>
            <a:r>
              <a:rPr lang="en-US" sz="2000" dirty="0">
                <a:latin typeface="Open sans"/>
                <a:cs typeface="Times New Roman" panose="02020603050405020304" pitchFamily="18" charset="0"/>
              </a:rPr>
              <a:t> long Telescopic Probe </a:t>
            </a:r>
          </a:p>
          <a:p>
            <a:r>
              <a:rPr lang="en-US" sz="2000" b="1" dirty="0">
                <a:solidFill>
                  <a:srgbClr val="0070C0"/>
                </a:solidFill>
                <a:latin typeface="Open sans"/>
                <a:cs typeface="Times New Roman" panose="02020603050405020304" pitchFamily="18" charset="0"/>
              </a:rPr>
              <a:t>WORKS ON   </a:t>
            </a:r>
            <a:r>
              <a:rPr lang="en-US" sz="2000" dirty="0">
                <a:latin typeface="Open sans"/>
                <a:cs typeface="Times New Roman" panose="02020603050405020304" pitchFamily="18" charset="0"/>
              </a:rPr>
              <a:t>:  GMT (D1&amp;D2)</a:t>
            </a:r>
          </a:p>
          <a:p>
            <a:r>
              <a:rPr lang="en-US" sz="2000" b="1" dirty="0">
                <a:solidFill>
                  <a:srgbClr val="0070C0"/>
                </a:solidFill>
                <a:latin typeface="Open sans"/>
                <a:cs typeface="Times New Roman" panose="02020603050405020304" pitchFamily="18" charset="0"/>
              </a:rPr>
              <a:t>RANGE</a:t>
            </a:r>
            <a:r>
              <a:rPr lang="en-US" sz="2000" dirty="0">
                <a:latin typeface="Open sans"/>
                <a:cs typeface="Times New Roman" panose="02020603050405020304" pitchFamily="18" charset="0"/>
              </a:rPr>
              <a:t>	:   (X-Ray &amp; Gamma Ray) 0 to1000 R/</a:t>
            </a:r>
            <a:r>
              <a:rPr lang="en-US" sz="2000" dirty="0" err="1">
                <a:latin typeface="Open sans"/>
                <a:cs typeface="Times New Roman" panose="02020603050405020304" pitchFamily="18" charset="0"/>
              </a:rPr>
              <a:t>hr</a:t>
            </a:r>
            <a:r>
              <a:rPr lang="en-US" sz="2000" dirty="0">
                <a:latin typeface="Open sans"/>
                <a:cs typeface="Times New Roman" panose="02020603050405020304" pitchFamily="18" charset="0"/>
              </a:rPr>
              <a:t> </a:t>
            </a:r>
          </a:p>
          <a:p>
            <a:r>
              <a:rPr lang="en-US" sz="2000" dirty="0">
                <a:latin typeface="Open sans"/>
                <a:cs typeface="Times New Roman" panose="02020603050405020304" pitchFamily="18" charset="0"/>
              </a:rPr>
              <a:t>		   Beta :  0 to 900 CPS</a:t>
            </a:r>
            <a:endParaRPr lang="en-US" sz="2000" b="1" u="sng" dirty="0">
              <a:latin typeface="Open sans"/>
              <a:cs typeface="Times New Roman" panose="02020603050405020304" pitchFamily="18" charset="0"/>
            </a:endParaRPr>
          </a:p>
          <a:p>
            <a:r>
              <a:rPr lang="en-US" sz="2000" b="1" dirty="0">
                <a:solidFill>
                  <a:srgbClr val="0070C0"/>
                </a:solidFill>
                <a:latin typeface="Open sans"/>
                <a:cs typeface="Times New Roman" panose="02020603050405020304" pitchFamily="18" charset="0"/>
              </a:rPr>
              <a:t>BATTERY </a:t>
            </a:r>
            <a:r>
              <a:rPr lang="en-US" sz="2000" dirty="0">
                <a:latin typeface="Open sans"/>
                <a:cs typeface="Times New Roman" panose="02020603050405020304" pitchFamily="18" charset="0"/>
              </a:rPr>
              <a:t>      : (1.5 V) 5 Pencil Cells</a:t>
            </a:r>
          </a:p>
          <a:p>
            <a:r>
              <a:rPr lang="en-US" sz="2000" b="1" dirty="0">
                <a:solidFill>
                  <a:srgbClr val="0070C0"/>
                </a:solidFill>
                <a:latin typeface="Open sans"/>
                <a:cs typeface="Times New Roman" panose="02020603050405020304" pitchFamily="18" charset="0"/>
              </a:rPr>
              <a:t>PRINCIPLE</a:t>
            </a:r>
            <a:r>
              <a:rPr lang="en-US" sz="2000" dirty="0">
                <a:latin typeface="Open sans"/>
                <a:cs typeface="Times New Roman" panose="02020603050405020304" pitchFamily="18" charset="0"/>
              </a:rPr>
              <a:t>	:   Gas Filled Detector</a:t>
            </a:r>
          </a:p>
          <a:p>
            <a:r>
              <a:rPr lang="en-US" sz="2000" b="1" dirty="0">
                <a:solidFill>
                  <a:srgbClr val="0070C0"/>
                </a:solidFill>
                <a:latin typeface="Open sans"/>
                <a:cs typeface="Times New Roman" panose="02020603050405020304" pitchFamily="18" charset="0"/>
              </a:rPr>
              <a:t>ACCURACY</a:t>
            </a:r>
            <a:r>
              <a:rPr lang="en-US" sz="2000" dirty="0">
                <a:latin typeface="Open sans"/>
                <a:cs typeface="Times New Roman" panose="02020603050405020304" pitchFamily="18" charset="0"/>
              </a:rPr>
              <a:t>  : (+/-) 15%</a:t>
            </a:r>
          </a:p>
          <a:p>
            <a:endParaRPr lang="en-US" sz="2100" dirty="0">
              <a:latin typeface="Times New Roman" panose="02020603050405020304" pitchFamily="18" charset="0"/>
              <a:cs typeface="Times New Roman" panose="02020603050405020304" pitchFamily="18" charset="0"/>
            </a:endParaRPr>
          </a:p>
        </p:txBody>
      </p:sp>
      <p:pic>
        <p:nvPicPr>
          <p:cNvPr id="3" name="Content Placeholder 9" descr="DSCN6739"/>
          <p:cNvPicPr>
            <a:picLocks noGrp="1"/>
          </p:cNvPicPr>
          <p:nvPr>
            <p:ph idx="1"/>
          </p:nvPr>
        </p:nvPicPr>
        <p:blipFill>
          <a:blip r:embed="rId2"/>
          <a:srcRect l="11304" r="15317" b="3194"/>
          <a:stretch>
            <a:fillRect/>
          </a:stretch>
        </p:blipFill>
        <p:spPr>
          <a:xfrm>
            <a:off x="9396603" y="1897875"/>
            <a:ext cx="2734365" cy="4458475"/>
          </a:xfrm>
          <a:effectLst>
            <a:outerShdw blurRad="50800" dist="38100" dir="2700000" algn="tl" rotWithShape="0">
              <a:srgbClr val="000000">
                <a:alpha val="42999"/>
              </a:srgbClr>
            </a:outerShdw>
          </a:effectLst>
        </p:spPr>
      </p:pic>
      <p:sp>
        <p:nvSpPr>
          <p:cNvPr id="5" name="Title 1"/>
          <p:cNvSpPr txBox="1"/>
          <p:nvPr/>
        </p:nvSpPr>
        <p:spPr>
          <a:xfrm>
            <a:off x="2706028" y="219306"/>
            <a:ext cx="6936059" cy="660400"/>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u="sng" dirty="0">
                <a:ln>
                  <a:solidFill>
                    <a:sysClr val="windowText" lastClr="000000"/>
                  </a:solidFill>
                </a:ln>
                <a:solidFill>
                  <a:srgbClr val="FF0000"/>
                </a:solidFill>
                <a:latin typeface="Open sans"/>
                <a:cs typeface="Times New Roman" panose="02020603050405020304" pitchFamily="18" charset="0"/>
              </a:rPr>
              <a:t>TELETECTOR (TELERAD)</a:t>
            </a:r>
          </a:p>
        </p:txBody>
      </p:sp>
      <p:graphicFrame>
        <p:nvGraphicFramePr>
          <p:cNvPr id="6" name="Group 3"/>
          <p:cNvGraphicFramePr/>
          <p:nvPr>
            <p:extLst>
              <p:ext uri="{D42A27DB-BD31-4B8C-83A1-F6EECF244321}">
                <p14:modId xmlns:p14="http://schemas.microsoft.com/office/powerpoint/2010/main" val="2639858192"/>
              </p:ext>
            </p:extLst>
          </p:nvPr>
        </p:nvGraphicFramePr>
        <p:xfrm>
          <a:off x="364434" y="3983545"/>
          <a:ext cx="8881165" cy="2701457"/>
        </p:xfrm>
        <a:graphic>
          <a:graphicData uri="http://schemas.openxmlformats.org/drawingml/2006/table">
            <a:tbl>
              <a:tblPr/>
              <a:tblGrid>
                <a:gridCol w="634633">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20678">
                  <a:extLst>
                    <a:ext uri="{9D8B030D-6E8A-4147-A177-3AD203B41FA5}">
                      <a16:colId xmlns:a16="http://schemas.microsoft.com/office/drawing/2014/main" val="20003"/>
                    </a:ext>
                  </a:extLst>
                </a:gridCol>
                <a:gridCol w="2435322">
                  <a:extLst>
                    <a:ext uri="{9D8B030D-6E8A-4147-A177-3AD203B41FA5}">
                      <a16:colId xmlns:a16="http://schemas.microsoft.com/office/drawing/2014/main" val="20004"/>
                    </a:ext>
                  </a:extLst>
                </a:gridCol>
                <a:gridCol w="1083732">
                  <a:extLst>
                    <a:ext uri="{9D8B030D-6E8A-4147-A177-3AD203B41FA5}">
                      <a16:colId xmlns:a16="http://schemas.microsoft.com/office/drawing/2014/main" val="20005"/>
                    </a:ext>
                  </a:extLst>
                </a:gridCol>
              </a:tblGrid>
              <a:tr h="5853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RANGES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SCALE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RADIATION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Open sans"/>
                          <a:cs typeface="Times New Roman" panose="02020603050405020304" pitchFamily="18" charset="0"/>
                        </a:rPr>
                        <a:t>DETECTOR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0"/>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0-1000R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X &amp;Gamma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1"/>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0-50R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X &amp;Gamma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2"/>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0-2.5R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Open sans"/>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X &amp;Gamma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3"/>
                  </a:ext>
                </a:extLst>
              </a:tr>
              <a:tr h="330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0-50mR/ </a:t>
                      </a:r>
                      <a:r>
                        <a:rPr kumimoji="0" lang="en-US" sz="2000" b="1" i="0" u="none" strike="noStrike" cap="none" normalizeH="0" baseline="0" dirty="0">
                          <a:ln>
                            <a:noFill/>
                          </a:ln>
                          <a:solidFill>
                            <a:srgbClr val="FF0000"/>
                          </a:solidFill>
                          <a:effectLst/>
                          <a:latin typeface="Open sans"/>
                          <a:cs typeface="Times New Roman" panose="02020603050405020304" pitchFamily="18" charset="0"/>
                        </a:rPr>
                        <a:t>900CPS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rgbClr val="66FF33"/>
                          </a:solidFill>
                          <a:effectLst/>
                          <a:latin typeface="Open sans"/>
                          <a:cs typeface="Times New Roman" panose="02020603050405020304" pitchFamily="18"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X, Gamma&amp;Beta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4"/>
                  </a:ext>
                </a:extLst>
              </a:tr>
              <a:tr h="41545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Open sans"/>
                          <a:cs typeface="Times New Roman" panose="02020603050405020304" pitchFamily="18" charset="0"/>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0-2.5mR/ </a:t>
                      </a:r>
                      <a:r>
                        <a:rPr kumimoji="0" lang="en-US" sz="2000" b="1" i="0" u="none" strike="noStrike" cap="none" normalizeH="0" baseline="0" dirty="0">
                          <a:ln>
                            <a:noFill/>
                          </a:ln>
                          <a:solidFill>
                            <a:srgbClr val="FF0000"/>
                          </a:solidFill>
                          <a:effectLst/>
                          <a:latin typeface="Open sans"/>
                          <a:cs typeface="Times New Roman" panose="02020603050405020304" pitchFamily="18" charset="0"/>
                        </a:rPr>
                        <a:t>45cps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66FF33"/>
                          </a:solidFill>
                          <a:effectLst/>
                          <a:latin typeface="Open sans"/>
                          <a:cs typeface="Times New Roman" panose="02020603050405020304" pitchFamily="18" charset="0"/>
                        </a:rPr>
                        <a:t>GREEN</a:t>
                      </a:r>
                      <a:endParaRPr kumimoji="0" lang="en-US" sz="2000" b="1" i="0" u="none" strike="noStrike" cap="none" normalizeH="0" baseline="0" dirty="0">
                        <a:ln>
                          <a:noFill/>
                        </a:ln>
                        <a:solidFill>
                          <a:schemeClr val="tx1"/>
                        </a:solidFill>
                        <a:effectLst/>
                        <a:latin typeface="Open sans"/>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X, Gamma &amp; Beta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Open sans"/>
                          <a:cs typeface="Times New Roman" panose="02020603050405020304" pitchFamily="18"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5"/>
                  </a:ext>
                </a:extLst>
              </a:tr>
            </a:tbl>
          </a:graphicData>
        </a:graphic>
      </p:graphicFrame>
      <p:sp>
        <p:nvSpPr>
          <p:cNvPr id="7"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23</a:t>
            </a:fld>
            <a:endParaRPr lang="en-US"/>
          </a:p>
        </p:txBody>
      </p:sp>
      <p:pic>
        <p:nvPicPr>
          <p:cNvPr id="12" name="Picture 11"/>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Content Placeholder 6" descr="DSCN6751"/>
          <p:cNvPicPr>
            <a:picLocks noGrp="1"/>
          </p:cNvPicPr>
          <p:nvPr>
            <p:ph idx="1"/>
          </p:nvPr>
        </p:nvPicPr>
        <p:blipFill>
          <a:blip r:embed="rId2"/>
          <a:srcRect l="14763" r="12665"/>
          <a:stretch>
            <a:fillRect/>
          </a:stretch>
        </p:blipFill>
        <p:spPr>
          <a:xfrm>
            <a:off x="8348878" y="1427356"/>
            <a:ext cx="3657600" cy="2543125"/>
          </a:xfrm>
        </p:spPr>
      </p:pic>
      <p:pic>
        <p:nvPicPr>
          <p:cNvPr id="3" name="Picture 4" descr="DSCN6754"/>
          <p:cNvPicPr/>
          <p:nvPr/>
        </p:nvPicPr>
        <p:blipFill>
          <a:blip r:embed="rId3"/>
          <a:srcRect/>
          <a:stretch>
            <a:fillRect/>
          </a:stretch>
        </p:blipFill>
        <p:spPr bwMode="auto">
          <a:xfrm>
            <a:off x="8335626" y="4108015"/>
            <a:ext cx="3657600" cy="2351997"/>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
        <p:nvSpPr>
          <p:cNvPr id="5" name="TextBox 6"/>
          <p:cNvSpPr txBox="1">
            <a:spLocks noChangeArrowheads="1"/>
          </p:cNvSpPr>
          <p:nvPr/>
        </p:nvSpPr>
        <p:spPr bwMode="auto">
          <a:xfrm>
            <a:off x="218661" y="1420565"/>
            <a:ext cx="7745896" cy="4893647"/>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just"/>
            <a:r>
              <a:rPr lang="en-US" sz="2400" b="1" dirty="0">
                <a:solidFill>
                  <a:srgbClr val="7030A0"/>
                </a:solidFill>
                <a:latin typeface="Open sans"/>
                <a:cs typeface="Times New Roman" panose="02020603050405020304" pitchFamily="18" charset="0"/>
              </a:rPr>
              <a:t>PORTABLE DEVICE TO MEASURE  ALPHA CONTAMINATION LEVEL</a:t>
            </a:r>
            <a:endParaRPr lang="en-US" sz="2400" dirty="0">
              <a:solidFill>
                <a:srgbClr val="7030A0"/>
              </a:solidFill>
              <a:latin typeface="Open sans"/>
              <a:cs typeface="Times New Roman" panose="02020603050405020304" pitchFamily="18" charset="0"/>
            </a:endParaRPr>
          </a:p>
          <a:p>
            <a:pPr algn="just"/>
            <a:r>
              <a:rPr lang="en-US" sz="2400" b="1" dirty="0">
                <a:solidFill>
                  <a:srgbClr val="002060"/>
                </a:solidFill>
                <a:latin typeface="Open sans"/>
                <a:cs typeface="Times New Roman" panose="02020603050405020304" pitchFamily="18" charset="0"/>
              </a:rPr>
              <a:t>PURPOSE </a:t>
            </a:r>
            <a:r>
              <a:rPr lang="en-US" sz="2400" dirty="0">
                <a:latin typeface="Open sans"/>
                <a:cs typeface="Times New Roman" panose="02020603050405020304" pitchFamily="18" charset="0"/>
              </a:rPr>
              <a:t>    	 : Detects Alpha particle </a:t>
            </a:r>
          </a:p>
          <a:p>
            <a:pPr algn="just"/>
            <a:r>
              <a:rPr lang="en-US" sz="2400" b="1" dirty="0">
                <a:solidFill>
                  <a:srgbClr val="002060"/>
                </a:solidFill>
                <a:latin typeface="Open sans"/>
                <a:cs typeface="Times New Roman" panose="02020603050405020304" pitchFamily="18" charset="0"/>
              </a:rPr>
              <a:t>ADVANTAGE</a:t>
            </a:r>
            <a:r>
              <a:rPr lang="en-US" sz="2400" dirty="0">
                <a:latin typeface="Open sans"/>
                <a:cs typeface="Times New Roman" panose="02020603050405020304" pitchFamily="18" charset="0"/>
              </a:rPr>
              <a:t> : Portable &amp; Accurate Device</a:t>
            </a:r>
            <a:endParaRPr lang="en-US" sz="2400" dirty="0">
              <a:solidFill>
                <a:srgbClr val="FF0000"/>
              </a:solidFill>
              <a:latin typeface="Open sans"/>
              <a:cs typeface="Times New Roman" panose="02020603050405020304" pitchFamily="18" charset="0"/>
            </a:endParaRPr>
          </a:p>
          <a:p>
            <a:pPr algn="just"/>
            <a:r>
              <a:rPr lang="en-US" sz="2400" b="1" dirty="0">
                <a:solidFill>
                  <a:srgbClr val="002060"/>
                </a:solidFill>
                <a:latin typeface="Open sans"/>
                <a:cs typeface="Times New Roman" panose="02020603050405020304" pitchFamily="18" charset="0"/>
              </a:rPr>
              <a:t>READING</a:t>
            </a:r>
            <a:r>
              <a:rPr lang="en-US" sz="2400" dirty="0">
                <a:latin typeface="Open sans"/>
                <a:cs typeface="Times New Roman" panose="02020603050405020304" pitchFamily="18" charset="0"/>
              </a:rPr>
              <a:t>  	: In PPS (Particles per Second)</a:t>
            </a:r>
          </a:p>
          <a:p>
            <a:pPr algn="just"/>
            <a:r>
              <a:rPr lang="en-US" sz="2400" b="1" dirty="0">
                <a:solidFill>
                  <a:srgbClr val="002060"/>
                </a:solidFill>
                <a:latin typeface="Open sans"/>
                <a:cs typeface="Times New Roman" panose="02020603050405020304" pitchFamily="18" charset="0"/>
              </a:rPr>
              <a:t>PRINCIPLE</a:t>
            </a:r>
            <a:r>
              <a:rPr lang="en-US" sz="2400" dirty="0">
                <a:latin typeface="Open sans"/>
                <a:cs typeface="Times New Roman" panose="02020603050405020304" pitchFamily="18" charset="0"/>
              </a:rPr>
              <a:t>  	:  Scintillator detector(PMT)</a:t>
            </a:r>
          </a:p>
          <a:p>
            <a:pPr algn="just"/>
            <a:r>
              <a:rPr lang="en-US" sz="2400" b="1" dirty="0">
                <a:solidFill>
                  <a:srgbClr val="002060"/>
                </a:solidFill>
                <a:latin typeface="Open sans"/>
                <a:cs typeface="Times New Roman" panose="02020603050405020304" pitchFamily="18" charset="0"/>
              </a:rPr>
              <a:t>RANGE</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  </a:t>
            </a:r>
            <a:r>
              <a:rPr lang="en-US" sz="2400" dirty="0">
                <a:latin typeface="Open sans"/>
                <a:cs typeface="Times New Roman" panose="02020603050405020304" pitchFamily="18" charset="0"/>
              </a:rPr>
              <a:t>4-5cms</a:t>
            </a:r>
          </a:p>
          <a:p>
            <a:pPr algn="just"/>
            <a:r>
              <a:rPr lang="en-US" sz="2400" b="1" dirty="0">
                <a:solidFill>
                  <a:srgbClr val="002060"/>
                </a:solidFill>
                <a:latin typeface="Open sans"/>
                <a:cs typeface="Times New Roman" panose="02020603050405020304" pitchFamily="18" charset="0"/>
              </a:rPr>
              <a:t>DISPLAY </a:t>
            </a:r>
            <a:r>
              <a:rPr lang="en-US" sz="2400" dirty="0">
                <a:latin typeface="Open sans"/>
                <a:cs typeface="Times New Roman" panose="02020603050405020304" pitchFamily="18" charset="0"/>
              </a:rPr>
              <a:t>      	: 4 digit LCD</a:t>
            </a:r>
          </a:p>
          <a:p>
            <a:pPr algn="just"/>
            <a:r>
              <a:rPr lang="en-US" sz="2400" dirty="0">
                <a:latin typeface="Open sans"/>
                <a:cs typeface="Times New Roman" panose="02020603050405020304" pitchFamily="18" charset="0"/>
              </a:rPr>
              <a:t> </a:t>
            </a:r>
            <a:r>
              <a:rPr lang="en-US" sz="2400" b="1" dirty="0">
                <a:solidFill>
                  <a:srgbClr val="002060"/>
                </a:solidFill>
                <a:latin typeface="Open sans"/>
                <a:cs typeface="Times New Roman" panose="02020603050405020304" pitchFamily="18" charset="0"/>
              </a:rPr>
              <a:t>MODES</a:t>
            </a:r>
            <a:r>
              <a:rPr lang="en-US" sz="2400" dirty="0">
                <a:latin typeface="Open sans"/>
                <a:cs typeface="Times New Roman" panose="02020603050405020304" pitchFamily="18" charset="0"/>
              </a:rPr>
              <a:t>          : Auto &amp; Manual</a:t>
            </a:r>
          </a:p>
          <a:p>
            <a:pPr algn="just"/>
            <a:r>
              <a:rPr lang="en-US" sz="2400" dirty="0">
                <a:latin typeface="Open sans"/>
                <a:cs typeface="Times New Roman" panose="02020603050405020304" pitchFamily="18" charset="0"/>
              </a:rPr>
              <a:t> </a:t>
            </a:r>
            <a:r>
              <a:rPr lang="en-US" sz="2400" b="1" dirty="0">
                <a:solidFill>
                  <a:srgbClr val="002060"/>
                </a:solidFill>
                <a:latin typeface="Open sans"/>
                <a:cs typeface="Times New Roman" panose="02020603050405020304" pitchFamily="18" charset="0"/>
              </a:rPr>
              <a:t>WORKING TIME  </a:t>
            </a:r>
            <a:r>
              <a:rPr lang="en-US" sz="2400" dirty="0">
                <a:latin typeface="Open sans"/>
                <a:cs typeface="Times New Roman" panose="02020603050405020304" pitchFamily="18" charset="0"/>
              </a:rPr>
              <a:t>: 1 Min (in Auto Mode)</a:t>
            </a:r>
          </a:p>
          <a:p>
            <a:pPr algn="just"/>
            <a:r>
              <a:rPr lang="en-US" sz="2400" dirty="0">
                <a:latin typeface="Open sans"/>
                <a:cs typeface="Times New Roman" panose="02020603050405020304" pitchFamily="18" charset="0"/>
              </a:rPr>
              <a:t>                  	          : Continuous (in Manual Mode)</a:t>
            </a:r>
          </a:p>
          <a:p>
            <a:pPr algn="just"/>
            <a:r>
              <a:rPr lang="en-US" sz="2400" b="1" dirty="0">
                <a:solidFill>
                  <a:srgbClr val="002060"/>
                </a:solidFill>
                <a:latin typeface="Open sans"/>
                <a:cs typeface="Times New Roman" panose="02020603050405020304" pitchFamily="18" charset="0"/>
              </a:rPr>
              <a:t>BATTERY</a:t>
            </a:r>
            <a:r>
              <a:rPr lang="en-US" sz="2400" dirty="0">
                <a:latin typeface="Open sans"/>
                <a:cs typeface="Times New Roman" panose="02020603050405020304" pitchFamily="18" charset="0"/>
              </a:rPr>
              <a:t> 	: (1.5V) DC-R14 size 05 cells 		         			 (medium battery)</a:t>
            </a:r>
          </a:p>
        </p:txBody>
      </p:sp>
      <p:sp>
        <p:nvSpPr>
          <p:cNvPr id="6" name="Title 1"/>
          <p:cNvSpPr txBox="1"/>
          <p:nvPr/>
        </p:nvSpPr>
        <p:spPr>
          <a:xfrm>
            <a:off x="2765502" y="258618"/>
            <a:ext cx="6690732" cy="808181"/>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u="sng" dirty="0">
                <a:ln>
                  <a:solidFill>
                    <a:sysClr val="windowText" lastClr="000000"/>
                  </a:solidFill>
                </a:ln>
                <a:solidFill>
                  <a:srgbClr val="C00000"/>
                </a:solidFill>
                <a:latin typeface="Open sans"/>
                <a:cs typeface="Times New Roman" panose="02020603050405020304" pitchFamily="18" charset="0"/>
              </a:rPr>
              <a:t>ALSCIN MONITOR</a:t>
            </a:r>
          </a:p>
        </p:txBody>
      </p:sp>
      <p:pic>
        <p:nvPicPr>
          <p:cNvPr id="10" name="Picture 9"/>
          <p:cNvPicPr>
            <a:picLocks noChangeAspect="1"/>
          </p:cNvPicPr>
          <p:nvPr/>
        </p:nvPicPr>
        <p:blipFill>
          <a:blip r:embed="rId4"/>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5"/>
          <a:stretch>
            <a:fillRect/>
          </a:stretch>
        </p:blipFill>
        <p:spPr>
          <a:xfrm>
            <a:off x="10495280" y="47308"/>
            <a:ext cx="1635688" cy="13471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Content Placeholder 5" descr="DSCN6741"/>
          <p:cNvPicPr>
            <a:picLocks noGrp="1"/>
          </p:cNvPicPr>
          <p:nvPr>
            <p:ph idx="1"/>
          </p:nvPr>
        </p:nvPicPr>
        <p:blipFill>
          <a:blip r:embed="rId2"/>
          <a:srcRect l="12830" t="4089" r="17961" b="5086"/>
          <a:stretch>
            <a:fillRect/>
          </a:stretch>
        </p:blipFill>
        <p:spPr>
          <a:xfrm>
            <a:off x="8234290" y="1802779"/>
            <a:ext cx="3508514" cy="4988955"/>
          </a:xfr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4"/>
          <p:cNvSpPr txBox="1">
            <a:spLocks noChangeArrowheads="1"/>
          </p:cNvSpPr>
          <p:nvPr/>
        </p:nvSpPr>
        <p:spPr bwMode="auto">
          <a:xfrm>
            <a:off x="553277" y="1420805"/>
            <a:ext cx="7614409" cy="5170646"/>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200" b="1" dirty="0">
                <a:solidFill>
                  <a:srgbClr val="0070C0"/>
                </a:solidFill>
                <a:latin typeface="Open sans"/>
                <a:cs typeface="Times New Roman" panose="02020603050405020304" pitchFamily="18" charset="0"/>
              </a:rPr>
              <a:t>PORTABLE DEVICE TO MEASURE  LOW RANGE X-RAY, BETA &amp; GAMMA RADIATION</a:t>
            </a:r>
            <a:endParaRPr lang="en-US" sz="2200" dirty="0">
              <a:solidFill>
                <a:srgbClr val="0070C0"/>
              </a:solidFill>
              <a:latin typeface="Open sans"/>
              <a:cs typeface="Times New Roman" panose="02020603050405020304" pitchFamily="18" charset="0"/>
            </a:endParaRPr>
          </a:p>
          <a:p>
            <a:r>
              <a:rPr lang="en-US" sz="2200" b="1" dirty="0">
                <a:latin typeface="Open sans"/>
                <a:cs typeface="Times New Roman" panose="02020603050405020304" pitchFamily="18" charset="0"/>
              </a:rPr>
              <a:t>PURPOSE</a:t>
            </a:r>
            <a:r>
              <a:rPr lang="en-US" sz="2200" dirty="0">
                <a:latin typeface="Open sans"/>
                <a:cs typeface="Times New Roman" panose="02020603050405020304" pitchFamily="18" charset="0"/>
              </a:rPr>
              <a:t>      : Beta/ Gama / X-Ray detection </a:t>
            </a:r>
          </a:p>
          <a:p>
            <a:r>
              <a:rPr lang="en-US" sz="2200" b="1" dirty="0">
                <a:latin typeface="Open sans"/>
                <a:cs typeface="Times New Roman" panose="02020603050405020304" pitchFamily="18" charset="0"/>
              </a:rPr>
              <a:t>ADVANTAGE</a:t>
            </a:r>
            <a:r>
              <a:rPr lang="en-US" sz="2200" dirty="0">
                <a:latin typeface="Open sans"/>
                <a:cs typeface="Times New Roman" panose="02020603050405020304" pitchFamily="18" charset="0"/>
              </a:rPr>
              <a:t> : Light, Portable, gives Fast &amp; </a:t>
            </a:r>
          </a:p>
          <a:p>
            <a:r>
              <a:rPr lang="en-US" sz="2200" dirty="0">
                <a:latin typeface="Open sans"/>
                <a:cs typeface="Times New Roman" panose="02020603050405020304" pitchFamily="18" charset="0"/>
              </a:rPr>
              <a:t>                          Accurate measurement. </a:t>
            </a:r>
          </a:p>
          <a:p>
            <a:r>
              <a:rPr lang="en-US" sz="2200" b="1" dirty="0">
                <a:latin typeface="Open sans"/>
                <a:cs typeface="Times New Roman" panose="02020603050405020304" pitchFamily="18" charset="0"/>
              </a:rPr>
              <a:t>READING</a:t>
            </a:r>
            <a:r>
              <a:rPr lang="en-US" sz="2200" dirty="0">
                <a:latin typeface="Open sans"/>
                <a:cs typeface="Times New Roman" panose="02020603050405020304" pitchFamily="18" charset="0"/>
              </a:rPr>
              <a:t>       : 4 LED Display to indicate</a:t>
            </a:r>
          </a:p>
          <a:p>
            <a:r>
              <a:rPr lang="en-US" sz="2200" dirty="0">
                <a:latin typeface="Open sans"/>
                <a:cs typeface="Times New Roman" panose="02020603050405020304" pitchFamily="18" charset="0"/>
              </a:rPr>
              <a:t>                          * Range</a:t>
            </a:r>
          </a:p>
          <a:p>
            <a:r>
              <a:rPr lang="en-US" sz="2200" dirty="0">
                <a:latin typeface="Open sans"/>
                <a:cs typeface="Times New Roman" panose="02020603050405020304" pitchFamily="18" charset="0"/>
              </a:rPr>
              <a:t>                          * Incident RADIATION </a:t>
            </a:r>
          </a:p>
          <a:p>
            <a:r>
              <a:rPr lang="en-US" sz="2200" dirty="0">
                <a:latin typeface="Open sans"/>
                <a:cs typeface="Times New Roman" panose="02020603050405020304" pitchFamily="18" charset="0"/>
              </a:rPr>
              <a:t>                          * Low Battery</a:t>
            </a:r>
          </a:p>
          <a:p>
            <a:r>
              <a:rPr lang="en-US" sz="2200" b="1" dirty="0">
                <a:latin typeface="Open sans"/>
                <a:cs typeface="Times New Roman" panose="02020603050405020304" pitchFamily="18" charset="0"/>
              </a:rPr>
              <a:t>PRINCIPLE</a:t>
            </a:r>
            <a:r>
              <a:rPr lang="en-US" sz="2200" dirty="0">
                <a:latin typeface="Open sans"/>
                <a:cs typeface="Times New Roman" panose="02020603050405020304" pitchFamily="18" charset="0"/>
              </a:rPr>
              <a:t>    : (Gas Filled Detector) GM Tube  </a:t>
            </a:r>
          </a:p>
          <a:p>
            <a:r>
              <a:rPr lang="en-US" sz="2200" b="1" dirty="0">
                <a:latin typeface="Open sans"/>
                <a:cs typeface="Times New Roman" panose="02020603050405020304" pitchFamily="18" charset="0"/>
              </a:rPr>
              <a:t>LOW RANGE </a:t>
            </a:r>
            <a:r>
              <a:rPr lang="en-US" sz="2200" dirty="0">
                <a:latin typeface="Open sans"/>
                <a:cs typeface="Times New Roman" panose="02020603050405020304" pitchFamily="18" charset="0"/>
              </a:rPr>
              <a:t>:  0 – 50 </a:t>
            </a:r>
            <a:r>
              <a:rPr lang="en-US" sz="2200" dirty="0" err="1">
                <a:latin typeface="Open sans"/>
                <a:cs typeface="Times New Roman" panose="02020603050405020304" pitchFamily="18" charset="0"/>
              </a:rPr>
              <a:t>mR</a:t>
            </a:r>
            <a:r>
              <a:rPr lang="en-US" sz="2200" dirty="0">
                <a:latin typeface="Open sans"/>
                <a:cs typeface="Times New Roman" panose="02020603050405020304" pitchFamily="18" charset="0"/>
              </a:rPr>
              <a:t>/</a:t>
            </a:r>
            <a:r>
              <a:rPr lang="en-US" sz="2200" dirty="0" err="1">
                <a:latin typeface="Open sans"/>
                <a:cs typeface="Times New Roman" panose="02020603050405020304" pitchFamily="18" charset="0"/>
              </a:rPr>
              <a:t>Hr</a:t>
            </a:r>
            <a:r>
              <a:rPr lang="en-US" sz="2200" dirty="0">
                <a:latin typeface="Open sans"/>
                <a:cs typeface="Times New Roman" panose="02020603050405020304" pitchFamily="18" charset="0"/>
              </a:rPr>
              <a:t>, 0 – 54000cpm</a:t>
            </a:r>
          </a:p>
          <a:p>
            <a:r>
              <a:rPr lang="en-US" sz="2200" b="1" dirty="0">
                <a:latin typeface="Open sans"/>
                <a:cs typeface="Times New Roman" panose="02020603050405020304" pitchFamily="18" charset="0"/>
              </a:rPr>
              <a:t>BATTERY</a:t>
            </a:r>
            <a:r>
              <a:rPr lang="en-US" sz="2200" dirty="0">
                <a:latin typeface="Open sans"/>
                <a:cs typeface="Times New Roman" panose="02020603050405020304" pitchFamily="18" charset="0"/>
              </a:rPr>
              <a:t>   : 05 Pencil Cells (1.5V)  </a:t>
            </a:r>
          </a:p>
          <a:p>
            <a:r>
              <a:rPr lang="en-US" sz="2200" b="1" dirty="0">
                <a:latin typeface="Open sans"/>
                <a:cs typeface="Times New Roman" panose="02020603050405020304" pitchFamily="18" charset="0"/>
              </a:rPr>
              <a:t>ACCURACY</a:t>
            </a:r>
            <a:r>
              <a:rPr lang="en-US" sz="2200" dirty="0">
                <a:latin typeface="Open sans"/>
                <a:cs typeface="Times New Roman" panose="02020603050405020304" pitchFamily="18" charset="0"/>
              </a:rPr>
              <a:t>       : (+/-) 15%     	</a:t>
            </a:r>
          </a:p>
          <a:p>
            <a:r>
              <a:rPr lang="en-US" sz="2200" b="1" dirty="0">
                <a:latin typeface="Open sans"/>
                <a:cs typeface="Times New Roman" panose="02020603050405020304" pitchFamily="18" charset="0"/>
              </a:rPr>
              <a:t>WORKING TIME </a:t>
            </a:r>
            <a:r>
              <a:rPr lang="en-US" sz="2200" dirty="0">
                <a:latin typeface="Open sans"/>
                <a:cs typeface="Times New Roman" panose="02020603050405020304" pitchFamily="18" charset="0"/>
              </a:rPr>
              <a:t>: 60 </a:t>
            </a:r>
            <a:r>
              <a:rPr lang="en-US" sz="2200" dirty="0" err="1">
                <a:latin typeface="Open sans"/>
                <a:cs typeface="Times New Roman" panose="02020603050405020304" pitchFamily="18" charset="0"/>
              </a:rPr>
              <a:t>hrs</a:t>
            </a:r>
            <a:r>
              <a:rPr lang="en-US" sz="2200" dirty="0">
                <a:latin typeface="Open sans"/>
                <a:cs typeface="Times New Roman" panose="02020603050405020304" pitchFamily="18" charset="0"/>
              </a:rPr>
              <a:t> Continuous </a:t>
            </a:r>
          </a:p>
          <a:p>
            <a:r>
              <a:rPr lang="en-US" sz="2200" b="1" dirty="0">
                <a:latin typeface="Open sans"/>
                <a:cs typeface="Times New Roman" panose="02020603050405020304" pitchFamily="18" charset="0"/>
              </a:rPr>
              <a:t>OPERATING TEMP</a:t>
            </a:r>
            <a:r>
              <a:rPr lang="en-US" sz="2200" dirty="0">
                <a:latin typeface="Open sans"/>
                <a:cs typeface="Times New Roman" panose="02020603050405020304" pitchFamily="18" charset="0"/>
              </a:rPr>
              <a:t>. :0-50 </a:t>
            </a:r>
            <a:r>
              <a:rPr lang="en-US" sz="2200" dirty="0" err="1">
                <a:latin typeface="Open sans"/>
                <a:cs typeface="Times New Roman" panose="02020603050405020304" pitchFamily="18" charset="0"/>
              </a:rPr>
              <a:t>Deg.C</a:t>
            </a:r>
            <a:endParaRPr lang="en-US" sz="2200" dirty="0">
              <a:latin typeface="Open sans"/>
              <a:cs typeface="Times New Roman" panose="02020603050405020304" pitchFamily="18" charset="0"/>
            </a:endParaRPr>
          </a:p>
        </p:txBody>
      </p:sp>
      <p:sp>
        <p:nvSpPr>
          <p:cNvPr id="5" name="Title 1"/>
          <p:cNvSpPr txBox="1"/>
          <p:nvPr/>
        </p:nvSpPr>
        <p:spPr>
          <a:xfrm>
            <a:off x="1939636" y="230457"/>
            <a:ext cx="8540476"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3200" b="1"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 </a:t>
            </a:r>
            <a:r>
              <a:rPr lang="sv-SE" sz="3600" b="1" u="sng" dirty="0">
                <a:ln>
                  <a:solidFill>
                    <a:sysClr val="windowText" lastClr="000000"/>
                  </a:solidFill>
                </a:ln>
                <a:solidFill>
                  <a:srgbClr val="C00000"/>
                </a:solidFill>
                <a:latin typeface="Open sans"/>
                <a:cs typeface="Times New Roman" panose="02020603050405020304" pitchFamily="18" charset="0"/>
              </a:rPr>
              <a:t>RADIATION SURVEY METER</a:t>
            </a:r>
          </a:p>
          <a:p>
            <a:pPr algn="ctr"/>
            <a:r>
              <a:rPr lang="sv-SE" sz="3600" b="1" u="sng" dirty="0">
                <a:ln>
                  <a:solidFill>
                    <a:sysClr val="windowText" lastClr="000000"/>
                  </a:solidFill>
                </a:ln>
                <a:solidFill>
                  <a:srgbClr val="C00000"/>
                </a:solidFill>
                <a:latin typeface="Open sans"/>
                <a:cs typeface="Times New Roman" panose="02020603050405020304" pitchFamily="18" charset="0"/>
              </a:rPr>
              <a:t> (MINIRAD BETA INTERNAL)</a:t>
            </a:r>
            <a:endParaRPr lang="en-US" sz="3600" b="1" u="sng" dirty="0">
              <a:ln>
                <a:solidFill>
                  <a:sysClr val="windowText" lastClr="000000"/>
                </a:solidFill>
              </a:ln>
              <a:solidFill>
                <a:srgbClr val="C00000"/>
              </a:solidFill>
              <a:latin typeface="Open sans"/>
              <a:cs typeface="Times New Roman" panose="02020603050405020304" pitchFamily="18" charset="0"/>
            </a:endParaRPr>
          </a:p>
        </p:txBody>
      </p:sp>
      <p:sp>
        <p:nvSpPr>
          <p:cNvPr id="6"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25</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4"/>
          <p:cNvSpPr txBox="1">
            <a:spLocks noChangeArrowheads="1"/>
          </p:cNvSpPr>
          <p:nvPr/>
        </p:nvSpPr>
        <p:spPr bwMode="auto">
          <a:xfrm>
            <a:off x="553277" y="1532315"/>
            <a:ext cx="8160027" cy="5232202"/>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000" b="1" dirty="0">
                <a:solidFill>
                  <a:srgbClr val="0070C0"/>
                </a:solidFill>
                <a:latin typeface="Open sans"/>
                <a:cs typeface="Times New Roman" panose="02020603050405020304" pitchFamily="18" charset="0"/>
              </a:rPr>
              <a:t>PORTABLE DEVICE TO MEASURE  X-RAY &amp; GAMMA RADIATION</a:t>
            </a:r>
          </a:p>
          <a:p>
            <a:r>
              <a:rPr lang="en-US" sz="2200" b="1" dirty="0">
                <a:solidFill>
                  <a:srgbClr val="002060"/>
                </a:solidFill>
                <a:latin typeface="Open sans"/>
                <a:cs typeface="Times New Roman" panose="02020603050405020304" pitchFamily="18" charset="0"/>
              </a:rPr>
              <a:t>PURPOSE  </a:t>
            </a:r>
            <a:r>
              <a:rPr lang="en-US" sz="2200" dirty="0">
                <a:latin typeface="Open sans"/>
                <a:cs typeface="Times New Roman" panose="02020603050405020304" pitchFamily="18" charset="0"/>
              </a:rPr>
              <a:t>     : Gama / X-Ray detection </a:t>
            </a:r>
          </a:p>
          <a:p>
            <a:r>
              <a:rPr lang="en-US" sz="2200" b="1" dirty="0">
                <a:solidFill>
                  <a:srgbClr val="002060"/>
                </a:solidFill>
                <a:latin typeface="Open sans"/>
                <a:cs typeface="Times New Roman" panose="02020603050405020304" pitchFamily="18" charset="0"/>
              </a:rPr>
              <a:t>ADVANTAGE</a:t>
            </a:r>
            <a:r>
              <a:rPr lang="en-US" sz="2200" dirty="0">
                <a:latin typeface="Open sans"/>
                <a:cs typeface="Times New Roman" panose="02020603050405020304" pitchFamily="18" charset="0"/>
              </a:rPr>
              <a:t>  : Light, Portable, gives Fast &amp; accurate measurement. </a:t>
            </a:r>
          </a:p>
          <a:p>
            <a:r>
              <a:rPr lang="en-US" sz="2200" b="1" dirty="0">
                <a:solidFill>
                  <a:srgbClr val="002060"/>
                </a:solidFill>
                <a:latin typeface="Open sans"/>
                <a:cs typeface="Times New Roman" panose="02020603050405020304" pitchFamily="18" charset="0"/>
              </a:rPr>
              <a:t>READING</a:t>
            </a:r>
            <a:r>
              <a:rPr lang="en-US" sz="2200" dirty="0">
                <a:latin typeface="Open sans"/>
                <a:cs typeface="Times New Roman" panose="02020603050405020304" pitchFamily="18" charset="0"/>
              </a:rPr>
              <a:t>        : 5 LED Display to indicate</a:t>
            </a:r>
          </a:p>
          <a:p>
            <a:r>
              <a:rPr lang="en-US" sz="2200" dirty="0">
                <a:latin typeface="Open sans"/>
                <a:cs typeface="Times New Roman" panose="02020603050405020304" pitchFamily="18" charset="0"/>
              </a:rPr>
              <a:t>                          * Range</a:t>
            </a:r>
          </a:p>
          <a:p>
            <a:r>
              <a:rPr lang="en-US" sz="2200" dirty="0">
                <a:latin typeface="Open sans"/>
                <a:cs typeface="Times New Roman" panose="02020603050405020304" pitchFamily="18" charset="0"/>
              </a:rPr>
              <a:t>                          *Instant Reading</a:t>
            </a:r>
          </a:p>
          <a:p>
            <a:r>
              <a:rPr lang="en-US" sz="2200" b="1" dirty="0">
                <a:solidFill>
                  <a:srgbClr val="002060"/>
                </a:solidFill>
                <a:latin typeface="Open sans"/>
                <a:cs typeface="Times New Roman" panose="02020603050405020304" pitchFamily="18" charset="0"/>
              </a:rPr>
              <a:t>PRINCIPLE</a:t>
            </a:r>
            <a:r>
              <a:rPr lang="en-US" sz="2200" dirty="0">
                <a:latin typeface="Open sans"/>
                <a:cs typeface="Times New Roman" panose="02020603050405020304" pitchFamily="18" charset="0"/>
              </a:rPr>
              <a:t> : Gas Filled Detector (GMT) </a:t>
            </a:r>
          </a:p>
          <a:p>
            <a:r>
              <a:rPr lang="en-US" sz="2200" b="1" dirty="0">
                <a:solidFill>
                  <a:srgbClr val="002060"/>
                </a:solidFill>
                <a:latin typeface="Open sans"/>
                <a:cs typeface="Times New Roman" panose="02020603050405020304" pitchFamily="18" charset="0"/>
              </a:rPr>
              <a:t>WEIGHT</a:t>
            </a:r>
            <a:r>
              <a:rPr lang="en-US" sz="2200" dirty="0">
                <a:latin typeface="Open sans"/>
                <a:cs typeface="Times New Roman" panose="02020603050405020304" pitchFamily="18" charset="0"/>
              </a:rPr>
              <a:t> : 450 </a:t>
            </a:r>
            <a:r>
              <a:rPr lang="en-US" sz="2200" dirty="0" err="1">
                <a:latin typeface="Open sans"/>
                <a:cs typeface="Times New Roman" panose="02020603050405020304" pitchFamily="18" charset="0"/>
              </a:rPr>
              <a:t>Gm</a:t>
            </a:r>
            <a:r>
              <a:rPr lang="en-US" sz="2200" dirty="0">
                <a:latin typeface="Open sans"/>
                <a:cs typeface="Times New Roman" panose="02020603050405020304" pitchFamily="18" charset="0"/>
              </a:rPr>
              <a:t>                         </a:t>
            </a:r>
          </a:p>
          <a:p>
            <a:r>
              <a:rPr lang="en-US" sz="2200" b="1" dirty="0">
                <a:solidFill>
                  <a:srgbClr val="002060"/>
                </a:solidFill>
                <a:latin typeface="Open sans"/>
                <a:cs typeface="Times New Roman" panose="02020603050405020304" pitchFamily="18" charset="0"/>
              </a:rPr>
              <a:t>HIGH RANGE   </a:t>
            </a:r>
            <a:r>
              <a:rPr lang="en-US" sz="2200" dirty="0">
                <a:latin typeface="Open sans"/>
                <a:cs typeface="Times New Roman" panose="02020603050405020304" pitchFamily="18" charset="0"/>
              </a:rPr>
              <a:t>:  0 – 5 R/</a:t>
            </a:r>
            <a:r>
              <a:rPr lang="en-US" sz="2200" dirty="0" err="1">
                <a:latin typeface="Open sans"/>
                <a:cs typeface="Times New Roman" panose="02020603050405020304" pitchFamily="18" charset="0"/>
              </a:rPr>
              <a:t>Hr</a:t>
            </a:r>
            <a:endParaRPr lang="en-US" sz="2200" dirty="0">
              <a:latin typeface="Open sans"/>
              <a:cs typeface="Times New Roman" panose="02020603050405020304" pitchFamily="18" charset="0"/>
            </a:endParaRPr>
          </a:p>
          <a:p>
            <a:r>
              <a:rPr lang="en-US" sz="2200" b="1" dirty="0">
                <a:solidFill>
                  <a:srgbClr val="002060"/>
                </a:solidFill>
                <a:latin typeface="Open sans"/>
                <a:cs typeface="Times New Roman" panose="02020603050405020304" pitchFamily="18" charset="0"/>
              </a:rPr>
              <a:t>ACCURACY</a:t>
            </a:r>
            <a:r>
              <a:rPr lang="en-US" sz="2200" dirty="0">
                <a:latin typeface="Open sans"/>
                <a:cs typeface="Times New Roman" panose="02020603050405020304" pitchFamily="18" charset="0"/>
              </a:rPr>
              <a:t>       : (+/-) 15 % with Cesium (Cs) 137 source</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02 min (otherwise  switched off)</a:t>
            </a:r>
          </a:p>
          <a:p>
            <a:r>
              <a:rPr lang="en-US" sz="2200" b="1" dirty="0">
                <a:solidFill>
                  <a:srgbClr val="002060"/>
                </a:solidFill>
                <a:latin typeface="Open sans"/>
                <a:cs typeface="Times New Roman" panose="02020603050405020304" pitchFamily="18" charset="0"/>
              </a:rPr>
              <a:t>OPERATING TEMP. </a:t>
            </a:r>
            <a:r>
              <a:rPr lang="en-US" sz="2200" dirty="0">
                <a:latin typeface="Open sans"/>
                <a:cs typeface="Times New Roman" panose="02020603050405020304" pitchFamily="18" charset="0"/>
              </a:rPr>
              <a:t>: 0 TO 50  Degree C</a:t>
            </a:r>
          </a:p>
          <a:p>
            <a:r>
              <a:rPr lang="en-US" sz="2200" b="1" dirty="0">
                <a:solidFill>
                  <a:srgbClr val="002060"/>
                </a:solidFill>
                <a:latin typeface="Open sans"/>
                <a:cs typeface="Times New Roman" panose="02020603050405020304" pitchFamily="18" charset="0"/>
              </a:rPr>
              <a:t>BATTERY  </a:t>
            </a:r>
            <a:r>
              <a:rPr lang="en-US" sz="2200" dirty="0">
                <a:latin typeface="Open sans"/>
                <a:cs typeface="Times New Roman" panose="02020603050405020304" pitchFamily="18" charset="0"/>
              </a:rPr>
              <a:t>          : 05 Pencil Cell (1.5V)  </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60 </a:t>
            </a:r>
            <a:r>
              <a:rPr lang="en-US" sz="2200" dirty="0" err="1">
                <a:latin typeface="Open sans"/>
                <a:cs typeface="Times New Roman" panose="02020603050405020304" pitchFamily="18" charset="0"/>
              </a:rPr>
              <a:t>hrs</a:t>
            </a:r>
            <a:r>
              <a:rPr lang="en-US" sz="2200" dirty="0">
                <a:latin typeface="Open sans"/>
                <a:cs typeface="Times New Roman" panose="02020603050405020304" pitchFamily="18" charset="0"/>
              </a:rPr>
              <a:t> Continuous</a:t>
            </a:r>
          </a:p>
        </p:txBody>
      </p:sp>
      <p:sp>
        <p:nvSpPr>
          <p:cNvPr id="3" name="Title 1"/>
          <p:cNvSpPr txBox="1"/>
          <p:nvPr/>
        </p:nvSpPr>
        <p:spPr>
          <a:xfrm>
            <a:off x="2059709" y="286212"/>
            <a:ext cx="8017276"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3200" b="1"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 </a:t>
            </a:r>
            <a:r>
              <a:rPr lang="sv-SE" sz="3600" b="1" u="sng" dirty="0">
                <a:ln>
                  <a:solidFill>
                    <a:sysClr val="windowText" lastClr="000000"/>
                  </a:solidFill>
                </a:ln>
                <a:solidFill>
                  <a:srgbClr val="FF0000"/>
                </a:solidFill>
                <a:latin typeface="Open sans"/>
                <a:cs typeface="Times New Roman" panose="02020603050405020304" pitchFamily="18" charset="0"/>
              </a:rPr>
              <a:t>RADIATION SURVEY METER</a:t>
            </a:r>
          </a:p>
          <a:p>
            <a:pPr algn="ctr"/>
            <a:r>
              <a:rPr lang="sv-SE" sz="3600" b="1" u="sng" dirty="0">
                <a:ln>
                  <a:solidFill>
                    <a:sysClr val="windowText" lastClr="000000"/>
                  </a:solidFill>
                </a:ln>
                <a:solidFill>
                  <a:srgbClr val="FF0000"/>
                </a:solidFill>
                <a:latin typeface="Open sans"/>
                <a:cs typeface="Times New Roman" panose="02020603050405020304" pitchFamily="18" charset="0"/>
              </a:rPr>
              <a:t> (MINIRAD )</a:t>
            </a:r>
            <a:endParaRPr lang="en-US" sz="3600" b="1" u="sng" dirty="0">
              <a:ln>
                <a:solidFill>
                  <a:sysClr val="windowText" lastClr="000000"/>
                </a:solidFill>
              </a:ln>
              <a:solidFill>
                <a:srgbClr val="FF0000"/>
              </a:solidFill>
              <a:latin typeface="Open sans"/>
              <a:cs typeface="Times New Roman" panose="02020603050405020304" pitchFamily="18" charset="0"/>
            </a:endParaRPr>
          </a:p>
        </p:txBody>
      </p:sp>
      <p:pic>
        <p:nvPicPr>
          <p:cNvPr id="5" name="Content Placeholder 3" descr="DSCN6746"/>
          <p:cNvPicPr>
            <a:picLocks noGrp="1"/>
          </p:cNvPicPr>
          <p:nvPr>
            <p:ph idx="1"/>
          </p:nvPr>
        </p:nvPicPr>
        <p:blipFill rotWithShape="1">
          <a:blip r:embed="rId2"/>
          <a:srcRect l="12462" t="1991" r="17188" b="8461"/>
          <a:stretch>
            <a:fillRect/>
          </a:stretch>
        </p:blipFill>
        <p:spPr>
          <a:xfrm>
            <a:off x="8668700" y="1769327"/>
            <a:ext cx="3460474" cy="4956151"/>
          </a:xfr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26</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4"/>
          <p:cNvSpPr txBox="1">
            <a:spLocks noChangeArrowheads="1"/>
          </p:cNvSpPr>
          <p:nvPr/>
        </p:nvSpPr>
        <p:spPr bwMode="auto">
          <a:xfrm>
            <a:off x="312235" y="1532315"/>
            <a:ext cx="8401070" cy="5139869"/>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000" b="1" dirty="0">
                <a:solidFill>
                  <a:srgbClr val="0070C0"/>
                </a:solidFill>
                <a:latin typeface="Open sans"/>
                <a:cs typeface="Times New Roman" panose="02020603050405020304" pitchFamily="18" charset="0"/>
              </a:rPr>
              <a:t>PORTABLE DEVICE TO MEASURE  X-RAY &amp; GAMMA RADIATION</a:t>
            </a:r>
          </a:p>
          <a:p>
            <a:r>
              <a:rPr lang="en-US" sz="2200" b="1" dirty="0">
                <a:solidFill>
                  <a:srgbClr val="002060"/>
                </a:solidFill>
                <a:latin typeface="Open sans"/>
                <a:cs typeface="Times New Roman" panose="02020603050405020304" pitchFamily="18" charset="0"/>
              </a:rPr>
              <a:t>PURPOSE  </a:t>
            </a:r>
            <a:r>
              <a:rPr lang="en-US" sz="2200" dirty="0">
                <a:latin typeface="Open sans"/>
                <a:cs typeface="Times New Roman" panose="02020603050405020304" pitchFamily="18" charset="0"/>
              </a:rPr>
              <a:t>     : Gama / X-Ray detection </a:t>
            </a:r>
          </a:p>
          <a:p>
            <a:r>
              <a:rPr lang="en-US" sz="2200" b="1" dirty="0">
                <a:solidFill>
                  <a:srgbClr val="002060"/>
                </a:solidFill>
                <a:latin typeface="Open sans"/>
                <a:cs typeface="Times New Roman" panose="02020603050405020304" pitchFamily="18" charset="0"/>
              </a:rPr>
              <a:t>ADVANTAGE</a:t>
            </a:r>
            <a:r>
              <a:rPr lang="en-US" sz="2200" dirty="0">
                <a:latin typeface="Open sans"/>
                <a:cs typeface="Times New Roman" panose="02020603050405020304" pitchFamily="18" charset="0"/>
              </a:rPr>
              <a:t>  : Light, Portable, gives Fast &amp; accurate measurement. </a:t>
            </a:r>
          </a:p>
          <a:p>
            <a:r>
              <a:rPr lang="en-US" sz="2200" b="1" dirty="0">
                <a:solidFill>
                  <a:srgbClr val="002060"/>
                </a:solidFill>
                <a:latin typeface="Open sans"/>
                <a:cs typeface="Times New Roman" panose="02020603050405020304" pitchFamily="18" charset="0"/>
              </a:rPr>
              <a:t>READING</a:t>
            </a:r>
            <a:r>
              <a:rPr lang="en-US" sz="2200" dirty="0">
                <a:latin typeface="Open sans"/>
                <a:cs typeface="Times New Roman" panose="02020603050405020304" pitchFamily="18" charset="0"/>
              </a:rPr>
              <a:t>        : 5 LED Display to indicate</a:t>
            </a:r>
          </a:p>
          <a:p>
            <a:r>
              <a:rPr lang="en-US" sz="2200" dirty="0">
                <a:latin typeface="Open sans"/>
                <a:cs typeface="Times New Roman" panose="02020603050405020304" pitchFamily="18" charset="0"/>
              </a:rPr>
              <a:t>                          * Range</a:t>
            </a:r>
          </a:p>
          <a:p>
            <a:r>
              <a:rPr lang="en-US" sz="2200" dirty="0">
                <a:latin typeface="Open sans"/>
                <a:cs typeface="Times New Roman" panose="02020603050405020304" pitchFamily="18" charset="0"/>
              </a:rPr>
              <a:t>                          *Instant Reading</a:t>
            </a:r>
          </a:p>
          <a:p>
            <a:r>
              <a:rPr lang="en-US" sz="2200" b="1" dirty="0">
                <a:solidFill>
                  <a:srgbClr val="002060"/>
                </a:solidFill>
                <a:latin typeface="Open sans"/>
                <a:cs typeface="Times New Roman" panose="02020603050405020304" pitchFamily="18" charset="0"/>
              </a:rPr>
              <a:t>PRINCIPLE</a:t>
            </a:r>
            <a:r>
              <a:rPr lang="en-US" sz="2200" dirty="0">
                <a:latin typeface="Open sans"/>
                <a:cs typeface="Times New Roman" panose="02020603050405020304" pitchFamily="18" charset="0"/>
              </a:rPr>
              <a:t> : Gas Filled Detector (GMT) </a:t>
            </a:r>
          </a:p>
          <a:p>
            <a:r>
              <a:rPr lang="en-US" sz="2200" b="1" dirty="0">
                <a:solidFill>
                  <a:srgbClr val="002060"/>
                </a:solidFill>
                <a:latin typeface="Open sans"/>
                <a:cs typeface="Times New Roman" panose="02020603050405020304" pitchFamily="18" charset="0"/>
              </a:rPr>
              <a:t>WEIGHT</a:t>
            </a:r>
            <a:r>
              <a:rPr lang="en-US" sz="2200" dirty="0">
                <a:latin typeface="Open sans"/>
                <a:cs typeface="Times New Roman" panose="02020603050405020304" pitchFamily="18" charset="0"/>
              </a:rPr>
              <a:t> : 450 </a:t>
            </a:r>
            <a:r>
              <a:rPr lang="en-US" sz="2200" dirty="0" err="1">
                <a:latin typeface="Open sans"/>
                <a:cs typeface="Times New Roman" panose="02020603050405020304" pitchFamily="18" charset="0"/>
              </a:rPr>
              <a:t>Gm</a:t>
            </a:r>
            <a:r>
              <a:rPr lang="en-US" sz="2200" dirty="0">
                <a:latin typeface="Open sans"/>
                <a:cs typeface="Times New Roman" panose="02020603050405020304" pitchFamily="18" charset="0"/>
              </a:rPr>
              <a:t>                         </a:t>
            </a:r>
          </a:p>
          <a:p>
            <a:r>
              <a:rPr lang="en-US" sz="2200" b="1" dirty="0">
                <a:solidFill>
                  <a:srgbClr val="002060"/>
                </a:solidFill>
                <a:latin typeface="Open sans"/>
                <a:cs typeface="Times New Roman" panose="02020603050405020304" pitchFamily="18" charset="0"/>
              </a:rPr>
              <a:t>HIGH RANGE   </a:t>
            </a:r>
            <a:r>
              <a:rPr lang="en-US" sz="2200" dirty="0">
                <a:latin typeface="Open sans"/>
                <a:cs typeface="Times New Roman" panose="02020603050405020304" pitchFamily="18" charset="0"/>
              </a:rPr>
              <a:t>:  0 – 5 R/</a:t>
            </a:r>
            <a:r>
              <a:rPr lang="en-US" sz="2200" dirty="0" err="1">
                <a:latin typeface="Open sans"/>
                <a:cs typeface="Times New Roman" panose="02020603050405020304" pitchFamily="18" charset="0"/>
              </a:rPr>
              <a:t>Hr</a:t>
            </a:r>
            <a:endParaRPr lang="en-US" sz="2200" dirty="0">
              <a:latin typeface="Open sans"/>
              <a:cs typeface="Times New Roman" panose="02020603050405020304" pitchFamily="18" charset="0"/>
            </a:endParaRPr>
          </a:p>
          <a:p>
            <a:r>
              <a:rPr lang="en-US" sz="2200" b="1" dirty="0">
                <a:solidFill>
                  <a:srgbClr val="002060"/>
                </a:solidFill>
                <a:latin typeface="Open sans"/>
                <a:cs typeface="Times New Roman" panose="02020603050405020304" pitchFamily="18" charset="0"/>
              </a:rPr>
              <a:t>ACCURACY</a:t>
            </a:r>
            <a:r>
              <a:rPr lang="en-US" sz="2200" dirty="0">
                <a:latin typeface="Open sans"/>
                <a:cs typeface="Times New Roman" panose="02020603050405020304" pitchFamily="18" charset="0"/>
              </a:rPr>
              <a:t>       : (+/-) 15 % with Cesium (Cs) 137 source</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02 min (otherwise  switched off)</a:t>
            </a:r>
          </a:p>
          <a:p>
            <a:r>
              <a:rPr lang="en-US" sz="2200" b="1" dirty="0">
                <a:solidFill>
                  <a:srgbClr val="002060"/>
                </a:solidFill>
                <a:latin typeface="Open sans"/>
                <a:cs typeface="Times New Roman" panose="02020603050405020304" pitchFamily="18" charset="0"/>
              </a:rPr>
              <a:t>OPERATING TEMP. </a:t>
            </a:r>
            <a:r>
              <a:rPr lang="en-US" sz="2200" dirty="0">
                <a:latin typeface="Open sans"/>
                <a:cs typeface="Times New Roman" panose="02020603050405020304" pitchFamily="18" charset="0"/>
              </a:rPr>
              <a:t>: 0 TO 50  Degree C</a:t>
            </a:r>
          </a:p>
          <a:p>
            <a:r>
              <a:rPr lang="en-US" sz="2200" b="1" dirty="0">
                <a:solidFill>
                  <a:srgbClr val="002060"/>
                </a:solidFill>
                <a:latin typeface="Open sans"/>
                <a:cs typeface="Times New Roman" panose="02020603050405020304" pitchFamily="18" charset="0"/>
              </a:rPr>
              <a:t>BATTERY  </a:t>
            </a:r>
            <a:r>
              <a:rPr lang="en-US" sz="2200" dirty="0">
                <a:latin typeface="Open sans"/>
                <a:cs typeface="Times New Roman" panose="02020603050405020304" pitchFamily="18" charset="0"/>
              </a:rPr>
              <a:t>          : 05 Pencil Cell (1.5V)  </a:t>
            </a:r>
          </a:p>
          <a:p>
            <a:r>
              <a:rPr lang="en-US" sz="2200" b="1" dirty="0">
                <a:solidFill>
                  <a:srgbClr val="002060"/>
                </a:solidFill>
                <a:latin typeface="Open sans"/>
                <a:cs typeface="Times New Roman" panose="02020603050405020304" pitchFamily="18" charset="0"/>
              </a:rPr>
              <a:t>WORKING TIME </a:t>
            </a:r>
            <a:r>
              <a:rPr lang="en-US" sz="2200" dirty="0">
                <a:latin typeface="Open sans"/>
                <a:cs typeface="Times New Roman" panose="02020603050405020304" pitchFamily="18" charset="0"/>
              </a:rPr>
              <a:t>: 60 </a:t>
            </a:r>
            <a:r>
              <a:rPr lang="en-US" sz="2200" dirty="0" err="1">
                <a:latin typeface="Open sans"/>
                <a:cs typeface="Times New Roman" panose="02020603050405020304" pitchFamily="18" charset="0"/>
              </a:rPr>
              <a:t>hrs</a:t>
            </a:r>
            <a:r>
              <a:rPr lang="en-US" sz="2200" dirty="0">
                <a:latin typeface="Open sans"/>
                <a:cs typeface="Times New Roman" panose="02020603050405020304" pitchFamily="18" charset="0"/>
              </a:rPr>
              <a:t> Continuous</a:t>
            </a:r>
          </a:p>
        </p:txBody>
      </p:sp>
      <p:sp>
        <p:nvSpPr>
          <p:cNvPr id="3" name="Title 1"/>
          <p:cNvSpPr txBox="1"/>
          <p:nvPr/>
        </p:nvSpPr>
        <p:spPr>
          <a:xfrm>
            <a:off x="2393795" y="286212"/>
            <a:ext cx="7683190"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3200" b="1"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 </a:t>
            </a:r>
            <a:r>
              <a:rPr lang="sv-SE" sz="3200" b="1" u="sng" dirty="0">
                <a:ln>
                  <a:solidFill>
                    <a:sysClr val="windowText" lastClr="000000"/>
                  </a:solidFill>
                </a:ln>
                <a:solidFill>
                  <a:srgbClr val="FF0000"/>
                </a:solidFill>
                <a:latin typeface="Open sans"/>
                <a:cs typeface="Times New Roman" panose="02020603050405020304" pitchFamily="18" charset="0"/>
              </a:rPr>
              <a:t>RADIATION SURVEY METER</a:t>
            </a:r>
          </a:p>
          <a:p>
            <a:pPr algn="ctr"/>
            <a:r>
              <a:rPr lang="sv-SE" sz="3200" b="1" u="sng" dirty="0">
                <a:ln>
                  <a:solidFill>
                    <a:sysClr val="windowText" lastClr="000000"/>
                  </a:solidFill>
                </a:ln>
                <a:solidFill>
                  <a:srgbClr val="FF0000"/>
                </a:solidFill>
                <a:latin typeface="Open sans"/>
                <a:cs typeface="Times New Roman" panose="02020603050405020304" pitchFamily="18" charset="0"/>
              </a:rPr>
              <a:t> (MINIRAD )</a:t>
            </a:r>
            <a:endParaRPr lang="en-US" sz="3200" b="1" u="sng" dirty="0">
              <a:ln>
                <a:solidFill>
                  <a:sysClr val="windowText" lastClr="000000"/>
                </a:solidFill>
              </a:ln>
              <a:solidFill>
                <a:srgbClr val="FF0000"/>
              </a:solidFill>
              <a:latin typeface="Open sans"/>
              <a:cs typeface="Times New Roman" panose="02020603050405020304" pitchFamily="18" charset="0"/>
            </a:endParaRPr>
          </a:p>
        </p:txBody>
      </p:sp>
      <p:pic>
        <p:nvPicPr>
          <p:cNvPr id="5" name="Content Placeholder 3" descr="DSCN6746"/>
          <p:cNvPicPr>
            <a:picLocks noGrp="1"/>
          </p:cNvPicPr>
          <p:nvPr>
            <p:ph idx="1"/>
          </p:nvPr>
        </p:nvPicPr>
        <p:blipFill rotWithShape="1">
          <a:blip r:embed="rId2"/>
          <a:srcRect l="12462" t="1991" r="17188" b="8461"/>
          <a:stretch>
            <a:fillRect/>
          </a:stretch>
        </p:blipFill>
        <p:spPr>
          <a:xfrm>
            <a:off x="8668700" y="1769327"/>
            <a:ext cx="3460474" cy="4956151"/>
          </a:xfr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Slide Number Placeholder 3"/>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27</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4"/>
          <p:cNvSpPr txBox="1">
            <a:spLocks noChangeArrowheads="1"/>
          </p:cNvSpPr>
          <p:nvPr/>
        </p:nvSpPr>
        <p:spPr bwMode="auto">
          <a:xfrm>
            <a:off x="244763" y="1424524"/>
            <a:ext cx="7957128" cy="4647426"/>
          </a:xfrm>
          <a:prstGeom prst="rect">
            <a:avLst/>
          </a:prstGeom>
          <a:noFill/>
          <a:ln>
            <a:noFill/>
          </a:ln>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sz="2400" b="1" dirty="0">
                <a:solidFill>
                  <a:srgbClr val="0070C0"/>
                </a:solidFill>
                <a:latin typeface="Open sans"/>
                <a:cs typeface="Times New Roman" panose="02020603050405020304" pitchFamily="18" charset="0"/>
              </a:rPr>
              <a:t>VERY EFFECTIVE, PORTABLE  DEVICE TO MEASURE GAMMA RADIATION</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PRINCIPLE</a:t>
            </a:r>
            <a:r>
              <a:rPr lang="en-US" sz="2400" dirty="0">
                <a:latin typeface="Open sans"/>
                <a:cs typeface="Times New Roman" panose="02020603050405020304" pitchFamily="18" charset="0"/>
              </a:rPr>
              <a:t>:-  Scintillation</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ADVANTAGE</a:t>
            </a:r>
            <a:r>
              <a:rPr lang="en-US" sz="2400" dirty="0">
                <a:latin typeface="Open sans"/>
                <a:cs typeface="Times New Roman" panose="02020603050405020304" pitchFamily="18" charset="0"/>
              </a:rPr>
              <a:t>: Hand held, portable , light weight and 			analog dose rate meter.</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DETECTOR</a:t>
            </a:r>
            <a:r>
              <a:rPr lang="en-US" sz="2400" b="1" dirty="0">
                <a:solidFill>
                  <a:srgbClr val="002060"/>
                </a:solidFill>
                <a:latin typeface="Open sans"/>
                <a:cs typeface="Times New Roman" panose="02020603050405020304" pitchFamily="18" charset="0"/>
              </a:rPr>
              <a:t> </a:t>
            </a:r>
            <a:r>
              <a:rPr lang="en-US" sz="2400" dirty="0">
                <a:latin typeface="Open sans"/>
                <a:cs typeface="Times New Roman" panose="02020603050405020304" pitchFamily="18" charset="0"/>
              </a:rPr>
              <a:t>    : Gamma &amp; x-ray (PMT) </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RANGE</a:t>
            </a:r>
            <a:r>
              <a:rPr lang="en-US" sz="2000" dirty="0">
                <a:latin typeface="Open sans"/>
                <a:cs typeface="Times New Roman" panose="02020603050405020304" pitchFamily="18" charset="0"/>
              </a:rPr>
              <a:t> </a:t>
            </a:r>
            <a:r>
              <a:rPr lang="en-US" sz="2400" dirty="0">
                <a:latin typeface="Open sans"/>
                <a:cs typeface="Times New Roman" panose="02020603050405020304" pitchFamily="18" charset="0"/>
              </a:rPr>
              <a:t>          :  0 to 2,00,000 </a:t>
            </a:r>
            <a:r>
              <a:rPr lang="el-GR" sz="2400" dirty="0">
                <a:latin typeface="Open sans"/>
                <a:cs typeface="Times New Roman" panose="02020603050405020304" pitchFamily="18" charset="0"/>
              </a:rPr>
              <a:t>μ</a:t>
            </a:r>
            <a:r>
              <a:rPr lang="en-US" sz="2400" dirty="0">
                <a:latin typeface="Open sans"/>
                <a:cs typeface="Times New Roman" panose="02020603050405020304" pitchFamily="18" charset="0"/>
              </a:rPr>
              <a:t>R/h</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ACCURACY</a:t>
            </a:r>
            <a:r>
              <a:rPr lang="en-US" sz="2400" dirty="0">
                <a:latin typeface="Open sans"/>
                <a:cs typeface="Times New Roman" panose="02020603050405020304" pitchFamily="18" charset="0"/>
              </a:rPr>
              <a:t>       : (+/-) 20 %</a:t>
            </a:r>
          </a:p>
          <a:p>
            <a:pPr marL="342900" indent="-342900">
              <a:buFont typeface="Wingdings" panose="05000000000000000000" pitchFamily="2" charset="2"/>
              <a:buChar char="Ø"/>
            </a:pPr>
            <a:r>
              <a:rPr lang="en-US" sz="2000" b="1" dirty="0">
                <a:solidFill>
                  <a:srgbClr val="002060"/>
                </a:solidFill>
                <a:latin typeface="Open sans"/>
                <a:cs typeface="Times New Roman" panose="02020603050405020304" pitchFamily="18" charset="0"/>
              </a:rPr>
              <a:t>BATTERY</a:t>
            </a:r>
            <a:r>
              <a:rPr lang="en-US" sz="2400" dirty="0">
                <a:latin typeface="Open sans"/>
                <a:cs typeface="Times New Roman" panose="02020603050405020304" pitchFamily="18" charset="0"/>
              </a:rPr>
              <a:t>        :  (1.5 V) 6 pencil battery </a:t>
            </a:r>
          </a:p>
          <a:p>
            <a:pPr marL="342900" indent="-342900">
              <a:buFont typeface="Wingdings" panose="05000000000000000000" pitchFamily="2" charset="2"/>
              <a:buChar char="Ø"/>
            </a:pPr>
            <a:r>
              <a:rPr lang="en-US" sz="2000" dirty="0">
                <a:latin typeface="Open sans"/>
                <a:cs typeface="Times New Roman" panose="02020603050405020304" pitchFamily="18" charset="0"/>
              </a:rPr>
              <a:t>Before use always checkup the battery and its high voltage</a:t>
            </a:r>
          </a:p>
          <a:p>
            <a:pPr marL="342900" indent="-342900">
              <a:buFont typeface="Wingdings" panose="05000000000000000000" pitchFamily="2" charset="2"/>
              <a:buChar char="Ø"/>
            </a:pPr>
            <a:r>
              <a:rPr lang="en-US" sz="2000" dirty="0">
                <a:latin typeface="Open sans"/>
                <a:cs typeface="Times New Roman" panose="02020603050405020304" pitchFamily="18" charset="0"/>
              </a:rPr>
              <a:t>If least range is selected &amp; display show 2 to 10  µR/h, It is natural back ground. If reading  exceeds more than 15 µR/h then some  artificial Gamma radiation is present </a:t>
            </a:r>
          </a:p>
        </p:txBody>
      </p:sp>
      <p:sp>
        <p:nvSpPr>
          <p:cNvPr id="3" name="Title 1"/>
          <p:cNvSpPr txBox="1"/>
          <p:nvPr/>
        </p:nvSpPr>
        <p:spPr>
          <a:xfrm>
            <a:off x="2509024" y="111510"/>
            <a:ext cx="7359805" cy="1089989"/>
          </a:xfrm>
          <a:prstGeom prst="rect">
            <a:avLst/>
          </a:prstGeom>
          <a:noFill/>
          <a:ln w="28575" cap="flat" cmpd="sng" algn="ctr">
            <a:solidFill>
              <a:srgbClr val="00B0F0"/>
            </a:solidFill>
            <a:prstDash val="solid"/>
            <a:miter lim="800000"/>
          </a:ln>
        </p:spPr>
        <p:style>
          <a:lnRef idx="1">
            <a:schemeClr val="accent4"/>
          </a:lnRef>
          <a:fillRef idx="3">
            <a:schemeClr val="accent4"/>
          </a:fillRef>
          <a:effectRef idx="2">
            <a:schemeClr val="accent4"/>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v-SE" sz="4000" b="1" u="sng" dirty="0">
                <a:ln>
                  <a:solidFill>
                    <a:sysClr val="windowText" lastClr="000000"/>
                  </a:solidFill>
                </a:ln>
                <a:solidFill>
                  <a:srgbClr val="FF0000"/>
                </a:solidFill>
                <a:latin typeface="Open sans"/>
                <a:cs typeface="Times New Roman" panose="02020603050405020304" pitchFamily="18" charset="0"/>
              </a:rPr>
              <a:t>MICRO “R” SURVEY METER</a:t>
            </a:r>
            <a:endParaRPr lang="en-US" sz="4000" b="1" u="sng" dirty="0">
              <a:ln>
                <a:solidFill>
                  <a:sysClr val="windowText" lastClr="000000"/>
                </a:solidFill>
              </a:ln>
              <a:solidFill>
                <a:srgbClr val="FF0000"/>
              </a:solidFill>
              <a:latin typeface="Open sans"/>
              <a:cs typeface="Times New Roman" panose="02020603050405020304" pitchFamily="18" charset="0"/>
            </a:endParaRPr>
          </a:p>
        </p:txBody>
      </p:sp>
      <p:pic>
        <p:nvPicPr>
          <p:cNvPr id="5" name="Content Placeholder 3" descr="DSCN6749"/>
          <p:cNvPicPr/>
          <p:nvPr/>
        </p:nvPicPr>
        <p:blipFill>
          <a:blip r:embed="rId2"/>
          <a:srcRect l="18799" t="2602" r="27177"/>
          <a:stretch>
            <a:fillRect/>
          </a:stretch>
        </p:blipFill>
        <p:spPr>
          <a:xfrm>
            <a:off x="8043667" y="1609408"/>
            <a:ext cx="4240696" cy="5090010"/>
          </a:xfrm>
          <a:prstGeom prst="rect">
            <a:avLst/>
          </a:prstGeom>
          <a:ln w="38100" cap="sq">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29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676400" y="120804"/>
            <a:ext cx="8991600" cy="685800"/>
          </a:xfrm>
        </p:spPr>
        <p:txBody>
          <a:bodyPr>
            <a:normAutofit/>
          </a:bodyPr>
          <a:lstStyle/>
          <a:p>
            <a:pPr algn="ctr" eaLnBrk="1" hangingPunct="1"/>
            <a:r>
              <a:rPr lang="en-US" altLang="en-US" sz="4000" b="1" dirty="0">
                <a:solidFill>
                  <a:srgbClr val="C00000"/>
                </a:solidFill>
                <a:latin typeface="Open sans"/>
                <a:cs typeface="Times New Roman" panose="02020603050405020304" pitchFamily="18" charset="0"/>
              </a:rPr>
              <a:t>WATER POISON DETECTION KIT</a:t>
            </a:r>
          </a:p>
        </p:txBody>
      </p:sp>
      <p:pic>
        <p:nvPicPr>
          <p:cNvPr id="3" name="Content Placeholder 2" descr="G:\equipment\38 WPD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 y="1494262"/>
            <a:ext cx="4653280" cy="4835417"/>
          </a:xfrm>
        </p:spPr>
      </p:pic>
      <p:sp>
        <p:nvSpPr>
          <p:cNvPr id="5" name="TextBox 4"/>
          <p:cNvSpPr txBox="1"/>
          <p:nvPr/>
        </p:nvSpPr>
        <p:spPr>
          <a:xfrm>
            <a:off x="4947920" y="812157"/>
            <a:ext cx="7081520" cy="5693866"/>
          </a:xfrm>
          <a:prstGeom prst="rect">
            <a:avLst/>
          </a:prstGeom>
          <a:noFill/>
        </p:spPr>
        <p:txBody>
          <a:bodyPr wrap="square">
            <a:spAutoFit/>
          </a:bodyPr>
          <a:lstStyle/>
          <a:p>
            <a:pPr eaLnBrk="1" hangingPunct="1">
              <a:defRPr/>
            </a:pPr>
            <a:r>
              <a:rPr lang="en-US" sz="2400" b="1" u="sng" dirty="0">
                <a:latin typeface="Open sans"/>
                <a:ea typeface="Times New Roman" panose="02020603050405020304" pitchFamily="18" charset="0"/>
                <a:cs typeface="Times New Roman" panose="02020603050405020304" pitchFamily="18" charset="0"/>
              </a:rPr>
              <a:t>Detection Process</a:t>
            </a:r>
            <a:r>
              <a:rPr lang="en-US" sz="2400" dirty="0">
                <a:latin typeface="Open sans"/>
                <a:ea typeface="Times New Roman" panose="02020603050405020304" pitchFamily="18" charset="0"/>
                <a:cs typeface="Times New Roman" panose="02020603050405020304" pitchFamily="18" charset="0"/>
              </a:rPr>
              <a:t>: Practical</a:t>
            </a:r>
          </a:p>
          <a:p>
            <a:pPr eaLnBrk="1" hangingPunct="1">
              <a:defRPr/>
            </a:pPr>
            <a:r>
              <a:rPr lang="en-US" sz="2000" b="1" u="sng" dirty="0">
                <a:latin typeface="Open sans"/>
                <a:ea typeface="Times New Roman" panose="02020603050405020304" pitchFamily="18" charset="0"/>
                <a:cs typeface="Times New Roman" panose="02020603050405020304" pitchFamily="18" charset="0"/>
              </a:rPr>
              <a:t>WPDK SIZE</a:t>
            </a:r>
            <a:r>
              <a:rPr lang="en-US" sz="2800" b="1" dirty="0">
                <a:latin typeface="Open sans"/>
                <a:ea typeface="Times New Roman" panose="02020603050405020304" pitchFamily="18" charset="0"/>
                <a:cs typeface="Times New Roman" panose="02020603050405020304" pitchFamily="18" charset="0"/>
              </a:rPr>
              <a:t>: </a:t>
            </a:r>
            <a:r>
              <a:rPr lang="en-US" sz="2000" dirty="0">
                <a:latin typeface="Open sans"/>
                <a:ea typeface="Times New Roman" panose="02020603050405020304" pitchFamily="18" charset="0"/>
                <a:cs typeface="Times New Roman" panose="02020603050405020304" pitchFamily="18" charset="0"/>
              </a:rPr>
              <a:t>325x270x110 mm</a:t>
            </a:r>
          </a:p>
          <a:p>
            <a:pPr eaLnBrk="1" hangingPunct="1">
              <a:defRPr/>
            </a:pPr>
            <a:r>
              <a:rPr lang="en-US" sz="2400" b="1" u="sng" dirty="0">
                <a:latin typeface="Open sans"/>
                <a:ea typeface="Times New Roman" panose="02020603050405020304" pitchFamily="18" charset="0"/>
                <a:cs typeface="Times New Roman" panose="02020603050405020304" pitchFamily="18" charset="0"/>
              </a:rPr>
              <a:t>Weight</a:t>
            </a:r>
            <a:r>
              <a:rPr lang="en-US" sz="2400" b="1" dirty="0">
                <a:latin typeface="Open sans"/>
                <a:ea typeface="Times New Roman" panose="02020603050405020304" pitchFamily="18" charset="0"/>
                <a:cs typeface="Times New Roman" panose="02020603050405020304" pitchFamily="18" charset="0"/>
              </a:rPr>
              <a:t>:  </a:t>
            </a:r>
            <a:r>
              <a:rPr lang="en-US" sz="2000" dirty="0">
                <a:latin typeface="Open sans"/>
                <a:ea typeface="Times New Roman" panose="02020603050405020304" pitchFamily="18" charset="0"/>
                <a:cs typeface="Times New Roman" panose="02020603050405020304" pitchFamily="18" charset="0"/>
              </a:rPr>
              <a:t>3.4 Kg</a:t>
            </a:r>
          </a:p>
          <a:p>
            <a:pPr eaLnBrk="1" hangingPunct="1">
              <a:defRPr/>
            </a:pPr>
            <a:r>
              <a:rPr lang="en-US" sz="2400" b="1" u="sng" dirty="0">
                <a:latin typeface="Open sans"/>
                <a:ea typeface="Times New Roman" panose="02020603050405020304" pitchFamily="18" charset="0"/>
                <a:cs typeface="Times New Roman" panose="02020603050405020304" pitchFamily="18" charset="0"/>
              </a:rPr>
              <a:t>Capacity</a:t>
            </a:r>
            <a:r>
              <a:rPr lang="en-US" sz="2000" dirty="0">
                <a:latin typeface="Open sans"/>
                <a:ea typeface="Times New Roman" panose="02020603050405020304" pitchFamily="18" charset="0"/>
                <a:cs typeface="Times New Roman" panose="02020603050405020304" pitchFamily="18" charset="0"/>
              </a:rPr>
              <a:t>: </a:t>
            </a:r>
            <a:r>
              <a:rPr lang="en-US" sz="2000" dirty="0" err="1">
                <a:latin typeface="Open sans"/>
                <a:ea typeface="Times New Roman" panose="02020603050405020304" pitchFamily="18" charset="0"/>
                <a:cs typeface="Times New Roman" panose="02020603050405020304" pitchFamily="18" charset="0"/>
              </a:rPr>
              <a:t>i</a:t>
            </a:r>
            <a:r>
              <a:rPr lang="en-US" sz="2000" dirty="0">
                <a:latin typeface="Open sans"/>
                <a:ea typeface="Times New Roman" panose="02020603050405020304" pitchFamily="18" charset="0"/>
                <a:cs typeface="Times New Roman" panose="02020603050405020304" pitchFamily="18" charset="0"/>
              </a:rPr>
              <a:t>) 50 test for all poison</a:t>
            </a:r>
          </a:p>
          <a:p>
            <a:pPr eaLnBrk="1" hangingPunct="1">
              <a:defRPr/>
            </a:pPr>
            <a:r>
              <a:rPr lang="en-US" sz="2000" dirty="0">
                <a:latin typeface="Open sans"/>
                <a:ea typeface="Times New Roman" panose="02020603050405020304" pitchFamily="18" charset="0"/>
                <a:cs typeface="Times New Roman" panose="02020603050405020304" pitchFamily="18" charset="0"/>
              </a:rPr>
              <a:t>                  ii) 05 test for nerve agent</a:t>
            </a:r>
          </a:p>
          <a:p>
            <a:pPr eaLnBrk="1" hangingPunct="1">
              <a:defRPr/>
            </a:pPr>
            <a:r>
              <a:rPr lang="en-US" sz="2000" dirty="0">
                <a:latin typeface="Open sans"/>
                <a:ea typeface="Times New Roman" panose="02020603050405020304" pitchFamily="18" charset="0"/>
                <a:cs typeface="Times New Roman" panose="02020603050405020304" pitchFamily="18" charset="0"/>
              </a:rPr>
              <a:t>                  iii) 05 test for Microbial contamination </a:t>
            </a:r>
          </a:p>
          <a:p>
            <a:pPr eaLnBrk="1" hangingPunct="1">
              <a:defRPr/>
            </a:pPr>
            <a:r>
              <a:rPr lang="en-US" sz="2400" b="1" u="sng" dirty="0">
                <a:latin typeface="Open sans"/>
                <a:ea typeface="Times New Roman" panose="02020603050405020304" pitchFamily="18" charset="0"/>
                <a:cs typeface="Times New Roman" panose="02020603050405020304" pitchFamily="18" charset="0"/>
              </a:rPr>
              <a:t>Performance test</a:t>
            </a:r>
            <a:r>
              <a:rPr lang="en-US" sz="2400" b="1" dirty="0">
                <a:latin typeface="Open sans"/>
                <a:ea typeface="Times New Roman" panose="02020603050405020304" pitchFamily="18" charset="0"/>
                <a:cs typeface="Times New Roman" panose="02020603050405020304" pitchFamily="18" charset="0"/>
              </a:rPr>
              <a:t> :- </a:t>
            </a:r>
            <a:endParaRPr lang="en-US" sz="2400" dirty="0">
              <a:latin typeface="Open sans"/>
              <a:ea typeface="Times New Roman" panose="02020603050405020304" pitchFamily="18" charset="0"/>
              <a:cs typeface="Times New Roman" panose="02020603050405020304" pitchFamily="18" charset="0"/>
            </a:endParaRPr>
          </a:p>
          <a:p>
            <a:pPr>
              <a:defRPr/>
            </a:pPr>
            <a:r>
              <a:rPr lang="en-US" sz="2000" dirty="0">
                <a:latin typeface="Open sans"/>
                <a:ea typeface="Times New Roman" panose="02020603050405020304" pitchFamily="18" charset="0"/>
                <a:cs typeface="Times New Roman" panose="02020603050405020304" pitchFamily="18" charset="0"/>
              </a:rPr>
              <a:t>a) Nerve agent – 0.01mg/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(blue)</a:t>
            </a:r>
          </a:p>
          <a:p>
            <a:pPr>
              <a:defRPr/>
            </a:pPr>
            <a:r>
              <a:rPr lang="en-US" sz="2000" dirty="0">
                <a:latin typeface="Open sans"/>
                <a:ea typeface="Times New Roman" panose="02020603050405020304" pitchFamily="18" charset="0"/>
                <a:cs typeface="Times New Roman" panose="02020603050405020304" pitchFamily="18" charset="0"/>
              </a:rPr>
              <a:t>b) Sulphur mustard-2.0 mg/l (purple  blue)</a:t>
            </a:r>
          </a:p>
          <a:p>
            <a:pPr>
              <a:defRPr/>
            </a:pPr>
            <a:r>
              <a:rPr lang="en-US" sz="2000" dirty="0">
                <a:latin typeface="Open sans"/>
                <a:ea typeface="Times New Roman" panose="02020603050405020304" pitchFamily="18" charset="0"/>
                <a:cs typeface="Times New Roman" panose="02020603050405020304" pitchFamily="18" charset="0"/>
              </a:rPr>
              <a:t>c) Cyanide – 0.05mg/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(bluish green)</a:t>
            </a:r>
          </a:p>
          <a:p>
            <a:pPr>
              <a:defRPr/>
            </a:pPr>
            <a:r>
              <a:rPr lang="en-US" sz="2000" dirty="0">
                <a:latin typeface="Open sans"/>
                <a:ea typeface="Times New Roman" panose="02020603050405020304" pitchFamily="18" charset="0"/>
                <a:cs typeface="Times New Roman" panose="02020603050405020304" pitchFamily="18" charset="0"/>
              </a:rPr>
              <a:t>d) Mercury – 0.5 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(brick red)</a:t>
            </a:r>
          </a:p>
          <a:p>
            <a:pPr>
              <a:defRPr/>
            </a:pPr>
            <a:r>
              <a:rPr lang="en-US" sz="2000" dirty="0">
                <a:latin typeface="Open sans"/>
                <a:ea typeface="Times New Roman" panose="02020603050405020304" pitchFamily="18" charset="0"/>
                <a:cs typeface="Times New Roman" panose="02020603050405020304" pitchFamily="18" charset="0"/>
              </a:rPr>
              <a:t>e) Arsenic – 0.2mg/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(pinkish violate)</a:t>
            </a:r>
          </a:p>
          <a:p>
            <a:pPr>
              <a:defRPr/>
            </a:pPr>
            <a:r>
              <a:rPr lang="en-US" sz="2000" dirty="0">
                <a:latin typeface="Open sans"/>
                <a:ea typeface="Times New Roman" panose="02020603050405020304" pitchFamily="18" charset="0"/>
                <a:cs typeface="Times New Roman" panose="02020603050405020304" pitchFamily="18" charset="0"/>
              </a:rPr>
              <a:t>f) Lead – 0.001 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(violate) </a:t>
            </a:r>
          </a:p>
          <a:p>
            <a:pPr>
              <a:defRPr/>
            </a:pPr>
            <a:r>
              <a:rPr lang="en-US" sz="2000" dirty="0">
                <a:latin typeface="Open sans"/>
                <a:ea typeface="Times New Roman" panose="02020603050405020304" pitchFamily="18" charset="0"/>
                <a:cs typeface="Times New Roman" panose="02020603050405020304" pitchFamily="18" charset="0"/>
              </a:rPr>
              <a:t>g) Manganese – 0.2mg/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(bluish green)</a:t>
            </a:r>
          </a:p>
          <a:p>
            <a:pPr>
              <a:defRPr/>
            </a:pPr>
            <a:r>
              <a:rPr lang="en-US" sz="2000" dirty="0">
                <a:latin typeface="Open sans"/>
                <a:ea typeface="Times New Roman" panose="02020603050405020304" pitchFamily="18" charset="0"/>
                <a:cs typeface="Times New Roman" panose="02020603050405020304" pitchFamily="18" charset="0"/>
              </a:rPr>
              <a:t>h) Copper – 1.5mg/</a:t>
            </a:r>
            <a:r>
              <a:rPr lang="en-US" sz="2000" dirty="0" err="1">
                <a:latin typeface="Open sans"/>
                <a:ea typeface="Times New Roman" panose="02020603050405020304" pitchFamily="18" charset="0"/>
                <a:cs typeface="Times New Roman" panose="02020603050405020304" pitchFamily="18" charset="0"/>
              </a:rPr>
              <a:t>ltr</a:t>
            </a:r>
            <a:r>
              <a:rPr lang="en-US" sz="2000" dirty="0">
                <a:latin typeface="Open sans"/>
                <a:ea typeface="Times New Roman" panose="02020603050405020304" pitchFamily="18" charset="0"/>
                <a:cs typeface="Times New Roman" panose="02020603050405020304" pitchFamily="18" charset="0"/>
              </a:rPr>
              <a:t> (olive green)</a:t>
            </a:r>
          </a:p>
          <a:p>
            <a:pPr>
              <a:defRPr/>
            </a:pPr>
            <a:r>
              <a:rPr lang="en-US" sz="2000" dirty="0" err="1">
                <a:latin typeface="Open sans"/>
                <a:ea typeface="Times New Roman" panose="02020603050405020304" pitchFamily="18" charset="0"/>
                <a:cs typeface="Times New Roman" panose="02020603050405020304" pitchFamily="18" charset="0"/>
              </a:rPr>
              <a:t>i</a:t>
            </a:r>
            <a:r>
              <a:rPr lang="en-US" sz="2000" dirty="0">
                <a:latin typeface="Open sans"/>
                <a:ea typeface="Times New Roman" panose="02020603050405020304" pitchFamily="18" charset="0"/>
                <a:cs typeface="Times New Roman" panose="02020603050405020304" pitchFamily="18" charset="0"/>
              </a:rPr>
              <a:t>) Microbial contaminants – 1-3 coliform/100ml –(Z black) Approx time 18 </a:t>
            </a:r>
            <a:r>
              <a:rPr lang="en-US" sz="2000" dirty="0" err="1">
                <a:latin typeface="Open sans"/>
                <a:ea typeface="Times New Roman" panose="02020603050405020304" pitchFamily="18" charset="0"/>
                <a:cs typeface="Times New Roman" panose="02020603050405020304" pitchFamily="18" charset="0"/>
              </a:rPr>
              <a:t>hrs</a:t>
            </a:r>
            <a:endParaRPr lang="en-US" sz="2000" b="1" dirty="0">
              <a:latin typeface="Open sans"/>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655782" y="2721114"/>
            <a:ext cx="3925454" cy="1323439"/>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WHAT IS CBRN</a:t>
            </a:r>
          </a:p>
          <a:p>
            <a:pPr algn="ctr"/>
            <a:r>
              <a:rPr lang="en-US" sz="4000" b="1" dirty="0">
                <a:solidFill>
                  <a:srgbClr val="C00000"/>
                </a:solidFill>
                <a:latin typeface="Open sans"/>
                <a:cs typeface="Times" panose="02020603050405020304" pitchFamily="18" charset="0"/>
              </a:rPr>
              <a:t> EMERGENCY </a:t>
            </a:r>
            <a:endParaRPr lang="en-IN" sz="4000" b="1" dirty="0">
              <a:solidFill>
                <a:srgbClr val="C00000"/>
              </a:solidFill>
              <a:latin typeface="Open sans"/>
              <a:cs typeface="Times" panose="02020603050405020304" pitchFamily="18" charset="0"/>
            </a:endParaRPr>
          </a:p>
        </p:txBody>
      </p:sp>
      <p:sp>
        <p:nvSpPr>
          <p:cNvPr id="3" name="TextBox 2"/>
          <p:cNvSpPr txBox="1"/>
          <p:nvPr/>
        </p:nvSpPr>
        <p:spPr>
          <a:xfrm>
            <a:off x="5033818" y="1932654"/>
            <a:ext cx="6773180" cy="3539430"/>
          </a:xfrm>
          <a:prstGeom prst="rect">
            <a:avLst/>
          </a:prstGeom>
          <a:noFill/>
        </p:spPr>
        <p:txBody>
          <a:bodyPr wrap="square">
            <a:spAutoFit/>
          </a:bodyPr>
          <a:lstStyle/>
          <a:p>
            <a:pPr marL="0" indent="0" algn="just">
              <a:buNone/>
            </a:pPr>
            <a:r>
              <a:rPr lang="en-US" sz="2800" i="0" dirty="0">
                <a:solidFill>
                  <a:srgbClr val="4D5156"/>
                </a:solidFill>
                <a:effectLst/>
                <a:latin typeface="Open sans"/>
                <a:cs typeface="Times" panose="02020603050405020304" pitchFamily="18" charset="0"/>
              </a:rPr>
              <a:t>Chemical, biological, radiological, nuclear and explosive (CBRN) events refer to the uncontrolled release of chemicals, biological agents or radioactive contamination into the environment or explosions that cause widespread damage. CBRN events can be caused by accidents or by terrorist acts</a:t>
            </a:r>
            <a:r>
              <a:rPr lang="en-US" sz="2800" b="0" i="0" dirty="0">
                <a:solidFill>
                  <a:srgbClr val="4D5156"/>
                </a:solidFill>
                <a:effectLst/>
                <a:latin typeface="Open sans"/>
                <a:cs typeface="Times" panose="02020603050405020304" pitchFamily="18" charset="0"/>
              </a:rPr>
              <a:t>.</a:t>
            </a:r>
            <a:endParaRPr lang="en-US" sz="2800" b="1" dirty="0">
              <a:latin typeface="Open sans"/>
              <a:cs typeface="Times" panose="02020603050405020304" pitchFamily="18" charset="0"/>
            </a:endParaRPr>
          </a:p>
        </p:txBody>
      </p:sp>
      <p:pic>
        <p:nvPicPr>
          <p:cNvPr id="5" name="Picture 5"/>
          <p:cNvPicPr>
            <a:picLocks noChangeAspect="1"/>
          </p:cNvPicPr>
          <p:nvPr/>
        </p:nvPicPr>
        <p:blipFill>
          <a:blip r:embed="rId2"/>
          <a:srcRect/>
          <a:stretch>
            <a:fillRect/>
          </a:stretch>
        </p:blipFill>
        <p:spPr>
          <a:xfrm>
            <a:off x="9624289" y="5527127"/>
            <a:ext cx="2182709" cy="1194348"/>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30</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382749" y="66906"/>
            <a:ext cx="10636281" cy="802640"/>
          </a:xfrm>
        </p:spPr>
        <p:txBody>
          <a:bodyPr>
            <a:normAutofit/>
          </a:bodyPr>
          <a:lstStyle/>
          <a:p>
            <a:pPr eaLnBrk="1" hangingPunct="1"/>
            <a:r>
              <a:rPr lang="en-US" altLang="en-US" sz="3300" b="1" dirty="0">
                <a:solidFill>
                  <a:srgbClr val="FF0000"/>
                </a:solidFill>
                <a:latin typeface="Times New Roman" panose="02020603050405020304" pitchFamily="18" charset="0"/>
                <a:cs typeface="Times New Roman" panose="02020603050405020304" pitchFamily="18" charset="0"/>
              </a:rPr>
              <a:t> </a:t>
            </a:r>
            <a:r>
              <a:rPr lang="en-US" altLang="en-US" sz="3300" b="1" u="sng" dirty="0">
                <a:solidFill>
                  <a:srgbClr val="FF0000"/>
                </a:solidFill>
                <a:latin typeface="Open sans"/>
                <a:cs typeface="Times New Roman" panose="02020603050405020304" pitchFamily="18" charset="0"/>
              </a:rPr>
              <a:t>RESIDUAL VAPOUR  DETECTION KIT (RVD)</a:t>
            </a:r>
          </a:p>
        </p:txBody>
      </p:sp>
      <p:pic>
        <p:nvPicPr>
          <p:cNvPr id="3" name="Picture 30" descr="Residual Vapour Detection Kit (RVD) | Defence Research and Development  Organisation - DRDO, Ministry of Defence, Government of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50" y="1371600"/>
            <a:ext cx="4128739" cy="4926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4750421" y="905972"/>
            <a:ext cx="731457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defRPr/>
            </a:pPr>
            <a:r>
              <a:rPr lang="en-US" sz="2400" b="1" u="sng" dirty="0">
                <a:latin typeface="Open sans"/>
                <a:cs typeface="Times New Roman" panose="02020603050405020304" pitchFamily="18" charset="0"/>
              </a:rPr>
              <a:t>Construction</a:t>
            </a:r>
            <a:r>
              <a:rPr lang="en-US" sz="2000" dirty="0">
                <a:latin typeface="Open sans"/>
                <a:cs typeface="Times New Roman" panose="02020603050405020304" pitchFamily="18" charset="0"/>
              </a:rPr>
              <a:t>:  Al sheet Epoxy coated</a:t>
            </a:r>
          </a:p>
          <a:p>
            <a:pPr>
              <a:defRPr/>
            </a:pPr>
            <a:r>
              <a:rPr lang="en-US" sz="2400" b="1" u="sng" dirty="0">
                <a:latin typeface="Open sans"/>
                <a:cs typeface="Times New Roman" panose="02020603050405020304" pitchFamily="18" charset="0"/>
              </a:rPr>
              <a:t>Principle</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Chromogenic Reaction</a:t>
            </a:r>
            <a:endParaRPr lang="en-US" sz="2400" dirty="0">
              <a:latin typeface="Open sans"/>
              <a:cs typeface="Times New Roman" panose="02020603050405020304" pitchFamily="18" charset="0"/>
            </a:endParaRPr>
          </a:p>
          <a:p>
            <a:pPr>
              <a:defRPr/>
            </a:pPr>
            <a:r>
              <a:rPr lang="en-US" sz="2400" b="1" u="sng" dirty="0">
                <a:latin typeface="Open sans"/>
                <a:cs typeface="Times New Roman" panose="02020603050405020304" pitchFamily="18" charset="0"/>
              </a:rPr>
              <a:t>Weight</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1.75 kg </a:t>
            </a:r>
          </a:p>
          <a:p>
            <a:pPr>
              <a:defRPr/>
            </a:pPr>
            <a:r>
              <a:rPr lang="en-US" sz="2400" b="1" u="sng" dirty="0">
                <a:latin typeface="Open sans"/>
                <a:cs typeface="Times New Roman" panose="02020603050405020304" pitchFamily="18" charset="0"/>
              </a:rPr>
              <a:t>Size</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210</a:t>
            </a:r>
            <a:r>
              <a:rPr lang="en-US" dirty="0">
                <a:latin typeface="Open sans"/>
                <a:cs typeface="Times New Roman" panose="02020603050405020304" pitchFamily="18" charset="0"/>
              </a:rPr>
              <a:t>x</a:t>
            </a:r>
            <a:r>
              <a:rPr lang="en-US" sz="2000" dirty="0">
                <a:latin typeface="Open sans"/>
                <a:cs typeface="Times New Roman" panose="02020603050405020304" pitchFamily="18" charset="0"/>
              </a:rPr>
              <a:t>158</a:t>
            </a:r>
            <a:r>
              <a:rPr lang="en-US" dirty="0">
                <a:latin typeface="Open sans"/>
                <a:cs typeface="Times New Roman" panose="02020603050405020304" pitchFamily="18" charset="0"/>
              </a:rPr>
              <a:t>x</a:t>
            </a:r>
            <a:r>
              <a:rPr lang="en-US" sz="2000" dirty="0">
                <a:latin typeface="Open sans"/>
                <a:cs typeface="Times New Roman" panose="02020603050405020304" pitchFamily="18" charset="0"/>
              </a:rPr>
              <a:t>110 mm</a:t>
            </a:r>
          </a:p>
          <a:p>
            <a:pPr>
              <a:defRPr/>
            </a:pPr>
            <a:r>
              <a:rPr lang="en-US" sz="2400" b="1" u="sng" dirty="0">
                <a:latin typeface="Open sans"/>
                <a:cs typeface="Times New Roman" panose="02020603050405020304" pitchFamily="18" charset="0"/>
              </a:rPr>
              <a:t>Expiry</a:t>
            </a:r>
            <a:r>
              <a:rPr lang="en-US" sz="2400" b="1" dirty="0">
                <a:latin typeface="Open sans"/>
                <a:cs typeface="Times New Roman" panose="02020603050405020304" pitchFamily="18" charset="0"/>
              </a:rPr>
              <a:t>: </a:t>
            </a:r>
            <a:r>
              <a:rPr lang="en-US" sz="2000" dirty="0">
                <a:latin typeface="Open sans"/>
                <a:cs typeface="Times New Roman" panose="02020603050405020304" pitchFamily="18" charset="0"/>
              </a:rPr>
              <a:t>2 yea</a:t>
            </a:r>
            <a:r>
              <a:rPr lang="en-US" dirty="0">
                <a:latin typeface="Open sans"/>
                <a:cs typeface="Times New Roman" panose="02020603050405020304" pitchFamily="18" charset="0"/>
              </a:rPr>
              <a:t>rs</a:t>
            </a:r>
            <a:endParaRPr lang="en-US" sz="2000" u="sng" dirty="0">
              <a:latin typeface="Open sans"/>
              <a:cs typeface="Times New Roman" panose="02020603050405020304" pitchFamily="18" charset="0"/>
            </a:endParaRPr>
          </a:p>
          <a:p>
            <a:pPr>
              <a:defRPr/>
            </a:pPr>
            <a:r>
              <a:rPr lang="en-US" sz="2400" b="1" u="sng" dirty="0">
                <a:latin typeface="Open sans"/>
                <a:cs typeface="Times New Roman" panose="02020603050405020304" pitchFamily="18" charset="0"/>
              </a:rPr>
              <a:t>Detection</a:t>
            </a:r>
            <a:r>
              <a:rPr lang="en-US" sz="2800" b="1" dirty="0">
                <a:latin typeface="Open sans"/>
                <a:cs typeface="Times New Roman" panose="02020603050405020304" pitchFamily="18" charset="0"/>
              </a:rPr>
              <a:t>: </a:t>
            </a:r>
            <a:r>
              <a:rPr lang="en-US" sz="2400" dirty="0">
                <a:latin typeface="Open sans"/>
                <a:cs typeface="Times New Roman" panose="02020603050405020304" pitchFamily="18" charset="0"/>
              </a:rPr>
              <a:t>CW Agents </a:t>
            </a:r>
          </a:p>
          <a:p>
            <a:pPr marL="457200" indent="-457200">
              <a:buFontTx/>
              <a:buAutoNum type="arabicPeriod"/>
              <a:defRPr/>
            </a:pPr>
            <a:r>
              <a:rPr lang="en-US" sz="2400" dirty="0">
                <a:latin typeface="Open sans"/>
                <a:cs typeface="Times New Roman" panose="02020603050405020304" pitchFamily="18" charset="0"/>
              </a:rPr>
              <a:t>Cyanogen chloride 0.01mg/</a:t>
            </a:r>
            <a:r>
              <a:rPr lang="en-US" sz="2400" dirty="0" err="1">
                <a:latin typeface="Open sans"/>
                <a:cs typeface="Times New Roman" panose="02020603050405020304" pitchFamily="18" charset="0"/>
              </a:rPr>
              <a:t>ltr</a:t>
            </a:r>
            <a:endParaRPr lang="en-US" sz="2400" dirty="0">
              <a:latin typeface="Open sans"/>
              <a:cs typeface="Times New Roman" panose="02020603050405020304" pitchFamily="18" charset="0"/>
            </a:endParaRPr>
          </a:p>
          <a:p>
            <a:pPr>
              <a:defRPr/>
            </a:pPr>
            <a:r>
              <a:rPr lang="en-US" sz="2400" dirty="0">
                <a:latin typeface="Open sans"/>
                <a:cs typeface="Times New Roman" panose="02020603050405020304" pitchFamily="18" charset="0"/>
              </a:rPr>
              <a:t>      (</a:t>
            </a:r>
            <a:r>
              <a:rPr lang="en-US" sz="2400" dirty="0" err="1">
                <a:solidFill>
                  <a:srgbClr val="FF33CC"/>
                </a:solidFill>
                <a:latin typeface="Open sans"/>
                <a:cs typeface="Times New Roman" panose="02020603050405020304" pitchFamily="18" charset="0"/>
              </a:rPr>
              <a:t>Pinkesh</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Red</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2.   Hydrogen cyanide 0.01mg/</a:t>
            </a:r>
            <a:r>
              <a:rPr lang="en-US" sz="2400" dirty="0" err="1">
                <a:latin typeface="Open sans"/>
                <a:cs typeface="Times New Roman" panose="02020603050405020304" pitchFamily="18" charset="0"/>
              </a:rPr>
              <a:t>ltr</a:t>
            </a:r>
            <a:endParaRPr lang="en-US" sz="2400" dirty="0">
              <a:latin typeface="Open sans"/>
              <a:cs typeface="Times New Roman" panose="02020603050405020304" pitchFamily="18" charset="0"/>
            </a:endParaRPr>
          </a:p>
          <a:p>
            <a:pPr>
              <a:defRPr/>
            </a:pPr>
            <a:r>
              <a:rPr lang="en-US" sz="2400" dirty="0">
                <a:latin typeface="Open sans"/>
                <a:cs typeface="Times New Roman" panose="02020603050405020304" pitchFamily="18" charset="0"/>
              </a:rPr>
              <a:t>      (</a:t>
            </a:r>
            <a:r>
              <a:rPr lang="en-US" sz="2400" dirty="0" err="1">
                <a:solidFill>
                  <a:srgbClr val="FF33CC"/>
                </a:solidFill>
                <a:latin typeface="Open sans"/>
                <a:cs typeface="Times New Roman" panose="02020603050405020304" pitchFamily="18" charset="0"/>
              </a:rPr>
              <a:t>Pinkesh</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Red</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3.   </a:t>
            </a:r>
            <a:r>
              <a:rPr lang="en-US" sz="2400" dirty="0" err="1">
                <a:latin typeface="Open sans"/>
                <a:cs typeface="Times New Roman" panose="02020603050405020304" pitchFamily="18" charset="0"/>
              </a:rPr>
              <a:t>Sulphur</a:t>
            </a:r>
            <a:r>
              <a:rPr lang="en-US" sz="2400" dirty="0">
                <a:latin typeface="Open sans"/>
                <a:cs typeface="Times New Roman" panose="02020603050405020304" pitchFamily="18" charset="0"/>
              </a:rPr>
              <a:t> mustard 0.003mg/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0070C0"/>
                </a:solidFill>
                <a:latin typeface="Open sans"/>
                <a:cs typeface="Times New Roman" panose="02020603050405020304" pitchFamily="18" charset="0"/>
              </a:rPr>
              <a:t>Blue</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4.   Nerve agent 0.0004mg/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0070C0"/>
                </a:solidFill>
                <a:latin typeface="Open sans"/>
                <a:cs typeface="Times New Roman" panose="02020603050405020304" pitchFamily="18" charset="0"/>
              </a:rPr>
              <a:t>Blue</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5. Phosgene (Cocl</a:t>
            </a:r>
            <a:r>
              <a:rPr lang="en-US" sz="1600" dirty="0">
                <a:latin typeface="Open sans"/>
                <a:cs typeface="Times New Roman" panose="02020603050405020304" pitchFamily="18" charset="0"/>
              </a:rPr>
              <a:t>2</a:t>
            </a:r>
            <a:r>
              <a:rPr lang="en-US" sz="2400" dirty="0">
                <a:latin typeface="Open sans"/>
                <a:cs typeface="Times New Roman" panose="02020603050405020304" pitchFamily="18" charset="0"/>
              </a:rPr>
              <a:t>) 0.01mg/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FF0000"/>
                </a:solidFill>
                <a:latin typeface="Open sans"/>
                <a:cs typeface="Times New Roman" panose="02020603050405020304" pitchFamily="18" charset="0"/>
              </a:rPr>
              <a:t>Red</a:t>
            </a:r>
            <a:r>
              <a:rPr lang="en-US" sz="2400" dirty="0">
                <a:latin typeface="Open sans"/>
                <a:cs typeface="Times New Roman" panose="02020603050405020304" pitchFamily="18" charset="0"/>
              </a:rPr>
              <a:t>)</a:t>
            </a:r>
          </a:p>
          <a:p>
            <a:pPr>
              <a:defRPr/>
            </a:pPr>
            <a:r>
              <a:rPr lang="en-US" sz="2400" dirty="0">
                <a:latin typeface="Open sans"/>
                <a:cs typeface="Times New Roman" panose="02020603050405020304" pitchFamily="18" charset="0"/>
              </a:rPr>
              <a:t>6. Ammonia 0.01mg/</a:t>
            </a:r>
            <a:r>
              <a:rPr lang="en-US" sz="2400" dirty="0" err="1">
                <a:latin typeface="Open sans"/>
                <a:cs typeface="Times New Roman" panose="02020603050405020304" pitchFamily="18" charset="0"/>
              </a:rPr>
              <a:t>ltr</a:t>
            </a:r>
            <a:r>
              <a:rPr lang="en-US" sz="2400" dirty="0">
                <a:latin typeface="Open sans"/>
                <a:cs typeface="Times New Roman" panose="02020603050405020304" pitchFamily="18" charset="0"/>
              </a:rPr>
              <a:t>               (</a:t>
            </a:r>
            <a:r>
              <a:rPr lang="en-US" sz="2400" dirty="0">
                <a:solidFill>
                  <a:srgbClr val="7030A0"/>
                </a:solidFill>
                <a:latin typeface="Open sans"/>
                <a:cs typeface="Times New Roman" panose="02020603050405020304" pitchFamily="18" charset="0"/>
              </a:rPr>
              <a:t>Violet</a:t>
            </a:r>
            <a:r>
              <a:rPr lang="en-US" sz="2400" dirty="0">
                <a:latin typeface="Open sans"/>
                <a:cs typeface="Times New Roman" panose="02020603050405020304" pitchFamily="18" charset="0"/>
              </a:rPr>
              <a:t>) </a:t>
            </a: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76200" y="2788142"/>
            <a:ext cx="3482109" cy="715963"/>
          </a:xfrm>
        </p:spPr>
        <p:txBody>
          <a:bodyPr>
            <a:normAutofit fontScale="90000"/>
          </a:body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C00000"/>
                </a:solidFill>
                <a:latin typeface="Open sans"/>
                <a:cs typeface="Times New Roman" panose="02020603050405020304" pitchFamily="18" charset="0"/>
              </a:rPr>
              <a:t>THREE COLOUR </a:t>
            </a:r>
            <a:br>
              <a:rPr lang="en-US" altLang="en-US" b="1" dirty="0">
                <a:solidFill>
                  <a:srgbClr val="C00000"/>
                </a:solidFill>
                <a:latin typeface="Open sans"/>
                <a:cs typeface="Times New Roman" panose="02020603050405020304" pitchFamily="18" charset="0"/>
              </a:rPr>
            </a:br>
            <a:r>
              <a:rPr lang="en-US" altLang="en-US" b="1" dirty="0">
                <a:solidFill>
                  <a:srgbClr val="C00000"/>
                </a:solidFill>
                <a:latin typeface="Open sans"/>
                <a:cs typeface="Times New Roman" panose="02020603050405020304" pitchFamily="18" charset="0"/>
              </a:rPr>
              <a:t>DETECTOR PAPER (TCDP)</a:t>
            </a:r>
          </a:p>
        </p:txBody>
      </p:sp>
      <p:pic>
        <p:nvPicPr>
          <p:cNvPr id="3" name="Content Placeholder 2" descr="G:\equipment\40 THREE COLOUR DETECTION PAP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82026" y="1672910"/>
            <a:ext cx="2840519" cy="4385578"/>
          </a:xfrm>
        </p:spPr>
      </p:pic>
      <p:sp>
        <p:nvSpPr>
          <p:cNvPr id="5" name="TextBox 4"/>
          <p:cNvSpPr txBox="1"/>
          <p:nvPr/>
        </p:nvSpPr>
        <p:spPr>
          <a:xfrm>
            <a:off x="3616731" y="1580835"/>
            <a:ext cx="6266178" cy="4708981"/>
          </a:xfrm>
          <a:prstGeom prst="rect">
            <a:avLst/>
          </a:prstGeom>
          <a:noFill/>
        </p:spPr>
        <p:txBody>
          <a:bodyPr wrap="square">
            <a:spAutoFit/>
          </a:bodyPr>
          <a:lstStyle/>
          <a:p>
            <a:pPr>
              <a:lnSpc>
                <a:spcPct val="150000"/>
              </a:lnSpc>
              <a:defRPr/>
            </a:pPr>
            <a:r>
              <a:rPr lang="en-US" sz="2000" dirty="0">
                <a:latin typeface="Open sans"/>
                <a:cs typeface="Times New Roman" panose="02020603050405020304" pitchFamily="18" charset="0"/>
              </a:rPr>
              <a:t>Used to identify of CW Agents</a:t>
            </a:r>
          </a:p>
          <a:p>
            <a:pPr>
              <a:lnSpc>
                <a:spcPct val="150000"/>
              </a:lnSpc>
              <a:defRPr/>
            </a:pPr>
            <a:r>
              <a:rPr lang="en-US" sz="2000" dirty="0">
                <a:latin typeface="Open sans"/>
                <a:cs typeface="Times New Roman" panose="02020603050405020304" pitchFamily="18" charset="0"/>
              </a:rPr>
              <a:t>Three type of CW Agents can detects</a:t>
            </a:r>
          </a:p>
          <a:p>
            <a:pPr marL="342900" indent="-342900">
              <a:lnSpc>
                <a:spcPct val="150000"/>
              </a:lnSpc>
              <a:buFontTx/>
              <a:buAutoNum type="arabicPeriod"/>
              <a:defRPr/>
            </a:pPr>
            <a:r>
              <a:rPr lang="en-US" sz="2000" dirty="0">
                <a:latin typeface="Open sans"/>
                <a:cs typeface="Times New Roman" panose="02020603050405020304" pitchFamily="18" charset="0"/>
              </a:rPr>
              <a:t>Blister Agent </a:t>
            </a:r>
            <a:r>
              <a:rPr lang="en-US" sz="2000" dirty="0">
                <a:solidFill>
                  <a:srgbClr val="FF0000"/>
                </a:solidFill>
                <a:latin typeface="Open sans"/>
                <a:cs typeface="Times New Roman" panose="02020603050405020304" pitchFamily="18" charset="0"/>
              </a:rPr>
              <a:t>(change in </a:t>
            </a:r>
            <a:r>
              <a:rPr lang="en-US" sz="2000" dirty="0">
                <a:solidFill>
                  <a:srgbClr val="FF33CC"/>
                </a:solidFill>
                <a:latin typeface="Open sans"/>
                <a:cs typeface="Times New Roman" panose="02020603050405020304" pitchFamily="18" charset="0"/>
              </a:rPr>
              <a:t>pink</a:t>
            </a:r>
            <a:r>
              <a:rPr lang="en-US" sz="2000" dirty="0">
                <a:solidFill>
                  <a:srgbClr val="FF0000"/>
                </a:solidFill>
                <a:latin typeface="Open sans"/>
                <a:cs typeface="Times New Roman" panose="02020603050405020304" pitchFamily="18" charset="0"/>
              </a:rPr>
              <a:t>)</a:t>
            </a:r>
            <a:endParaRPr lang="en-US" sz="2000" dirty="0">
              <a:latin typeface="Open sans"/>
              <a:cs typeface="Times New Roman" panose="02020603050405020304" pitchFamily="18" charset="0"/>
            </a:endParaRPr>
          </a:p>
          <a:p>
            <a:pPr marL="342900" indent="-342900">
              <a:lnSpc>
                <a:spcPct val="150000"/>
              </a:lnSpc>
              <a:buFontTx/>
              <a:buAutoNum type="arabicPeriod"/>
              <a:defRPr/>
            </a:pPr>
            <a:r>
              <a:rPr lang="en-US" sz="2000" dirty="0">
                <a:latin typeface="Open sans"/>
                <a:cs typeface="Times New Roman" panose="02020603050405020304" pitchFamily="18" charset="0"/>
              </a:rPr>
              <a:t>G Nerve Agent </a:t>
            </a:r>
            <a:r>
              <a:rPr lang="en-US" sz="2000" dirty="0">
                <a:solidFill>
                  <a:srgbClr val="FF0000"/>
                </a:solidFill>
                <a:latin typeface="Open sans"/>
                <a:cs typeface="Times New Roman" panose="02020603050405020304" pitchFamily="18" charset="0"/>
              </a:rPr>
              <a:t>(change in </a:t>
            </a:r>
            <a:r>
              <a:rPr lang="en-US" sz="2000" dirty="0">
                <a:solidFill>
                  <a:srgbClr val="FFFF00"/>
                </a:solidFill>
                <a:latin typeface="Open sans"/>
                <a:cs typeface="Times New Roman" panose="02020603050405020304" pitchFamily="18" charset="0"/>
              </a:rPr>
              <a:t>yellow</a:t>
            </a:r>
            <a:r>
              <a:rPr lang="en-US" sz="2000" dirty="0">
                <a:solidFill>
                  <a:srgbClr val="FF0000"/>
                </a:solidFill>
                <a:latin typeface="Open sans"/>
                <a:cs typeface="Times New Roman" panose="02020603050405020304" pitchFamily="18" charset="0"/>
              </a:rPr>
              <a:t>)</a:t>
            </a:r>
            <a:endParaRPr lang="en-US" sz="2000" dirty="0">
              <a:latin typeface="Open sans"/>
              <a:cs typeface="Times New Roman" panose="02020603050405020304" pitchFamily="18" charset="0"/>
            </a:endParaRPr>
          </a:p>
          <a:p>
            <a:pPr marL="342900" indent="-342900">
              <a:lnSpc>
                <a:spcPct val="150000"/>
              </a:lnSpc>
              <a:buFontTx/>
              <a:buAutoNum type="arabicPeriod"/>
              <a:defRPr/>
            </a:pPr>
            <a:r>
              <a:rPr lang="en-US" sz="2000" dirty="0">
                <a:latin typeface="Open sans"/>
                <a:cs typeface="Times New Roman" panose="02020603050405020304" pitchFamily="18" charset="0"/>
              </a:rPr>
              <a:t>V Nerve agent </a:t>
            </a:r>
            <a:r>
              <a:rPr lang="en-US" sz="2000" dirty="0">
                <a:solidFill>
                  <a:srgbClr val="FF0000"/>
                </a:solidFill>
                <a:latin typeface="Open sans"/>
                <a:cs typeface="Times New Roman" panose="02020603050405020304" pitchFamily="18" charset="0"/>
              </a:rPr>
              <a:t>(change in </a:t>
            </a:r>
            <a:r>
              <a:rPr lang="en-US" sz="2000" dirty="0">
                <a:solidFill>
                  <a:srgbClr val="00B050"/>
                </a:solidFill>
                <a:latin typeface="Open sans"/>
                <a:cs typeface="Times New Roman" panose="02020603050405020304" pitchFamily="18" charset="0"/>
              </a:rPr>
              <a:t>green</a:t>
            </a:r>
            <a:r>
              <a:rPr lang="en-US" sz="2000" dirty="0">
                <a:solidFill>
                  <a:srgbClr val="FF0000"/>
                </a:solidFill>
                <a:latin typeface="Open sans"/>
                <a:cs typeface="Times New Roman" panose="02020603050405020304" pitchFamily="18" charset="0"/>
              </a:rPr>
              <a:t>)</a:t>
            </a:r>
            <a:endParaRPr lang="en-US" sz="2000" dirty="0">
              <a:latin typeface="Open sans"/>
              <a:cs typeface="Times New Roman" panose="02020603050405020304" pitchFamily="18" charset="0"/>
            </a:endParaRPr>
          </a:p>
          <a:p>
            <a:pPr marL="342900" indent="-342900">
              <a:lnSpc>
                <a:spcPct val="150000"/>
              </a:lnSpc>
              <a:defRPr/>
            </a:pPr>
            <a:r>
              <a:rPr lang="en-US" sz="2000" dirty="0">
                <a:latin typeface="Open sans"/>
                <a:cs typeface="Times New Roman" panose="02020603050405020304" pitchFamily="18" charset="0"/>
              </a:rPr>
              <a:t> *change color immediately when agent </a:t>
            </a:r>
          </a:p>
          <a:p>
            <a:pPr marL="342900" indent="-342900">
              <a:lnSpc>
                <a:spcPct val="150000"/>
              </a:lnSpc>
              <a:defRPr/>
            </a:pPr>
            <a:r>
              <a:rPr lang="en-US" sz="2000" dirty="0">
                <a:latin typeface="Open sans"/>
                <a:cs typeface="Times New Roman" panose="02020603050405020304" pitchFamily="18" charset="0"/>
              </a:rPr>
              <a:t>consumed</a:t>
            </a:r>
          </a:p>
          <a:p>
            <a:pPr marL="342900" indent="-342900">
              <a:lnSpc>
                <a:spcPct val="150000"/>
              </a:lnSpc>
              <a:defRPr/>
            </a:pPr>
            <a:r>
              <a:rPr lang="en-US" sz="2000" dirty="0">
                <a:latin typeface="Open sans"/>
                <a:cs typeface="Times New Roman" panose="02020603050405020304" pitchFamily="18" charset="0"/>
              </a:rPr>
              <a:t>*One Pack having 10 detection coupons</a:t>
            </a:r>
          </a:p>
          <a:p>
            <a:pPr marL="342900" indent="-342900">
              <a:lnSpc>
                <a:spcPct val="150000"/>
              </a:lnSpc>
              <a:defRPr/>
            </a:pPr>
            <a:r>
              <a:rPr lang="en-US" sz="2000" dirty="0">
                <a:latin typeface="Open sans"/>
                <a:cs typeface="Times New Roman" panose="02020603050405020304" pitchFamily="18" charset="0"/>
              </a:rPr>
              <a:t>*Self Life – 2 Year</a:t>
            </a:r>
          </a:p>
          <a:p>
            <a:pPr marL="342900" indent="-342900">
              <a:lnSpc>
                <a:spcPct val="150000"/>
              </a:lnSpc>
              <a:defRPr/>
            </a:pPr>
            <a:r>
              <a:rPr lang="en-US" sz="2000" dirty="0">
                <a:latin typeface="Open sans"/>
                <a:cs typeface="Times New Roman" panose="02020603050405020304" pitchFamily="18" charset="0"/>
              </a:rPr>
              <a:t>*DS CAT NO. 1195-000004</a:t>
            </a:r>
          </a:p>
        </p:txBody>
      </p:sp>
      <p:sp>
        <p:nvSpPr>
          <p:cNvPr id="6" name="Slide Number Placeholder 2"/>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31</a:t>
            </a:fld>
            <a:endParaRPr lang="en-US"/>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200733" y="3241720"/>
            <a:ext cx="4771810" cy="639762"/>
          </a:xfrm>
        </p:spPr>
        <p:txBody>
          <a:bodyPr>
            <a:normAutofit fontScale="90000"/>
          </a:bodyPr>
          <a:lstStyle/>
          <a:p>
            <a:pPr algn="ctr" eaLnBrk="1" hangingPunct="1"/>
            <a:r>
              <a:rPr lang="en-US" altLang="en-US" sz="3300" b="1" dirty="0">
                <a:solidFill>
                  <a:srgbClr val="C00000"/>
                </a:solidFill>
                <a:latin typeface="Times New Roman" panose="02020603050405020304" pitchFamily="18" charset="0"/>
                <a:cs typeface="Times New Roman" panose="02020603050405020304" pitchFamily="18" charset="0"/>
              </a:rPr>
              <a:t>      </a:t>
            </a:r>
            <a:r>
              <a:rPr lang="en-US" altLang="en-US" sz="4000" b="1" dirty="0">
                <a:solidFill>
                  <a:srgbClr val="C00000"/>
                </a:solidFill>
                <a:latin typeface="Open sans"/>
                <a:cs typeface="Times New Roman" panose="02020603050405020304" pitchFamily="18" charset="0"/>
              </a:rPr>
              <a:t>PERSONAL</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 DECONTAMINATION </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KIT (PDK)</a:t>
            </a:r>
          </a:p>
        </p:txBody>
      </p:sp>
      <p:sp>
        <p:nvSpPr>
          <p:cNvPr id="3" name="TextBox 2"/>
          <p:cNvSpPr txBox="1"/>
          <p:nvPr/>
        </p:nvSpPr>
        <p:spPr>
          <a:xfrm>
            <a:off x="4729019" y="1522963"/>
            <a:ext cx="4516582" cy="4893647"/>
          </a:xfrm>
          <a:prstGeom prst="rect">
            <a:avLst/>
          </a:prstGeom>
          <a:noFill/>
        </p:spPr>
        <p:txBody>
          <a:bodyPr wrap="square">
            <a:spAutoFit/>
          </a:bodyPr>
          <a:lstStyle/>
          <a:p>
            <a:pPr>
              <a:defRPr/>
            </a:pPr>
            <a:r>
              <a:rPr lang="en-US" sz="2400" dirty="0">
                <a:latin typeface="Open sans"/>
                <a:cs typeface="Times New Roman" panose="02020603050405020304" pitchFamily="18" charset="0"/>
              </a:rPr>
              <a:t>This kit consists three components:- </a:t>
            </a:r>
          </a:p>
          <a:p>
            <a:pPr>
              <a:defRPr/>
            </a:pPr>
            <a:r>
              <a:rPr lang="en-US" sz="2000" dirty="0">
                <a:latin typeface="Open sans"/>
                <a:cs typeface="Times New Roman" panose="02020603050405020304" pitchFamily="18" charset="0"/>
              </a:rPr>
              <a:t>a) PDK-1 </a:t>
            </a:r>
          </a:p>
          <a:p>
            <a:pPr>
              <a:defRPr/>
            </a:pPr>
            <a:r>
              <a:rPr lang="en-US" sz="2000" dirty="0">
                <a:latin typeface="Open sans"/>
                <a:cs typeface="Times New Roman" panose="02020603050405020304" pitchFamily="18" charset="0"/>
              </a:rPr>
              <a:t>b) PDK-II  </a:t>
            </a:r>
          </a:p>
          <a:p>
            <a:pPr>
              <a:defRPr/>
            </a:pPr>
            <a:r>
              <a:rPr lang="en-US" sz="2000" dirty="0">
                <a:latin typeface="Open sans"/>
                <a:cs typeface="Times New Roman" panose="02020603050405020304" pitchFamily="18" charset="0"/>
              </a:rPr>
              <a:t>c) RDP (Radiation Decontamination Paper)</a:t>
            </a:r>
            <a:endParaRPr lang="en-US" sz="2400" dirty="0">
              <a:latin typeface="Open sans"/>
              <a:cs typeface="Times New Roman" panose="02020603050405020304" pitchFamily="18" charset="0"/>
            </a:endParaRPr>
          </a:p>
          <a:p>
            <a:pPr marL="342900" indent="-342900">
              <a:defRPr/>
            </a:pPr>
            <a:r>
              <a:rPr lang="en-US" sz="2400" dirty="0">
                <a:latin typeface="Open sans"/>
                <a:cs typeface="Times New Roman" panose="02020603050405020304" pitchFamily="18" charset="0"/>
              </a:rPr>
              <a:t>Used for </a:t>
            </a:r>
            <a:r>
              <a:rPr lang="en-US" sz="2400" dirty="0" err="1">
                <a:latin typeface="Open sans"/>
                <a:cs typeface="Times New Roman" panose="02020603050405020304" pitchFamily="18" charset="0"/>
              </a:rPr>
              <a:t>decon</a:t>
            </a:r>
            <a:r>
              <a:rPr lang="en-US" sz="2400" dirty="0">
                <a:latin typeface="Open sans"/>
                <a:cs typeface="Times New Roman" panose="02020603050405020304" pitchFamily="18" charset="0"/>
              </a:rPr>
              <a:t> of  CW agents .</a:t>
            </a:r>
          </a:p>
          <a:p>
            <a:pPr marL="342900" indent="-342900">
              <a:defRPr/>
            </a:pPr>
            <a:r>
              <a:rPr lang="en-US" sz="2400" dirty="0">
                <a:latin typeface="Open sans"/>
                <a:cs typeface="Times New Roman" panose="02020603050405020304" pitchFamily="18" charset="0"/>
              </a:rPr>
              <a:t>Dimensions :  </a:t>
            </a:r>
            <a:r>
              <a:rPr lang="en-US" sz="2000" dirty="0">
                <a:latin typeface="Open sans"/>
                <a:cs typeface="Times New Roman" panose="02020603050405020304" pitchFamily="18" charset="0"/>
              </a:rPr>
              <a:t>230 + 2 X 135 + 2 x 45 		      + 2 mm</a:t>
            </a:r>
          </a:p>
          <a:p>
            <a:pPr marL="342900" indent="-342900">
              <a:defRPr/>
            </a:pPr>
            <a:r>
              <a:rPr lang="en-US" sz="2400" dirty="0">
                <a:latin typeface="Open sans"/>
                <a:cs typeface="Times New Roman" panose="02020603050405020304" pitchFamily="18" charset="0"/>
              </a:rPr>
              <a:t>Weight    :  </a:t>
            </a:r>
            <a:r>
              <a:rPr lang="en-US" sz="2000" dirty="0">
                <a:latin typeface="Open sans"/>
                <a:cs typeface="Times New Roman" panose="02020603050405020304" pitchFamily="18" charset="0"/>
              </a:rPr>
              <a:t>0.480+15 Kg</a:t>
            </a:r>
          </a:p>
          <a:p>
            <a:pPr marL="342900" indent="-342900">
              <a:defRPr/>
            </a:pPr>
            <a:r>
              <a:rPr lang="en-US" sz="2400" dirty="0">
                <a:latin typeface="Open sans"/>
                <a:cs typeface="Times New Roman" panose="02020603050405020304" pitchFamily="18" charset="0"/>
              </a:rPr>
              <a:t>Self Life  : </a:t>
            </a:r>
            <a:r>
              <a:rPr lang="en-US" sz="2000" dirty="0">
                <a:latin typeface="Open sans"/>
                <a:cs typeface="Times New Roman" panose="02020603050405020304" pitchFamily="18" charset="0"/>
              </a:rPr>
              <a:t>5 Year (Packed Condition)</a:t>
            </a:r>
          </a:p>
          <a:p>
            <a:pPr marL="342900" indent="-342900">
              <a:defRPr/>
            </a:pPr>
            <a:r>
              <a:rPr lang="en-US" sz="2400" dirty="0">
                <a:latin typeface="Open sans"/>
                <a:cs typeface="Times New Roman" panose="02020603050405020304" pitchFamily="18" charset="0"/>
              </a:rPr>
              <a:t>Temp       :  </a:t>
            </a:r>
            <a:r>
              <a:rPr lang="en-US" sz="2000" dirty="0">
                <a:latin typeface="Open sans"/>
                <a:cs typeface="Times New Roman" panose="02020603050405020304" pitchFamily="18" charset="0"/>
              </a:rPr>
              <a:t>25° C</a:t>
            </a:r>
          </a:p>
          <a:p>
            <a:pPr marL="342900" indent="-342900">
              <a:defRPr/>
            </a:pPr>
            <a:r>
              <a:rPr lang="en-US" sz="2400" dirty="0">
                <a:latin typeface="Open sans"/>
                <a:cs typeface="Times New Roman" panose="02020603050405020304" pitchFamily="18" charset="0"/>
              </a:rPr>
              <a:t>Humidity :  </a:t>
            </a:r>
            <a:r>
              <a:rPr lang="en-US" sz="2000" dirty="0">
                <a:latin typeface="Open sans"/>
                <a:cs typeface="Times New Roman" panose="02020603050405020304" pitchFamily="18" charset="0"/>
              </a:rPr>
              <a:t>50%</a:t>
            </a:r>
            <a:endParaRPr lang="en-US" sz="2400" dirty="0">
              <a:latin typeface="Open sans"/>
              <a:cs typeface="Times New Roman" panose="02020603050405020304" pitchFamily="18" charset="0"/>
            </a:endParaRPr>
          </a:p>
        </p:txBody>
      </p:sp>
      <p:pic>
        <p:nvPicPr>
          <p:cNvPr id="5" name="Picture 2" descr="NAVYUG LAMINATION HOUSE | MSME B2B Portal | msmemart.co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72" t="27016" r="13684" b="26000"/>
          <a:stretch>
            <a:fillRect/>
          </a:stretch>
        </p:blipFill>
        <p:spPr bwMode="auto">
          <a:xfrm>
            <a:off x="9337964" y="1842786"/>
            <a:ext cx="2619894" cy="4727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33</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048214" y="274638"/>
            <a:ext cx="10239545" cy="792162"/>
          </a:xfrm>
        </p:spPr>
        <p:txBody>
          <a:bodyPr>
            <a:normAutofit fontScale="90000"/>
          </a:bodyPr>
          <a:lstStyle/>
          <a:p>
            <a:pPr eaLnBrk="1" hangingPunct="1">
              <a:defRPr/>
            </a:pPr>
            <a:r>
              <a:rPr lang="en-US" sz="32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C00000"/>
                </a:solidFill>
                <a:latin typeface="Open sans"/>
                <a:cs typeface="Times New Roman" panose="02020603050405020304" pitchFamily="18" charset="0"/>
              </a:rPr>
              <a:t>PORTABLE DECONTAMINATION APPARATUS</a:t>
            </a:r>
            <a:endParaRPr lang="en-US" sz="3200" b="1" dirty="0">
              <a:solidFill>
                <a:srgbClr val="C00000"/>
              </a:solidFill>
              <a:latin typeface="Open sans"/>
              <a:cs typeface="Times New Roman" panose="02020603050405020304" pitchFamily="18" charset="0"/>
            </a:endParaRPr>
          </a:p>
        </p:txBody>
      </p:sp>
      <p:pic>
        <p:nvPicPr>
          <p:cNvPr id="3" name="Content Placeholder 2" descr="G:\equipment\41 PORTABLE DECONTAMINATION APPRAT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 y="1397000"/>
            <a:ext cx="4312920" cy="4953000"/>
          </a:xfrm>
        </p:spPr>
      </p:pic>
      <p:sp>
        <p:nvSpPr>
          <p:cNvPr id="5" name="TextBox 4"/>
          <p:cNvSpPr txBox="1">
            <a:spLocks noChangeArrowheads="1"/>
          </p:cNvSpPr>
          <p:nvPr/>
        </p:nvSpPr>
        <p:spPr bwMode="auto">
          <a:xfrm>
            <a:off x="4907280" y="1609408"/>
            <a:ext cx="667512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2400" dirty="0">
                <a:latin typeface="Open sans"/>
                <a:cs typeface="Times New Roman" panose="02020603050405020304" pitchFamily="18" charset="0"/>
              </a:rPr>
              <a:t>Very useful in small scale </a:t>
            </a:r>
            <a:r>
              <a:rPr lang="en-US" altLang="en-US" sz="2400" dirty="0" err="1">
                <a:latin typeface="Open sans"/>
                <a:cs typeface="Times New Roman" panose="02020603050405020304" pitchFamily="18" charset="0"/>
              </a:rPr>
              <a:t>decon</a:t>
            </a:r>
            <a:r>
              <a:rPr lang="en-US" altLang="en-US" sz="2400" dirty="0">
                <a:latin typeface="Open sans"/>
                <a:cs typeface="Times New Roman" panose="02020603050405020304" pitchFamily="18" charset="0"/>
              </a:rPr>
              <a:t> of NBC Agents</a:t>
            </a:r>
          </a:p>
          <a:p>
            <a:r>
              <a:rPr lang="en-US" altLang="en-US" sz="2400" dirty="0">
                <a:latin typeface="Open sans"/>
                <a:cs typeface="Times New Roman" panose="02020603050405020304" pitchFamily="18" charset="0"/>
              </a:rPr>
              <a:t>Made           : Stainless steel</a:t>
            </a:r>
          </a:p>
          <a:p>
            <a:r>
              <a:rPr lang="en-US" altLang="en-US" sz="2400" dirty="0">
                <a:latin typeface="Open sans"/>
                <a:cs typeface="Times New Roman" panose="02020603050405020304" pitchFamily="18" charset="0"/>
              </a:rPr>
              <a:t>Capacity      :  14 </a:t>
            </a:r>
            <a:r>
              <a:rPr lang="en-US" altLang="en-US" sz="2400" dirty="0" err="1">
                <a:latin typeface="Open sans"/>
                <a:cs typeface="Times New Roman" panose="02020603050405020304" pitchFamily="18" charset="0"/>
              </a:rPr>
              <a:t>Litre</a:t>
            </a:r>
            <a:endParaRPr lang="en-US" altLang="en-US" sz="2400" dirty="0">
              <a:latin typeface="Open sans"/>
              <a:cs typeface="Times New Roman" panose="02020603050405020304" pitchFamily="18" charset="0"/>
            </a:endParaRPr>
          </a:p>
          <a:p>
            <a:r>
              <a:rPr lang="en-US" altLang="en-US" sz="2400" dirty="0">
                <a:latin typeface="Open sans"/>
                <a:cs typeface="Times New Roman" panose="02020603050405020304" pitchFamily="18" charset="0"/>
              </a:rPr>
              <a:t>Fill capacity :  12 </a:t>
            </a:r>
            <a:r>
              <a:rPr lang="en-US" altLang="en-US" sz="2400" dirty="0" err="1">
                <a:latin typeface="Open sans"/>
                <a:cs typeface="Times New Roman" panose="02020603050405020304" pitchFamily="18" charset="0"/>
              </a:rPr>
              <a:t>ltr</a:t>
            </a:r>
            <a:r>
              <a:rPr lang="en-US" altLang="en-US" sz="2400" dirty="0">
                <a:latin typeface="Open sans"/>
                <a:cs typeface="Times New Roman" panose="02020603050405020304" pitchFamily="18" charset="0"/>
              </a:rPr>
              <a:t>.</a:t>
            </a:r>
          </a:p>
          <a:p>
            <a:r>
              <a:rPr lang="en-US" altLang="en-US" sz="2400" dirty="0">
                <a:latin typeface="Open sans"/>
                <a:cs typeface="Times New Roman" panose="02020603050405020304" pitchFamily="18" charset="0"/>
              </a:rPr>
              <a:t>Weight         :  10.5 + 0.5 Kg</a:t>
            </a:r>
          </a:p>
          <a:p>
            <a:r>
              <a:rPr lang="en-US" altLang="en-US" sz="2400" dirty="0">
                <a:latin typeface="Open sans"/>
                <a:cs typeface="Times New Roman" panose="02020603050405020304" pitchFamily="18" charset="0"/>
              </a:rPr>
              <a:t>Operating Pressure : 5.5 + 0.5 Kg/cm  (300 Bar Pressure)</a:t>
            </a:r>
          </a:p>
          <a:p>
            <a:endParaRPr lang="en-US" altLang="en-US" sz="2400" dirty="0">
              <a:latin typeface="Open sans"/>
              <a:cs typeface="Times New Roman" panose="02020603050405020304" pitchFamily="18" charset="0"/>
            </a:endParaRPr>
          </a:p>
          <a:p>
            <a:r>
              <a:rPr lang="en-US" altLang="en-US" sz="2400" dirty="0">
                <a:latin typeface="Open sans"/>
                <a:cs typeface="Times New Roman" panose="02020603050405020304" pitchFamily="18" charset="0"/>
              </a:rPr>
              <a:t>Self Life : 5 Year (non metallic)</a:t>
            </a:r>
          </a:p>
          <a:p>
            <a:r>
              <a:rPr lang="en-US" altLang="en-US" sz="2400" dirty="0">
                <a:latin typeface="Open sans"/>
                <a:cs typeface="Times New Roman" panose="02020603050405020304" pitchFamily="18" charset="0"/>
              </a:rPr>
              <a:t>               :10 Year (metallic)</a:t>
            </a:r>
          </a:p>
          <a:p>
            <a:r>
              <a:rPr lang="en-US" altLang="en-US" sz="2400" dirty="0">
                <a:latin typeface="Open sans"/>
                <a:cs typeface="Times New Roman" panose="02020603050405020304" pitchFamily="18" charset="0"/>
              </a:rPr>
              <a:t>Ratio:- 11:1 (Water &amp; DS-2)</a:t>
            </a:r>
          </a:p>
          <a:p>
            <a:r>
              <a:rPr lang="en-US" altLang="en-US" sz="2400" dirty="0">
                <a:latin typeface="Open sans"/>
                <a:cs typeface="Times New Roman" panose="02020603050405020304" pitchFamily="18" charset="0"/>
              </a:rPr>
              <a:t>DS-2 :- Decontamination solution-2 </a:t>
            </a:r>
          </a:p>
          <a:p>
            <a:endParaRPr lang="en-US" altLang="en-US" sz="2400" dirty="0">
              <a:latin typeface="Open sans"/>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2844799" y="1394460"/>
            <a:ext cx="7282873" cy="5260023"/>
          </a:xfrm>
        </p:spPr>
        <p:txBody>
          <a:bodyPr>
            <a:normAutofit fontScale="62500" lnSpcReduction="20000"/>
          </a:bodyPr>
          <a:lstStyle/>
          <a:p>
            <a:pPr>
              <a:lnSpc>
                <a:spcPct val="160000"/>
              </a:lnSpc>
              <a:buNone/>
            </a:pPr>
            <a:r>
              <a:rPr lang="en-US" sz="3400" b="1" dirty="0"/>
              <a:t>    </a:t>
            </a:r>
            <a:r>
              <a:rPr lang="en-US" sz="3800" b="1" dirty="0">
                <a:latin typeface="Open sans"/>
                <a:cs typeface="Times New Roman" panose="02020603050405020304" pitchFamily="18" charset="0"/>
              </a:rPr>
              <a:t>Working principal:-Catalyst</a:t>
            </a:r>
            <a:r>
              <a:rPr lang="en-US" sz="3800" dirty="0">
                <a:latin typeface="Open sans"/>
                <a:cs typeface="Times New Roman" panose="02020603050405020304" pitchFamily="18" charset="0"/>
              </a:rPr>
              <a:t> </a:t>
            </a:r>
            <a:r>
              <a:rPr lang="en-US" sz="2900" dirty="0">
                <a:latin typeface="Open sans"/>
                <a:cs typeface="Times New Roman" panose="02020603050405020304" pitchFamily="18" charset="0"/>
              </a:rPr>
              <a:t>(A </a:t>
            </a:r>
            <a:r>
              <a:rPr lang="en-US" sz="2900" b="1" dirty="0">
                <a:latin typeface="Open sans"/>
                <a:cs typeface="Times New Roman" panose="02020603050405020304" pitchFamily="18" charset="0"/>
              </a:rPr>
              <a:t>catalyst</a:t>
            </a:r>
            <a:r>
              <a:rPr lang="en-US" sz="2900" dirty="0">
                <a:latin typeface="Open sans"/>
                <a:cs typeface="Times New Roman" panose="02020603050405020304" pitchFamily="18" charset="0"/>
              </a:rPr>
              <a:t> is an agent or compound that is added to a process to make a chemical reaction happen more quickly. The </a:t>
            </a:r>
            <a:r>
              <a:rPr lang="en-US" sz="2900" b="1" dirty="0">
                <a:latin typeface="Open sans"/>
                <a:cs typeface="Times New Roman" panose="02020603050405020304" pitchFamily="18" charset="0"/>
              </a:rPr>
              <a:t>catalyst</a:t>
            </a:r>
            <a:r>
              <a:rPr lang="en-US" sz="2900" dirty="0">
                <a:latin typeface="Open sans"/>
                <a:cs typeface="Times New Roman" panose="02020603050405020304" pitchFamily="18" charset="0"/>
              </a:rPr>
              <a:t> can increase the reaction rate of the steam and can participate in the secondary reactions. The packing can also act as a </a:t>
            </a:r>
            <a:r>
              <a:rPr lang="en-US" sz="2900" b="1" dirty="0">
                <a:latin typeface="Open sans"/>
                <a:cs typeface="Times New Roman" panose="02020603050405020304" pitchFamily="18" charset="0"/>
              </a:rPr>
              <a:t>catalyst</a:t>
            </a:r>
            <a:r>
              <a:rPr lang="en-US" sz="2900" dirty="0">
                <a:latin typeface="Open sans"/>
                <a:cs typeface="Times New Roman" panose="02020603050405020304" pitchFamily="18" charset="0"/>
              </a:rPr>
              <a:t> to enhance desired chemical transformations.)</a:t>
            </a:r>
          </a:p>
          <a:p>
            <a:pPr>
              <a:buNone/>
            </a:pPr>
            <a:r>
              <a:rPr lang="en-US" sz="3800" b="1" dirty="0">
                <a:latin typeface="Open sans"/>
              </a:rPr>
              <a:t>     Sensor type:</a:t>
            </a:r>
          </a:p>
          <a:p>
            <a:pPr marL="457200" indent="-457200">
              <a:spcBef>
                <a:spcPts val="600"/>
              </a:spcBef>
              <a:buFont typeface="+mj-lt"/>
              <a:buAutoNum type="arabicPeriod"/>
            </a:pPr>
            <a:r>
              <a:rPr lang="en-US" sz="3800" dirty="0">
                <a:latin typeface="Open sans"/>
              </a:rPr>
              <a:t>O</a:t>
            </a:r>
            <a:r>
              <a:rPr lang="en-US" sz="2600" dirty="0">
                <a:latin typeface="Open sans"/>
              </a:rPr>
              <a:t>2 ------------------------</a:t>
            </a:r>
            <a:r>
              <a:rPr lang="en-US" sz="2900" b="1" dirty="0">
                <a:latin typeface="Open sans"/>
              </a:rPr>
              <a:t>%</a:t>
            </a:r>
          </a:p>
          <a:p>
            <a:pPr marL="457200" indent="-457200">
              <a:spcBef>
                <a:spcPts val="600"/>
              </a:spcBef>
              <a:buFont typeface="+mj-lt"/>
              <a:buAutoNum type="arabicPeriod"/>
            </a:pPr>
            <a:r>
              <a:rPr lang="en-US" sz="3800" dirty="0">
                <a:latin typeface="Open sans"/>
              </a:rPr>
              <a:t>H</a:t>
            </a:r>
            <a:r>
              <a:rPr lang="en-US" sz="2600" dirty="0">
                <a:latin typeface="Open sans"/>
              </a:rPr>
              <a:t>2</a:t>
            </a:r>
            <a:r>
              <a:rPr lang="en-US" sz="3800" dirty="0">
                <a:latin typeface="Open sans"/>
              </a:rPr>
              <a:t>S--------------</a:t>
            </a:r>
            <a:r>
              <a:rPr lang="en-US" sz="2900" dirty="0">
                <a:latin typeface="Open sans"/>
              </a:rPr>
              <a:t>PPM</a:t>
            </a:r>
          </a:p>
          <a:p>
            <a:pPr marL="457200" indent="-457200">
              <a:spcBef>
                <a:spcPts val="600"/>
              </a:spcBef>
              <a:buFont typeface="+mj-lt"/>
              <a:buAutoNum type="arabicPeriod"/>
            </a:pPr>
            <a:r>
              <a:rPr lang="en-US" sz="3800" dirty="0">
                <a:latin typeface="Open sans"/>
              </a:rPr>
              <a:t>CL</a:t>
            </a:r>
            <a:r>
              <a:rPr lang="en-US" sz="2600" dirty="0">
                <a:latin typeface="Open sans"/>
              </a:rPr>
              <a:t>2-----------------------</a:t>
            </a:r>
            <a:r>
              <a:rPr lang="en-US" sz="2900" dirty="0">
                <a:latin typeface="Open sans"/>
              </a:rPr>
              <a:t>PPM</a:t>
            </a:r>
          </a:p>
          <a:p>
            <a:pPr marL="457200" indent="-457200">
              <a:spcBef>
                <a:spcPts val="600"/>
              </a:spcBef>
              <a:buFont typeface="+mj-lt"/>
              <a:buAutoNum type="arabicPeriod"/>
            </a:pPr>
            <a:r>
              <a:rPr lang="en-US" sz="3800" dirty="0">
                <a:latin typeface="Open sans"/>
              </a:rPr>
              <a:t>CO---------------</a:t>
            </a:r>
            <a:r>
              <a:rPr lang="en-US" sz="2900" dirty="0">
                <a:latin typeface="Open sans"/>
              </a:rPr>
              <a:t>PPM</a:t>
            </a:r>
          </a:p>
          <a:p>
            <a:pPr marL="457200" indent="-457200">
              <a:spcBef>
                <a:spcPts val="600"/>
              </a:spcBef>
              <a:buFont typeface="+mj-lt"/>
              <a:buAutoNum type="arabicPeriod"/>
            </a:pPr>
            <a:r>
              <a:rPr lang="en-US" sz="3800" dirty="0">
                <a:latin typeface="Open sans"/>
              </a:rPr>
              <a:t>LEL </a:t>
            </a:r>
            <a:r>
              <a:rPr lang="en-US" sz="2900" dirty="0">
                <a:latin typeface="Open sans"/>
              </a:rPr>
              <a:t>(Flammable Gas - </a:t>
            </a:r>
            <a:r>
              <a:rPr lang="en-US" sz="2900" dirty="0">
                <a:latin typeface="Open sans"/>
                <a:ea typeface="Times New Roman" panose="02020603050405020304" pitchFamily="18" charset="0"/>
                <a:cs typeface="Arial" panose="020B0604020202020204" pitchFamily="34" charset="0"/>
              </a:rPr>
              <a:t>SO</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PH</a:t>
            </a:r>
            <a:r>
              <a:rPr lang="en-US" sz="2900" baseline="-30000" dirty="0">
                <a:latin typeface="Open sans"/>
                <a:ea typeface="Times New Roman" panose="02020603050405020304" pitchFamily="18" charset="0"/>
                <a:cs typeface="Arial" panose="020B0604020202020204" pitchFamily="34" charset="0"/>
              </a:rPr>
              <a:t>3</a:t>
            </a:r>
            <a:r>
              <a:rPr lang="en-US" sz="2900" dirty="0">
                <a:latin typeface="Open sans"/>
                <a:ea typeface="Times New Roman" panose="02020603050405020304" pitchFamily="18" charset="0"/>
                <a:cs typeface="Arial" panose="020B0604020202020204" pitchFamily="34" charset="0"/>
              </a:rPr>
              <a:t>, CI</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NH</a:t>
            </a:r>
            <a:r>
              <a:rPr lang="en-US" sz="2900" baseline="-30000" dirty="0">
                <a:latin typeface="Open sans"/>
                <a:ea typeface="Times New Roman" panose="02020603050405020304" pitchFamily="18" charset="0"/>
                <a:cs typeface="Arial" panose="020B0604020202020204" pitchFamily="34" charset="0"/>
              </a:rPr>
              <a:t>3</a:t>
            </a:r>
            <a:r>
              <a:rPr lang="en-US" sz="2900" dirty="0">
                <a:latin typeface="Open sans"/>
                <a:ea typeface="Times New Roman" panose="02020603050405020304" pitchFamily="18" charset="0"/>
                <a:cs typeface="Arial" panose="020B0604020202020204" pitchFamily="34" charset="0"/>
              </a:rPr>
              <a:t>, NO</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HCN, CIO</a:t>
            </a:r>
            <a:r>
              <a:rPr lang="en-US" sz="2900" baseline="-30000" dirty="0">
                <a:latin typeface="Open sans"/>
                <a:ea typeface="Times New Roman" panose="02020603050405020304" pitchFamily="18" charset="0"/>
                <a:cs typeface="Arial" panose="020B0604020202020204" pitchFamily="34" charset="0"/>
              </a:rPr>
              <a:t>2</a:t>
            </a:r>
            <a:r>
              <a:rPr lang="en-US" sz="2900" dirty="0">
                <a:latin typeface="Open sans"/>
                <a:ea typeface="Times New Roman" panose="02020603050405020304" pitchFamily="18" charset="0"/>
                <a:cs typeface="Arial" panose="020B0604020202020204" pitchFamily="34" charset="0"/>
              </a:rPr>
              <a:t>, O</a:t>
            </a:r>
            <a:r>
              <a:rPr lang="en-US" sz="2900" baseline="-30000" dirty="0">
                <a:latin typeface="Open sans"/>
                <a:ea typeface="Times New Roman" panose="02020603050405020304" pitchFamily="18" charset="0"/>
                <a:cs typeface="Arial" panose="020B0604020202020204" pitchFamily="34" charset="0"/>
              </a:rPr>
              <a:t>3</a:t>
            </a:r>
            <a:r>
              <a:rPr lang="en-US" sz="2900" dirty="0">
                <a:latin typeface="Open sans"/>
                <a:ea typeface="Times New Roman" panose="02020603050405020304" pitchFamily="18" charset="0"/>
                <a:cs typeface="Arial" panose="020B0604020202020204" pitchFamily="34" charset="0"/>
              </a:rPr>
              <a:t> )--%</a:t>
            </a:r>
            <a:endParaRPr lang="en-US" sz="2900" dirty="0">
              <a:latin typeface="Open sans"/>
            </a:endParaRPr>
          </a:p>
          <a:p>
            <a:pPr marL="457200" indent="-457200">
              <a:spcBef>
                <a:spcPts val="600"/>
              </a:spcBef>
              <a:buNone/>
            </a:pPr>
            <a:r>
              <a:rPr lang="en-US" sz="3800" b="1" dirty="0">
                <a:latin typeface="Open sans"/>
              </a:rPr>
              <a:t>     </a:t>
            </a:r>
          </a:p>
          <a:p>
            <a:pPr>
              <a:buNone/>
            </a:pPr>
            <a:endParaRPr lang="en-US" sz="3200" b="1" dirty="0"/>
          </a:p>
        </p:txBody>
      </p:sp>
      <p:sp>
        <p:nvSpPr>
          <p:cNvPr id="8" name="Title 1"/>
          <p:cNvSpPr txBox="1"/>
          <p:nvPr/>
        </p:nvSpPr>
        <p:spPr>
          <a:xfrm>
            <a:off x="61032" y="2493818"/>
            <a:ext cx="2866895" cy="7386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C00000"/>
                </a:solidFill>
                <a:latin typeface="Open sans"/>
                <a:cs typeface="Times New Roman" panose="02020603050405020304" pitchFamily="18" charset="0"/>
              </a:rPr>
              <a:t>GAS </a:t>
            </a:r>
          </a:p>
          <a:p>
            <a:pPr algn="ctr"/>
            <a:r>
              <a:rPr lang="en-US" sz="4000" b="1" dirty="0">
                <a:solidFill>
                  <a:srgbClr val="C00000"/>
                </a:solidFill>
                <a:latin typeface="Open sans"/>
                <a:cs typeface="Times New Roman" panose="02020603050405020304" pitchFamily="18" charset="0"/>
              </a:rPr>
              <a:t>ALERT</a:t>
            </a:r>
          </a:p>
          <a:p>
            <a:pPr algn="ctr"/>
            <a:r>
              <a:rPr lang="en-US" sz="4000" b="1" dirty="0">
                <a:solidFill>
                  <a:srgbClr val="C00000"/>
                </a:solidFill>
                <a:latin typeface="Open sans"/>
                <a:cs typeface="Times New Roman" panose="02020603050405020304" pitchFamily="18" charset="0"/>
              </a:rPr>
              <a:t>   MICRO 5</a:t>
            </a:r>
          </a:p>
        </p:txBody>
      </p:sp>
      <p:pic>
        <p:nvPicPr>
          <p:cNvPr id="12" name="Picture 11" descr="BW Technologies GasAlertMicro 5 Multigas Detector; O2/CO/H2S/LEL/PID, Data  Logger, Pump from Cole-Parmer India"/>
          <p:cNvPicPr>
            <a:picLocks noChangeAspect="1" noChangeArrowheads="1"/>
          </p:cNvPicPr>
          <p:nvPr/>
        </p:nvPicPr>
        <p:blipFill rotWithShape="1">
          <a:blip r:embed="rId2">
            <a:extLst>
              <a:ext uri="{28A0092B-C50C-407E-A947-70E740481C1C}">
                <a14:useLocalDpi xmlns:a14="http://schemas.microsoft.com/office/drawing/2010/main" val="0"/>
              </a:ext>
            </a:extLst>
          </a:blip>
          <a:srcRect l="17974" r="19103"/>
          <a:stretch>
            <a:fillRect/>
          </a:stretch>
        </p:blipFill>
        <p:spPr bwMode="auto">
          <a:xfrm>
            <a:off x="9698181" y="3556953"/>
            <a:ext cx="2321950" cy="29819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35</a:t>
            </a:fld>
            <a:endParaRPr lang="en-US"/>
          </a:p>
        </p:txBody>
      </p:sp>
      <p:sp>
        <p:nvSpPr>
          <p:cNvPr id="13" name="Rectangle 4"/>
          <p:cNvSpPr>
            <a:spLocks noGrp="1" noChangeArrowheads="1"/>
          </p:cNvSpPr>
          <p:nvPr>
            <p:ph type="title"/>
          </p:nvPr>
        </p:nvSpPr>
        <p:spPr>
          <a:xfrm>
            <a:off x="-2187498" y="2712720"/>
            <a:ext cx="8686800" cy="712787"/>
          </a:xfrm>
        </p:spPr>
        <p:txBody>
          <a:bodyPr>
            <a:normAutofit fontScale="90000"/>
          </a:bodyPr>
          <a:lstStyle/>
          <a:p>
            <a:pPr algn="ctr" eaLnBrk="1" hangingPunct="1"/>
            <a:r>
              <a:rPr lang="en-US" altLang="en-US" sz="4000" b="1" dirty="0">
                <a:solidFill>
                  <a:srgbClr val="C00000"/>
                </a:solidFill>
                <a:latin typeface="Open sans"/>
                <a:cs typeface="Times New Roman" panose="02020603050405020304" pitchFamily="18" charset="0"/>
              </a:rPr>
              <a:t>EMERGENCY</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 RESPONSE </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GUIDEBOOK</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 (ERG) </a:t>
            </a:r>
          </a:p>
        </p:txBody>
      </p:sp>
      <p:sp>
        <p:nvSpPr>
          <p:cNvPr id="14" name="Rectangle 5"/>
          <p:cNvSpPr txBox="1">
            <a:spLocks noChangeArrowheads="1"/>
          </p:cNvSpPr>
          <p:nvPr/>
        </p:nvSpPr>
        <p:spPr>
          <a:xfrm>
            <a:off x="4608944" y="1394460"/>
            <a:ext cx="5722659" cy="5041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400" dirty="0">
                <a:latin typeface="Times New Roman" panose="02020603050405020304" pitchFamily="18" charset="0"/>
                <a:cs typeface="Times New Roman" panose="02020603050405020304" pitchFamily="18" charset="0"/>
              </a:rPr>
              <a:t>Developed jointly by:</a:t>
            </a:r>
          </a:p>
          <a:p>
            <a:pPr lvl="1">
              <a:lnSpc>
                <a:spcPct val="150000"/>
              </a:lnSpc>
            </a:pPr>
            <a:r>
              <a:rPr lang="en-US" altLang="en-US" sz="2000" dirty="0">
                <a:latin typeface="Times New Roman" panose="02020603050405020304" pitchFamily="18" charset="0"/>
                <a:cs typeface="Times New Roman" panose="02020603050405020304" pitchFamily="18" charset="0"/>
              </a:rPr>
              <a:t>Transport Canada (TC)</a:t>
            </a:r>
          </a:p>
          <a:p>
            <a:pPr lvl="1">
              <a:lnSpc>
                <a:spcPct val="150000"/>
              </a:lnSpc>
            </a:pPr>
            <a:r>
              <a:rPr lang="en-US" altLang="en-US" sz="2000" dirty="0">
                <a:latin typeface="Times New Roman" panose="02020603050405020304" pitchFamily="18" charset="0"/>
                <a:cs typeface="Times New Roman" panose="02020603050405020304" pitchFamily="18" charset="0"/>
              </a:rPr>
              <a:t>The U.S. Department of Transportation (DOT)</a:t>
            </a:r>
          </a:p>
          <a:p>
            <a:pPr lvl="1">
              <a:lnSpc>
                <a:spcPct val="150000"/>
              </a:lnSpc>
            </a:pPr>
            <a:r>
              <a:rPr lang="en-US" altLang="en-US" sz="2000" dirty="0">
                <a:latin typeface="Times New Roman" panose="02020603050405020304" pitchFamily="18" charset="0"/>
                <a:cs typeface="Times New Roman" panose="02020603050405020304" pitchFamily="18" charset="0"/>
              </a:rPr>
              <a:t>The Secretariat of Transport and Communications of Mexico (SCT) </a:t>
            </a:r>
          </a:p>
          <a:p>
            <a:pPr lvl="1">
              <a:lnSpc>
                <a:spcPct val="150000"/>
              </a:lnSpc>
            </a:pPr>
            <a:r>
              <a:rPr lang="en-US" altLang="en-US" sz="2000" dirty="0">
                <a:latin typeface="Times New Roman" panose="02020603050405020304" pitchFamily="18" charset="0"/>
                <a:cs typeface="Times New Roman" panose="02020603050405020304" pitchFamily="18" charset="0"/>
              </a:rPr>
              <a:t>Used by fire fighters, police, and other emergency services personnel who may be the first to arrive at the scene of a transportation incident involving dangerous goods.</a:t>
            </a:r>
          </a:p>
        </p:txBody>
      </p:sp>
      <p:pic>
        <p:nvPicPr>
          <p:cNvPr id="15" name="Picture 2" descr="2024 Emergency Response Guidebook (ERG) | Latest ERG Book| ERG 2024 -  Amnaut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062" y="4286752"/>
            <a:ext cx="1727159" cy="20695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36</a:t>
            </a:fld>
            <a:endParaRPr lang="en-US"/>
          </a:p>
        </p:txBody>
      </p:sp>
      <p:sp>
        <p:nvSpPr>
          <p:cNvPr id="13" name="Rectangle 4"/>
          <p:cNvSpPr>
            <a:spLocks noGrp="1" noChangeArrowheads="1"/>
          </p:cNvSpPr>
          <p:nvPr>
            <p:ph type="title"/>
          </p:nvPr>
        </p:nvSpPr>
        <p:spPr>
          <a:xfrm>
            <a:off x="17779" y="2440709"/>
            <a:ext cx="3879966" cy="988291"/>
          </a:xfrm>
        </p:spPr>
        <p:txBody>
          <a:bodyPr>
            <a:noAutofit/>
          </a:bodyPr>
          <a:lstStyle/>
          <a:p>
            <a:pPr algn="ctr" eaLnBrk="1" hangingPunct="1"/>
            <a:r>
              <a:rPr lang="en-US" altLang="en-US" sz="4000" b="1" dirty="0">
                <a:solidFill>
                  <a:srgbClr val="C00000"/>
                </a:solidFill>
                <a:latin typeface="Open sans"/>
                <a:cs typeface="Times New Roman" panose="02020603050405020304" pitchFamily="18" charset="0"/>
              </a:rPr>
              <a:t>APPLICATION</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 OF </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THE ERG</a:t>
            </a:r>
          </a:p>
        </p:txBody>
      </p:sp>
      <p:sp>
        <p:nvSpPr>
          <p:cNvPr id="14" name="Rectangle 5"/>
          <p:cNvSpPr txBox="1">
            <a:spLocks noChangeArrowheads="1"/>
          </p:cNvSpPr>
          <p:nvPr/>
        </p:nvSpPr>
        <p:spPr>
          <a:xfrm>
            <a:off x="4230255" y="1565506"/>
            <a:ext cx="5126181" cy="45212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altLang="en-US" sz="2400" dirty="0">
                <a:latin typeface="Times New Roman" panose="02020603050405020304" pitchFamily="18" charset="0"/>
                <a:cs typeface="Times New Roman" panose="02020603050405020304" pitchFamily="18" charset="0"/>
              </a:rPr>
              <a:t>Primarily a guide to aid first responders in quickly identifying the specific or generic hazards of the material(s) involved in the incident, and protecting themselves and the general public during the initial response phase of the incident. </a:t>
            </a:r>
          </a:p>
          <a:p>
            <a:pPr algn="just">
              <a:lnSpc>
                <a:spcPct val="150000"/>
              </a:lnSpc>
            </a:pPr>
            <a:r>
              <a:rPr lang="en-US" altLang="en-US" sz="2400" dirty="0">
                <a:latin typeface="Times New Roman" panose="02020603050405020304" pitchFamily="18" charset="0"/>
                <a:cs typeface="Times New Roman" panose="02020603050405020304" pitchFamily="18" charset="0"/>
              </a:rPr>
              <a:t>Assists first responders in making initial decisions upon arriving at the scene of a dangerous goods incident. </a:t>
            </a:r>
          </a:p>
        </p:txBody>
      </p:sp>
      <p:pic>
        <p:nvPicPr>
          <p:cNvPr id="15" name="Picture 2" descr="Getting to Know Your 2024 ERG - Hazmat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571241" y="2918185"/>
            <a:ext cx="4429954" cy="2325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37</a:t>
            </a:fld>
            <a:endParaRPr lang="en-US"/>
          </a:p>
        </p:txBody>
      </p:sp>
      <p:sp>
        <p:nvSpPr>
          <p:cNvPr id="2" name="Rectangle 4"/>
          <p:cNvSpPr>
            <a:spLocks noGrp="1" noChangeArrowheads="1"/>
          </p:cNvSpPr>
          <p:nvPr>
            <p:ph type="title"/>
          </p:nvPr>
        </p:nvSpPr>
        <p:spPr>
          <a:xfrm>
            <a:off x="-461818" y="2899968"/>
            <a:ext cx="4978400" cy="792108"/>
          </a:xfrm>
        </p:spPr>
        <p:txBody>
          <a:bodyPr>
            <a:noAutofit/>
          </a:bodyPr>
          <a:lstStyle/>
          <a:p>
            <a:pPr algn="ctr" eaLnBrk="1" hangingPunct="1"/>
            <a:r>
              <a:rPr lang="en-US" altLang="en-US" sz="4000" b="1" dirty="0">
                <a:solidFill>
                  <a:srgbClr val="C00000"/>
                </a:solidFill>
                <a:latin typeface="Open sans"/>
                <a:cs typeface="Times New Roman" panose="02020603050405020304" pitchFamily="18" charset="0"/>
              </a:rPr>
              <a:t>ERG </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FORMAT</a:t>
            </a:r>
          </a:p>
        </p:txBody>
      </p:sp>
      <p:sp>
        <p:nvSpPr>
          <p:cNvPr id="3" name="Rectangle 5"/>
          <p:cNvSpPr txBox="1">
            <a:spLocks noChangeArrowheads="1"/>
          </p:cNvSpPr>
          <p:nvPr/>
        </p:nvSpPr>
        <p:spPr>
          <a:xfrm>
            <a:off x="4516582" y="1703997"/>
            <a:ext cx="4812877" cy="4015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Open sans"/>
                <a:cs typeface="Times New Roman" panose="02020603050405020304" pitchFamily="18" charset="0"/>
              </a:rPr>
              <a:t>The book is divided into sections by the page border colors</a:t>
            </a:r>
          </a:p>
          <a:p>
            <a:pPr lvl="1"/>
            <a:r>
              <a:rPr lang="en-US" altLang="en-US" sz="3200" dirty="0">
                <a:solidFill>
                  <a:srgbClr val="FFFF00"/>
                </a:solidFill>
                <a:latin typeface="Open sans"/>
                <a:cs typeface="Times New Roman" panose="02020603050405020304" pitchFamily="18" charset="0"/>
              </a:rPr>
              <a:t>Yellow</a:t>
            </a:r>
          </a:p>
          <a:p>
            <a:pPr lvl="1"/>
            <a:r>
              <a:rPr lang="en-US" altLang="en-US" sz="3200" dirty="0">
                <a:solidFill>
                  <a:srgbClr val="0070C0"/>
                </a:solidFill>
                <a:latin typeface="Open sans"/>
                <a:cs typeface="Times New Roman" panose="02020603050405020304" pitchFamily="18" charset="0"/>
              </a:rPr>
              <a:t>Blue</a:t>
            </a:r>
          </a:p>
          <a:p>
            <a:pPr lvl="1"/>
            <a:r>
              <a:rPr lang="en-US" altLang="en-US" sz="3200" dirty="0">
                <a:solidFill>
                  <a:schemeClr val="accent6">
                    <a:lumMod val="75000"/>
                  </a:schemeClr>
                </a:solidFill>
                <a:latin typeface="Open sans"/>
                <a:cs typeface="Times New Roman" panose="02020603050405020304" pitchFamily="18" charset="0"/>
              </a:rPr>
              <a:t>Orange</a:t>
            </a:r>
          </a:p>
          <a:p>
            <a:pPr lvl="1"/>
            <a:r>
              <a:rPr lang="en-US" altLang="en-US" sz="3200" dirty="0">
                <a:solidFill>
                  <a:srgbClr val="00B050"/>
                </a:solidFill>
                <a:latin typeface="Open sans"/>
                <a:cs typeface="Times New Roman" panose="02020603050405020304" pitchFamily="18" charset="0"/>
              </a:rPr>
              <a:t>Green</a:t>
            </a:r>
          </a:p>
          <a:p>
            <a:pPr lvl="1">
              <a:buFont typeface="Wingdings" panose="05000000000000000000" pitchFamily="2" charset="2"/>
              <a:buNone/>
            </a:pPr>
            <a:r>
              <a:rPr lang="en-US" altLang="en-US" sz="2800" dirty="0">
                <a:latin typeface="Times New Roman" panose="02020603050405020304" pitchFamily="18" charset="0"/>
                <a:cs typeface="Times New Roman" panose="02020603050405020304" pitchFamily="18" charset="0"/>
              </a:rPr>
              <a:t> </a:t>
            </a:r>
          </a:p>
        </p:txBody>
      </p:sp>
      <p:pic>
        <p:nvPicPr>
          <p:cNvPr id="6" name="Picture 4" descr="C:\Users\HP\Downloads\h87.jpg"/>
          <p:cNvPicPr>
            <a:picLocks noChangeAspect="1" noChangeArrowheads="1"/>
          </p:cNvPicPr>
          <p:nvPr/>
        </p:nvPicPr>
        <p:blipFill>
          <a:blip r:embed="rId2"/>
          <a:srcRect/>
          <a:stretch>
            <a:fillRect/>
          </a:stretch>
        </p:blipFill>
        <p:spPr bwMode="auto">
          <a:xfrm>
            <a:off x="8848435" y="2578226"/>
            <a:ext cx="2687613" cy="340995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38</a:t>
            </a:fld>
            <a:endParaRPr lang="en-US"/>
          </a:p>
        </p:txBody>
      </p:sp>
      <p:sp>
        <p:nvSpPr>
          <p:cNvPr id="2" name="Rectangle 1"/>
          <p:cNvSpPr/>
          <p:nvPr/>
        </p:nvSpPr>
        <p:spPr>
          <a:xfrm>
            <a:off x="3920260" y="1089164"/>
            <a:ext cx="6310860" cy="5632311"/>
          </a:xfrm>
          <a:prstGeom prst="rect">
            <a:avLst/>
          </a:prstGeom>
        </p:spPr>
        <p:txBody>
          <a:bodyPr wrap="square">
            <a:spAutoFit/>
          </a:bodyPr>
          <a:lstStyle/>
          <a:p>
            <a:pPr>
              <a:lnSpc>
                <a:spcPct val="150000"/>
              </a:lnSpc>
              <a:defRPr/>
            </a:pPr>
            <a:r>
              <a:rPr lang="en-US" sz="2400" b="1" dirty="0">
                <a:latin typeface="Open sans"/>
                <a:cs typeface="Times New Roman" panose="02020603050405020304" pitchFamily="18" charset="0"/>
              </a:rPr>
              <a:t>ERG Sections:</a:t>
            </a:r>
          </a:p>
          <a:p>
            <a:pPr>
              <a:lnSpc>
                <a:spcPct val="150000"/>
              </a:lnSpc>
              <a:buFont typeface="Wingdings" panose="05000000000000000000" pitchFamily="2" charset="2"/>
              <a:buChar char="Ø"/>
              <a:defRPr/>
            </a:pPr>
            <a:r>
              <a:rPr lang="en-US" sz="2400" dirty="0">
                <a:latin typeface="Open sans"/>
                <a:cs typeface="Times New Roman" panose="02020603050405020304" pitchFamily="18" charset="0"/>
              </a:rPr>
              <a:t>Telephone numbers </a:t>
            </a:r>
          </a:p>
          <a:p>
            <a:pPr>
              <a:lnSpc>
                <a:spcPct val="150000"/>
              </a:lnSpc>
              <a:buFont typeface="Wingdings" panose="05000000000000000000" pitchFamily="2" charset="2"/>
              <a:buChar char="Ø"/>
              <a:defRPr/>
            </a:pPr>
            <a:r>
              <a:rPr lang="en-US" sz="2400" dirty="0">
                <a:latin typeface="Open sans"/>
                <a:cs typeface="Times New Roman" panose="02020603050405020304" pitchFamily="18" charset="0"/>
              </a:rPr>
              <a:t>Table of placards</a:t>
            </a:r>
          </a:p>
          <a:p>
            <a:pPr>
              <a:lnSpc>
                <a:spcPct val="150000"/>
              </a:lnSpc>
              <a:buFont typeface="Wingdings" panose="05000000000000000000" pitchFamily="2" charset="2"/>
              <a:buChar char="Ø"/>
              <a:defRPr/>
            </a:pPr>
            <a:r>
              <a:rPr lang="en-US" sz="2400" dirty="0">
                <a:latin typeface="Open sans"/>
                <a:cs typeface="Times New Roman" panose="02020603050405020304" pitchFamily="18" charset="0"/>
              </a:rPr>
              <a:t>Railcar and Road Trailer ID Charts </a:t>
            </a:r>
          </a:p>
          <a:p>
            <a:pPr>
              <a:lnSpc>
                <a:spcPct val="150000"/>
              </a:lnSpc>
              <a:buFont typeface="Wingdings" panose="05000000000000000000" pitchFamily="2" charset="2"/>
              <a:buChar char="Ø"/>
              <a:defRPr/>
            </a:pPr>
            <a:r>
              <a:rPr lang="en-US" sz="2400" b="1" dirty="0">
                <a:solidFill>
                  <a:srgbClr val="FFFF00"/>
                </a:solidFill>
                <a:latin typeface="Open sans"/>
                <a:cs typeface="Times New Roman" panose="02020603050405020304" pitchFamily="18" charset="0"/>
              </a:rPr>
              <a:t>YELLOW</a:t>
            </a:r>
            <a:r>
              <a:rPr lang="en-US" sz="2400" dirty="0">
                <a:latin typeface="Open sans"/>
                <a:cs typeface="Times New Roman" panose="02020603050405020304" pitchFamily="18" charset="0"/>
              </a:rPr>
              <a:t>  Section (ID No.) </a:t>
            </a:r>
          </a:p>
          <a:p>
            <a:pPr>
              <a:lnSpc>
                <a:spcPct val="150000"/>
              </a:lnSpc>
              <a:buFont typeface="Wingdings" panose="05000000000000000000" pitchFamily="2" charset="2"/>
              <a:buChar char="Ø"/>
              <a:defRPr/>
            </a:pPr>
            <a:r>
              <a:rPr lang="en-US" sz="2400" b="1" dirty="0">
                <a:solidFill>
                  <a:srgbClr val="0070C0"/>
                </a:solidFill>
                <a:latin typeface="Open sans"/>
                <a:cs typeface="Times New Roman" panose="02020603050405020304" pitchFamily="18" charset="0"/>
              </a:rPr>
              <a:t>BLUE  </a:t>
            </a:r>
            <a:r>
              <a:rPr lang="en-US" sz="2400" dirty="0">
                <a:latin typeface="Open sans"/>
                <a:cs typeface="Times New Roman" panose="02020603050405020304" pitchFamily="18" charset="0"/>
              </a:rPr>
              <a:t>Section (Shipping Names) </a:t>
            </a:r>
          </a:p>
          <a:p>
            <a:pPr>
              <a:lnSpc>
                <a:spcPct val="150000"/>
              </a:lnSpc>
              <a:buFont typeface="Wingdings" panose="05000000000000000000" pitchFamily="2" charset="2"/>
              <a:buChar char="Ø"/>
              <a:defRPr/>
            </a:pPr>
            <a:r>
              <a:rPr lang="en-US" sz="2400" b="1" dirty="0">
                <a:solidFill>
                  <a:srgbClr val="FF9900"/>
                </a:solidFill>
                <a:latin typeface="Open sans"/>
                <a:cs typeface="Times New Roman" panose="02020603050405020304" pitchFamily="18" charset="0"/>
              </a:rPr>
              <a:t>ORANGE</a:t>
            </a:r>
            <a:r>
              <a:rPr lang="en-US" sz="2400" dirty="0">
                <a:latin typeface="Open sans"/>
                <a:cs typeface="Times New Roman" panose="02020603050405020304" pitchFamily="18" charset="0"/>
              </a:rPr>
              <a:t>  Section(Guide Pages)</a:t>
            </a:r>
          </a:p>
          <a:p>
            <a:pPr>
              <a:lnSpc>
                <a:spcPct val="150000"/>
              </a:lnSpc>
              <a:buFont typeface="Wingdings" panose="05000000000000000000" pitchFamily="2" charset="2"/>
              <a:buChar char="Ø"/>
              <a:defRPr/>
            </a:pPr>
            <a:r>
              <a:rPr lang="en-US" sz="2400" b="1" dirty="0">
                <a:solidFill>
                  <a:srgbClr val="00B050"/>
                </a:solidFill>
                <a:latin typeface="Open sans"/>
                <a:cs typeface="Times New Roman" panose="02020603050405020304" pitchFamily="18" charset="0"/>
              </a:rPr>
              <a:t>GREEN</a:t>
            </a:r>
            <a:r>
              <a:rPr lang="en-US" sz="2400" b="1" dirty="0">
                <a:solidFill>
                  <a:schemeClr val="accent6"/>
                </a:solidFill>
                <a:latin typeface="Open sans"/>
                <a:cs typeface="Times New Roman" panose="02020603050405020304" pitchFamily="18" charset="0"/>
              </a:rPr>
              <a:t>  </a:t>
            </a:r>
            <a:r>
              <a:rPr lang="en-US" sz="2400" dirty="0">
                <a:latin typeface="Open sans"/>
                <a:cs typeface="Times New Roman" panose="02020603050405020304" pitchFamily="18" charset="0"/>
              </a:rPr>
              <a:t>Section (Initial Isolation and Protective Action Distances for highlighted substances)</a:t>
            </a:r>
          </a:p>
        </p:txBody>
      </p:sp>
      <p:pic>
        <p:nvPicPr>
          <p:cNvPr id="3" name="Picture 2" descr="2024 Emergency Response Guidebook (ERG) | Latest ERG Book| ERG 2024 -  Amnaut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085" y="2615929"/>
            <a:ext cx="2458875" cy="3740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
        <p:nvSpPr>
          <p:cNvPr id="6" name="Rectangle 5"/>
          <p:cNvSpPr/>
          <p:nvPr/>
        </p:nvSpPr>
        <p:spPr>
          <a:xfrm>
            <a:off x="581892" y="3105834"/>
            <a:ext cx="2826326" cy="1323439"/>
          </a:xfrm>
          <a:prstGeom prst="rect">
            <a:avLst/>
          </a:prstGeom>
        </p:spPr>
        <p:txBody>
          <a:bodyPr wrap="square">
            <a:spAutoFit/>
          </a:bodyPr>
          <a:lstStyle/>
          <a:p>
            <a:pPr algn="ctr"/>
            <a:r>
              <a:rPr lang="en-US" altLang="en-US" sz="4000" b="1" dirty="0">
                <a:solidFill>
                  <a:srgbClr val="C00000"/>
                </a:solidFill>
                <a:latin typeface="Open sans"/>
                <a:cs typeface="Times New Roman" panose="02020603050405020304" pitchFamily="18" charset="0"/>
              </a:rPr>
              <a:t>ERG </a:t>
            </a:r>
            <a:br>
              <a:rPr lang="en-US" altLang="en-US" sz="4000" b="1" dirty="0">
                <a:solidFill>
                  <a:srgbClr val="C00000"/>
                </a:solidFill>
                <a:latin typeface="Open sans"/>
                <a:cs typeface="Times New Roman" panose="02020603050405020304" pitchFamily="18" charset="0"/>
              </a:rPr>
            </a:br>
            <a:r>
              <a:rPr lang="en-US" altLang="en-US" sz="4000" b="1" dirty="0">
                <a:solidFill>
                  <a:srgbClr val="C00000"/>
                </a:solidFill>
                <a:latin typeface="Open sans"/>
                <a:cs typeface="Times New Roman" panose="02020603050405020304" pitchFamily="18" charset="0"/>
              </a:rPr>
              <a:t>FORMAT</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39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5126182" y="1253531"/>
            <a:ext cx="5924280" cy="5563831"/>
          </a:xfrm>
          <a:prstGeom prst="rect">
            <a:avLst/>
          </a:prstGeom>
          <a:noFill/>
        </p:spPr>
        <p:txBody>
          <a:bodyPr wrap="square">
            <a:spAutoFit/>
          </a:bodyPr>
          <a:lstStyle/>
          <a:p>
            <a:pPr marL="0" indent="0" algn="just">
              <a:lnSpc>
                <a:spcPct val="150000"/>
              </a:lnSpc>
              <a:buNone/>
            </a:pPr>
            <a:r>
              <a:rPr lang="en-US" sz="2400" dirty="0">
                <a:latin typeface="Open sans"/>
                <a:cs typeface="Times New Roman" panose="02020603050405020304" pitchFamily="18" charset="0"/>
              </a:rPr>
              <a:t>Major Accident Hazard (MAH) units are facilities or sites where hazardous materials are produced, processed, handled, or stored in quantities that pose a significant risk of causing a major accident. These units typically include industries such as chemical manufacturing, petroleum refineries, gas processing plants, and other facilities that deal with dangerous substances. </a:t>
            </a:r>
          </a:p>
        </p:txBody>
      </p:sp>
      <p:sp>
        <p:nvSpPr>
          <p:cNvPr id="5" name="TextBox 4"/>
          <p:cNvSpPr txBox="1"/>
          <p:nvPr/>
        </p:nvSpPr>
        <p:spPr>
          <a:xfrm>
            <a:off x="-598902" y="2721114"/>
            <a:ext cx="5421746" cy="707886"/>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MAH UNITS</a:t>
            </a:r>
            <a:endParaRPr lang="en-IN" sz="1200" b="1" dirty="0">
              <a:solidFill>
                <a:srgbClr val="C00000"/>
              </a:solidFill>
              <a:latin typeface="Open sans"/>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3471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175491" y="2618822"/>
            <a:ext cx="3546764" cy="1938992"/>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 TYPES OF CBRN EMERGENCY </a:t>
            </a:r>
            <a:endParaRPr lang="en-IN" b="1" dirty="0">
              <a:solidFill>
                <a:srgbClr val="C00000"/>
              </a:solidFill>
              <a:latin typeface="Open sans"/>
              <a:cs typeface="Times" panose="02020603050405020304" pitchFamily="18" charset="0"/>
            </a:endParaRPr>
          </a:p>
        </p:txBody>
      </p:sp>
      <p:sp>
        <p:nvSpPr>
          <p:cNvPr id="3" name="TextBox 2"/>
          <p:cNvSpPr txBox="1"/>
          <p:nvPr/>
        </p:nvSpPr>
        <p:spPr>
          <a:xfrm>
            <a:off x="4608944" y="1750961"/>
            <a:ext cx="7130617" cy="3600986"/>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Open sans"/>
                <a:cs typeface="Times" panose="02020603050405020304" pitchFamily="18" charset="0"/>
              </a:rPr>
              <a:t>Chemical Hazards.</a:t>
            </a:r>
          </a:p>
          <a:p>
            <a:pPr marL="457200" indent="-457200">
              <a:buFont typeface="Wingdings" panose="05000000000000000000" pitchFamily="2" charset="2"/>
              <a:buChar char="Ø"/>
            </a:pPr>
            <a:endParaRPr lang="en-US" sz="2800" dirty="0">
              <a:latin typeface="Open sans"/>
              <a:cs typeface="Times" panose="02020603050405020304" pitchFamily="18" charset="0"/>
            </a:endParaRPr>
          </a:p>
          <a:p>
            <a:pPr marL="457200" indent="-457200">
              <a:buFont typeface="Wingdings" panose="05000000000000000000" pitchFamily="2" charset="2"/>
              <a:buChar char="Ø"/>
            </a:pPr>
            <a:endParaRPr lang="en-US" sz="2800" dirty="0">
              <a:latin typeface="Open sans"/>
              <a:cs typeface="Times" panose="02020603050405020304" pitchFamily="18" charset="0"/>
            </a:endParaRPr>
          </a:p>
          <a:p>
            <a:pPr marL="457200" indent="-457200">
              <a:buFont typeface="Wingdings" panose="05000000000000000000" pitchFamily="2" charset="2"/>
              <a:buChar char="Ø"/>
            </a:pPr>
            <a:r>
              <a:rPr lang="en-US" sz="2800" dirty="0">
                <a:latin typeface="Open sans"/>
                <a:cs typeface="Times" panose="02020603050405020304" pitchFamily="18" charset="0"/>
              </a:rPr>
              <a:t>Biological Hazards.</a:t>
            </a:r>
          </a:p>
          <a:p>
            <a:endParaRPr lang="en-US" sz="2800" dirty="0">
              <a:latin typeface="Open sans"/>
              <a:cs typeface="Times" panose="02020603050405020304" pitchFamily="18" charset="0"/>
            </a:endParaRPr>
          </a:p>
          <a:p>
            <a:pPr marL="457200" indent="-457200">
              <a:buFont typeface="Wingdings" panose="05000000000000000000" pitchFamily="2" charset="2"/>
              <a:buChar char="Ø"/>
            </a:pPr>
            <a:endParaRPr lang="en-US" sz="2800" dirty="0">
              <a:latin typeface="Open sans"/>
              <a:cs typeface="Times" panose="02020603050405020304" pitchFamily="18" charset="0"/>
            </a:endParaRPr>
          </a:p>
          <a:p>
            <a:pPr marL="457200" indent="-457200">
              <a:buFont typeface="Wingdings" panose="05000000000000000000" pitchFamily="2" charset="2"/>
              <a:buChar char="Ø"/>
            </a:pPr>
            <a:r>
              <a:rPr lang="en-US" sz="2800" dirty="0">
                <a:latin typeface="Open sans"/>
                <a:cs typeface="Times" panose="02020603050405020304" pitchFamily="18" charset="0"/>
              </a:rPr>
              <a:t>Nuclear and Radiological Hazards.</a:t>
            </a:r>
          </a:p>
          <a:p>
            <a:pPr marL="0" indent="0">
              <a:buNone/>
            </a:pPr>
            <a:endParaRPr lang="en-US" sz="3200" b="1"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40</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40</a:t>
            </a:fld>
            <a:endParaRPr lang="en-US"/>
          </a:p>
        </p:txBody>
      </p:sp>
      <p:sp>
        <p:nvSpPr>
          <p:cNvPr id="3" name="TextBox 2"/>
          <p:cNvSpPr txBox="1"/>
          <p:nvPr/>
        </p:nvSpPr>
        <p:spPr>
          <a:xfrm>
            <a:off x="4405745" y="1605779"/>
            <a:ext cx="6948055" cy="4401205"/>
          </a:xfrm>
          <a:prstGeom prst="rect">
            <a:avLst/>
          </a:prstGeom>
          <a:noFill/>
        </p:spPr>
        <p:txBody>
          <a:bodyPr wrap="square" rtlCol="0">
            <a:spAutoFit/>
          </a:bodyPr>
          <a:lstStyle/>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Chemical Plants: </a:t>
            </a:r>
            <a:r>
              <a:rPr lang="en-US" sz="2000" dirty="0">
                <a:latin typeface="Open sans"/>
                <a:cs typeface="Times" panose="02020603050405020304" pitchFamily="18" charset="0"/>
              </a:rPr>
              <a:t>Facilities that manufacture or process chemicals.- </a:t>
            </a:r>
          </a:p>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Oil Refineries: </a:t>
            </a:r>
            <a:r>
              <a:rPr lang="en-US" sz="2000" dirty="0">
                <a:latin typeface="Open sans"/>
                <a:cs typeface="Times" panose="02020603050405020304" pitchFamily="18" charset="0"/>
              </a:rPr>
              <a:t>Plants where crude oil is refined into products like gasoline and diesel.</a:t>
            </a:r>
          </a:p>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Gas Processing Plants: </a:t>
            </a:r>
            <a:r>
              <a:rPr lang="en-US" sz="2000" dirty="0">
                <a:latin typeface="Open sans"/>
                <a:cs typeface="Times" panose="02020603050405020304" pitchFamily="18" charset="0"/>
              </a:rPr>
              <a:t>Facilities that process natural gas.</a:t>
            </a:r>
          </a:p>
          <a:p>
            <a:pPr marL="342900" indent="-342900">
              <a:lnSpc>
                <a:spcPct val="200000"/>
              </a:lnSpc>
              <a:buFont typeface="Wingdings" panose="05000000000000000000" pitchFamily="2" charset="2"/>
              <a:buChar char="§"/>
            </a:pPr>
            <a:r>
              <a:rPr lang="en-US" sz="2000" b="1" dirty="0">
                <a:latin typeface="Open sans"/>
                <a:cs typeface="Times" panose="02020603050405020304" pitchFamily="18" charset="0"/>
              </a:rPr>
              <a:t>Storage Depots: </a:t>
            </a:r>
            <a:r>
              <a:rPr lang="en-US" sz="2000" dirty="0">
                <a:latin typeface="Open sans"/>
                <a:cs typeface="Times" panose="02020603050405020304" pitchFamily="18" charset="0"/>
              </a:rPr>
              <a:t>Sites where large quantities of hazard</a:t>
            </a:r>
            <a:endParaRPr lang="en-IN" sz="2000" dirty="0">
              <a:latin typeface="Open sans"/>
              <a:cs typeface="Times" panose="02020603050405020304" pitchFamily="18" charset="0"/>
            </a:endParaRPr>
          </a:p>
        </p:txBody>
      </p:sp>
      <p:sp>
        <p:nvSpPr>
          <p:cNvPr id="2" name="TextBox 1"/>
          <p:cNvSpPr txBox="1"/>
          <p:nvPr/>
        </p:nvSpPr>
        <p:spPr>
          <a:xfrm>
            <a:off x="544944" y="2577044"/>
            <a:ext cx="3297383" cy="1938992"/>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EXAMPLES</a:t>
            </a:r>
          </a:p>
          <a:p>
            <a:pPr algn="ctr"/>
            <a:r>
              <a:rPr lang="en-US" sz="4000" b="1" dirty="0">
                <a:solidFill>
                  <a:srgbClr val="C00000"/>
                </a:solidFill>
                <a:latin typeface="Open sans"/>
                <a:cs typeface="Times" panose="02020603050405020304" pitchFamily="18" charset="0"/>
              </a:rPr>
              <a:t> OF</a:t>
            </a:r>
          </a:p>
          <a:p>
            <a:pPr algn="ctr"/>
            <a:r>
              <a:rPr lang="en-US" sz="4000" b="1" dirty="0">
                <a:solidFill>
                  <a:srgbClr val="C00000"/>
                </a:solidFill>
                <a:latin typeface="Open sans"/>
                <a:cs typeface="Times" panose="02020603050405020304" pitchFamily="18" charset="0"/>
              </a:rPr>
              <a:t> MAH UNITS</a:t>
            </a:r>
            <a:endParaRPr lang="en-IN" sz="1200" b="1" dirty="0">
              <a:solidFill>
                <a:srgbClr val="C00000"/>
              </a:solidFill>
              <a:latin typeface="Open sans"/>
              <a:cs typeface="Times" panose="02020603050405020304" pitchFamily="18" charset="0"/>
            </a:endParaRPr>
          </a:p>
        </p:txBody>
      </p:sp>
      <p:pic>
        <p:nvPicPr>
          <p:cNvPr id="9" name="Picture 8"/>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41</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5"/>
          <p:cNvSpPr txBox="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41E82-8622-4575-87F7-F6F715D01BC9}" type="slidenum">
              <a:rPr lang="en-US" smtClean="0"/>
              <a:t>41</a:t>
            </a:fld>
            <a:endParaRPr lang="en-US"/>
          </a:p>
        </p:txBody>
      </p:sp>
      <p:sp>
        <p:nvSpPr>
          <p:cNvPr id="3" name="TextBox 2"/>
          <p:cNvSpPr txBox="1"/>
          <p:nvPr/>
        </p:nvSpPr>
        <p:spPr>
          <a:xfrm>
            <a:off x="5689598" y="2090053"/>
            <a:ext cx="6114473" cy="3785652"/>
          </a:xfrm>
          <a:prstGeom prst="rect">
            <a:avLst/>
          </a:prstGeom>
          <a:noFill/>
        </p:spPr>
        <p:txBody>
          <a:bodyPr wrap="square" rtlCol="0">
            <a:spAutoFit/>
          </a:bodyPr>
          <a:lstStyle/>
          <a:p>
            <a:pPr marL="457200" indent="-457200">
              <a:buFont typeface="Wingdings" panose="05000000000000000000" pitchFamily="2" charset="2"/>
              <a:buChar char="§"/>
            </a:pPr>
            <a:r>
              <a:rPr lang="en-IN" sz="2400" b="1" dirty="0">
                <a:latin typeface="Open sans"/>
                <a:cs typeface="Times" panose="02020603050405020304" pitchFamily="18" charset="0"/>
              </a:rPr>
              <a:t>Prevent Accidents: </a:t>
            </a:r>
            <a:r>
              <a:rPr lang="en-IN" sz="2400" dirty="0">
                <a:latin typeface="Open sans"/>
                <a:cs typeface="Times" panose="02020603050405020304" pitchFamily="18" charset="0"/>
              </a:rPr>
              <a:t>Early detection of potential hazards can prevent accidents from occurring</a:t>
            </a:r>
          </a:p>
          <a:p>
            <a:pPr marL="457200" indent="-457200">
              <a:buFont typeface="Wingdings" panose="05000000000000000000" pitchFamily="2" charset="2"/>
              <a:buChar char="§"/>
            </a:pPr>
            <a:r>
              <a:rPr lang="en-IN" sz="2400" b="1" dirty="0">
                <a:latin typeface="Open sans"/>
                <a:cs typeface="Times" panose="02020603050405020304" pitchFamily="18" charset="0"/>
              </a:rPr>
              <a:t>Minimize Impact: </a:t>
            </a:r>
            <a:r>
              <a:rPr lang="en-IN" sz="2400" dirty="0">
                <a:latin typeface="Open sans"/>
                <a:cs typeface="Times" panose="02020603050405020304" pitchFamily="18" charset="0"/>
              </a:rPr>
              <a:t>In the event of an accident, rapid response can reduce the impact on human health, the environment, and property.</a:t>
            </a:r>
          </a:p>
          <a:p>
            <a:pPr marL="457200" indent="-457200">
              <a:buFont typeface="Wingdings" panose="05000000000000000000" pitchFamily="2" charset="2"/>
              <a:buChar char="§"/>
            </a:pPr>
            <a:r>
              <a:rPr lang="en-IN" sz="2400" b="1" dirty="0">
                <a:latin typeface="Open sans"/>
                <a:cs typeface="Times" panose="02020603050405020304" pitchFamily="18" charset="0"/>
              </a:rPr>
              <a:t>Compliance: </a:t>
            </a:r>
            <a:r>
              <a:rPr lang="en-IN" sz="2400" dirty="0">
                <a:latin typeface="Open sans"/>
                <a:cs typeface="Times" panose="02020603050405020304" pitchFamily="18" charset="0"/>
              </a:rPr>
              <a:t>Ensuring that MAH units comply with safety regulations and standards.</a:t>
            </a:r>
          </a:p>
        </p:txBody>
      </p:sp>
      <p:sp>
        <p:nvSpPr>
          <p:cNvPr id="2" name="TextBox 1"/>
          <p:cNvSpPr txBox="1"/>
          <p:nvPr/>
        </p:nvSpPr>
        <p:spPr>
          <a:xfrm>
            <a:off x="76200" y="2563900"/>
            <a:ext cx="4424912" cy="2554545"/>
          </a:xfrm>
          <a:prstGeom prst="rect">
            <a:avLst/>
          </a:prstGeom>
          <a:noFill/>
        </p:spPr>
        <p:txBody>
          <a:bodyPr wrap="square">
            <a:spAutoFit/>
          </a:bodyPr>
          <a:lstStyle/>
          <a:p>
            <a:pPr algn="ctr"/>
            <a:r>
              <a:rPr lang="en-IN" sz="4000" b="1" dirty="0">
                <a:solidFill>
                  <a:srgbClr val="C00000"/>
                </a:solidFill>
                <a:latin typeface="Open sans"/>
                <a:cs typeface="Times" panose="02020603050405020304" pitchFamily="18" charset="0"/>
              </a:rPr>
              <a:t>IMPORTANCE</a:t>
            </a:r>
          </a:p>
          <a:p>
            <a:pPr algn="ctr"/>
            <a:r>
              <a:rPr lang="en-IN" sz="4000" b="1" dirty="0">
                <a:solidFill>
                  <a:srgbClr val="C00000"/>
                </a:solidFill>
                <a:latin typeface="Open sans"/>
                <a:cs typeface="Times" panose="02020603050405020304" pitchFamily="18" charset="0"/>
              </a:rPr>
              <a:t> OF </a:t>
            </a:r>
          </a:p>
          <a:p>
            <a:pPr algn="ctr"/>
            <a:r>
              <a:rPr lang="en-IN" sz="4000" b="1" dirty="0">
                <a:solidFill>
                  <a:srgbClr val="C00000"/>
                </a:solidFill>
                <a:latin typeface="Open sans"/>
                <a:cs typeface="Times" panose="02020603050405020304" pitchFamily="18" charset="0"/>
              </a:rPr>
              <a:t>MONITORING</a:t>
            </a:r>
          </a:p>
          <a:p>
            <a:pPr algn="ctr"/>
            <a:r>
              <a:rPr lang="en-IN" sz="4000" b="1" dirty="0">
                <a:solidFill>
                  <a:srgbClr val="C00000"/>
                </a:solidFill>
                <a:latin typeface="Open sans"/>
                <a:cs typeface="Times" panose="02020603050405020304" pitchFamily="18" charset="0"/>
              </a:rPr>
              <a:t> MAH UNITS</a:t>
            </a:r>
            <a:endParaRPr lang="en-IN" sz="1200" b="1" dirty="0">
              <a:solidFill>
                <a:srgbClr val="C00000"/>
              </a:solidFill>
              <a:latin typeface="Open sans"/>
              <a:cs typeface="Times" panose="02020603050405020304" pitchFamily="18" charset="0"/>
            </a:endParaRPr>
          </a:p>
        </p:txBody>
      </p:sp>
      <p:pic>
        <p:nvPicPr>
          <p:cNvPr id="9" name="Picture 8"/>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42</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4858326" y="2073508"/>
            <a:ext cx="7183930" cy="3785652"/>
          </a:xfrm>
          <a:prstGeom prst="rect">
            <a:avLst/>
          </a:prstGeom>
          <a:noFill/>
        </p:spPr>
        <p:txBody>
          <a:bodyPr wrap="square">
            <a:spAutoFit/>
          </a:bodyPr>
          <a:lstStyle/>
          <a:p>
            <a:pPr marL="0" indent="0">
              <a:buNone/>
            </a:pPr>
            <a:r>
              <a:rPr lang="en-US" sz="2400" b="1" dirty="0">
                <a:latin typeface="Open sans"/>
                <a:cs typeface="Times New Roman" panose="02020603050405020304" pitchFamily="18" charset="0"/>
              </a:rPr>
              <a:t>Now, you have able to know…………….</a:t>
            </a: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What is CBRN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TIC &amp; TIM</a:t>
            </a:r>
          </a:p>
          <a:p>
            <a:pPr marL="457200" indent="-457200">
              <a:buFont typeface="Wingdings" panose="05000000000000000000" pitchFamily="2" charset="2"/>
              <a:buChar char="Ø"/>
            </a:pPr>
            <a:r>
              <a:rPr lang="en-US" sz="2400" dirty="0">
                <a:latin typeface="Open sans"/>
                <a:cs typeface="Times New Roman" panose="02020603050405020304" pitchFamily="18" charset="0"/>
              </a:rPr>
              <a:t>Management of HAZMAT Transportation accident</a:t>
            </a:r>
          </a:p>
          <a:p>
            <a:pPr marL="457200" indent="-457200">
              <a:buFont typeface="Wingdings" panose="05000000000000000000" pitchFamily="2" charset="2"/>
              <a:buChar char="Ø"/>
            </a:pPr>
            <a:r>
              <a:rPr lang="en-US" sz="2400" dirty="0">
                <a:latin typeface="Open sans"/>
                <a:cs typeface="Times New Roman" panose="02020603050405020304" pitchFamily="18" charset="0"/>
              </a:rPr>
              <a:t>Role and Procedure during offsite Emergency</a:t>
            </a:r>
          </a:p>
          <a:p>
            <a:pPr marL="457200" indent="-457200">
              <a:buFont typeface="Wingdings" panose="05000000000000000000" pitchFamily="2" charset="2"/>
              <a:buChar char="Ø"/>
            </a:pPr>
            <a:r>
              <a:rPr lang="en-US" sz="2400" dirty="0">
                <a:latin typeface="Open sans"/>
                <a:cs typeface="Times New Roman" panose="02020603050405020304" pitchFamily="18" charset="0"/>
              </a:rPr>
              <a:t>Info about CBRN </a:t>
            </a:r>
            <a:r>
              <a:rPr lang="en-US" sz="2400" dirty="0" err="1">
                <a:latin typeface="Open sans"/>
                <a:cs typeface="Times New Roman" panose="02020603050405020304" pitchFamily="18" charset="0"/>
              </a:rPr>
              <a:t>Eqpts</a:t>
            </a:r>
            <a:r>
              <a:rPr lang="en-US" sz="2400" dirty="0">
                <a:latin typeface="Open sans"/>
                <a:cs typeface="Times New Roman" panose="02020603050405020304" pitchFamily="18" charset="0"/>
              </a:rPr>
              <a:t>, Wiser/ERG apps</a:t>
            </a:r>
          </a:p>
          <a:p>
            <a:pPr marL="457200" indent="-457200">
              <a:buFont typeface="Wingdings" panose="05000000000000000000" pitchFamily="2" charset="2"/>
              <a:buChar char="Ø"/>
            </a:pPr>
            <a:r>
              <a:rPr lang="en-US" sz="2400" dirty="0">
                <a:latin typeface="Open sans"/>
                <a:cs typeface="Times New Roman" panose="02020603050405020304" pitchFamily="18" charset="0"/>
              </a:rPr>
              <a:t>Monitoring of threats in cities/towns with MAH Units</a:t>
            </a:r>
          </a:p>
          <a:p>
            <a:pPr marL="457200" indent="-457200">
              <a:buFont typeface="Wingdings" panose="05000000000000000000" pitchFamily="2" charset="2"/>
              <a:buChar char="Ø"/>
            </a:pPr>
            <a:r>
              <a:rPr lang="en-US" sz="2400" dirty="0">
                <a:latin typeface="Open sans"/>
                <a:cs typeface="Times New Roman" panose="02020603050405020304" pitchFamily="18" charset="0"/>
              </a:rPr>
              <a:t>Conclusion</a:t>
            </a:r>
          </a:p>
        </p:txBody>
      </p:sp>
      <p:sp>
        <p:nvSpPr>
          <p:cNvPr id="5" name="TextBox 4"/>
          <p:cNvSpPr txBox="1"/>
          <p:nvPr/>
        </p:nvSpPr>
        <p:spPr>
          <a:xfrm>
            <a:off x="-895929" y="2844898"/>
            <a:ext cx="5754255" cy="707886"/>
          </a:xfrm>
          <a:prstGeom prst="rect">
            <a:avLst/>
          </a:prstGeom>
          <a:noFill/>
        </p:spPr>
        <p:txBody>
          <a:bodyPr wrap="square">
            <a:spAutoFit/>
          </a:bodyPr>
          <a:lstStyle/>
          <a:p>
            <a:pPr algn="ctr"/>
            <a:r>
              <a:rPr lang="en-US" sz="4000" b="1" dirty="0">
                <a:solidFill>
                  <a:srgbClr val="C00000"/>
                </a:solidFill>
                <a:latin typeface="Open sans"/>
                <a:cs typeface="Times" panose="02020603050405020304" pitchFamily="18" charset="0"/>
              </a:rPr>
              <a:t>REVIEW</a:t>
            </a:r>
            <a:endParaRPr lang="en-IN" sz="1200" b="1" dirty="0">
              <a:solidFill>
                <a:srgbClr val="C00000"/>
              </a:solidFill>
              <a:latin typeface="Open sans"/>
              <a:cs typeface="Times" panose="02020603050405020304" pitchFamily="18" charset="0"/>
            </a:endParaRPr>
          </a:p>
        </p:txBody>
      </p:sp>
      <p:pic>
        <p:nvPicPr>
          <p:cNvPr id="8" name="Picture 7"/>
          <p:cNvPicPr>
            <a:picLocks noChangeAspect="1"/>
          </p:cNvPicPr>
          <p:nvPr/>
        </p:nvPicPr>
        <p:blipFill>
          <a:blip r:embed="rId2"/>
          <a:stretch>
            <a:fillRect/>
          </a:stretch>
        </p:blipFill>
        <p:spPr>
          <a:xfrm>
            <a:off x="17779" y="12698"/>
            <a:ext cx="1365252" cy="1381762"/>
          </a:xfrm>
          <a:prstGeom prst="rect">
            <a:avLst/>
          </a:prstGeom>
          <a:noFill/>
          <a:ln>
            <a:noFill/>
          </a:ln>
        </p:spPr>
      </p:pic>
      <p:pic>
        <p:nvPicPr>
          <p:cNvPr id="9" name="Picture 8"/>
          <p:cNvPicPr>
            <a:picLocks noChangeAspect="1"/>
          </p:cNvPicPr>
          <p:nvPr/>
        </p:nvPicPr>
        <p:blipFill>
          <a:blip r:embed="rId3"/>
          <a:stretch>
            <a:fillRect/>
          </a:stretch>
        </p:blipFill>
        <p:spPr>
          <a:xfrm>
            <a:off x="10495280" y="47308"/>
            <a:ext cx="1635688" cy="1562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7" y="3230214"/>
            <a:ext cx="4052325"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solidFill>
                  <a:srgbClr val="C00000"/>
                </a:solidFill>
                <a:latin typeface="Open sans"/>
              </a:rPr>
              <a:t>ANY QUESTION ? </a:t>
            </a:r>
          </a:p>
        </p:txBody>
      </p:sp>
      <p:sp>
        <p:nvSpPr>
          <p:cNvPr id="223" name="Ensure your safety and the safety of your crew, the patient, and bystanders…"/>
          <p:cNvSpPr txBox="1"/>
          <p:nvPr/>
        </p:nvSpPr>
        <p:spPr>
          <a:xfrm>
            <a:off x="5004915" y="1896739"/>
            <a:ext cx="7238167" cy="1156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sp>
        <p:nvSpPr>
          <p:cNvPr id="8" name="Rectangle 7"/>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3" name="Picture 2"/>
          <p:cNvPicPr>
            <a:picLocks noChangeAspect="1"/>
          </p:cNvPicPr>
          <p:nvPr/>
        </p:nvPicPr>
        <p:blipFill>
          <a:blip r:embed="rId4"/>
          <a:stretch>
            <a:fillRect/>
          </a:stretch>
        </p:blipFill>
        <p:spPr>
          <a:xfrm>
            <a:off x="6711442" y="1765970"/>
            <a:ext cx="3368693" cy="3368693"/>
          </a:xfrm>
          <a:prstGeom prst="rect">
            <a:avLst/>
          </a:prstGeom>
        </p:spPr>
      </p:pic>
      <p:pic>
        <p:nvPicPr>
          <p:cNvPr id="10" name="Picture 9"/>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9"/>
            <a:ext cx="1387082" cy="1227775"/>
          </a:xfrm>
          <a:prstGeom prst="rect">
            <a:avLst/>
          </a:prstGeom>
          <a:noFill/>
          <a:ln>
            <a:noFill/>
          </a:ln>
        </p:spPr>
      </p:pic>
    </p:spTree>
    <p:extLst>
      <p:ext uri="{BB962C8B-B14F-4D97-AF65-F5344CB8AC3E}">
        <p14:creationId xmlns:p14="http://schemas.microsoft.com/office/powerpoint/2010/main" val="159840447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760028"/>
            <a:ext cx="3414713" cy="1463675"/>
          </a:xfrm>
        </p:spPr>
        <p:txBody>
          <a:bodyPr>
            <a:normAutofit/>
          </a:bodyPr>
          <a:lstStyle/>
          <a:p>
            <a:pPr algn="ctr"/>
            <a:r>
              <a:rPr lang="en-US" sz="4000" b="1" dirty="0">
                <a:solidFill>
                  <a:srgbClr val="C00000"/>
                </a:solidFill>
                <a:latin typeface="Open sans"/>
                <a:cs typeface="Times New Roman" panose="02020603050405020304" pitchFamily="18" charset="0"/>
              </a:rPr>
              <a:t>EVALUATION</a:t>
            </a:r>
            <a:endParaRPr lang="en-IN" sz="4000" b="1" dirty="0">
              <a:solidFill>
                <a:srgbClr val="C00000"/>
              </a:solidFill>
              <a:latin typeface="Open sans"/>
              <a:cs typeface="Times New Roman" panose="02020603050405020304" pitchFamily="18" charset="0"/>
            </a:endParaRPr>
          </a:p>
        </p:txBody>
      </p:sp>
      <p:sp>
        <p:nvSpPr>
          <p:cNvPr id="3" name="Content Placeholder 2"/>
          <p:cNvSpPr>
            <a:spLocks noGrp="1"/>
          </p:cNvSpPr>
          <p:nvPr>
            <p:ph idx="1"/>
          </p:nvPr>
        </p:nvSpPr>
        <p:spPr>
          <a:xfrm>
            <a:off x="3614738" y="1443038"/>
            <a:ext cx="7972425" cy="4913312"/>
          </a:xfrm>
        </p:spPr>
        <p:txBody>
          <a:bodyPr>
            <a:normAutofit fontScale="55000" lnSpcReduction="20000"/>
          </a:bodyPr>
          <a:lstStyle/>
          <a:p>
            <a:pPr marL="0" indent="0">
              <a:buNone/>
            </a:pPr>
            <a:endParaRPr lang="en-US" sz="2800" dirty="0">
              <a:solidFill>
                <a:srgbClr val="7030A0"/>
              </a:solidFill>
              <a:latin typeface="Open sans"/>
              <a:cs typeface="Times New Roman" panose="02020603050405020304" pitchFamily="18" charset="0"/>
            </a:endParaRPr>
          </a:p>
          <a:p>
            <a:pPr marL="514350" indent="-514350" algn="just">
              <a:lnSpc>
                <a:spcPct val="200000"/>
              </a:lnSpc>
              <a:buAutoNum type="arabicPeriod"/>
            </a:pPr>
            <a:r>
              <a:rPr lang="en-US" sz="4400" dirty="0">
                <a:latin typeface="Open sans"/>
                <a:cs typeface="Times New Roman" panose="02020603050405020304" pitchFamily="18" charset="0"/>
              </a:rPr>
              <a:t>What is the full form of TIC &amp; TIM ?</a:t>
            </a:r>
          </a:p>
          <a:p>
            <a:pPr algn="just">
              <a:lnSpc>
                <a:spcPct val="200000"/>
              </a:lnSpc>
            </a:pPr>
            <a:r>
              <a:rPr lang="en-US" sz="4400" dirty="0">
                <a:latin typeface="Open sans"/>
                <a:cs typeface="Times New Roman" panose="02020603050405020304" pitchFamily="18" charset="0"/>
              </a:rPr>
              <a:t>Ans. </a:t>
            </a:r>
            <a:r>
              <a:rPr lang="en-IN" sz="4400" dirty="0">
                <a:solidFill>
                  <a:srgbClr val="C00000"/>
                </a:solidFill>
                <a:latin typeface="Open sans"/>
                <a:cs typeface="Times New Roman" panose="02020603050405020304" pitchFamily="18" charset="0"/>
              </a:rPr>
              <a:t>Toxic Industrial Chemicals &amp;</a:t>
            </a:r>
            <a:r>
              <a:rPr lang="en-US" sz="4400" dirty="0">
                <a:solidFill>
                  <a:srgbClr val="C00000"/>
                </a:solidFill>
                <a:latin typeface="Open sans"/>
                <a:cs typeface="Times New Roman" panose="02020603050405020304" pitchFamily="18" charset="0"/>
              </a:rPr>
              <a:t>Toxic Industrial Material</a:t>
            </a:r>
            <a:endParaRPr lang="en-US" sz="4400" dirty="0">
              <a:latin typeface="Open sans"/>
              <a:cs typeface="Times New Roman" panose="02020603050405020304" pitchFamily="18" charset="0"/>
            </a:endParaRPr>
          </a:p>
          <a:p>
            <a:pPr marL="0" indent="0" algn="just">
              <a:lnSpc>
                <a:spcPct val="200000"/>
              </a:lnSpc>
              <a:buNone/>
            </a:pPr>
            <a:r>
              <a:rPr lang="en-US" sz="4400" dirty="0">
                <a:latin typeface="Open sans"/>
                <a:cs typeface="Times New Roman" panose="02020603050405020304" pitchFamily="18" charset="0"/>
              </a:rPr>
              <a:t>2.Write down the 3 Radiological </a:t>
            </a:r>
            <a:r>
              <a:rPr lang="en-US" sz="4400" dirty="0" err="1">
                <a:latin typeface="Open sans"/>
                <a:cs typeface="Times New Roman" panose="02020603050405020304" pitchFamily="18" charset="0"/>
              </a:rPr>
              <a:t>Eqpts</a:t>
            </a:r>
            <a:r>
              <a:rPr lang="en-US" sz="4400" dirty="0">
                <a:latin typeface="Open sans"/>
                <a:cs typeface="Times New Roman" panose="02020603050405020304" pitchFamily="18" charset="0"/>
              </a:rPr>
              <a:t> Name.</a:t>
            </a:r>
          </a:p>
          <a:p>
            <a:pPr algn="just">
              <a:lnSpc>
                <a:spcPct val="200000"/>
              </a:lnSpc>
            </a:pPr>
            <a:r>
              <a:rPr lang="en-US" sz="4400" dirty="0">
                <a:solidFill>
                  <a:srgbClr val="C00000"/>
                </a:solidFill>
                <a:latin typeface="Open sans"/>
                <a:cs typeface="Times New Roman" panose="02020603050405020304" pitchFamily="18" charset="0"/>
              </a:rPr>
              <a:t>Ans. </a:t>
            </a:r>
            <a:r>
              <a:rPr lang="en-US" sz="4400" dirty="0" err="1">
                <a:solidFill>
                  <a:srgbClr val="C00000"/>
                </a:solidFill>
                <a:latin typeface="Open sans"/>
                <a:cs typeface="Times New Roman" panose="02020603050405020304" pitchFamily="18" charset="0"/>
              </a:rPr>
              <a:t>Minired</a:t>
            </a:r>
            <a:r>
              <a:rPr lang="en-US" sz="4400" dirty="0">
                <a:solidFill>
                  <a:srgbClr val="C00000"/>
                </a:solidFill>
                <a:latin typeface="Open sans"/>
                <a:cs typeface="Times New Roman" panose="02020603050405020304" pitchFamily="18" charset="0"/>
              </a:rPr>
              <a:t>, </a:t>
            </a:r>
            <a:r>
              <a:rPr lang="en-US" sz="4400" dirty="0" err="1">
                <a:solidFill>
                  <a:srgbClr val="C00000"/>
                </a:solidFill>
                <a:latin typeface="Open sans"/>
                <a:cs typeface="Times New Roman" panose="02020603050405020304" pitchFamily="18" charset="0"/>
              </a:rPr>
              <a:t>alsin</a:t>
            </a:r>
            <a:r>
              <a:rPr lang="en-US" sz="4400" dirty="0">
                <a:solidFill>
                  <a:srgbClr val="C00000"/>
                </a:solidFill>
                <a:latin typeface="Open sans"/>
                <a:cs typeface="Times New Roman" panose="02020603050405020304" pitchFamily="18" charset="0"/>
              </a:rPr>
              <a:t> monitor, </a:t>
            </a:r>
            <a:r>
              <a:rPr lang="en-US" sz="4400" dirty="0" err="1">
                <a:solidFill>
                  <a:srgbClr val="C00000"/>
                </a:solidFill>
                <a:latin typeface="Open sans"/>
                <a:cs typeface="Times New Roman" panose="02020603050405020304" pitchFamily="18" charset="0"/>
              </a:rPr>
              <a:t>Teletector</a:t>
            </a:r>
            <a:r>
              <a:rPr lang="en-US" sz="4400" dirty="0">
                <a:solidFill>
                  <a:srgbClr val="C00000"/>
                </a:solidFill>
                <a:latin typeface="Open sans"/>
                <a:cs typeface="Times New Roman" panose="02020603050405020304" pitchFamily="18" charset="0"/>
              </a:rPr>
              <a:t> , Personnel Radiological detectors  (PRDs)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0941B1F-1D63-4D71-B276-7D7239D32FE7}" type="slidenum">
              <a:rPr lang="en-IN" smtClean="0">
                <a:latin typeface="Times New Roman" panose="02020603050405020304" pitchFamily="18" charset="0"/>
                <a:cs typeface="Times New Roman" panose="02020603050405020304" pitchFamily="18" charset="0"/>
              </a:rPr>
              <a:t>44</a:t>
            </a:fld>
            <a:endParaRPr lang="en-IN">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7779" y="12698"/>
            <a:ext cx="1365252" cy="1278892"/>
          </a:xfrm>
          <a:prstGeom prst="rect">
            <a:avLst/>
          </a:prstGeom>
          <a:noFill/>
          <a:ln>
            <a:noFill/>
          </a:ln>
        </p:spPr>
      </p:pic>
      <p:pic>
        <p:nvPicPr>
          <p:cNvPr id="7" name="Picture 6"/>
          <p:cNvPicPr>
            <a:picLocks noChangeAspect="1"/>
          </p:cNvPicPr>
          <p:nvPr/>
        </p:nvPicPr>
        <p:blipFill>
          <a:blip r:embed="rId3"/>
          <a:stretch>
            <a:fillRect/>
          </a:stretch>
        </p:blipFill>
        <p:spPr>
          <a:xfrm>
            <a:off x="10647680" y="199708"/>
            <a:ext cx="1635688" cy="1562100"/>
          </a:xfrm>
          <a:prstGeom prst="rect">
            <a:avLst/>
          </a:prstGeom>
          <a:noFill/>
          <a:ln>
            <a:noFill/>
          </a:ln>
        </p:spPr>
      </p:pic>
    </p:spTree>
    <p:extLst>
      <p:ext uri="{BB962C8B-B14F-4D97-AF65-F5344CB8AC3E}">
        <p14:creationId xmlns:p14="http://schemas.microsoft.com/office/powerpoint/2010/main" val="34022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7"/>
            <a:ext cx="350736" cy="369331"/>
          </a:xfrm>
        </p:spPr>
        <p:txBody>
          <a:bodyPr/>
          <a:lstStyle/>
          <a:p>
            <a:fld id="{2BB1E14F-796C-409E-9B94-89634ADD74DA}" type="slidenum">
              <a:rPr lang="en-IN" smtClean="0"/>
              <a:t>45</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9" y="3230216"/>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3"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1"/>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5</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0" y="3032541"/>
            <a:ext cx="3676073" cy="1323439"/>
          </a:xfrm>
          <a:prstGeom prst="rect">
            <a:avLst/>
          </a:prstGeom>
          <a:noFill/>
        </p:spPr>
        <p:txBody>
          <a:bodyPr wrap="square">
            <a:spAutoFit/>
          </a:bodyPr>
          <a:lstStyle/>
          <a:p>
            <a:pPr marL="0" indent="0" algn="ctr">
              <a:buNone/>
            </a:pPr>
            <a:r>
              <a:rPr lang="en-US" sz="4000" b="1" dirty="0">
                <a:solidFill>
                  <a:srgbClr val="C00000"/>
                </a:solidFill>
                <a:latin typeface="Open sans"/>
                <a:cs typeface="Times New Roman" panose="02020603050405020304" pitchFamily="18" charset="0"/>
              </a:rPr>
              <a:t>CHEMICAL</a:t>
            </a:r>
          </a:p>
          <a:p>
            <a:pPr marL="0" indent="0" algn="ctr">
              <a:buNone/>
            </a:pPr>
            <a:r>
              <a:rPr lang="en-US" sz="4000" b="1" dirty="0">
                <a:solidFill>
                  <a:srgbClr val="C00000"/>
                </a:solidFill>
                <a:latin typeface="Open sans"/>
                <a:cs typeface="Times New Roman" panose="02020603050405020304" pitchFamily="18" charset="0"/>
              </a:rPr>
              <a:t> HAZARDS</a:t>
            </a:r>
          </a:p>
        </p:txBody>
      </p:sp>
      <p:sp>
        <p:nvSpPr>
          <p:cNvPr id="3" name="TextBox 2"/>
          <p:cNvSpPr txBox="1"/>
          <p:nvPr/>
        </p:nvSpPr>
        <p:spPr>
          <a:xfrm>
            <a:off x="4581236" y="1406678"/>
            <a:ext cx="4682835" cy="4278094"/>
          </a:xfrm>
          <a:prstGeom prst="rect">
            <a:avLst/>
          </a:prstGeom>
          <a:noFill/>
        </p:spPr>
        <p:txBody>
          <a:bodyPr wrap="square">
            <a:spAutoFit/>
          </a:bodyPr>
          <a:lstStyle/>
          <a:p>
            <a:pPr marL="0" indent="0">
              <a:buNone/>
            </a:pPr>
            <a:endParaRPr lang="en-US"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Chemical Warfare Agents</a:t>
            </a:r>
          </a:p>
          <a:p>
            <a:pPr marL="457200" indent="-457200">
              <a:buFont typeface="Wingdings" panose="05000000000000000000" pitchFamily="2" charset="2"/>
              <a:buChar char="Ø"/>
            </a:pPr>
            <a:r>
              <a:rPr lang="en-US" sz="2800" dirty="0">
                <a:latin typeface="Open sans"/>
                <a:cs typeface="Times New Roman" panose="02020603050405020304" pitchFamily="18" charset="0"/>
              </a:rPr>
              <a:t>Hazardous Industrial chemicals causing  </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leakage,</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explosion,</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fire,</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contamination,</a:t>
            </a:r>
          </a:p>
          <a:p>
            <a:pPr marL="914400" lvl="1" indent="-457200">
              <a:buFont typeface="Wingdings" panose="05000000000000000000" pitchFamily="2" charset="2"/>
              <a:buChar char="v"/>
            </a:pPr>
            <a:r>
              <a:rPr lang="en-US" sz="3200" dirty="0">
                <a:latin typeface="Open sans"/>
                <a:cs typeface="Times New Roman" panose="02020603050405020304" pitchFamily="18" charset="0"/>
              </a:rPr>
              <a:t>poisoning</a:t>
            </a:r>
          </a:p>
        </p:txBody>
      </p:sp>
      <p:pic>
        <p:nvPicPr>
          <p:cNvPr id="5" name="Picture 5"/>
          <p:cNvPicPr>
            <a:picLocks noChangeAspect="1"/>
          </p:cNvPicPr>
          <p:nvPr/>
        </p:nvPicPr>
        <p:blipFill>
          <a:blip r:embed="rId2"/>
          <a:srcRect/>
          <a:stretch>
            <a:fillRect/>
          </a:stretch>
        </p:blipFill>
        <p:spPr>
          <a:xfrm>
            <a:off x="9264072" y="1819750"/>
            <a:ext cx="2571747" cy="4035256"/>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6</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387927" y="2721114"/>
            <a:ext cx="3519055" cy="1323439"/>
          </a:xfrm>
          <a:prstGeom prst="rect">
            <a:avLst/>
          </a:prstGeom>
          <a:noFill/>
        </p:spPr>
        <p:txBody>
          <a:bodyPr wrap="square">
            <a:spAutoFit/>
          </a:bodyPr>
          <a:lstStyle/>
          <a:p>
            <a:pPr marL="0" indent="0" algn="ctr">
              <a:buNone/>
            </a:pPr>
            <a:r>
              <a:rPr lang="en-US" sz="4000" b="1" dirty="0">
                <a:solidFill>
                  <a:srgbClr val="C00000"/>
                </a:solidFill>
                <a:latin typeface="Open sans"/>
                <a:cs typeface="Times New Roman" panose="02020603050405020304" pitchFamily="18" charset="0"/>
              </a:rPr>
              <a:t>BIOLOGICAL</a:t>
            </a:r>
          </a:p>
          <a:p>
            <a:pPr marL="0" indent="0" algn="ctr">
              <a:buNone/>
            </a:pPr>
            <a:r>
              <a:rPr lang="en-US" sz="4000" b="1" dirty="0">
                <a:solidFill>
                  <a:srgbClr val="C00000"/>
                </a:solidFill>
                <a:latin typeface="Open sans"/>
                <a:cs typeface="Times New Roman" panose="02020603050405020304" pitchFamily="18" charset="0"/>
              </a:rPr>
              <a:t> HAZARDS</a:t>
            </a:r>
          </a:p>
        </p:txBody>
      </p:sp>
      <p:sp>
        <p:nvSpPr>
          <p:cNvPr id="3" name="Date Placeholder 2"/>
          <p:cNvSpPr txBox="1"/>
          <p:nvPr/>
        </p:nvSpPr>
        <p:spPr>
          <a:xfrm>
            <a:off x="838200" y="614448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6" name="Slide Number Placeholder 1"/>
          <p:cNvSpPr txBox="1"/>
          <p:nvPr/>
        </p:nvSpPr>
        <p:spPr>
          <a:xfrm>
            <a:off x="8610600" y="614448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 name="TextBox 6"/>
          <p:cNvSpPr txBox="1"/>
          <p:nvPr/>
        </p:nvSpPr>
        <p:spPr>
          <a:xfrm>
            <a:off x="4290465" y="2132586"/>
            <a:ext cx="5286197" cy="3170099"/>
          </a:xfrm>
          <a:prstGeom prst="rect">
            <a:avLst/>
          </a:prstGeom>
          <a:noFill/>
        </p:spPr>
        <p:txBody>
          <a:bodyPr wrap="square">
            <a:spAutoFit/>
          </a:bodyPr>
          <a:lstStyle/>
          <a:p>
            <a:pPr marL="0" indent="0">
              <a:buNone/>
            </a:pPr>
            <a:endParaRPr lang="en-US" sz="3200" b="1" u="sng"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Biological Warfare Agents</a:t>
            </a:r>
          </a:p>
          <a:p>
            <a:pPr marL="457200" indent="-457200">
              <a:buFont typeface="Wingdings" panose="05000000000000000000" pitchFamily="2" charset="2"/>
              <a:buChar char="Ø"/>
            </a:pPr>
            <a:endParaRPr lang="en-US" sz="2800" dirty="0">
              <a:latin typeface="Open sans"/>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Bacteria, Viruses, parasites</a:t>
            </a:r>
          </a:p>
          <a:p>
            <a:pPr marL="457200" indent="-457200">
              <a:buFont typeface="Wingdings" panose="05000000000000000000" pitchFamily="2" charset="2"/>
              <a:buChar char="Ø"/>
            </a:pPr>
            <a:endParaRPr lang="en-US" sz="2800" dirty="0">
              <a:latin typeface="Open sans"/>
              <a:cs typeface="Times New Roman" panose="02020603050405020304" pitchFamily="18" charset="0"/>
            </a:endParaRPr>
          </a:p>
          <a:p>
            <a:pPr marL="457200" indent="-457200">
              <a:buFont typeface="Wingdings" panose="05000000000000000000" pitchFamily="2" charset="2"/>
              <a:buChar char="Ø"/>
            </a:pPr>
            <a:r>
              <a:rPr lang="en-US" sz="2800" dirty="0">
                <a:latin typeface="Open sans"/>
                <a:cs typeface="Times New Roman" panose="02020603050405020304" pitchFamily="18" charset="0"/>
              </a:rPr>
              <a:t>Endemic diseases and  Epidemics </a:t>
            </a:r>
          </a:p>
        </p:txBody>
      </p:sp>
      <p:pic>
        <p:nvPicPr>
          <p:cNvPr id="8" name="Picture 6"/>
          <p:cNvPicPr>
            <a:picLocks noChangeAspect="1"/>
          </p:cNvPicPr>
          <p:nvPr/>
        </p:nvPicPr>
        <p:blipFill>
          <a:blip r:embed="rId2"/>
          <a:srcRect/>
          <a:stretch>
            <a:fillRect/>
          </a:stretch>
        </p:blipFill>
        <p:spPr>
          <a:xfrm>
            <a:off x="9513148" y="1947250"/>
            <a:ext cx="2394732" cy="4071258"/>
          </a:xfrm>
          <a:prstGeom prst="rect">
            <a:avLst/>
          </a:prstGeom>
        </p:spPr>
      </p:pic>
      <p:pic>
        <p:nvPicPr>
          <p:cNvPr id="12" name="Picture 11"/>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7</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76201" y="2494278"/>
            <a:ext cx="4305140" cy="1938992"/>
          </a:xfrm>
          <a:prstGeom prst="rect">
            <a:avLst/>
          </a:prstGeom>
          <a:noFill/>
        </p:spPr>
        <p:txBody>
          <a:bodyPr wrap="square">
            <a:spAutoFit/>
          </a:bodyPr>
          <a:lstStyle/>
          <a:p>
            <a:pPr marL="0" indent="0" algn="ctr">
              <a:buNone/>
            </a:pPr>
            <a:r>
              <a:rPr lang="en-US" sz="4000" b="1" dirty="0">
                <a:solidFill>
                  <a:srgbClr val="C00000"/>
                </a:solidFill>
                <a:latin typeface="Open sans"/>
                <a:cs typeface="Times New Roman" panose="02020603050405020304" pitchFamily="18" charset="0"/>
              </a:rPr>
              <a:t>NUCLEAR AND</a:t>
            </a:r>
          </a:p>
          <a:p>
            <a:pPr marL="0" indent="0" algn="ctr">
              <a:buNone/>
            </a:pPr>
            <a:r>
              <a:rPr lang="en-US" sz="4000" b="1" dirty="0">
                <a:solidFill>
                  <a:srgbClr val="C00000"/>
                </a:solidFill>
                <a:latin typeface="Open sans"/>
                <a:cs typeface="Times New Roman" panose="02020603050405020304" pitchFamily="18" charset="0"/>
              </a:rPr>
              <a:t> RADIOLOGICAL</a:t>
            </a:r>
          </a:p>
          <a:p>
            <a:pPr marL="0" indent="0" algn="ctr">
              <a:buNone/>
            </a:pPr>
            <a:r>
              <a:rPr lang="en-US" sz="4000" b="1" dirty="0">
                <a:solidFill>
                  <a:srgbClr val="C00000"/>
                </a:solidFill>
                <a:latin typeface="Open sans"/>
                <a:cs typeface="Times New Roman" panose="02020603050405020304" pitchFamily="18" charset="0"/>
              </a:rPr>
              <a:t> HAZARDS</a:t>
            </a:r>
          </a:p>
        </p:txBody>
      </p:sp>
      <p:sp>
        <p:nvSpPr>
          <p:cNvPr id="7" name="TextBox 6"/>
          <p:cNvSpPr txBox="1"/>
          <p:nvPr/>
        </p:nvSpPr>
        <p:spPr>
          <a:xfrm>
            <a:off x="4883729" y="1394460"/>
            <a:ext cx="4313381" cy="5016758"/>
          </a:xfrm>
          <a:prstGeom prst="rect">
            <a:avLst/>
          </a:prstGeom>
          <a:noFill/>
        </p:spPr>
        <p:txBody>
          <a:bodyPr wrap="square">
            <a:spAutoFit/>
          </a:bodyPr>
          <a:lstStyle/>
          <a:p>
            <a:pPr marL="457200" indent="-457200">
              <a:buFont typeface="Wingdings" panose="05000000000000000000" pitchFamily="2" charset="2"/>
              <a:buChar char="Ø"/>
            </a:pPr>
            <a:r>
              <a:rPr lang="en-US" sz="2400" dirty="0">
                <a:latin typeface="Open sans"/>
                <a:cs typeface="Times New Roman" panose="02020603050405020304" pitchFamily="18" charset="0"/>
              </a:rPr>
              <a:t>Radiological dispersal device(RDD)</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Radiological exposure device(RED)</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Industrial Accidents</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Transportation Accidents</a:t>
            </a:r>
          </a:p>
          <a:p>
            <a:pPr marL="457200" indent="-457200">
              <a:buFont typeface="Wingdings" panose="05000000000000000000" pitchFamily="2" charset="2"/>
              <a:buChar char="Ø"/>
            </a:pPr>
            <a:endParaRPr lang="en-US" sz="2400" dirty="0">
              <a:latin typeface="Open sans"/>
              <a:cs typeface="Times New Roman" panose="02020603050405020304" pitchFamily="18" charset="0"/>
            </a:endParaRPr>
          </a:p>
          <a:p>
            <a:pPr marL="457200" indent="-457200">
              <a:buFont typeface="Wingdings" panose="05000000000000000000" pitchFamily="2" charset="2"/>
              <a:buChar char="Ø"/>
            </a:pPr>
            <a:r>
              <a:rPr lang="en-US" sz="2400" dirty="0">
                <a:latin typeface="Open sans"/>
                <a:cs typeface="Times New Roman" panose="02020603050405020304" pitchFamily="18" charset="0"/>
              </a:rPr>
              <a:t>Nuclear Weapons and Improvised Nuclear device</a:t>
            </a:r>
          </a:p>
          <a:p>
            <a:endParaRPr lang="en-IN" sz="3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srcRect l="2841" r="2893" b="7983"/>
          <a:stretch>
            <a:fillRect/>
          </a:stretch>
        </p:blipFill>
        <p:spPr>
          <a:xfrm>
            <a:off x="9171709" y="2400533"/>
            <a:ext cx="2959258" cy="2974377"/>
          </a:xfrm>
          <a:prstGeom prst="rect">
            <a:avLst/>
          </a:prstGeom>
        </p:spPr>
      </p:pic>
      <p:pic>
        <p:nvPicPr>
          <p:cNvPr id="9" name="Picture 8"/>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0" name="Picture 9"/>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8</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20073" y="2803308"/>
            <a:ext cx="3636357" cy="1417639"/>
          </a:xfrm>
          <a:noFill/>
        </p:spPr>
        <p:txBody>
          <a:bodyPr>
            <a:noAutofit/>
          </a:bodyPr>
          <a:lstStyle/>
          <a:p>
            <a:pPr algn="ctr"/>
            <a:r>
              <a:rPr lang="en-IN" sz="4000" b="1" dirty="0">
                <a:solidFill>
                  <a:srgbClr val="C00000"/>
                </a:solidFill>
                <a:latin typeface="Open sans"/>
                <a:cs typeface="Times New Roman" panose="02020603050405020304" pitchFamily="18" charset="0"/>
              </a:rPr>
              <a:t>TOXIC INDUSTRIAL CHEMICALS</a:t>
            </a:r>
          </a:p>
        </p:txBody>
      </p:sp>
      <p:sp>
        <p:nvSpPr>
          <p:cNvPr id="3" name="Content Placeholder 2"/>
          <p:cNvSpPr>
            <a:spLocks noGrp="1"/>
          </p:cNvSpPr>
          <p:nvPr>
            <p:ph sz="half" idx="1"/>
          </p:nvPr>
        </p:nvSpPr>
        <p:spPr>
          <a:xfrm>
            <a:off x="4239491" y="1533890"/>
            <a:ext cx="5608782" cy="4876800"/>
          </a:xfrm>
          <a:solidFill>
            <a:schemeClr val="bg1"/>
          </a:solidFill>
        </p:spPr>
        <p:txBody>
          <a:bodyPr>
            <a:noAutofit/>
          </a:bodyPr>
          <a:lstStyle/>
          <a:p>
            <a:pPr algn="just">
              <a:lnSpc>
                <a:spcPct val="150000"/>
              </a:lnSpc>
              <a:buFont typeface="Wingdings" panose="05000000000000000000" pitchFamily="2" charset="2"/>
              <a:buChar char="Ø"/>
            </a:pPr>
            <a:r>
              <a:rPr lang="en-US" sz="2400" dirty="0">
                <a:latin typeface="Open sans"/>
                <a:cs typeface="Times New Roman" panose="02020603050405020304" pitchFamily="18" charset="0"/>
              </a:rPr>
              <a:t>TIC Are any substances that produced and used by industries for various purpose and that, because of their chemical and physical properties pose a potential risk of life, health and environment when not properly contained.  </a:t>
            </a:r>
          </a:p>
          <a:p>
            <a:pPr algn="just">
              <a:lnSpc>
                <a:spcPct val="150000"/>
              </a:lnSpc>
              <a:buFont typeface="Wingdings" panose="05000000000000000000" pitchFamily="2" charset="2"/>
              <a:buChar char="Ø"/>
            </a:pPr>
            <a:r>
              <a:rPr lang="en-US" sz="2400" dirty="0">
                <a:latin typeface="Open sans"/>
                <a:cs typeface="Times New Roman" panose="02020603050405020304" pitchFamily="18" charset="0"/>
              </a:rPr>
              <a:t>Toxic industrial chemical can be in Solid, Liquid, or Gaseous state. </a:t>
            </a:r>
          </a:p>
          <a:p>
            <a:pPr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673" y="2653526"/>
            <a:ext cx="2115127" cy="3702824"/>
          </a:xfrm>
          <a:prstGeom prst="rect">
            <a:avLst/>
          </a:prstGeom>
        </p:spPr>
      </p:pic>
      <p:sp>
        <p:nvSpPr>
          <p:cNvPr id="8" name="Slide Number Placeholder 5"/>
          <p:cNvSpPr txBox="1"/>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 name="Picture 9"/>
          <p:cNvPicPr>
            <a:picLocks noChangeAspect="1"/>
          </p:cNvPicPr>
          <p:nvPr/>
        </p:nvPicPr>
        <p:blipFill>
          <a:blip r:embed="rId3"/>
          <a:stretch>
            <a:fillRect/>
          </a:stretch>
        </p:blipFill>
        <p:spPr>
          <a:xfrm>
            <a:off x="17779" y="12698"/>
            <a:ext cx="1365252" cy="1381762"/>
          </a:xfrm>
          <a:prstGeom prst="rect">
            <a:avLst/>
          </a:prstGeom>
          <a:noFill/>
          <a:ln>
            <a:noFill/>
          </a:ln>
        </p:spPr>
      </p:pic>
      <p:pic>
        <p:nvPicPr>
          <p:cNvPr id="12" name="Picture 11"/>
          <p:cNvPicPr>
            <a:picLocks noChangeAspect="1"/>
          </p:cNvPicPr>
          <p:nvPr/>
        </p:nvPicPr>
        <p:blipFill>
          <a:blip r:embed="rId4"/>
          <a:stretch>
            <a:fillRect/>
          </a:stretch>
        </p:blipFill>
        <p:spPr>
          <a:xfrm>
            <a:off x="10495280" y="47308"/>
            <a:ext cx="1635688" cy="156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400" b="1" smtClean="0">
                <a:solidFill>
                  <a:srgbClr val="7030A0"/>
                </a:solidFill>
              </a:rPr>
              <a:t>9</a:t>
            </a:fld>
            <a:endParaRPr lang="en-US" sz="1400" b="1" dirty="0">
              <a:solidFill>
                <a:srgbClr val="7030A0"/>
              </a:solidFill>
            </a:endParaRPr>
          </a:p>
        </p:txBody>
      </p:sp>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6"/>
          <p:cNvSpPr>
            <a:spLocks noGrp="1"/>
          </p:cNvSpPr>
          <p:nvPr>
            <p:ph sz="half" idx="1"/>
          </p:nvPr>
        </p:nvSpPr>
        <p:spPr>
          <a:xfrm>
            <a:off x="5892800" y="1547170"/>
            <a:ext cx="3301689" cy="4876800"/>
          </a:xfrm>
          <a:noFill/>
        </p:spPr>
        <p:txBody>
          <a:bodyPr>
            <a:normAutofit/>
          </a:bodyPr>
          <a:lstStyle/>
          <a:p>
            <a:pPr algn="just">
              <a:buFont typeface="Wingdings" panose="05000000000000000000" pitchFamily="2" charset="2"/>
              <a:buChar char="q"/>
            </a:pPr>
            <a:r>
              <a:rPr lang="en-IN" dirty="0"/>
              <a:t>   </a:t>
            </a:r>
            <a:r>
              <a:rPr lang="en-IN" dirty="0">
                <a:latin typeface="Open sans"/>
                <a:cs typeface="Times New Roman" panose="02020603050405020304" pitchFamily="18" charset="0"/>
              </a:rPr>
              <a:t>Toxic industrial chemical can be three states.</a:t>
            </a:r>
          </a:p>
          <a:p>
            <a:pPr algn="just">
              <a:lnSpc>
                <a:spcPct val="200000"/>
              </a:lnSpc>
              <a:buFont typeface="Wingdings" panose="05000000000000000000" pitchFamily="2" charset="2"/>
              <a:buChar char="ü"/>
            </a:pPr>
            <a:r>
              <a:rPr lang="en-IN" dirty="0">
                <a:solidFill>
                  <a:srgbClr val="92D050"/>
                </a:solidFill>
                <a:latin typeface="Open sans"/>
                <a:cs typeface="Times New Roman" panose="02020603050405020304" pitchFamily="18" charset="0"/>
              </a:rPr>
              <a:t> </a:t>
            </a:r>
            <a:r>
              <a:rPr lang="en-IN" dirty="0">
                <a:latin typeface="Open sans"/>
                <a:cs typeface="Times New Roman" panose="02020603050405020304" pitchFamily="18" charset="0"/>
              </a:rPr>
              <a:t>Solid </a:t>
            </a:r>
          </a:p>
          <a:p>
            <a:pPr algn="just">
              <a:lnSpc>
                <a:spcPct val="200000"/>
              </a:lnSpc>
              <a:buFont typeface="Wingdings" panose="05000000000000000000" pitchFamily="2" charset="2"/>
              <a:buChar char="ü"/>
            </a:pPr>
            <a:r>
              <a:rPr lang="en-IN" dirty="0">
                <a:solidFill>
                  <a:srgbClr val="92D050"/>
                </a:solidFill>
                <a:latin typeface="Open sans"/>
                <a:cs typeface="Times New Roman" panose="02020603050405020304" pitchFamily="18" charset="0"/>
              </a:rPr>
              <a:t> </a:t>
            </a:r>
            <a:r>
              <a:rPr lang="en-IN" dirty="0">
                <a:latin typeface="Open sans"/>
                <a:cs typeface="Times New Roman" panose="02020603050405020304" pitchFamily="18" charset="0"/>
              </a:rPr>
              <a:t>Liquid</a:t>
            </a:r>
            <a:r>
              <a:rPr lang="en-IN" dirty="0">
                <a:solidFill>
                  <a:srgbClr val="92D050"/>
                </a:solidFill>
                <a:latin typeface="Open sans"/>
                <a:cs typeface="Times New Roman" panose="02020603050405020304" pitchFamily="18" charset="0"/>
              </a:rPr>
              <a:t> </a:t>
            </a:r>
          </a:p>
          <a:p>
            <a:pPr algn="just">
              <a:lnSpc>
                <a:spcPct val="200000"/>
              </a:lnSpc>
              <a:buFont typeface="Wingdings" panose="05000000000000000000" pitchFamily="2" charset="2"/>
              <a:buChar char="ü"/>
            </a:pPr>
            <a:r>
              <a:rPr lang="en-IN" dirty="0">
                <a:solidFill>
                  <a:srgbClr val="92D050"/>
                </a:solidFill>
                <a:latin typeface="Open sans"/>
                <a:cs typeface="Times New Roman" panose="02020603050405020304" pitchFamily="18" charset="0"/>
              </a:rPr>
              <a:t> </a:t>
            </a:r>
            <a:r>
              <a:rPr lang="en-IN" dirty="0">
                <a:latin typeface="Open sans"/>
                <a:cs typeface="Times New Roman" panose="02020603050405020304" pitchFamily="18" charset="0"/>
              </a:rPr>
              <a:t>Gas</a:t>
            </a:r>
          </a:p>
        </p:txBody>
      </p:sp>
      <p:pic>
        <p:nvPicPr>
          <p:cNvPr id="3"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690" y="4800600"/>
            <a:ext cx="2618509" cy="1524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691" y="3073400"/>
            <a:ext cx="2618509" cy="1625600"/>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2691" y="1625602"/>
            <a:ext cx="2618509" cy="1346199"/>
          </a:xfrm>
          <a:prstGeom prst="rect">
            <a:avLst/>
          </a:prstGeom>
          <a:noFill/>
        </p:spPr>
      </p:pic>
      <p:sp>
        <p:nvSpPr>
          <p:cNvPr id="7" name="Title 7"/>
          <p:cNvSpPr>
            <a:spLocks noGrp="1"/>
          </p:cNvSpPr>
          <p:nvPr>
            <p:ph type="title"/>
          </p:nvPr>
        </p:nvSpPr>
        <p:spPr>
          <a:xfrm>
            <a:off x="184727" y="2539205"/>
            <a:ext cx="3548762" cy="1004888"/>
          </a:xfrm>
          <a:noFill/>
        </p:spPr>
        <p:txBody>
          <a:bodyPr>
            <a:normAutofit fontScale="90000"/>
          </a:bodyPr>
          <a:lstStyle/>
          <a:p>
            <a:pPr algn="ctr"/>
            <a:r>
              <a:rPr lang="en-IN" sz="4000" b="1" dirty="0">
                <a:solidFill>
                  <a:srgbClr val="C00000"/>
                </a:solidFill>
                <a:latin typeface="Times New Roman" panose="02020603050405020304" pitchFamily="18" charset="0"/>
                <a:cs typeface="Times New Roman" panose="02020603050405020304" pitchFamily="18" charset="0"/>
              </a:rPr>
              <a:t> </a:t>
            </a:r>
            <a:r>
              <a:rPr lang="en-IN" b="1" dirty="0">
                <a:solidFill>
                  <a:srgbClr val="C00000"/>
                </a:solidFill>
                <a:latin typeface="Open sans"/>
                <a:cs typeface="Times New Roman" panose="02020603050405020304" pitchFamily="18" charset="0"/>
              </a:rPr>
              <a:t>TOXIC </a:t>
            </a:r>
            <a:br>
              <a:rPr lang="en-IN" b="1" dirty="0">
                <a:solidFill>
                  <a:srgbClr val="C00000"/>
                </a:solidFill>
                <a:latin typeface="Open sans"/>
                <a:cs typeface="Times New Roman" panose="02020603050405020304" pitchFamily="18" charset="0"/>
              </a:rPr>
            </a:br>
            <a:r>
              <a:rPr lang="en-IN" b="1" dirty="0">
                <a:solidFill>
                  <a:srgbClr val="C00000"/>
                </a:solidFill>
                <a:latin typeface="Open sans"/>
                <a:cs typeface="Times New Roman" panose="02020603050405020304" pitchFamily="18" charset="0"/>
              </a:rPr>
              <a:t>INDUSTRIAL </a:t>
            </a:r>
            <a:br>
              <a:rPr lang="en-IN" b="1" dirty="0">
                <a:solidFill>
                  <a:srgbClr val="C00000"/>
                </a:solidFill>
                <a:latin typeface="Open sans"/>
                <a:cs typeface="Times New Roman" panose="02020603050405020304" pitchFamily="18" charset="0"/>
              </a:rPr>
            </a:br>
            <a:r>
              <a:rPr lang="en-IN" b="1" dirty="0">
                <a:solidFill>
                  <a:srgbClr val="C00000"/>
                </a:solidFill>
                <a:latin typeface="Open sans"/>
                <a:cs typeface="Times New Roman" panose="02020603050405020304" pitchFamily="18" charset="0"/>
              </a:rPr>
              <a:t>CHEMICALS</a:t>
            </a:r>
            <a:endParaRPr lang="en-IN" dirty="0">
              <a:solidFill>
                <a:srgbClr val="C00000"/>
              </a:solidFill>
              <a:latin typeface="Open sans"/>
            </a:endParaRPr>
          </a:p>
        </p:txBody>
      </p:sp>
      <p:pic>
        <p:nvPicPr>
          <p:cNvPr id="12" name="Picture 11"/>
          <p:cNvPicPr>
            <a:picLocks noChangeAspect="1"/>
          </p:cNvPicPr>
          <p:nvPr/>
        </p:nvPicPr>
        <p:blipFill>
          <a:blip r:embed="rId5"/>
          <a:stretch>
            <a:fillRect/>
          </a:stretch>
        </p:blipFill>
        <p:spPr>
          <a:xfrm>
            <a:off x="17779" y="12698"/>
            <a:ext cx="1365252" cy="1381762"/>
          </a:xfrm>
          <a:prstGeom prst="rect">
            <a:avLst/>
          </a:prstGeom>
          <a:noFill/>
          <a:ln>
            <a:noFill/>
          </a:ln>
        </p:spPr>
      </p:pic>
      <p:pic>
        <p:nvPicPr>
          <p:cNvPr id="13" name="Picture 12"/>
          <p:cNvPicPr>
            <a:picLocks noChangeAspect="1"/>
          </p:cNvPicPr>
          <p:nvPr/>
        </p:nvPicPr>
        <p:blipFill>
          <a:blip r:embed="rId6"/>
          <a:stretch>
            <a:fillRect/>
          </a:stretch>
        </p:blipFill>
        <p:spPr>
          <a:xfrm>
            <a:off x="10495280" y="47308"/>
            <a:ext cx="1635688" cy="1562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2551</Words>
  <Application>Microsoft Office PowerPoint</Application>
  <PresentationFormat>Widescreen</PresentationFormat>
  <Paragraphs>454</Paragraphs>
  <Slides>45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Noto Sans Symbols</vt:lpstr>
      <vt:lpstr>Open Sans</vt:lpstr>
      <vt:lpstr>Open Sans</vt:lpstr>
      <vt:lpstr>Times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TOXIC INDUSTRIAL CHEMICALS</vt:lpstr>
      <vt:lpstr> TOXIC  INDUSTRIAL  CHEMICALS</vt:lpstr>
      <vt:lpstr>PowerPoint Presentation</vt:lpstr>
      <vt:lpstr>        TOXIC INDUSTRIAL CHEMICALS</vt:lpstr>
      <vt:lpstr>TIM  (TOXIC  INDUSTRIAL  MATERIAL)</vt:lpstr>
      <vt:lpstr> HEALTH EFFECTS OF TICS AND TIMS</vt:lpstr>
      <vt:lpstr>PowerPoint Presentation</vt:lpstr>
      <vt:lpstr>PowerPoint Presentation</vt:lpstr>
      <vt:lpstr>PowerPoint Presentation</vt:lpstr>
      <vt:lpstr> OFF-SITE  EMERGENCY  PLAN </vt:lpstr>
      <vt:lpstr>OFF-SITE EMERGENCY  PLAN- PART-1 ( INDIVIDUAL  INDUSTRIES)</vt:lpstr>
      <vt:lpstr>OFF-SITE  EMERGENCY – PLAN-2 (COMMON  OFF-SITE  EMERGENCY PLAN)</vt:lpstr>
      <vt:lpstr>SAFETY  EQUIPMENT</vt:lpstr>
      <vt:lpstr>PowerPoint Presentation</vt:lpstr>
      <vt:lpstr>ELECTRONIC  DOSIMETER</vt:lpstr>
      <vt:lpstr>PowerPoint Presentation</vt:lpstr>
      <vt:lpstr>PowerPoint Presentation</vt:lpstr>
      <vt:lpstr>PowerPoint Presentation</vt:lpstr>
      <vt:lpstr>PowerPoint Presentation</vt:lpstr>
      <vt:lpstr>PowerPoint Presentation</vt:lpstr>
      <vt:lpstr>PowerPoint Presentation</vt:lpstr>
      <vt:lpstr>WATER POISON DETECTION KIT</vt:lpstr>
      <vt:lpstr> RESIDUAL VAPOUR  DETECTION KIT (RVD)</vt:lpstr>
      <vt:lpstr>   THREE COLOUR  DETECTOR PAPER (TCDP)</vt:lpstr>
      <vt:lpstr>      PERSONAL  DECONTAMINATION  KIT (PDK)</vt:lpstr>
      <vt:lpstr>    PORTABLE DECONTAMINATION APPARATUS</vt:lpstr>
      <vt:lpstr>PowerPoint Presentation</vt:lpstr>
      <vt:lpstr>EMERGENCY  RESPONSE  GUIDEBOOK  (ERG) </vt:lpstr>
      <vt:lpstr>APPLICATION  OF  THE ERG</vt:lpstr>
      <vt:lpstr>ERG  FORMAT</vt:lpstr>
      <vt:lpstr>PowerPoint Presentation</vt:lpstr>
      <vt:lpstr>PowerPoint Presentation</vt:lpstr>
      <vt:lpstr>PowerPoint Presentation</vt:lpstr>
      <vt:lpstr>PowerPoint Presentation</vt:lpstr>
      <vt:lpstr>PowerPoint Presentation</vt:lpstr>
      <vt:lpstr>PowerPoint Presentation</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Deshwal</dc:creator>
  <cp:lastModifiedBy>NDRF ACADEMY</cp:lastModifiedBy>
  <cp:revision>230</cp:revision>
  <dcterms:created xsi:type="dcterms:W3CDTF">2023-06-12T07:38:00Z</dcterms:created>
  <dcterms:modified xsi:type="dcterms:W3CDTF">2026-01-08T08:45:49Z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C64EE6BF51ED4EDABC327A3155EA6DFD_12</vt:lpwstr>
  </property>
  <property fmtid="{D5CDD505-2E9C-101B-9397-08002B2CF9AE}" pid="3" name="KSOProductBuildVer">
    <vt:lpwstr>1033-12.2.0.13431</vt:lpwstr>
  </property>
</Properties>
</file>