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handoutMasterIdLst>
    <p:handoutMasterId r:id="rId31"/>
  </p:handoutMasterIdLst>
  <p:sldIdLst>
    <p:sldId id="256" r:id="rId2"/>
    <p:sldId id="257" r:id="rId3"/>
    <p:sldId id="396" r:id="rId4"/>
    <p:sldId id="402"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6" r:id="rId19"/>
    <p:sldId id="417" r:id="rId20"/>
    <p:sldId id="418" r:id="rId21"/>
    <p:sldId id="419" r:id="rId22"/>
    <p:sldId id="420" r:id="rId23"/>
    <p:sldId id="421" r:id="rId24"/>
    <p:sldId id="422" r:id="rId25"/>
    <p:sldId id="423" r:id="rId26"/>
    <p:sldId id="424" r:id="rId27"/>
    <p:sldId id="425" r:id="rId28"/>
    <p:sldId id="274" r:id="rId2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D64"/>
    <a:srgbClr val="FFD012"/>
    <a:srgbClr val="E46C0A"/>
    <a:srgbClr val="FFD217"/>
    <a:srgbClr val="F790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635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635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25" autoAdjust="0"/>
    <p:restoredTop sz="84615" autoAdjust="0"/>
  </p:normalViewPr>
  <p:slideViewPr>
    <p:cSldViewPr snapToGrid="0">
      <p:cViewPr varScale="1">
        <p:scale>
          <a:sx n="21" d="100"/>
          <a:sy n="21" d="100"/>
        </p:scale>
        <p:origin x="1218" y="42"/>
      </p:cViewPr>
      <p:guideLst>
        <p:guide orient="horz" pos="4320"/>
        <p:guide pos="7680"/>
      </p:guideLst>
    </p:cSldViewPr>
  </p:slideViewPr>
  <p:notesTextViewPr>
    <p:cViewPr>
      <p:scale>
        <a:sx n="1" d="1"/>
        <a:sy n="1" d="1"/>
      </p:scale>
      <p:origin x="0" y="0"/>
    </p:cViewPr>
  </p:notesTextViewPr>
  <p:notesViewPr>
    <p:cSldViewPr snapToGrid="0">
      <p:cViewPr varScale="1">
        <p:scale>
          <a:sx n="52" d="100"/>
          <a:sy n="52" d="100"/>
        </p:scale>
        <p:origin x="2856"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A058A4-4076-8EB2-B5C4-9B85F734CDC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3B16DAC7-6A29-CDA0-3CF1-EC8B55C6551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A44D0E7-88C1-43F7-8910-B913A2C77933}" type="datetimeFigureOut">
              <a:rPr lang="en-IN" smtClean="0"/>
              <a:t>07-01-2026</a:t>
            </a:fld>
            <a:endParaRPr lang="en-IN"/>
          </a:p>
        </p:txBody>
      </p:sp>
      <p:sp>
        <p:nvSpPr>
          <p:cNvPr id="4" name="Footer Placeholder 3">
            <a:extLst>
              <a:ext uri="{FF2B5EF4-FFF2-40B4-BE49-F238E27FC236}">
                <a16:creationId xmlns:a16="http://schemas.microsoft.com/office/drawing/2014/main" id="{9E742550-1A2F-8FAF-6F50-5BE5464FA4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2E6DB983-8000-66AA-2385-63C02DB76F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F2C96B-D4F0-4702-8527-4F49B3D230C3}" type="slidenum">
              <a:rPr lang="en-IN" smtClean="0"/>
              <a:t>‹#›</a:t>
            </a:fld>
            <a:endParaRPr lang="en-IN"/>
          </a:p>
        </p:txBody>
      </p:sp>
    </p:spTree>
    <p:extLst>
      <p:ext uri="{BB962C8B-B14F-4D97-AF65-F5344CB8AC3E}">
        <p14:creationId xmlns:p14="http://schemas.microsoft.com/office/powerpoint/2010/main" val="4945237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3" name="Shape 73"/>
          <p:cNvSpPr>
            <a:spLocks noGrp="1" noRot="1" noChangeAspect="1"/>
          </p:cNvSpPr>
          <p:nvPr>
            <p:ph type="sldImg"/>
          </p:nvPr>
        </p:nvSpPr>
        <p:spPr>
          <a:xfrm>
            <a:off x="1143000" y="685800"/>
            <a:ext cx="4572000" cy="3429000"/>
          </a:xfrm>
          <a:prstGeom prst="rect">
            <a:avLst/>
          </a:prstGeom>
        </p:spPr>
        <p:txBody>
          <a:bodyPr/>
          <a:lstStyle/>
          <a:p>
            <a:endParaRPr/>
          </a:p>
        </p:txBody>
      </p:sp>
      <p:sp>
        <p:nvSpPr>
          <p:cNvPr id="74" name="Shape 7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662545" latinLnBrk="0">
      <a:spcBef>
        <a:spcPts val="700"/>
      </a:spcBef>
      <a:defRPr>
        <a:latin typeface="+mn-lt"/>
        <a:ea typeface="+mn-ea"/>
        <a:cs typeface="+mn-cs"/>
        <a:sym typeface="Calibri"/>
      </a:defRPr>
    </a:lvl1pPr>
    <a:lvl2pPr indent="228600" defTabSz="1662545" latinLnBrk="0">
      <a:spcBef>
        <a:spcPts val="700"/>
      </a:spcBef>
      <a:defRPr>
        <a:latin typeface="+mn-lt"/>
        <a:ea typeface="+mn-ea"/>
        <a:cs typeface="+mn-cs"/>
        <a:sym typeface="Calibri"/>
      </a:defRPr>
    </a:lvl2pPr>
    <a:lvl3pPr indent="457200" defTabSz="1662545" latinLnBrk="0">
      <a:spcBef>
        <a:spcPts val="700"/>
      </a:spcBef>
      <a:defRPr>
        <a:latin typeface="+mn-lt"/>
        <a:ea typeface="+mn-ea"/>
        <a:cs typeface="+mn-cs"/>
        <a:sym typeface="Calibri"/>
      </a:defRPr>
    </a:lvl3pPr>
    <a:lvl4pPr indent="685800" defTabSz="1662545" latinLnBrk="0">
      <a:spcBef>
        <a:spcPts val="700"/>
      </a:spcBef>
      <a:defRPr>
        <a:latin typeface="+mn-lt"/>
        <a:ea typeface="+mn-ea"/>
        <a:cs typeface="+mn-cs"/>
        <a:sym typeface="Calibri"/>
      </a:defRPr>
    </a:lvl4pPr>
    <a:lvl5pPr indent="914400" defTabSz="1662545" latinLnBrk="0">
      <a:spcBef>
        <a:spcPts val="700"/>
      </a:spcBef>
      <a:defRPr>
        <a:latin typeface="+mn-lt"/>
        <a:ea typeface="+mn-ea"/>
        <a:cs typeface="+mn-cs"/>
        <a:sym typeface="Calibri"/>
      </a:defRPr>
    </a:lvl5pPr>
    <a:lvl6pPr indent="1143000" defTabSz="1662545" latinLnBrk="0">
      <a:spcBef>
        <a:spcPts val="700"/>
      </a:spcBef>
      <a:defRPr>
        <a:latin typeface="+mn-lt"/>
        <a:ea typeface="+mn-ea"/>
        <a:cs typeface="+mn-cs"/>
        <a:sym typeface="Calibri"/>
      </a:defRPr>
    </a:lvl6pPr>
    <a:lvl7pPr indent="1371600" defTabSz="1662545" latinLnBrk="0">
      <a:spcBef>
        <a:spcPts val="700"/>
      </a:spcBef>
      <a:defRPr>
        <a:latin typeface="+mn-lt"/>
        <a:ea typeface="+mn-ea"/>
        <a:cs typeface="+mn-cs"/>
        <a:sym typeface="Calibri"/>
      </a:defRPr>
    </a:lvl7pPr>
    <a:lvl8pPr indent="1600200" defTabSz="1662545" latinLnBrk="0">
      <a:spcBef>
        <a:spcPts val="700"/>
      </a:spcBef>
      <a:defRPr>
        <a:latin typeface="+mn-lt"/>
        <a:ea typeface="+mn-ea"/>
        <a:cs typeface="+mn-cs"/>
        <a:sym typeface="Calibri"/>
      </a:defRPr>
    </a:lvl8pPr>
    <a:lvl9pPr indent="1828800" defTabSz="1662545" latinLnBrk="0">
      <a:spcBef>
        <a:spcPts val="700"/>
      </a:spcBef>
      <a:defRPr>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721631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9D557-FD26-AED0-F1AC-AEAA69E0FB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AAB7D5-3F13-1DD7-24A7-33E76862BC1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2945CFC-0A43-E7EE-4A0F-C87777A346D1}"/>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210458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C6453-3829-BF8B-59EB-CE30AFF833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9FDD64-74B3-DE15-F84C-2DEA45BDB48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B54034F-0EF3-0B28-B0D1-7BFD6743F09D}"/>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62363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2CC8B4-6B50-0786-5467-82318EE3FF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C49B5D-2EB7-67C1-1182-82F36490622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7EC8EC9-FB8A-949D-3922-EDC031375E91}"/>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360200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612CB-90A7-1C82-9093-1075FE268C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11CBF4-9251-1989-4FD4-F10B8C18035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582EE20-D3EE-C1D5-5455-B88C9044EE9D}"/>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681698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8947C-D434-CDAF-0695-B7FF47A4D8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4A1BFE-4D53-B9C8-CA04-AF106C0F980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CEAEE06-5F63-499A-C266-21B46432501E}"/>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832534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847226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9D128-0EB8-021D-1936-23960AF36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AD6925-B9D8-1101-8BEA-3B2850C79A1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0EA53EB-A0C8-12A7-CB5C-5E8EE23367B2}"/>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276646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996B0-8902-7F3E-9F9A-EE7EC10945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3234EA-F709-6B24-1FC3-BAF6E7237CA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F573FB9-A6A7-DF13-24FA-C4A261D94006}"/>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635723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0FD46-4BB4-B469-1969-81C5CD3548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75C6A9-C2DA-2561-A08C-5E9A84D6521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464428F-7CFC-DCBB-8B2B-7F285FC38129}"/>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772433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28412-AAE5-C948-2C4D-7262083AEB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FDE213-3F42-A2F2-F005-C2E4994911B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7AF3849-B7E0-3A71-4B99-7DD7D9021127}"/>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249700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8D0BD-81A6-3B3E-5784-00844C72C8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24A5F9-B6BC-7B96-3965-1F3237DF3DD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DAE544C-9E7B-A284-A193-2410A0E38B8F}"/>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300951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B4921-2A2B-045D-8602-8BBD3850A6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86B6FB-8DCD-5842-D4D7-6AB75210D73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8663C6F-A1D0-92B5-82BD-8486D5EBB9EB}"/>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489678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9E312-DBD7-55E9-FBF8-F0C634035F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849E3-7555-3BAF-F8A9-5821252D429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62F97FE-5E18-FFDC-C73F-C60AB7D9D26D}"/>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912197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01">
    <p:spTree>
      <p:nvGrpSpPr>
        <p:cNvPr id="1" name=""/>
        <p:cNvGrpSpPr/>
        <p:nvPr/>
      </p:nvGrpSpPr>
      <p:grpSpPr>
        <a:xfrm>
          <a:off x="0" y="0"/>
          <a:ext cx="0" cy="0"/>
          <a:chOff x="0" y="0"/>
          <a:chExt cx="0" cy="0"/>
        </a:xfrm>
      </p:grpSpPr>
      <p:sp>
        <p:nvSpPr>
          <p:cNvPr id="15" name="Slide Number"/>
          <p:cNvSpPr txBox="1">
            <a:spLocks noGrp="1"/>
          </p:cNvSpPr>
          <p:nvPr>
            <p:ph type="sldNum" sz="quarter" idx="2"/>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E46C0A"/>
                </a:solidFill>
                <a:latin typeface="Open Sans"/>
                <a:ea typeface="Open Sans"/>
                <a:cs typeface="Open Sans"/>
                <a:sym typeface="Open Sans"/>
              </a:defRPr>
            </a:lvl1pPr>
          </a:lstStyle>
          <a:p>
            <a:r>
              <a:rPr lang="en-IN" dirty="0"/>
              <a:t>1</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fault 01">
    <p:spTree>
      <p:nvGrpSpPr>
        <p:cNvPr id="1" name=""/>
        <p:cNvGrpSpPr/>
        <p:nvPr/>
      </p:nvGrpSpPr>
      <p:grpSpPr>
        <a:xfrm>
          <a:off x="0" y="0"/>
          <a:ext cx="0" cy="0"/>
          <a:chOff x="0" y="0"/>
          <a:chExt cx="0" cy="0"/>
        </a:xfrm>
      </p:grpSpPr>
      <p:sp>
        <p:nvSpPr>
          <p:cNvPr id="8" name="Body Level One…">
            <a:extLst>
              <a:ext uri="{FF2B5EF4-FFF2-40B4-BE49-F238E27FC236}">
                <a16:creationId xmlns:a16="http://schemas.microsoft.com/office/drawing/2014/main" id="{62E66F12-F3D9-B554-8F66-298E7A36A067}"/>
              </a:ext>
            </a:extLst>
          </p:cNvPr>
          <p:cNvSpPr txBox="1">
            <a:spLocks noGrp="1"/>
          </p:cNvSpPr>
          <p:nvPr>
            <p:ph type="body" sz="quarter" idx="10" hasCustomPrompt="1"/>
          </p:nvPr>
        </p:nvSpPr>
        <p:spPr>
          <a:xfrm>
            <a:off x="882769" y="2812493"/>
            <a:ext cx="6632456" cy="2388157"/>
          </a:xfrm>
          <a:prstGeom prst="rect">
            <a:avLst/>
          </a:prstGeom>
          <a:noFill/>
        </p:spPr>
        <p:txBody>
          <a:bodyPr/>
          <a:lstStyle>
            <a:lvl1pPr>
              <a:spcBef>
                <a:spcPts val="1500"/>
              </a:spcBef>
              <a:defRPr sz="6400" b="1" i="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vl2pPr marL="13716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727200" indent="-8128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60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r>
              <a:rPr lang="en-IN" dirty="0"/>
              <a:t>BODY LEVEL ONE</a:t>
            </a:r>
          </a:p>
        </p:txBody>
      </p:sp>
      <p:sp>
        <p:nvSpPr>
          <p:cNvPr id="2" name="Rectangle">
            <a:extLst>
              <a:ext uri="{FF2B5EF4-FFF2-40B4-BE49-F238E27FC236}">
                <a16:creationId xmlns:a16="http://schemas.microsoft.com/office/drawing/2014/main" id="{0EA50BDC-4B45-276D-BB3C-C92BBFC00FE2}"/>
              </a:ext>
            </a:extLst>
          </p:cNvPr>
          <p:cNvSpPr/>
          <p:nvPr userDrawn="1"/>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7" name="Body Level One…">
            <a:extLst>
              <a:ext uri="{FF2B5EF4-FFF2-40B4-BE49-F238E27FC236}">
                <a16:creationId xmlns:a16="http://schemas.microsoft.com/office/drawing/2014/main" id="{13856AD4-DC3A-50D9-066C-B95EA87732EC}"/>
              </a:ext>
            </a:extLst>
          </p:cNvPr>
          <p:cNvSpPr txBox="1">
            <a:spLocks noGrp="1"/>
          </p:cNvSpPr>
          <p:nvPr>
            <p:ph type="body" sz="quarter" idx="1"/>
          </p:nvPr>
        </p:nvSpPr>
        <p:spPr>
          <a:xfrm>
            <a:off x="8674134" y="3999823"/>
            <a:ext cx="15533096" cy="6528726"/>
          </a:xfrm>
          <a:prstGeom prst="rect">
            <a:avLst/>
          </a:prstGeom>
          <a:solidFill>
            <a:schemeClr val="accent6">
              <a:lumMod val="20000"/>
              <a:lumOff val="80000"/>
            </a:schemeClr>
          </a:solidFill>
        </p:spPr>
        <p:txBody>
          <a:bodyPr/>
          <a:lstStyle>
            <a:lvl1pPr>
              <a:spcBef>
                <a:spcPts val="1500"/>
              </a:spcBef>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3716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727200" indent="-8128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60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5" name="Slide Number"/>
          <p:cNvSpPr txBox="1">
            <a:spLocks noGrp="1"/>
          </p:cNvSpPr>
          <p:nvPr>
            <p:ph type="sldNum" sz="quarter" idx="2"/>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E46C0A"/>
                </a:solidFill>
                <a:latin typeface="Open Sans"/>
                <a:ea typeface="Open Sans"/>
                <a:cs typeface="Open Sans"/>
                <a:sym typeface="Open Sans"/>
              </a:defRPr>
            </a:lvl1pPr>
          </a:lstStyle>
          <a:p>
            <a:fld id="{86CB4B4D-7CA3-9044-876B-883B54F8677D}" type="slidenum">
              <a:rPr lang="en-IN" smtClean="0"/>
              <a:pPr/>
              <a:t>‹#›</a:t>
            </a:fld>
            <a:endParaRPr lang="en-IN"/>
          </a:p>
        </p:txBody>
      </p:sp>
      <p:pic>
        <p:nvPicPr>
          <p:cNvPr id="3" name="Picture 2">
            <a:extLst>
              <a:ext uri="{FF2B5EF4-FFF2-40B4-BE49-F238E27FC236}">
                <a16:creationId xmlns:a16="http://schemas.microsoft.com/office/drawing/2014/main" id="{B7958CC0-359B-DD49-A32B-4901FE259D64}"/>
              </a:ext>
            </a:extLst>
          </p:cNvPr>
          <p:cNvPicPr>
            <a:picLocks/>
          </p:cNvPicPr>
          <p:nvPr userDrawn="1"/>
        </p:nvPicPr>
        <p:blipFill>
          <a:blip r:embed="rId2"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Tree>
    <p:extLst>
      <p:ext uri="{BB962C8B-B14F-4D97-AF65-F5344CB8AC3E}">
        <p14:creationId xmlns:p14="http://schemas.microsoft.com/office/powerpoint/2010/main" val="190750129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efault 03">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24F2B74D-F11E-A5DB-5043-8BE355B57385}"/>
              </a:ext>
            </a:extLst>
          </p:cNvPr>
          <p:cNvSpPr txBox="1">
            <a:spLocks/>
          </p:cNvSpPr>
          <p:nvPr userDrawn="1"/>
        </p:nvSpPr>
        <p:spPr>
          <a:xfrm>
            <a:off x="22755054" y="12813339"/>
            <a:ext cx="905046" cy="502612"/>
          </a:xfrm>
          <a:prstGeom prst="rect">
            <a:avLst/>
          </a:prstGeom>
        </p:spPr>
        <p:txBody>
          <a:bodyPr lIns="78283" tIns="78283" rIns="78283" bIns="78283"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662545" rtl="0" fontAlgn="auto" latinLnBrk="0" hangingPunct="0">
              <a:lnSpc>
                <a:spcPct val="100000"/>
              </a:lnSpc>
              <a:spcBef>
                <a:spcPts val="600"/>
              </a:spcBef>
              <a:spcAft>
                <a:spcPts val="0"/>
              </a:spcAft>
              <a:buClrTx/>
              <a:buSzTx/>
              <a:buFontTx/>
              <a:buNone/>
              <a:tabLst/>
              <a:defRPr kumimoji="0" sz="3000" b="1" i="0" u="none" strike="noStrike" cap="none" spc="0" normalizeH="0" baseline="0">
                <a:ln>
                  <a:noFill/>
                </a:ln>
                <a:solidFill>
                  <a:srgbClr val="535353"/>
                </a:solidFill>
                <a:effectLst/>
                <a:uFillTx/>
                <a:latin typeface="Open Sans"/>
                <a:ea typeface="Open Sans"/>
                <a:cs typeface="Open Sans"/>
                <a:sym typeface="Open Sans"/>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IN" smtClean="0">
                <a:solidFill>
                  <a:srgbClr val="E46C0A"/>
                </a:solidFill>
              </a:rPr>
              <a:pPr/>
              <a:t>‹#›</a:t>
            </a:fld>
            <a:endParaRPr lang="en-IN" dirty="0">
              <a:solidFill>
                <a:srgbClr val="E46C0A"/>
              </a:solidFill>
            </a:endParaRPr>
          </a:p>
        </p:txBody>
      </p:sp>
      <p:sp>
        <p:nvSpPr>
          <p:cNvPr id="3" name="Line">
            <a:extLst>
              <a:ext uri="{FF2B5EF4-FFF2-40B4-BE49-F238E27FC236}">
                <a16:creationId xmlns:a16="http://schemas.microsoft.com/office/drawing/2014/main" id="{6969E7FD-2EE6-2881-142F-C75BDAB4DF2C}"/>
              </a:ext>
            </a:extLst>
          </p:cNvPr>
          <p:cNvSpPr/>
          <p:nvPr userDrawn="1"/>
        </p:nvSpPr>
        <p:spPr>
          <a:xfrm flipV="1">
            <a:off x="7559040" y="4886325"/>
            <a:ext cx="15645252" cy="41523"/>
          </a:xfrm>
          <a:prstGeom prst="line">
            <a:avLst/>
          </a:prstGeom>
          <a:ln w="25400">
            <a:solidFill>
              <a:srgbClr val="881920"/>
            </a:solidFill>
          </a:ln>
        </p:spPr>
        <p:txBody>
          <a:bodyPr lIns="78283" tIns="78283" rIns="78283" bIns="78283"/>
          <a:lstStyle/>
          <a:p>
            <a:endParaRPr/>
          </a:p>
        </p:txBody>
      </p:sp>
      <p:sp>
        <p:nvSpPr>
          <p:cNvPr id="5" name="Body Level One…">
            <a:extLst>
              <a:ext uri="{FF2B5EF4-FFF2-40B4-BE49-F238E27FC236}">
                <a16:creationId xmlns:a16="http://schemas.microsoft.com/office/drawing/2014/main" id="{5088FB8F-5BCA-1985-B65F-37A8D6F590BC}"/>
              </a:ext>
            </a:extLst>
          </p:cNvPr>
          <p:cNvSpPr txBox="1">
            <a:spLocks noGrp="1"/>
          </p:cNvSpPr>
          <p:nvPr>
            <p:ph type="body" sz="quarter" idx="10" hasCustomPrompt="1"/>
          </p:nvPr>
        </p:nvSpPr>
        <p:spPr>
          <a:xfrm>
            <a:off x="882769" y="2812493"/>
            <a:ext cx="6375281" cy="2388157"/>
          </a:xfrm>
          <a:prstGeom prst="rect">
            <a:avLst/>
          </a:prstGeom>
          <a:noFill/>
        </p:spPr>
        <p:txBody>
          <a:bodyPr/>
          <a:lstStyle>
            <a:lvl1pPr>
              <a:spcBef>
                <a:spcPts val="1500"/>
              </a:spcBef>
              <a:defRPr sz="6400" b="1" i="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vl2pPr marL="13716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727200" indent="-8128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60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r>
              <a:rPr lang="en-IN" dirty="0"/>
              <a:t>BODY LEVEL ONE</a:t>
            </a:r>
          </a:p>
        </p:txBody>
      </p:sp>
      <p:sp>
        <p:nvSpPr>
          <p:cNvPr id="2" name="Body Level One…">
            <a:extLst>
              <a:ext uri="{FF2B5EF4-FFF2-40B4-BE49-F238E27FC236}">
                <a16:creationId xmlns:a16="http://schemas.microsoft.com/office/drawing/2014/main" id="{973F9109-9635-47BE-305E-F61FF67A214E}"/>
              </a:ext>
            </a:extLst>
          </p:cNvPr>
          <p:cNvSpPr txBox="1">
            <a:spLocks noGrp="1"/>
          </p:cNvSpPr>
          <p:nvPr>
            <p:ph type="body" sz="quarter" idx="1"/>
          </p:nvPr>
        </p:nvSpPr>
        <p:spPr>
          <a:xfrm>
            <a:off x="7559040" y="5106111"/>
            <a:ext cx="15645252" cy="6528726"/>
          </a:xfrm>
          <a:prstGeom prst="rect">
            <a:avLst/>
          </a:prstGeom>
          <a:noFill/>
        </p:spPr>
        <p:txBody>
          <a:bodyPr/>
          <a:lstStyle>
            <a:lvl1pPr>
              <a:spcBef>
                <a:spcPts val="1500"/>
              </a:spcBef>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3716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727200" indent="-8128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60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extLst>
      <p:ext uri="{BB962C8B-B14F-4D97-AF65-F5344CB8AC3E}">
        <p14:creationId xmlns:p14="http://schemas.microsoft.com/office/powerpoint/2010/main" val="355054442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fault 03">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24F2B74D-F11E-A5DB-5043-8BE355B57385}"/>
              </a:ext>
            </a:extLst>
          </p:cNvPr>
          <p:cNvSpPr txBox="1">
            <a:spLocks/>
          </p:cNvSpPr>
          <p:nvPr userDrawn="1"/>
        </p:nvSpPr>
        <p:spPr>
          <a:xfrm>
            <a:off x="22755054" y="12813339"/>
            <a:ext cx="905046" cy="502612"/>
          </a:xfrm>
          <a:prstGeom prst="rect">
            <a:avLst/>
          </a:prstGeom>
        </p:spPr>
        <p:txBody>
          <a:bodyPr lIns="78283" tIns="78283" rIns="78283" bIns="78283"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662545" rtl="0" fontAlgn="auto" latinLnBrk="0" hangingPunct="0">
              <a:lnSpc>
                <a:spcPct val="100000"/>
              </a:lnSpc>
              <a:spcBef>
                <a:spcPts val="600"/>
              </a:spcBef>
              <a:spcAft>
                <a:spcPts val="0"/>
              </a:spcAft>
              <a:buClrTx/>
              <a:buSzTx/>
              <a:buFontTx/>
              <a:buNone/>
              <a:tabLst/>
              <a:defRPr kumimoji="0" sz="3000" b="1" i="0" u="none" strike="noStrike" cap="none" spc="0" normalizeH="0" baseline="0">
                <a:ln>
                  <a:noFill/>
                </a:ln>
                <a:solidFill>
                  <a:srgbClr val="535353"/>
                </a:solidFill>
                <a:effectLst/>
                <a:uFillTx/>
                <a:latin typeface="Open Sans"/>
                <a:ea typeface="Open Sans"/>
                <a:cs typeface="Open Sans"/>
                <a:sym typeface="Open Sans"/>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IN" smtClean="0">
                <a:solidFill>
                  <a:srgbClr val="E46C0A"/>
                </a:solidFill>
              </a:rPr>
              <a:pPr/>
              <a:t>‹#›</a:t>
            </a:fld>
            <a:endParaRPr lang="en-IN" dirty="0">
              <a:solidFill>
                <a:srgbClr val="E46C0A"/>
              </a:solidFill>
            </a:endParaRPr>
          </a:p>
        </p:txBody>
      </p:sp>
      <p:sp>
        <p:nvSpPr>
          <p:cNvPr id="7" name="Body Level One…">
            <a:extLst>
              <a:ext uri="{FF2B5EF4-FFF2-40B4-BE49-F238E27FC236}">
                <a16:creationId xmlns:a16="http://schemas.microsoft.com/office/drawing/2014/main" id="{1477131D-1E6F-D8FA-6B03-687EE6C31BA4}"/>
              </a:ext>
            </a:extLst>
          </p:cNvPr>
          <p:cNvSpPr txBox="1">
            <a:spLocks noGrp="1"/>
          </p:cNvSpPr>
          <p:nvPr>
            <p:ph type="body" sz="quarter" idx="1"/>
          </p:nvPr>
        </p:nvSpPr>
        <p:spPr>
          <a:xfrm>
            <a:off x="7559040" y="4963236"/>
            <a:ext cx="15645252" cy="6528726"/>
          </a:xfrm>
          <a:prstGeom prst="rect">
            <a:avLst/>
          </a:prstGeom>
          <a:solidFill>
            <a:schemeClr val="accent6">
              <a:lumMod val="20000"/>
              <a:lumOff val="80000"/>
            </a:schemeClr>
          </a:solidFill>
        </p:spPr>
        <p:txBody>
          <a:bodyPr/>
          <a:lstStyle>
            <a:lvl1pPr>
              <a:spcBef>
                <a:spcPts val="1500"/>
              </a:spcBef>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3716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727200" indent="-8128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60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9" name="Body Level One…">
            <a:extLst>
              <a:ext uri="{FF2B5EF4-FFF2-40B4-BE49-F238E27FC236}">
                <a16:creationId xmlns:a16="http://schemas.microsoft.com/office/drawing/2014/main" id="{99C15F8C-AC5A-BBB9-9D32-63F0E23B20E9}"/>
              </a:ext>
            </a:extLst>
          </p:cNvPr>
          <p:cNvSpPr txBox="1">
            <a:spLocks noGrp="1"/>
          </p:cNvSpPr>
          <p:nvPr>
            <p:ph type="body" sz="quarter" idx="10" hasCustomPrompt="1"/>
          </p:nvPr>
        </p:nvSpPr>
        <p:spPr>
          <a:xfrm>
            <a:off x="882769" y="2812493"/>
            <a:ext cx="6632456" cy="2388157"/>
          </a:xfrm>
          <a:prstGeom prst="rect">
            <a:avLst/>
          </a:prstGeom>
          <a:noFill/>
        </p:spPr>
        <p:txBody>
          <a:bodyPr/>
          <a:lstStyle>
            <a:lvl1pPr>
              <a:spcBef>
                <a:spcPts val="1500"/>
              </a:spcBef>
              <a:defRPr sz="6400" b="1" i="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vl2pPr marL="13716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727200" indent="-8128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2860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743200" indent="-914400">
              <a:spcBef>
                <a:spcPts val="1500"/>
              </a:spcBef>
              <a:buSzPct val="100000"/>
              <a:buChar char="»"/>
              <a:defRPr sz="6400" i="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r>
              <a:rPr lang="en-IN" dirty="0"/>
              <a:t>BODY LEVEL ONE</a:t>
            </a:r>
          </a:p>
        </p:txBody>
      </p:sp>
    </p:spTree>
    <p:extLst>
      <p:ext uri="{BB962C8B-B14F-4D97-AF65-F5344CB8AC3E}">
        <p14:creationId xmlns:p14="http://schemas.microsoft.com/office/powerpoint/2010/main" val="225127935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able with Caption">
    <p:spTree>
      <p:nvGrpSpPr>
        <p:cNvPr id="1" name=""/>
        <p:cNvGrpSpPr/>
        <p:nvPr/>
      </p:nvGrpSpPr>
      <p:grpSpPr>
        <a:xfrm>
          <a:off x="0" y="0"/>
          <a:ext cx="0" cy="0"/>
          <a:chOff x="0" y="0"/>
          <a:chExt cx="0" cy="0"/>
        </a:xfrm>
      </p:grpSpPr>
      <p:sp>
        <p:nvSpPr>
          <p:cNvPr id="42" name="Body Level One…"/>
          <p:cNvSpPr txBox="1">
            <a:spLocks noGrp="1"/>
          </p:cNvSpPr>
          <p:nvPr>
            <p:ph type="body" sz="quarter" idx="1"/>
          </p:nvPr>
        </p:nvSpPr>
        <p:spPr>
          <a:xfrm>
            <a:off x="16416469" y="3401615"/>
            <a:ext cx="7298268" cy="574940"/>
          </a:xfrm>
          <a:prstGeom prst="rect">
            <a:avLst/>
          </a:prstGeom>
        </p:spPr>
        <p:txBody>
          <a:bodyPr/>
          <a:lstStyle>
            <a:lvl1pPr>
              <a:spcBef>
                <a:spcPts val="1000"/>
              </a:spcBef>
              <a:defRPr sz="4200" b="1" i="0">
                <a:solidFill>
                  <a:srgbClr val="C00000"/>
                </a:solidFill>
              </a:defRPr>
            </a:lvl1pPr>
            <a:lvl2pPr marL="1057275" indent="-600075">
              <a:spcBef>
                <a:spcPts val="1000"/>
              </a:spcBef>
              <a:buSzPct val="100000"/>
              <a:buChar char="–"/>
              <a:defRPr sz="4200" b="1" i="0">
                <a:solidFill>
                  <a:srgbClr val="C00000"/>
                </a:solidFill>
              </a:defRPr>
            </a:lvl2pPr>
            <a:lvl3pPr marL="1447800" indent="-533400">
              <a:spcBef>
                <a:spcPts val="1000"/>
              </a:spcBef>
              <a:buSzPct val="100000"/>
              <a:buChar char="•"/>
              <a:defRPr sz="4200" b="1" i="0">
                <a:solidFill>
                  <a:srgbClr val="C00000"/>
                </a:solidFill>
              </a:defRPr>
            </a:lvl3pPr>
            <a:lvl4pPr marL="1971675" indent="-600075">
              <a:spcBef>
                <a:spcPts val="1000"/>
              </a:spcBef>
              <a:buSzPct val="100000"/>
              <a:buChar char="–"/>
              <a:defRPr sz="4200" b="1" i="0">
                <a:solidFill>
                  <a:srgbClr val="C00000"/>
                </a:solidFill>
              </a:defRPr>
            </a:lvl4pPr>
            <a:lvl5pPr marL="2428875" indent="-600075">
              <a:spcBef>
                <a:spcPts val="1000"/>
              </a:spcBef>
              <a:buSzPct val="100000"/>
              <a:buChar char="»"/>
              <a:defRPr sz="4200" b="1" i="0">
                <a:solidFill>
                  <a:srgbClr val="C00000"/>
                </a:solidFill>
              </a:defRPr>
            </a:lvl5pPr>
          </a:lstStyle>
          <a:p>
            <a:r>
              <a:t>Body Level One</a:t>
            </a:r>
          </a:p>
          <a:p>
            <a:pPr lvl="1"/>
            <a:r>
              <a:t>Body Level Two</a:t>
            </a:r>
          </a:p>
          <a:p>
            <a:pPr lvl="2"/>
            <a:r>
              <a:t>Body Level Three</a:t>
            </a:r>
          </a:p>
          <a:p>
            <a:pPr lvl="3"/>
            <a:r>
              <a:t>Body Level Four</a:t>
            </a:r>
          </a:p>
          <a:p>
            <a:pPr lvl="4"/>
            <a:r>
              <a:t>Body Level Five</a:t>
            </a:r>
          </a:p>
        </p:txBody>
      </p:sp>
      <p:sp>
        <p:nvSpPr>
          <p:cNvPr id="43" name="Text Placeholder 11"/>
          <p:cNvSpPr>
            <a:spLocks noGrp="1"/>
          </p:cNvSpPr>
          <p:nvPr>
            <p:ph type="body" sz="quarter" idx="13"/>
          </p:nvPr>
        </p:nvSpPr>
        <p:spPr>
          <a:xfrm>
            <a:off x="16416469" y="4169701"/>
            <a:ext cx="7296414" cy="1726209"/>
          </a:xfrm>
          <a:prstGeom prst="rect">
            <a:avLst/>
          </a:prstGeom>
        </p:spPr>
        <p:txBody>
          <a:bodyPr anchor="t"/>
          <a:lstStyle/>
          <a:p>
            <a:pPr>
              <a:spcBef>
                <a:spcPts val="600"/>
              </a:spcBef>
              <a:defRPr sz="2600" i="0">
                <a:solidFill>
                  <a:srgbClr val="000000"/>
                </a:solidFill>
              </a:defRPr>
            </a:pPr>
            <a:endParaRPr/>
          </a:p>
        </p:txBody>
      </p:sp>
      <p:sp>
        <p:nvSpPr>
          <p:cNvPr id="44" name="Text Placeholder 8"/>
          <p:cNvSpPr>
            <a:spLocks noGrp="1"/>
          </p:cNvSpPr>
          <p:nvPr>
            <p:ph type="body" sz="quarter" idx="14"/>
          </p:nvPr>
        </p:nvSpPr>
        <p:spPr>
          <a:xfrm>
            <a:off x="863599" y="905338"/>
            <a:ext cx="22851535" cy="960969"/>
          </a:xfrm>
          <a:prstGeom prst="rect">
            <a:avLst/>
          </a:prstGeom>
        </p:spPr>
        <p:txBody>
          <a:bodyPr/>
          <a:lstStyle/>
          <a:p>
            <a:pPr>
              <a:spcBef>
                <a:spcPts val="1700"/>
              </a:spcBef>
              <a:defRPr sz="7400" b="1" i="0">
                <a:solidFill>
                  <a:srgbClr val="C00000"/>
                </a:solidFill>
              </a:defRPr>
            </a:pPr>
            <a:endParaRPr/>
          </a:p>
        </p:txBody>
      </p:sp>
      <p:sp>
        <p:nvSpPr>
          <p:cNvPr id="45" name="Text Placeholder 10"/>
          <p:cNvSpPr>
            <a:spLocks noGrp="1"/>
          </p:cNvSpPr>
          <p:nvPr>
            <p:ph type="body" sz="quarter" idx="15"/>
          </p:nvPr>
        </p:nvSpPr>
        <p:spPr>
          <a:xfrm>
            <a:off x="863599" y="2060773"/>
            <a:ext cx="22851535" cy="766233"/>
          </a:xfrm>
          <a:prstGeom prst="rect">
            <a:avLst/>
          </a:prstGeom>
        </p:spPr>
        <p:txBody>
          <a:bodyPr/>
          <a:lstStyle/>
          <a:p>
            <a:pPr>
              <a:spcBef>
                <a:spcPts val="1200"/>
              </a:spcBef>
              <a:defRPr sz="5200">
                <a:solidFill>
                  <a:srgbClr val="000000"/>
                </a:solidFill>
              </a:defRPr>
            </a:pPr>
            <a:endParaRPr/>
          </a:p>
        </p:txBody>
      </p:sp>
      <p:sp>
        <p:nvSpPr>
          <p:cNvPr id="2" name="Slide Number">
            <a:extLst>
              <a:ext uri="{FF2B5EF4-FFF2-40B4-BE49-F238E27FC236}">
                <a16:creationId xmlns:a16="http://schemas.microsoft.com/office/drawing/2014/main" id="{5E2FD404-044F-4320-5F92-72E92DB0DDD7}"/>
              </a:ext>
            </a:extLst>
          </p:cNvPr>
          <p:cNvSpPr txBox="1">
            <a:spLocks/>
          </p:cNvSpPr>
          <p:nvPr userDrawn="1"/>
        </p:nvSpPr>
        <p:spPr>
          <a:xfrm>
            <a:off x="22812204" y="12813338"/>
            <a:ext cx="969406" cy="902662"/>
          </a:xfrm>
          <a:prstGeom prst="rect">
            <a:avLst/>
          </a:prstGeom>
        </p:spPr>
        <p:txBody>
          <a:bodyPr lIns="78283" tIns="78283" rIns="78283" bIns="78283"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662545" rtl="0" fontAlgn="auto" latinLnBrk="0" hangingPunct="0">
              <a:lnSpc>
                <a:spcPct val="100000"/>
              </a:lnSpc>
              <a:spcBef>
                <a:spcPts val="600"/>
              </a:spcBef>
              <a:spcAft>
                <a:spcPts val="0"/>
              </a:spcAft>
              <a:buClrTx/>
              <a:buSzTx/>
              <a:buFontTx/>
              <a:buNone/>
              <a:tabLst/>
              <a:defRPr kumimoji="0" sz="3000" b="1" i="0" u="none" strike="noStrike" cap="none" spc="0" normalizeH="0" baseline="0">
                <a:ln>
                  <a:noFill/>
                </a:ln>
                <a:solidFill>
                  <a:srgbClr val="535353"/>
                </a:solidFill>
                <a:effectLst/>
                <a:uFillTx/>
                <a:latin typeface="Open Sans"/>
                <a:ea typeface="Open Sans"/>
                <a:cs typeface="Open Sans"/>
                <a:sym typeface="Open Sans"/>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IN" smtClean="0">
                <a:solidFill>
                  <a:srgbClr val="E46C0A"/>
                </a:solidFill>
              </a:rPr>
              <a:pPr/>
              <a:t>‹#›</a:t>
            </a:fld>
            <a:endParaRPr lang="en-IN">
              <a:solidFill>
                <a:srgbClr val="E46C0A"/>
              </a:solidFill>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1_Red Section Header">
    <p:spTree>
      <p:nvGrpSpPr>
        <p:cNvPr id="1" name=""/>
        <p:cNvGrpSpPr/>
        <p:nvPr/>
      </p:nvGrpSpPr>
      <p:grpSpPr>
        <a:xfrm>
          <a:off x="0" y="0"/>
          <a:ext cx="0" cy="0"/>
          <a:chOff x="0" y="0"/>
          <a:chExt cx="0" cy="0"/>
        </a:xfrm>
      </p:grpSpPr>
      <p:pic>
        <p:nvPicPr>
          <p:cNvPr id="53" name="Picture 1" descr="Picture 1"/>
          <p:cNvPicPr>
            <a:picLocks noChangeAspect="1"/>
          </p:cNvPicPr>
          <p:nvPr/>
        </p:nvPicPr>
        <p:blipFill>
          <a:blip r:embed="rId2" cstate="print"/>
          <a:stretch>
            <a:fillRect/>
          </a:stretch>
        </p:blipFill>
        <p:spPr>
          <a:xfrm>
            <a:off x="8543594" y="2825551"/>
            <a:ext cx="3793068" cy="2698047"/>
          </a:xfrm>
          <a:prstGeom prst="rect">
            <a:avLst/>
          </a:prstGeom>
          <a:ln w="12700">
            <a:miter lim="400000"/>
          </a:ln>
        </p:spPr>
      </p:pic>
      <p:pic>
        <p:nvPicPr>
          <p:cNvPr id="54" name="Picture 2" descr="Picture 2"/>
          <p:cNvPicPr>
            <a:picLocks noChangeAspect="1"/>
          </p:cNvPicPr>
          <p:nvPr/>
        </p:nvPicPr>
        <p:blipFill>
          <a:blip r:embed="rId3" cstate="print"/>
          <a:stretch>
            <a:fillRect/>
          </a:stretch>
        </p:blipFill>
        <p:spPr>
          <a:xfrm>
            <a:off x="1822847" y="8184445"/>
            <a:ext cx="3781780" cy="3341513"/>
          </a:xfrm>
          <a:prstGeom prst="rect">
            <a:avLst/>
          </a:prstGeom>
          <a:ln w="12700">
            <a:miter lim="400000"/>
          </a:ln>
        </p:spPr>
      </p:pic>
      <p:sp>
        <p:nvSpPr>
          <p:cNvPr id="55" name="Body Level One…"/>
          <p:cNvSpPr txBox="1">
            <a:spLocks noGrp="1"/>
          </p:cNvSpPr>
          <p:nvPr>
            <p:ph type="body" sz="quarter" idx="1"/>
          </p:nvPr>
        </p:nvSpPr>
        <p:spPr>
          <a:xfrm>
            <a:off x="2782954" y="3593637"/>
            <a:ext cx="8640961" cy="6528726"/>
          </a:xfrm>
          <a:prstGeom prst="rect">
            <a:avLst/>
          </a:prstGeom>
        </p:spPr>
        <p:txBody>
          <a:bodyPr/>
          <a:lstStyle>
            <a:lvl1pPr>
              <a:spcBef>
                <a:spcPts val="1500"/>
              </a:spcBef>
              <a:defRPr sz="6400" i="0"/>
            </a:lvl1pPr>
            <a:lvl2pPr marL="1371600" indent="-914400">
              <a:spcBef>
                <a:spcPts val="1500"/>
              </a:spcBef>
              <a:buSzPct val="100000"/>
              <a:buChar char="–"/>
              <a:defRPr sz="6400" i="0"/>
            </a:lvl2pPr>
            <a:lvl3pPr marL="1727200" indent="-812800">
              <a:spcBef>
                <a:spcPts val="1500"/>
              </a:spcBef>
              <a:buSzPct val="100000"/>
              <a:buChar char="•"/>
              <a:defRPr sz="6400" i="0"/>
            </a:lvl3pPr>
            <a:lvl4pPr marL="2286000" indent="-914400">
              <a:spcBef>
                <a:spcPts val="1500"/>
              </a:spcBef>
              <a:buSzPct val="100000"/>
              <a:buChar char="–"/>
              <a:defRPr sz="6400" i="0"/>
            </a:lvl4pPr>
            <a:lvl5pPr marL="2743200" indent="-914400">
              <a:spcBef>
                <a:spcPts val="1500"/>
              </a:spcBef>
              <a:buSzPct val="100000"/>
              <a:buChar char="»"/>
              <a:defRPr sz="6400" i="0"/>
            </a:lvl5pPr>
          </a:lstStyle>
          <a:p>
            <a:r>
              <a:t>Body Level One</a:t>
            </a:r>
          </a:p>
          <a:p>
            <a:pPr lvl="1"/>
            <a:r>
              <a:t>Body Level Two</a:t>
            </a:r>
          </a:p>
          <a:p>
            <a:pPr lvl="2"/>
            <a:r>
              <a:t>Body Level Three</a:t>
            </a:r>
          </a:p>
          <a:p>
            <a:pPr lvl="3"/>
            <a:r>
              <a:t>Body Level Four</a:t>
            </a:r>
          </a:p>
          <a:p>
            <a:pPr lvl="4"/>
            <a:r>
              <a:t>Body Level Five</a:t>
            </a:r>
          </a:p>
        </p:txBody>
      </p:sp>
      <p:sp>
        <p:nvSpPr>
          <p:cNvPr id="56" name="Text Placeholder 10"/>
          <p:cNvSpPr>
            <a:spLocks noGrp="1"/>
          </p:cNvSpPr>
          <p:nvPr>
            <p:ph type="body" sz="quarter" idx="13"/>
          </p:nvPr>
        </p:nvSpPr>
        <p:spPr>
          <a:xfrm>
            <a:off x="6047316" y="10314384"/>
            <a:ext cx="6528727" cy="576065"/>
          </a:xfrm>
          <a:prstGeom prst="rect">
            <a:avLst/>
          </a:prstGeom>
        </p:spPr>
        <p:txBody>
          <a:bodyPr/>
          <a:lstStyle/>
          <a:p>
            <a:pPr algn="r">
              <a:lnSpc>
                <a:spcPct val="90000"/>
              </a:lnSpc>
              <a:spcBef>
                <a:spcPts val="800"/>
              </a:spcBef>
              <a:defRPr sz="3600" b="1" i="0"/>
            </a:pPr>
            <a:endParaRPr/>
          </a:p>
        </p:txBody>
      </p:sp>
      <p:sp>
        <p:nvSpPr>
          <p:cNvPr id="57" name="Text Placeholder 10"/>
          <p:cNvSpPr>
            <a:spLocks noGrp="1"/>
          </p:cNvSpPr>
          <p:nvPr>
            <p:ph type="body" sz="quarter" idx="14"/>
          </p:nvPr>
        </p:nvSpPr>
        <p:spPr>
          <a:xfrm>
            <a:off x="6047316" y="11082470"/>
            <a:ext cx="6528727" cy="576065"/>
          </a:xfrm>
          <a:prstGeom prst="rect">
            <a:avLst/>
          </a:prstGeom>
        </p:spPr>
        <p:txBody>
          <a:bodyPr/>
          <a:lstStyle/>
          <a:p>
            <a:pPr algn="r">
              <a:lnSpc>
                <a:spcPct val="90000"/>
              </a:lnSpc>
              <a:spcBef>
                <a:spcPts val="600"/>
              </a:spcBef>
              <a:defRPr sz="2600" i="0"/>
            </a:pPr>
            <a:endParaRPr/>
          </a:p>
        </p:txBody>
      </p:sp>
      <p:sp>
        <p:nvSpPr>
          <p:cNvPr id="2" name="Slide Number">
            <a:extLst>
              <a:ext uri="{FF2B5EF4-FFF2-40B4-BE49-F238E27FC236}">
                <a16:creationId xmlns:a16="http://schemas.microsoft.com/office/drawing/2014/main" id="{92B3DFEB-AD9F-FE6C-361E-0205A8A5B25B}"/>
              </a:ext>
            </a:extLst>
          </p:cNvPr>
          <p:cNvSpPr txBox="1">
            <a:spLocks noGrp="1"/>
          </p:cNvSpPr>
          <p:nvPr>
            <p:ph type="sldNum" sz="quarter" idx="4"/>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E46C0A"/>
                </a:solidFill>
                <a:latin typeface="Open Sans"/>
                <a:ea typeface="Open Sans"/>
                <a:cs typeface="Open Sans"/>
                <a:sym typeface="Open Sans"/>
              </a:defRPr>
            </a:lvl1pPr>
          </a:lstStyle>
          <a:p>
            <a:fld id="{86CB4B4D-7CA3-9044-876B-883B54F8677D}" type="slidenum">
              <a:rPr lang="en-IN" smtClean="0"/>
              <a:pPr/>
              <a:t>‹#›</a:t>
            </a:fld>
            <a:endParaRPr lang="en-IN"/>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ver Slide - Urban Resilence">
    <p:spTree>
      <p:nvGrpSpPr>
        <p:cNvPr id="1" name=""/>
        <p:cNvGrpSpPr/>
        <p:nvPr/>
      </p:nvGrpSpPr>
      <p:grpSpPr>
        <a:xfrm>
          <a:off x="0" y="0"/>
          <a:ext cx="0" cy="0"/>
          <a:chOff x="0" y="0"/>
          <a:chExt cx="0" cy="0"/>
        </a:xfrm>
      </p:grpSpPr>
      <p:sp>
        <p:nvSpPr>
          <p:cNvPr id="65" name="Title Text"/>
          <p:cNvSpPr txBox="1">
            <a:spLocks noGrp="1"/>
          </p:cNvSpPr>
          <p:nvPr>
            <p:ph type="title"/>
          </p:nvPr>
        </p:nvSpPr>
        <p:spPr>
          <a:xfrm>
            <a:off x="2218794" y="10698426"/>
            <a:ext cx="20726401" cy="768087"/>
          </a:xfrm>
          <a:prstGeom prst="rect">
            <a:avLst/>
          </a:prstGeom>
        </p:spPr>
        <p:txBody>
          <a:bodyPr/>
          <a:lstStyle/>
          <a:p>
            <a:r>
              <a:t>Title Text</a:t>
            </a:r>
          </a:p>
        </p:txBody>
      </p:sp>
      <p:sp>
        <p:nvSpPr>
          <p:cNvPr id="66" name="Body Level One…"/>
          <p:cNvSpPr txBox="1">
            <a:spLocks noGrp="1"/>
          </p:cNvSpPr>
          <p:nvPr>
            <p:ph type="body" sz="quarter" idx="1"/>
          </p:nvPr>
        </p:nvSpPr>
        <p:spPr>
          <a:xfrm>
            <a:off x="2206890" y="11658533"/>
            <a:ext cx="20738305" cy="76808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 name="Slide Number">
            <a:extLst>
              <a:ext uri="{FF2B5EF4-FFF2-40B4-BE49-F238E27FC236}">
                <a16:creationId xmlns:a16="http://schemas.microsoft.com/office/drawing/2014/main" id="{DB766189-80CE-A703-E292-9366EB64CAE0}"/>
              </a:ext>
            </a:extLst>
          </p:cNvPr>
          <p:cNvSpPr txBox="1">
            <a:spLocks noGrp="1"/>
          </p:cNvSpPr>
          <p:nvPr>
            <p:ph type="sldNum" sz="quarter" idx="4"/>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E46C0A"/>
                </a:solidFill>
                <a:latin typeface="Open Sans"/>
                <a:ea typeface="Open Sans"/>
                <a:cs typeface="Open Sans"/>
                <a:sym typeface="Open Sans"/>
              </a:defRPr>
            </a:lvl1pPr>
          </a:lstStyle>
          <a:p>
            <a:fld id="{86CB4B4D-7CA3-9044-876B-883B54F8677D}" type="slidenum">
              <a:rPr lang="en-IN" smtClean="0"/>
              <a:pPr/>
              <a:t>‹#›</a:t>
            </a:fld>
            <a:endParaRPr lang="en-IN"/>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EER | MFR | INDIA">
            <a:extLst>
              <a:ext uri="{FF2B5EF4-FFF2-40B4-BE49-F238E27FC236}">
                <a16:creationId xmlns:a16="http://schemas.microsoft.com/office/drawing/2014/main" id="{5756C156-BAFF-F354-1A4C-767C3126B277}"/>
              </a:ext>
            </a:extLst>
          </p:cNvPr>
          <p:cNvSpPr txBox="1"/>
          <p:nvPr userDrawn="1"/>
        </p:nvSpPr>
        <p:spPr>
          <a:xfrm>
            <a:off x="573815" y="12876838"/>
            <a:ext cx="4642558" cy="5274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IN" dirty="0">
                <a:solidFill>
                  <a:srgbClr val="E46C0A"/>
                </a:solidFill>
              </a:rPr>
              <a:t>CAPF | CBRN | INDIA</a:t>
            </a:r>
          </a:p>
        </p:txBody>
      </p:sp>
      <p:sp>
        <p:nvSpPr>
          <p:cNvPr id="3" name="Rectangle">
            <a:extLst>
              <a:ext uri="{FF2B5EF4-FFF2-40B4-BE49-F238E27FC236}">
                <a16:creationId xmlns:a16="http://schemas.microsoft.com/office/drawing/2014/main" id="{68B22D2E-D8EC-4A98-23F7-488A6E15488E}"/>
              </a:ext>
            </a:extLst>
          </p:cNvPr>
          <p:cNvSpPr/>
          <p:nvPr userDrawn="1"/>
        </p:nvSpPr>
        <p:spPr>
          <a:xfrm>
            <a:off x="1016000" y="13512800"/>
            <a:ext cx="3815338" cy="203200"/>
          </a:xfrm>
          <a:prstGeom prst="rect">
            <a:avLst/>
          </a:prstGeom>
          <a:solidFill>
            <a:srgbClr val="F7903B"/>
          </a:solidFill>
          <a:ln w="12700">
            <a:miter lim="400000"/>
          </a:ln>
        </p:spPr>
        <p:txBody>
          <a:bodyPr lIns="78283" tIns="78283" rIns="78283" bIns="78283"/>
          <a:lstStyle/>
          <a:p>
            <a:endParaRPr/>
          </a:p>
        </p:txBody>
      </p:sp>
      <p:sp>
        <p:nvSpPr>
          <p:cNvPr id="4" name="PPT 2 -">
            <a:extLst>
              <a:ext uri="{FF2B5EF4-FFF2-40B4-BE49-F238E27FC236}">
                <a16:creationId xmlns:a16="http://schemas.microsoft.com/office/drawing/2014/main" id="{8B0424C2-D99E-7E04-A2DF-88986D9AF56C}"/>
              </a:ext>
            </a:extLst>
          </p:cNvPr>
          <p:cNvSpPr txBox="1"/>
          <p:nvPr userDrawn="1"/>
        </p:nvSpPr>
        <p:spPr>
          <a:xfrm>
            <a:off x="21546983" y="12813338"/>
            <a:ext cx="1406835" cy="6197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1</a:t>
            </a:r>
            <a:r>
              <a:rPr b="1" dirty="0">
                <a:solidFill>
                  <a:srgbClr val="E46C0A"/>
                </a:solidFill>
              </a:rPr>
              <a:t> -</a:t>
            </a:r>
          </a:p>
        </p:txBody>
      </p:sp>
      <p:sp>
        <p:nvSpPr>
          <p:cNvPr id="7" name="Rectangle">
            <a:extLst>
              <a:ext uri="{FF2B5EF4-FFF2-40B4-BE49-F238E27FC236}">
                <a16:creationId xmlns:a16="http://schemas.microsoft.com/office/drawing/2014/main" id="{96D4E023-009E-D84A-59B6-CFE974A124D7}"/>
              </a:ext>
            </a:extLst>
          </p:cNvPr>
          <p:cNvSpPr/>
          <p:nvPr userDrawn="1"/>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8" name="Slide Number">
            <a:extLst>
              <a:ext uri="{FF2B5EF4-FFF2-40B4-BE49-F238E27FC236}">
                <a16:creationId xmlns:a16="http://schemas.microsoft.com/office/drawing/2014/main" id="{AE68C5C7-2EFC-EA6F-F155-AFCE48EDDBA0}"/>
              </a:ext>
            </a:extLst>
          </p:cNvPr>
          <p:cNvSpPr txBox="1">
            <a:spLocks noGrp="1"/>
          </p:cNvSpPr>
          <p:nvPr>
            <p:ph type="sldNum" sz="quarter" idx="4"/>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E46C0A"/>
                </a:solidFill>
                <a:latin typeface="Open Sans"/>
                <a:ea typeface="Open Sans"/>
                <a:cs typeface="Open Sans"/>
                <a:sym typeface="Open Sans"/>
              </a:defRPr>
            </a:lvl1pPr>
          </a:lstStyle>
          <a:p>
            <a:fld id="{86CB4B4D-7CA3-9044-876B-883B54F8677D}" type="slidenum">
              <a:rPr lang="en-IN" smtClean="0"/>
              <a:pPr/>
              <a:t>‹#›</a:t>
            </a:fld>
            <a:endParaRPr lang="en-IN"/>
          </a:p>
        </p:txBody>
      </p:sp>
      <p:pic>
        <p:nvPicPr>
          <p:cNvPr id="9" name="Picture 8">
            <a:extLst>
              <a:ext uri="{FF2B5EF4-FFF2-40B4-BE49-F238E27FC236}">
                <a16:creationId xmlns:a16="http://schemas.microsoft.com/office/drawing/2014/main" id="{52F0AADA-859D-78CF-9D35-252F008CC64E}"/>
              </a:ext>
            </a:extLst>
          </p:cNvPr>
          <p:cNvPicPr>
            <a:picLocks noChangeAspect="1"/>
          </p:cNvPicPr>
          <p:nvPr userDrawn="1"/>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10" name="Picture 9">
            <a:extLst>
              <a:ext uri="{FF2B5EF4-FFF2-40B4-BE49-F238E27FC236}">
                <a16:creationId xmlns:a16="http://schemas.microsoft.com/office/drawing/2014/main" id="{10532392-C092-E8C8-A7B3-5E60F6BFED10}"/>
              </a:ext>
            </a:extLst>
          </p:cNvPr>
          <p:cNvPicPr>
            <a:picLocks/>
          </p:cNvPicPr>
          <p:nvPr userDrawn="1"/>
        </p:nvPicPr>
        <p:blipFill>
          <a:blip r:embed="rId10"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7" r:id="rId4"/>
    <p:sldLayoutId id="2147483652" r:id="rId5"/>
    <p:sldLayoutId id="2147483653" r:id="rId6"/>
    <p:sldLayoutId id="2147483654" r:id="rId7"/>
  </p:sldLayoutIdLst>
  <p:transition spd="med"/>
  <p:hf hdr="0" dt="0"/>
  <p:txStyles>
    <p:titleStyle>
      <a:lvl1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1pPr>
      <a:lvl2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2pPr>
      <a:lvl3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3pPr>
      <a:lvl4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4pPr>
      <a:lvl5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5pPr>
      <a:lvl6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6pPr>
      <a:lvl7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7pPr>
      <a:lvl8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8pPr>
      <a:lvl9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9pPr>
    </p:titleStyle>
    <p:bodyStyle>
      <a:lvl1pPr marL="0" marR="0" indent="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p:bodyStyle>
    <p:otherStyle>
      <a:lvl1pPr marL="0" marR="0" indent="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1pPr>
      <a:lvl2pPr marL="0" marR="0" indent="4572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2pPr>
      <a:lvl3pPr marL="0" marR="0" indent="9144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3pPr>
      <a:lvl4pPr marL="0" marR="0" indent="13716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4pPr>
      <a:lvl5pPr marL="0" marR="0" indent="18288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5pPr>
      <a:lvl6pPr marL="0" marR="0" indent="22860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6pPr>
      <a:lvl7pPr marL="0" marR="0" indent="27432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7pPr>
      <a:lvl8pPr marL="0" marR="0" indent="32004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8pPr>
      <a:lvl9pPr marL="0" marR="0" indent="36576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p:cNvSpPr/>
          <p:nvPr/>
        </p:nvSpPr>
        <p:spPr>
          <a:xfrm>
            <a:off x="1012733" y="13538588"/>
            <a:ext cx="3815338" cy="203200"/>
          </a:xfrm>
          <a:prstGeom prst="rect">
            <a:avLst/>
          </a:prstGeom>
          <a:solidFill>
            <a:srgbClr val="F7903B"/>
          </a:solidFill>
          <a:ln w="12700">
            <a:miter lim="400000"/>
          </a:ln>
        </p:spPr>
        <p:txBody>
          <a:bodyPr lIns="78283" tIns="78283" rIns="78283" bIns="78283"/>
          <a:lstStyle/>
          <a:p>
            <a:endParaRPr/>
          </a:p>
        </p:txBody>
      </p:sp>
      <p:sp>
        <p:nvSpPr>
          <p:cNvPr id="83" name="Shape"/>
          <p:cNvSpPr/>
          <p:nvPr/>
        </p:nvSpPr>
        <p:spPr>
          <a:xfrm>
            <a:off x="0" y="3880188"/>
            <a:ext cx="13669107" cy="4928531"/>
          </a:xfrm>
          <a:custGeom>
            <a:avLst/>
            <a:gdLst/>
            <a:ahLst/>
            <a:cxnLst>
              <a:cxn ang="0">
                <a:pos x="wd2" y="hd2"/>
              </a:cxn>
              <a:cxn ang="5400000">
                <a:pos x="wd2" y="hd2"/>
              </a:cxn>
              <a:cxn ang="10800000">
                <a:pos x="wd2" y="hd2"/>
              </a:cxn>
              <a:cxn ang="16200000">
                <a:pos x="wd2" y="hd2"/>
              </a:cxn>
            </a:cxnLst>
            <a:rect l="0" t="0" r="r" b="b"/>
            <a:pathLst>
              <a:path w="21600" h="21600" extrusionOk="0">
                <a:moveTo>
                  <a:pt x="3" y="0"/>
                </a:moveTo>
                <a:lnTo>
                  <a:pt x="21600" y="0"/>
                </a:lnTo>
                <a:lnTo>
                  <a:pt x="19937" y="21600"/>
                </a:lnTo>
                <a:lnTo>
                  <a:pt x="0" y="21600"/>
                </a:lnTo>
                <a:lnTo>
                  <a:pt x="3" y="0"/>
                </a:lnTo>
                <a:close/>
              </a:path>
            </a:pathLst>
          </a:custGeom>
          <a:solidFill>
            <a:schemeClr val="accent6">
              <a:alpha val="90000"/>
            </a:schemeClr>
          </a:solidFill>
          <a:ln w="12700">
            <a:miter lim="400000"/>
          </a:ln>
        </p:spPr>
        <p:txBody>
          <a:bodyPr lIns="78283" tIns="78283" rIns="78283" bIns="78283"/>
          <a:lstStyle/>
          <a:p>
            <a:endParaRPr/>
          </a:p>
        </p:txBody>
      </p:sp>
      <p:sp>
        <p:nvSpPr>
          <p:cNvPr id="84" name="LESSON 2…"/>
          <p:cNvSpPr txBox="1"/>
          <p:nvPr/>
        </p:nvSpPr>
        <p:spPr>
          <a:xfrm>
            <a:off x="1016000" y="4706678"/>
            <a:ext cx="10382141" cy="32050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p>
            <a:pPr defTabSz="2438400">
              <a:defRPr sz="6400" b="1">
                <a:solidFill>
                  <a:srgbClr val="FFFFFF"/>
                </a:solidFill>
                <a:latin typeface="Open Sans"/>
                <a:ea typeface="Open Sans"/>
                <a:cs typeface="Open Sans"/>
                <a:sym typeface="Open Sans"/>
              </a:defRPr>
            </a:pPr>
            <a:r>
              <a:rPr lang="en-IN" sz="6600" dirty="0"/>
              <a:t>LESSON 01</a:t>
            </a:r>
          </a:p>
          <a:p>
            <a:pPr defTabSz="2438400">
              <a:defRPr sz="6400" cap="all">
                <a:solidFill>
                  <a:srgbClr val="FFFFFF"/>
                </a:solidFill>
                <a:latin typeface="Open Sans"/>
                <a:ea typeface="Open Sans"/>
                <a:cs typeface="Open Sans"/>
                <a:sym typeface="Open Sans"/>
              </a:defRPr>
            </a:pPr>
            <a:r>
              <a:rPr lang="en-US" sz="6600" dirty="0"/>
              <a:t>Definition and terminology </a:t>
            </a:r>
            <a:endParaRPr lang="en-IN" sz="6600" dirty="0"/>
          </a:p>
        </p:txBody>
      </p:sp>
      <p:sp>
        <p:nvSpPr>
          <p:cNvPr id="85" name="Shape"/>
          <p:cNvSpPr/>
          <p:nvPr/>
        </p:nvSpPr>
        <p:spPr>
          <a:xfrm flipH="1">
            <a:off x="-56720" y="-58503"/>
            <a:ext cx="24497477" cy="25221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chemeClr val="accent6">
              <a:lumMod val="40000"/>
              <a:lumOff val="60000"/>
            </a:schemeClr>
          </a:solidFill>
          <a:ln w="12700" cap="flat">
            <a:noFill/>
            <a:miter lim="400000"/>
          </a:ln>
          <a:effectLst/>
        </p:spPr>
        <p:txBody>
          <a:bodyPr wrap="square" lIns="78283" tIns="78283" rIns="78283" bIns="78283" numCol="1" anchor="t">
            <a:noAutofit/>
          </a:bodyPr>
          <a:lstStyle/>
          <a:p>
            <a:endParaRPr/>
          </a:p>
        </p:txBody>
      </p:sp>
      <p:sp>
        <p:nvSpPr>
          <p:cNvPr id="4" name="Rectangle: Rounded Corners 3">
            <a:extLst>
              <a:ext uri="{FF2B5EF4-FFF2-40B4-BE49-F238E27FC236}">
                <a16:creationId xmlns:a16="http://schemas.microsoft.com/office/drawing/2014/main" id="{2E9EC43E-C7B1-EF48-5F3B-E2AF3723BE8A}"/>
              </a:ext>
            </a:extLst>
          </p:cNvPr>
          <p:cNvSpPr/>
          <p:nvPr/>
        </p:nvSpPr>
        <p:spPr>
          <a:xfrm>
            <a:off x="4831338" y="631924"/>
            <a:ext cx="16234425" cy="1196470"/>
          </a:xfrm>
          <a:prstGeom prst="roundRect">
            <a:avLst/>
          </a:prstGeom>
          <a:solidFill>
            <a:srgbClr val="FFFFFF"/>
          </a:solidFill>
          <a:ln w="25400" cap="flat">
            <a:solidFill>
              <a:schemeClr val="accent1"/>
            </a:solidFill>
            <a:prstDash val="solid"/>
            <a:round/>
          </a:ln>
          <a:effectLst>
            <a:outerShdw blurRad="101600" dist="12700" dir="2700000"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8283" tIns="78283" rIns="78283" bIns="78283" numCol="1" spcCol="38100" rtlCol="0" anchor="t">
            <a:spAutoFit/>
          </a:bodyPr>
          <a:lstStyle/>
          <a:p>
            <a:pPr algn="ctr"/>
            <a:r>
              <a:rPr lang="en-US" sz="6000" dirty="0">
                <a:solidFill>
                  <a:srgbClr val="C00000"/>
                </a:solidFill>
                <a:latin typeface="Arial Black" panose="020B0A04020102020204" pitchFamily="34" charset="0"/>
              </a:rPr>
              <a:t>CBRN Module: CAPF</a:t>
            </a:r>
            <a:endParaRPr kumimoji="0" lang="en-IN" sz="6000" b="0" i="0" u="none" strike="noStrike" cap="none" spc="0" normalizeH="0" baseline="0" dirty="0">
              <a:ln>
                <a:noFill/>
              </a:ln>
              <a:solidFill>
                <a:srgbClr val="C00000"/>
              </a:solidFill>
              <a:effectLst/>
              <a:uFillTx/>
              <a:latin typeface="Arial Black" panose="020B0A04020102020204" pitchFamily="34" charset="0"/>
              <a:sym typeface="Arial"/>
            </a:endParaRPr>
          </a:p>
        </p:txBody>
      </p:sp>
      <p:sp>
        <p:nvSpPr>
          <p:cNvPr id="7" name="AutoShape 2" descr="32.4 The Disaster Management Cycle - Population Health for Nurses | OpenStax">
            <a:extLst>
              <a:ext uri="{FF2B5EF4-FFF2-40B4-BE49-F238E27FC236}">
                <a16:creationId xmlns:a16="http://schemas.microsoft.com/office/drawing/2014/main" id="{4D1BA03F-4B3F-23DC-01F7-7A1F6312F2C4}"/>
              </a:ext>
            </a:extLst>
          </p:cNvPr>
          <p:cNvSpPr>
            <a:spLocks noChangeAspect="1" noChangeArrowheads="1"/>
          </p:cNvSpPr>
          <p:nvPr/>
        </p:nvSpPr>
        <p:spPr bwMode="auto">
          <a:xfrm>
            <a:off x="12039600" y="6705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0" name="Picture 9">
            <a:extLst>
              <a:ext uri="{FF2B5EF4-FFF2-40B4-BE49-F238E27FC236}">
                <a16:creationId xmlns:a16="http://schemas.microsoft.com/office/drawing/2014/main" id="{75D8E960-3AA9-22EC-7685-3C46A378FF6B}"/>
              </a:ext>
            </a:extLst>
          </p:cNvPr>
          <p:cNvPicPr>
            <a:picLocks noChangeAspect="1"/>
          </p:cNvPicPr>
          <p:nvPr/>
        </p:nvPicPr>
        <p:blipFill>
          <a:blip r:embed="rId3" cstate="print">
            <a:alphaModFix amt="70000"/>
            <a:extLst>
              <a:ext uri="{28A0092B-C50C-407E-A947-70E740481C1C}">
                <a14:useLocalDpi xmlns:a14="http://schemas.microsoft.com/office/drawing/2010/main" val="0"/>
              </a:ext>
            </a:extLst>
          </a:blip>
          <a:srcRect/>
          <a:stretch/>
        </p:blipFill>
        <p:spPr>
          <a:xfrm>
            <a:off x="9519149" y="5110089"/>
            <a:ext cx="2672851" cy="2522143"/>
          </a:xfrm>
          <a:prstGeom prst="rect">
            <a:avLst/>
          </a:prstGeom>
        </p:spPr>
      </p:pic>
      <p:pic>
        <p:nvPicPr>
          <p:cNvPr id="8" name="Picture 7">
            <a:extLst>
              <a:ext uri="{FF2B5EF4-FFF2-40B4-BE49-F238E27FC236}">
                <a16:creationId xmlns:a16="http://schemas.microsoft.com/office/drawing/2014/main" id="{AD3090FD-6B08-3911-9B2E-4298BEB31829}"/>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15810" y="80376"/>
            <a:ext cx="3181050" cy="2219517"/>
          </a:xfrm>
          <a:prstGeom prst="rect">
            <a:avLst/>
          </a:prstGeom>
        </p:spPr>
      </p:pic>
      <p:pic>
        <p:nvPicPr>
          <p:cNvPr id="11" name="Picture 10">
            <a:extLst>
              <a:ext uri="{FF2B5EF4-FFF2-40B4-BE49-F238E27FC236}">
                <a16:creationId xmlns:a16="http://schemas.microsoft.com/office/drawing/2014/main" id="{FB2A9AEF-AB38-7144-38E6-1F20536B3EA5}"/>
              </a:ext>
            </a:extLst>
          </p:cNvPr>
          <p:cNvPicPr>
            <a:picLocks/>
          </p:cNvPicPr>
          <p:nvPr/>
        </p:nvPicPr>
        <p:blipFill>
          <a:blip r:embed="rId5" cstate="print">
            <a:extLst>
              <a:ext uri="{28A0092B-C50C-407E-A947-70E740481C1C}">
                <a14:useLocalDpi xmlns:a14="http://schemas.microsoft.com/office/drawing/2010/main" val="0"/>
              </a:ext>
            </a:extLst>
          </a:blip>
          <a:srcRect/>
          <a:stretch/>
        </p:blipFill>
        <p:spPr>
          <a:xfrm>
            <a:off x="21986270" y="61680"/>
            <a:ext cx="2160000" cy="2376000"/>
          </a:xfrm>
          <a:prstGeom prst="rect">
            <a:avLst/>
          </a:prstGeom>
        </p:spPr>
      </p:pic>
      <p:pic>
        <p:nvPicPr>
          <p:cNvPr id="2" name="Picture 1">
            <a:extLst>
              <a:ext uri="{FF2B5EF4-FFF2-40B4-BE49-F238E27FC236}">
                <a16:creationId xmlns:a16="http://schemas.microsoft.com/office/drawing/2014/main" id="{999D0056-4120-1B80-2223-2EDBBBAC6B6E}"/>
              </a:ext>
            </a:extLst>
          </p:cNvPr>
          <p:cNvPicPr>
            <a:picLocks noChangeAspect="1"/>
          </p:cNvPicPr>
          <p:nvPr/>
        </p:nvPicPr>
        <p:blipFill>
          <a:blip r:embed="rId6"/>
          <a:stretch>
            <a:fillRect/>
          </a:stretch>
        </p:blipFill>
        <p:spPr>
          <a:xfrm>
            <a:off x="14256786" y="3577222"/>
            <a:ext cx="8809484" cy="8809484"/>
          </a:xfrm>
          <a:prstGeom prst="rect">
            <a:avLst/>
          </a:prstGeom>
        </p:spPr>
      </p:pic>
      <p:sp>
        <p:nvSpPr>
          <p:cNvPr id="3" name="TextBox 2">
            <a:extLst>
              <a:ext uri="{FF2B5EF4-FFF2-40B4-BE49-F238E27FC236}">
                <a16:creationId xmlns:a16="http://schemas.microsoft.com/office/drawing/2014/main" id="{4B4909E7-4E8F-FE25-4C29-2D95F512884F}"/>
              </a:ext>
            </a:extLst>
          </p:cNvPr>
          <p:cNvSpPr txBox="1"/>
          <p:nvPr/>
        </p:nvSpPr>
        <p:spPr>
          <a:xfrm>
            <a:off x="2920402" y="8934032"/>
            <a:ext cx="9623931" cy="646331"/>
          </a:xfrm>
          <a:prstGeom prst="rect">
            <a:avLst/>
          </a:prstGeom>
          <a:noFill/>
        </p:spPr>
        <p:txBody>
          <a:bodyPr wrap="square">
            <a:spAutoFit/>
          </a:bodyPr>
          <a:lstStyle/>
          <a:p>
            <a:r>
              <a:rPr lang="en-IN" b="1" dirty="0">
                <a:effectLst/>
                <a:latin typeface="Verdana" panose="020B0604030504040204" pitchFamily="34" charset="0"/>
                <a:ea typeface="Verdana" panose="020B0604030504040204" pitchFamily="34" charset="0"/>
                <a:cs typeface="Mangal" panose="02040503050203030202" pitchFamily="18" charset="0"/>
              </a:rPr>
              <a:t>Presented by:- Pavan Dev Gaur, 2IC</a:t>
            </a:r>
            <a:endParaRPr lang="en-US" b="1" dirty="0">
              <a:latin typeface="Verdana" panose="020B0604030504040204" pitchFamily="34" charset="0"/>
              <a:ea typeface="Verdana" panose="020B0604030504040204" pitchFamily="34" charset="0"/>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E6C25-895F-B293-F05E-CCFC6FC0B0A0}"/>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062B7A0B-9F55-86AA-4DD4-8964AB6CA710}"/>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C6E80003-E9A7-DB76-1493-56B63AE1D29B}"/>
              </a:ext>
            </a:extLst>
          </p:cNvPr>
          <p:cNvSpPr txBox="1"/>
          <p:nvPr/>
        </p:nvSpPr>
        <p:spPr>
          <a:xfrm>
            <a:off x="8564880" y="3888736"/>
            <a:ext cx="15076257" cy="94447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buFont typeface="+mj-lt"/>
              <a:buAutoNum type="arabicParenR" startAt="17"/>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Detector: </a:t>
            </a: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A device for determining the presence of significant amount of biological or chemical warfare agents.</a:t>
            </a:r>
          </a:p>
          <a:p>
            <a:pPr marL="1143000" indent="-1143000" algn="just">
              <a:buFont typeface="+mj-lt"/>
              <a:buAutoNum type="arabicParenR" startAt="17"/>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Dose:</a:t>
            </a: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 The amount of a Radiological energy, biological agent or chemical warfare agent absorbed by an individual.</a:t>
            </a:r>
          </a:p>
          <a:p>
            <a:pPr marL="1143000" indent="-1143000" algn="just">
              <a:buFont typeface="+mj-lt"/>
              <a:buAutoNum type="arabicParenR" startAt="17"/>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Effective Dose: </a:t>
            </a: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Dose required for producing desired effects</a:t>
            </a:r>
          </a:p>
        </p:txBody>
      </p:sp>
      <p:sp>
        <p:nvSpPr>
          <p:cNvPr id="115" name="Rectangle">
            <a:extLst>
              <a:ext uri="{FF2B5EF4-FFF2-40B4-BE49-F238E27FC236}">
                <a16:creationId xmlns:a16="http://schemas.microsoft.com/office/drawing/2014/main" id="{38D4B0EF-898D-D87B-8F9C-9166090684DB}"/>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D8A21596-E945-CB41-2CE3-5258E6DF25AD}"/>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10</a:t>
            </a:fld>
            <a:endParaRPr dirty="0"/>
          </a:p>
        </p:txBody>
      </p:sp>
      <p:sp>
        <p:nvSpPr>
          <p:cNvPr id="9" name="Course Purpose">
            <a:extLst>
              <a:ext uri="{FF2B5EF4-FFF2-40B4-BE49-F238E27FC236}">
                <a16:creationId xmlns:a16="http://schemas.microsoft.com/office/drawing/2014/main" id="{B2B58568-0493-F452-7610-26630DC27244}"/>
              </a:ext>
            </a:extLst>
          </p:cNvPr>
          <p:cNvSpPr txBox="1"/>
          <p:nvPr/>
        </p:nvSpPr>
        <p:spPr>
          <a:xfrm>
            <a:off x="742863" y="2812493"/>
            <a:ext cx="7113118" cy="45900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terminology related with Chemical Emergency </a:t>
            </a:r>
            <a:endParaRPr lang="en-US" sz="8800" dirty="0"/>
          </a:p>
        </p:txBody>
      </p:sp>
      <p:pic>
        <p:nvPicPr>
          <p:cNvPr id="2" name="Picture 1">
            <a:extLst>
              <a:ext uri="{FF2B5EF4-FFF2-40B4-BE49-F238E27FC236}">
                <a16:creationId xmlns:a16="http://schemas.microsoft.com/office/drawing/2014/main" id="{EEF32CD8-069D-A88A-7101-16998EDA0BF8}"/>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9C4775E3-E0AD-7C1C-A2C2-23AE19929923}"/>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5" name="TextBox 4">
            <a:extLst>
              <a:ext uri="{FF2B5EF4-FFF2-40B4-BE49-F238E27FC236}">
                <a16:creationId xmlns:a16="http://schemas.microsoft.com/office/drawing/2014/main" id="{7FEC3B28-CB83-4CC8-F609-B49E77389EC3}"/>
              </a:ext>
            </a:extLst>
          </p:cNvPr>
          <p:cNvSpPr txBox="1"/>
          <p:nvPr/>
        </p:nvSpPr>
        <p:spPr>
          <a:xfrm>
            <a:off x="742863" y="7402570"/>
            <a:ext cx="707915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800" b="1">
                <a:solidFill>
                  <a:srgbClr val="FF0000"/>
                </a:solidFill>
                <a:latin typeface="Open Sans" panose="020B0606030504020204" pitchFamily="34" charset="0"/>
                <a:ea typeface="Open Sans" panose="020B0606030504020204" pitchFamily="34" charset="0"/>
                <a:cs typeface="Open Sans" panose="020B0606030504020204" pitchFamily="34" charset="0"/>
              </a:rPr>
              <a:t>Cont…</a:t>
            </a:r>
            <a:endParaRPr lang="en-IN" sz="4800" dirty="0">
              <a:solidFill>
                <a:srgbClr val="FF0000"/>
              </a:solidFill>
            </a:endParaRPr>
          </a:p>
        </p:txBody>
      </p:sp>
      <p:sp>
        <p:nvSpPr>
          <p:cNvPr id="4" name="PPT 2 -">
            <a:extLst>
              <a:ext uri="{FF2B5EF4-FFF2-40B4-BE49-F238E27FC236}">
                <a16:creationId xmlns:a16="http://schemas.microsoft.com/office/drawing/2014/main" id="{03F1837A-BDF8-B4DC-4C31-6DC5DF9ED720}"/>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Tree>
    <p:extLst>
      <p:ext uri="{BB962C8B-B14F-4D97-AF65-F5344CB8AC3E}">
        <p14:creationId xmlns:p14="http://schemas.microsoft.com/office/powerpoint/2010/main" val="232560355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B0A60-2A71-728D-7ADC-4DBD30845CE6}"/>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DC6BA78E-6662-F6EF-D929-6BF2E32FCA16}"/>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F97847E0-2BD3-1184-4D13-68D4EAFF5DF9}"/>
              </a:ext>
            </a:extLst>
          </p:cNvPr>
          <p:cNvSpPr txBox="1"/>
          <p:nvPr/>
        </p:nvSpPr>
        <p:spPr>
          <a:xfrm>
            <a:off x="8564880" y="3888736"/>
            <a:ext cx="15076257" cy="8840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buFont typeface="+mj-lt"/>
              <a:buAutoNum type="arabicParenR" startAt="20"/>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Flash Back: </a:t>
            </a: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A phenomenon, occurs when a trail of flammable material is ignited by a distant spark or ignition source.</a:t>
            </a:r>
          </a:p>
          <a:p>
            <a:pPr marL="1143000" indent="-1143000" algn="just">
              <a:buFont typeface="+mj-lt"/>
              <a:buAutoNum type="arabicParenR" startAt="20"/>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Flash Point: </a:t>
            </a: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Temperature at which a liquid will give off enough flammable vapor to ignite.</a:t>
            </a:r>
          </a:p>
          <a:p>
            <a:pPr marL="1143000" indent="-1143000" algn="just">
              <a:buFont typeface="+mj-lt"/>
              <a:buAutoNum type="arabicParenR" startAt="20"/>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Foam: </a:t>
            </a: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Firefighting material consisting of small bubbles of air, water, and concentrating agents.</a:t>
            </a:r>
            <a:endPar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5" name="Rectangle">
            <a:extLst>
              <a:ext uri="{FF2B5EF4-FFF2-40B4-BE49-F238E27FC236}">
                <a16:creationId xmlns:a16="http://schemas.microsoft.com/office/drawing/2014/main" id="{4EABBF61-E609-71DC-75DF-B82EFC14FE62}"/>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28592264-45C7-55F6-1559-7534905E883F}"/>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11</a:t>
            </a:fld>
            <a:endParaRPr dirty="0"/>
          </a:p>
        </p:txBody>
      </p:sp>
      <p:sp>
        <p:nvSpPr>
          <p:cNvPr id="9" name="Course Purpose">
            <a:extLst>
              <a:ext uri="{FF2B5EF4-FFF2-40B4-BE49-F238E27FC236}">
                <a16:creationId xmlns:a16="http://schemas.microsoft.com/office/drawing/2014/main" id="{333659E0-D818-D262-25C0-72138B33AE64}"/>
              </a:ext>
            </a:extLst>
          </p:cNvPr>
          <p:cNvSpPr txBox="1"/>
          <p:nvPr/>
        </p:nvSpPr>
        <p:spPr>
          <a:xfrm>
            <a:off x="742863" y="2812493"/>
            <a:ext cx="7113118" cy="45900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terminology related with Chemical Emergency </a:t>
            </a:r>
            <a:endParaRPr lang="en-US" sz="8800" dirty="0"/>
          </a:p>
        </p:txBody>
      </p:sp>
      <p:pic>
        <p:nvPicPr>
          <p:cNvPr id="2" name="Picture 1">
            <a:extLst>
              <a:ext uri="{FF2B5EF4-FFF2-40B4-BE49-F238E27FC236}">
                <a16:creationId xmlns:a16="http://schemas.microsoft.com/office/drawing/2014/main" id="{E0BB4F41-4200-D365-08B3-ADC3A83BC084}"/>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B028791D-B35F-3934-D80D-1A11A3DB3A67}"/>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5" name="TextBox 4">
            <a:extLst>
              <a:ext uri="{FF2B5EF4-FFF2-40B4-BE49-F238E27FC236}">
                <a16:creationId xmlns:a16="http://schemas.microsoft.com/office/drawing/2014/main" id="{AD13424A-713D-0E0A-27B6-F4F36CA3DD87}"/>
              </a:ext>
            </a:extLst>
          </p:cNvPr>
          <p:cNvSpPr txBox="1"/>
          <p:nvPr/>
        </p:nvSpPr>
        <p:spPr>
          <a:xfrm>
            <a:off x="742863" y="7402570"/>
            <a:ext cx="707915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800" b="1">
                <a:solidFill>
                  <a:srgbClr val="FF0000"/>
                </a:solidFill>
                <a:latin typeface="Open Sans" panose="020B0606030504020204" pitchFamily="34" charset="0"/>
                <a:ea typeface="Open Sans" panose="020B0606030504020204" pitchFamily="34" charset="0"/>
                <a:cs typeface="Open Sans" panose="020B0606030504020204" pitchFamily="34" charset="0"/>
              </a:rPr>
              <a:t>Cont…</a:t>
            </a:r>
            <a:endParaRPr lang="en-IN" sz="4800" dirty="0">
              <a:solidFill>
                <a:srgbClr val="FF0000"/>
              </a:solidFill>
            </a:endParaRPr>
          </a:p>
        </p:txBody>
      </p:sp>
      <p:sp>
        <p:nvSpPr>
          <p:cNvPr id="4" name="PPT 2 -">
            <a:extLst>
              <a:ext uri="{FF2B5EF4-FFF2-40B4-BE49-F238E27FC236}">
                <a16:creationId xmlns:a16="http://schemas.microsoft.com/office/drawing/2014/main" id="{2FBD8529-6CA0-648B-A87E-FCAC39D3C4D6}"/>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Tree>
    <p:extLst>
      <p:ext uri="{BB962C8B-B14F-4D97-AF65-F5344CB8AC3E}">
        <p14:creationId xmlns:p14="http://schemas.microsoft.com/office/powerpoint/2010/main" val="91455328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1975F-E1F0-853D-BB4E-E39D85AF6380}"/>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53727134-1271-D85F-7426-9AD1158F7DC5}"/>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8A5BA699-1272-9ACD-70BE-635111DD427F}"/>
              </a:ext>
            </a:extLst>
          </p:cNvPr>
          <p:cNvSpPr txBox="1"/>
          <p:nvPr/>
        </p:nvSpPr>
        <p:spPr>
          <a:xfrm>
            <a:off x="8564880" y="3888736"/>
            <a:ext cx="15076257" cy="97227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buFont typeface="+mj-lt"/>
              <a:buAutoNum type="arabicParenR" startAt="23"/>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Hazardous Material: </a:t>
            </a: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Any substance or mixture of substances having properties capable of producing adverse effects on the health or safety of a human being.</a:t>
            </a:r>
          </a:p>
          <a:p>
            <a:pPr marL="1143000" indent="-1143000" algn="just">
              <a:buFont typeface="+mj-lt"/>
              <a:buAutoNum type="arabicParenR" startAt="23"/>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Immediately Dangerous to Life and Health (IDLH): </a:t>
            </a: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Maximum concentration from which one could escape within 30 minutes without any escape-impairing symptoms or any irreversible health effects</a:t>
            </a: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115" name="Rectangle">
            <a:extLst>
              <a:ext uri="{FF2B5EF4-FFF2-40B4-BE49-F238E27FC236}">
                <a16:creationId xmlns:a16="http://schemas.microsoft.com/office/drawing/2014/main" id="{2A6A2221-621A-71F5-9A3E-39970DA88083}"/>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F286C91C-86C5-7B27-533D-9F3CECEB8A12}"/>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12</a:t>
            </a:fld>
            <a:endParaRPr dirty="0"/>
          </a:p>
        </p:txBody>
      </p:sp>
      <p:sp>
        <p:nvSpPr>
          <p:cNvPr id="9" name="Course Purpose">
            <a:extLst>
              <a:ext uri="{FF2B5EF4-FFF2-40B4-BE49-F238E27FC236}">
                <a16:creationId xmlns:a16="http://schemas.microsoft.com/office/drawing/2014/main" id="{DF1CC02D-4CC5-A3C7-09A8-6DA3D2D5C49A}"/>
              </a:ext>
            </a:extLst>
          </p:cNvPr>
          <p:cNvSpPr txBox="1"/>
          <p:nvPr/>
        </p:nvSpPr>
        <p:spPr>
          <a:xfrm>
            <a:off x="742863" y="2812493"/>
            <a:ext cx="7113118" cy="45900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terminology related with Chemical Emergency </a:t>
            </a:r>
            <a:endParaRPr lang="en-US" sz="8800" dirty="0"/>
          </a:p>
        </p:txBody>
      </p:sp>
      <p:pic>
        <p:nvPicPr>
          <p:cNvPr id="2" name="Picture 1">
            <a:extLst>
              <a:ext uri="{FF2B5EF4-FFF2-40B4-BE49-F238E27FC236}">
                <a16:creationId xmlns:a16="http://schemas.microsoft.com/office/drawing/2014/main" id="{7666D0C0-A4EA-6EFE-C559-F6625AD737D2}"/>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D58E55D2-3FE9-23CD-6323-9D2EDB0A3933}"/>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5" name="TextBox 4">
            <a:extLst>
              <a:ext uri="{FF2B5EF4-FFF2-40B4-BE49-F238E27FC236}">
                <a16:creationId xmlns:a16="http://schemas.microsoft.com/office/drawing/2014/main" id="{F4380EFF-0156-103F-6645-74E966A48A95}"/>
              </a:ext>
            </a:extLst>
          </p:cNvPr>
          <p:cNvSpPr txBox="1"/>
          <p:nvPr/>
        </p:nvSpPr>
        <p:spPr>
          <a:xfrm>
            <a:off x="742863" y="7402570"/>
            <a:ext cx="707915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800" b="1">
                <a:solidFill>
                  <a:srgbClr val="FF0000"/>
                </a:solidFill>
                <a:latin typeface="Open Sans" panose="020B0606030504020204" pitchFamily="34" charset="0"/>
                <a:ea typeface="Open Sans" panose="020B0606030504020204" pitchFamily="34" charset="0"/>
                <a:cs typeface="Open Sans" panose="020B0606030504020204" pitchFamily="34" charset="0"/>
              </a:rPr>
              <a:t>Cont…</a:t>
            </a:r>
            <a:endParaRPr lang="en-IN" sz="4800" dirty="0">
              <a:solidFill>
                <a:srgbClr val="FF0000"/>
              </a:solidFill>
            </a:endParaRPr>
          </a:p>
        </p:txBody>
      </p:sp>
      <p:sp>
        <p:nvSpPr>
          <p:cNvPr id="4" name="PPT 2 -">
            <a:extLst>
              <a:ext uri="{FF2B5EF4-FFF2-40B4-BE49-F238E27FC236}">
                <a16:creationId xmlns:a16="http://schemas.microsoft.com/office/drawing/2014/main" id="{98D3F1A1-515A-364D-CF4E-96C1DE715972}"/>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Tree>
    <p:extLst>
      <p:ext uri="{BB962C8B-B14F-4D97-AF65-F5344CB8AC3E}">
        <p14:creationId xmlns:p14="http://schemas.microsoft.com/office/powerpoint/2010/main" val="363237376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FEE95-8948-A146-D8B7-E813800523D4}"/>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AFCFB15A-E15F-D310-2480-2B6F7BE2ED23}"/>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B66B6778-A325-92F5-EC20-28292C6DCF1E}"/>
              </a:ext>
            </a:extLst>
          </p:cNvPr>
          <p:cNvSpPr txBox="1"/>
          <p:nvPr/>
        </p:nvSpPr>
        <p:spPr>
          <a:xfrm>
            <a:off x="8564880" y="3888736"/>
            <a:ext cx="15076257" cy="95251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buFont typeface="+mj-lt"/>
              <a:buAutoNum type="arabicParenR" startAt="25"/>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Irritant: </a:t>
            </a: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Substance which, by contact in sufficient concentration for a sufficient period of time, will cause an inflammatory response or reaction of the eye, skin, or respiratory system.</a:t>
            </a:r>
          </a:p>
          <a:p>
            <a:pPr marL="1143000" indent="-1143000" algn="just">
              <a:buFont typeface="+mj-lt"/>
              <a:buAutoNum type="arabicParenR" startAt="25"/>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Irritant: </a:t>
            </a: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Substance which, by contact in sufficient concentration for a sufficient period of time, will cause an inflammatory response or reaction of the eye, skin, or respiratory system.</a:t>
            </a:r>
            <a:endPar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5" name="Rectangle">
            <a:extLst>
              <a:ext uri="{FF2B5EF4-FFF2-40B4-BE49-F238E27FC236}">
                <a16:creationId xmlns:a16="http://schemas.microsoft.com/office/drawing/2014/main" id="{80D78320-82A8-3A18-AA82-31059F24A1BB}"/>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7F31DB99-0693-686B-5277-76BD45BCF2C8}"/>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13</a:t>
            </a:fld>
            <a:endParaRPr dirty="0"/>
          </a:p>
        </p:txBody>
      </p:sp>
      <p:sp>
        <p:nvSpPr>
          <p:cNvPr id="9" name="Course Purpose">
            <a:extLst>
              <a:ext uri="{FF2B5EF4-FFF2-40B4-BE49-F238E27FC236}">
                <a16:creationId xmlns:a16="http://schemas.microsoft.com/office/drawing/2014/main" id="{5929D0E9-E460-493D-F92E-6BD3678D1BF0}"/>
              </a:ext>
            </a:extLst>
          </p:cNvPr>
          <p:cNvSpPr txBox="1"/>
          <p:nvPr/>
        </p:nvSpPr>
        <p:spPr>
          <a:xfrm>
            <a:off x="742863" y="2812493"/>
            <a:ext cx="7113118" cy="45900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terminology related with Chemical Emergency </a:t>
            </a:r>
            <a:endParaRPr lang="en-US" sz="8800" dirty="0"/>
          </a:p>
        </p:txBody>
      </p:sp>
      <p:pic>
        <p:nvPicPr>
          <p:cNvPr id="2" name="Picture 1">
            <a:extLst>
              <a:ext uri="{FF2B5EF4-FFF2-40B4-BE49-F238E27FC236}">
                <a16:creationId xmlns:a16="http://schemas.microsoft.com/office/drawing/2014/main" id="{8507F40A-9A53-720A-4159-1D453CF6E1F6}"/>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F2B9B0AF-9475-5D34-657F-372AC9E3E2B2}"/>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5" name="TextBox 4">
            <a:extLst>
              <a:ext uri="{FF2B5EF4-FFF2-40B4-BE49-F238E27FC236}">
                <a16:creationId xmlns:a16="http://schemas.microsoft.com/office/drawing/2014/main" id="{FB6825A6-0AF5-2B96-1511-45DB691020E9}"/>
              </a:ext>
            </a:extLst>
          </p:cNvPr>
          <p:cNvSpPr txBox="1"/>
          <p:nvPr/>
        </p:nvSpPr>
        <p:spPr>
          <a:xfrm>
            <a:off x="742863" y="7402570"/>
            <a:ext cx="707915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800" b="1">
                <a:solidFill>
                  <a:srgbClr val="FF0000"/>
                </a:solidFill>
                <a:latin typeface="Open Sans" panose="020B0606030504020204" pitchFamily="34" charset="0"/>
                <a:ea typeface="Open Sans" panose="020B0606030504020204" pitchFamily="34" charset="0"/>
                <a:cs typeface="Open Sans" panose="020B0606030504020204" pitchFamily="34" charset="0"/>
              </a:rPr>
              <a:t>Cont…</a:t>
            </a:r>
            <a:endParaRPr lang="en-IN" sz="4800" dirty="0">
              <a:solidFill>
                <a:srgbClr val="FF0000"/>
              </a:solidFill>
            </a:endParaRPr>
          </a:p>
        </p:txBody>
      </p:sp>
      <p:sp>
        <p:nvSpPr>
          <p:cNvPr id="4" name="PPT 2 -">
            <a:extLst>
              <a:ext uri="{FF2B5EF4-FFF2-40B4-BE49-F238E27FC236}">
                <a16:creationId xmlns:a16="http://schemas.microsoft.com/office/drawing/2014/main" id="{63300C19-85DA-A168-0CD8-FBF95D18579B}"/>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Tree>
    <p:extLst>
      <p:ext uri="{BB962C8B-B14F-4D97-AF65-F5344CB8AC3E}">
        <p14:creationId xmlns:p14="http://schemas.microsoft.com/office/powerpoint/2010/main" val="231169774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E227D-BDCC-B24B-618A-357C4ACF1A73}"/>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C781D34A-30D7-5819-41A1-410D42DF064F}"/>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3F2EF385-F71D-6B28-E9F3-BDA24E39B4E6}"/>
              </a:ext>
            </a:extLst>
          </p:cNvPr>
          <p:cNvSpPr txBox="1"/>
          <p:nvPr/>
        </p:nvSpPr>
        <p:spPr>
          <a:xfrm>
            <a:off x="8564880" y="3888736"/>
            <a:ext cx="15076257" cy="101612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buFont typeface="+mj-lt"/>
              <a:buAutoNum type="arabicParenR" startAt="25"/>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Non-Persistent: </a:t>
            </a: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term used for chemical agent when the hazard produced by it, though serious, last for very short duration.</a:t>
            </a:r>
          </a:p>
          <a:p>
            <a:pPr marL="1143000" indent="-1143000" algn="just">
              <a:buFont typeface="+mj-lt"/>
              <a:buAutoNum type="arabicParenR" startAt="25"/>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Oxidizing Agent: </a:t>
            </a: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Chemical or substance that brings about an oxidation reaction.</a:t>
            </a:r>
          </a:p>
          <a:p>
            <a:pPr marL="1143000" indent="-1143000" algn="just">
              <a:buFont typeface="+mj-lt"/>
              <a:buAutoNum type="arabicParenR" startAt="25"/>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Personal Protective Equipment (PPE): </a:t>
            </a: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Devices or clothing worn to help isolate a worker from direct exposure to hazardous materials.</a:t>
            </a:r>
            <a:endPar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5" name="Rectangle">
            <a:extLst>
              <a:ext uri="{FF2B5EF4-FFF2-40B4-BE49-F238E27FC236}">
                <a16:creationId xmlns:a16="http://schemas.microsoft.com/office/drawing/2014/main" id="{D6FEF763-403F-2542-F066-E3CCEB6FFB70}"/>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43E296D5-CAD8-E0D1-AD54-9AFE3DA6E9D4}"/>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14</a:t>
            </a:fld>
            <a:endParaRPr dirty="0"/>
          </a:p>
        </p:txBody>
      </p:sp>
      <p:sp>
        <p:nvSpPr>
          <p:cNvPr id="9" name="Course Purpose">
            <a:extLst>
              <a:ext uri="{FF2B5EF4-FFF2-40B4-BE49-F238E27FC236}">
                <a16:creationId xmlns:a16="http://schemas.microsoft.com/office/drawing/2014/main" id="{3E973CDA-7623-5F25-0B1D-FBB929F2F249}"/>
              </a:ext>
            </a:extLst>
          </p:cNvPr>
          <p:cNvSpPr txBox="1"/>
          <p:nvPr/>
        </p:nvSpPr>
        <p:spPr>
          <a:xfrm>
            <a:off x="742863" y="2812493"/>
            <a:ext cx="7113118" cy="45900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terminology related with Chemical Emergency </a:t>
            </a:r>
            <a:endParaRPr lang="en-US" sz="8800" dirty="0"/>
          </a:p>
        </p:txBody>
      </p:sp>
      <p:pic>
        <p:nvPicPr>
          <p:cNvPr id="2" name="Picture 1">
            <a:extLst>
              <a:ext uri="{FF2B5EF4-FFF2-40B4-BE49-F238E27FC236}">
                <a16:creationId xmlns:a16="http://schemas.microsoft.com/office/drawing/2014/main" id="{7C697ADF-6DBC-7144-9D13-DA661199CC45}"/>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0519760B-18E8-EB8E-5A56-B36271D440F6}"/>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5" name="TextBox 4">
            <a:extLst>
              <a:ext uri="{FF2B5EF4-FFF2-40B4-BE49-F238E27FC236}">
                <a16:creationId xmlns:a16="http://schemas.microsoft.com/office/drawing/2014/main" id="{294FBB95-6444-3CAE-660D-D2F002291B57}"/>
              </a:ext>
            </a:extLst>
          </p:cNvPr>
          <p:cNvSpPr txBox="1"/>
          <p:nvPr/>
        </p:nvSpPr>
        <p:spPr>
          <a:xfrm>
            <a:off x="742863" y="7402570"/>
            <a:ext cx="707915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800" b="1">
                <a:solidFill>
                  <a:srgbClr val="FF0000"/>
                </a:solidFill>
                <a:latin typeface="Open Sans" panose="020B0606030504020204" pitchFamily="34" charset="0"/>
                <a:ea typeface="Open Sans" panose="020B0606030504020204" pitchFamily="34" charset="0"/>
                <a:cs typeface="Open Sans" panose="020B0606030504020204" pitchFamily="34" charset="0"/>
              </a:rPr>
              <a:t>Cont…</a:t>
            </a:r>
            <a:endParaRPr lang="en-IN" sz="4800" dirty="0">
              <a:solidFill>
                <a:srgbClr val="FF0000"/>
              </a:solidFill>
            </a:endParaRPr>
          </a:p>
        </p:txBody>
      </p:sp>
      <p:sp>
        <p:nvSpPr>
          <p:cNvPr id="4" name="PPT 2 -">
            <a:extLst>
              <a:ext uri="{FF2B5EF4-FFF2-40B4-BE49-F238E27FC236}">
                <a16:creationId xmlns:a16="http://schemas.microsoft.com/office/drawing/2014/main" id="{37050BAA-7F21-C0EE-93B2-9DB5C0DEC57A}"/>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Tree>
    <p:extLst>
      <p:ext uri="{BB962C8B-B14F-4D97-AF65-F5344CB8AC3E}">
        <p14:creationId xmlns:p14="http://schemas.microsoft.com/office/powerpoint/2010/main" val="169452349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49165-882C-19F9-9BA2-1DCDC4A759A2}"/>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CC5C723B-E076-DC8F-8AD9-7C1A34D72721}"/>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1EFCA4A1-600E-0754-A9C4-66A64177816A}"/>
              </a:ext>
            </a:extLst>
          </p:cNvPr>
          <p:cNvSpPr txBox="1"/>
          <p:nvPr/>
        </p:nvSpPr>
        <p:spPr>
          <a:xfrm>
            <a:off x="8564880" y="3888736"/>
            <a:ext cx="15076257" cy="72851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buFont typeface="+mj-lt"/>
              <a:buAutoNum type="arabicParenR" startAt="28"/>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Persistent Agent: </a:t>
            </a: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A term used to describe a chemical agent which does not evaporate, decomposes or absorbed by soil etc. quickly.</a:t>
            </a:r>
          </a:p>
          <a:p>
            <a:pPr marL="1143000" indent="-1143000" algn="just">
              <a:buFont typeface="+mj-lt"/>
              <a:buAutoNum type="arabicParenR" startAt="28"/>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Polymerization: </a:t>
            </a: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Chemical reaction in which one or more small molecules combine to form larger molecules.</a:t>
            </a:r>
          </a:p>
        </p:txBody>
      </p:sp>
      <p:sp>
        <p:nvSpPr>
          <p:cNvPr id="115" name="Rectangle">
            <a:extLst>
              <a:ext uri="{FF2B5EF4-FFF2-40B4-BE49-F238E27FC236}">
                <a16:creationId xmlns:a16="http://schemas.microsoft.com/office/drawing/2014/main" id="{15329188-185B-E521-EA46-A358E3BCEE09}"/>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25A7543C-55C7-E96A-6071-37140212349E}"/>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15</a:t>
            </a:fld>
            <a:endParaRPr dirty="0"/>
          </a:p>
        </p:txBody>
      </p:sp>
      <p:sp>
        <p:nvSpPr>
          <p:cNvPr id="9" name="Course Purpose">
            <a:extLst>
              <a:ext uri="{FF2B5EF4-FFF2-40B4-BE49-F238E27FC236}">
                <a16:creationId xmlns:a16="http://schemas.microsoft.com/office/drawing/2014/main" id="{11A1D6E9-7773-3B32-CB7B-B452ED179126}"/>
              </a:ext>
            </a:extLst>
          </p:cNvPr>
          <p:cNvSpPr txBox="1"/>
          <p:nvPr/>
        </p:nvSpPr>
        <p:spPr>
          <a:xfrm>
            <a:off x="742863" y="2812493"/>
            <a:ext cx="7113118" cy="45900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terminology related with Chemical Emergency </a:t>
            </a:r>
            <a:endParaRPr lang="en-US" sz="8800" dirty="0"/>
          </a:p>
        </p:txBody>
      </p:sp>
      <p:pic>
        <p:nvPicPr>
          <p:cNvPr id="2" name="Picture 1">
            <a:extLst>
              <a:ext uri="{FF2B5EF4-FFF2-40B4-BE49-F238E27FC236}">
                <a16:creationId xmlns:a16="http://schemas.microsoft.com/office/drawing/2014/main" id="{3C30192D-99E2-7530-B359-8B4F94AC582F}"/>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F7380FB2-87D8-BDD9-F630-56DA674FC45B}"/>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5" name="TextBox 4">
            <a:extLst>
              <a:ext uri="{FF2B5EF4-FFF2-40B4-BE49-F238E27FC236}">
                <a16:creationId xmlns:a16="http://schemas.microsoft.com/office/drawing/2014/main" id="{41F15439-0929-1EFF-7BDE-E5B2D1008524}"/>
              </a:ext>
            </a:extLst>
          </p:cNvPr>
          <p:cNvSpPr txBox="1"/>
          <p:nvPr/>
        </p:nvSpPr>
        <p:spPr>
          <a:xfrm>
            <a:off x="742863" y="7402570"/>
            <a:ext cx="707915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800" b="1">
                <a:solidFill>
                  <a:srgbClr val="FF0000"/>
                </a:solidFill>
                <a:latin typeface="Open Sans" panose="020B0606030504020204" pitchFamily="34" charset="0"/>
                <a:ea typeface="Open Sans" panose="020B0606030504020204" pitchFamily="34" charset="0"/>
                <a:cs typeface="Open Sans" panose="020B0606030504020204" pitchFamily="34" charset="0"/>
              </a:rPr>
              <a:t>Cont…</a:t>
            </a:r>
            <a:endParaRPr lang="en-IN" sz="4800" dirty="0">
              <a:solidFill>
                <a:srgbClr val="FF0000"/>
              </a:solidFill>
            </a:endParaRPr>
          </a:p>
        </p:txBody>
      </p:sp>
      <p:sp>
        <p:nvSpPr>
          <p:cNvPr id="4" name="PPT 2 -">
            <a:extLst>
              <a:ext uri="{FF2B5EF4-FFF2-40B4-BE49-F238E27FC236}">
                <a16:creationId xmlns:a16="http://schemas.microsoft.com/office/drawing/2014/main" id="{0C5D0ABB-3103-21F4-74DB-9A40F95E10DE}"/>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Tree>
    <p:extLst>
      <p:ext uri="{BB962C8B-B14F-4D97-AF65-F5344CB8AC3E}">
        <p14:creationId xmlns:p14="http://schemas.microsoft.com/office/powerpoint/2010/main" val="83098381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D6AE2-BE6B-4168-1CB3-692EA28032C3}"/>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D73F742A-E514-02E3-7918-BC0F26094398}"/>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8AABE3BD-38DB-9F88-2A0F-D816338B17B2}"/>
              </a:ext>
            </a:extLst>
          </p:cNvPr>
          <p:cNvSpPr txBox="1"/>
          <p:nvPr/>
        </p:nvSpPr>
        <p:spPr>
          <a:xfrm>
            <a:off x="8564880" y="3888736"/>
            <a:ext cx="15076257" cy="74134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buFont typeface="+mj-lt"/>
              <a:buAutoNum type="arabicParenR" startAt="30"/>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Respiratory Protection: </a:t>
            </a: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Devices that will protect the wearer's respiratory system from overexposure by inhalation to airborne contaminants.</a:t>
            </a:r>
          </a:p>
          <a:p>
            <a:pPr marL="1143000" indent="-1143000" algn="just">
              <a:buFont typeface="+mj-lt"/>
              <a:buAutoNum type="arabicParenR" startAt="30"/>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Toxicity: </a:t>
            </a: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extent of the ability of a poisonous or physiologically harmful substance to incapacitate or death.</a:t>
            </a:r>
          </a:p>
        </p:txBody>
      </p:sp>
      <p:sp>
        <p:nvSpPr>
          <p:cNvPr id="115" name="Rectangle">
            <a:extLst>
              <a:ext uri="{FF2B5EF4-FFF2-40B4-BE49-F238E27FC236}">
                <a16:creationId xmlns:a16="http://schemas.microsoft.com/office/drawing/2014/main" id="{21742136-ABDA-9AC0-C0A4-22FC38E96F22}"/>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46EC39EF-6F2F-F393-2A61-FEFC2B01BF17}"/>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16</a:t>
            </a:fld>
            <a:endParaRPr dirty="0"/>
          </a:p>
        </p:txBody>
      </p:sp>
      <p:sp>
        <p:nvSpPr>
          <p:cNvPr id="9" name="Course Purpose">
            <a:extLst>
              <a:ext uri="{FF2B5EF4-FFF2-40B4-BE49-F238E27FC236}">
                <a16:creationId xmlns:a16="http://schemas.microsoft.com/office/drawing/2014/main" id="{5823EAF7-7959-1ECE-4C9C-E2C88E7F08EA}"/>
              </a:ext>
            </a:extLst>
          </p:cNvPr>
          <p:cNvSpPr txBox="1"/>
          <p:nvPr/>
        </p:nvSpPr>
        <p:spPr>
          <a:xfrm>
            <a:off x="742863" y="2812493"/>
            <a:ext cx="7113118" cy="45900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terminology related with Chemical Emergency </a:t>
            </a:r>
            <a:endParaRPr lang="en-US" sz="8800" dirty="0"/>
          </a:p>
        </p:txBody>
      </p:sp>
      <p:pic>
        <p:nvPicPr>
          <p:cNvPr id="2" name="Picture 1">
            <a:extLst>
              <a:ext uri="{FF2B5EF4-FFF2-40B4-BE49-F238E27FC236}">
                <a16:creationId xmlns:a16="http://schemas.microsoft.com/office/drawing/2014/main" id="{BC9772E0-A254-E112-CA0B-A329F1368FFB}"/>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36F7AB63-E544-C7D8-2AE6-009EE118DF28}"/>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5" name="TextBox 4">
            <a:extLst>
              <a:ext uri="{FF2B5EF4-FFF2-40B4-BE49-F238E27FC236}">
                <a16:creationId xmlns:a16="http://schemas.microsoft.com/office/drawing/2014/main" id="{5BA1CFD3-DCA7-859F-B9B4-9F5EF7739032}"/>
              </a:ext>
            </a:extLst>
          </p:cNvPr>
          <p:cNvSpPr txBox="1"/>
          <p:nvPr/>
        </p:nvSpPr>
        <p:spPr>
          <a:xfrm>
            <a:off x="742863" y="7402570"/>
            <a:ext cx="707915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8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Cont</a:t>
            </a:r>
            <a:r>
              <a:rPr lang="en-US" sz="48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endParaRPr lang="en-IN" sz="4800" dirty="0">
              <a:solidFill>
                <a:srgbClr val="FF0000"/>
              </a:solidFill>
            </a:endParaRPr>
          </a:p>
        </p:txBody>
      </p:sp>
      <p:sp>
        <p:nvSpPr>
          <p:cNvPr id="4" name="PPT 2 -">
            <a:extLst>
              <a:ext uri="{FF2B5EF4-FFF2-40B4-BE49-F238E27FC236}">
                <a16:creationId xmlns:a16="http://schemas.microsoft.com/office/drawing/2014/main" id="{329B7CAB-D457-63B9-B01E-A0F824167912}"/>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Tree>
    <p:extLst>
      <p:ext uri="{BB962C8B-B14F-4D97-AF65-F5344CB8AC3E}">
        <p14:creationId xmlns:p14="http://schemas.microsoft.com/office/powerpoint/2010/main" val="69953903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54FF6-32E3-5C6C-8295-E433BA1AA480}"/>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E162E6DB-E843-7A83-7653-2E9817B93462}"/>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7538F02C-0098-EB48-23EB-A3875E8CA434}"/>
              </a:ext>
            </a:extLst>
          </p:cNvPr>
          <p:cNvSpPr txBox="1"/>
          <p:nvPr/>
        </p:nvSpPr>
        <p:spPr>
          <a:xfrm>
            <a:off x="8564880" y="3888736"/>
            <a:ext cx="15076257" cy="97549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buFont typeface="+mj-lt"/>
              <a:buAutoNum type="arabicParenR"/>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Anaerobe: </a:t>
            </a: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A microorganism capable of growing or metabolizing in the absence of free oxygen; may be facultative or obligate.</a:t>
            </a:r>
          </a:p>
          <a:p>
            <a:pPr marL="1143000" indent="-1143000" algn="just">
              <a:buFont typeface="+mj-lt"/>
              <a:buAutoNum type="arabicParenR"/>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Antibiotic: </a:t>
            </a: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A substance of microbial origin that kills or inhibits certain other microorganisms.</a:t>
            </a:r>
          </a:p>
          <a:p>
            <a:pPr marL="1143000" indent="-1143000" algn="just">
              <a:buFont typeface="+mj-lt"/>
              <a:buAutoNum type="arabicParenR"/>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Antibody</a:t>
            </a: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A general term for the several types of Immuno- globulins found in immune serum and capable of reacting specifically</a:t>
            </a:r>
            <a:endPar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5" name="Rectangle">
            <a:extLst>
              <a:ext uri="{FF2B5EF4-FFF2-40B4-BE49-F238E27FC236}">
                <a16:creationId xmlns:a16="http://schemas.microsoft.com/office/drawing/2014/main" id="{FF5DB954-49DA-A7BC-4734-DB217A944FE5}"/>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7578B69E-DA3C-892A-C1DB-36C5609A0F0A}"/>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17</a:t>
            </a:fld>
            <a:endParaRPr dirty="0"/>
          </a:p>
        </p:txBody>
      </p:sp>
      <p:sp>
        <p:nvSpPr>
          <p:cNvPr id="9" name="Course Purpose">
            <a:extLst>
              <a:ext uri="{FF2B5EF4-FFF2-40B4-BE49-F238E27FC236}">
                <a16:creationId xmlns:a16="http://schemas.microsoft.com/office/drawing/2014/main" id="{58CF8B2E-5B06-ED16-C5EF-C45A6F601595}"/>
              </a:ext>
            </a:extLst>
          </p:cNvPr>
          <p:cNvSpPr txBox="1"/>
          <p:nvPr/>
        </p:nvSpPr>
        <p:spPr>
          <a:xfrm>
            <a:off x="742863" y="2812493"/>
            <a:ext cx="7113118" cy="45900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terminology related with Biological Emergency </a:t>
            </a:r>
            <a:endParaRPr lang="en-US" sz="8800" dirty="0"/>
          </a:p>
        </p:txBody>
      </p:sp>
      <p:pic>
        <p:nvPicPr>
          <p:cNvPr id="2" name="Picture 1">
            <a:extLst>
              <a:ext uri="{FF2B5EF4-FFF2-40B4-BE49-F238E27FC236}">
                <a16:creationId xmlns:a16="http://schemas.microsoft.com/office/drawing/2014/main" id="{EEA6D9DE-3C31-B082-0D93-9ED3E970F4E2}"/>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C6E1932D-51D5-35E0-F7A0-0769BAB3AC09}"/>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4" name="PPT 2 -">
            <a:extLst>
              <a:ext uri="{FF2B5EF4-FFF2-40B4-BE49-F238E27FC236}">
                <a16:creationId xmlns:a16="http://schemas.microsoft.com/office/drawing/2014/main" id="{277CE3BF-1D8A-CD8E-392A-C5BDF8AF5633}"/>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Tree>
    <p:extLst>
      <p:ext uri="{BB962C8B-B14F-4D97-AF65-F5344CB8AC3E}">
        <p14:creationId xmlns:p14="http://schemas.microsoft.com/office/powerpoint/2010/main" val="92378199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59777-077E-13AB-59AC-92C46ADBC1BF}"/>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5B30FE47-443E-1235-E8EE-8AE45C03FF8E}"/>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6CA2D4D3-25A8-CA71-8E8D-8C93C79EBE57}"/>
              </a:ext>
            </a:extLst>
          </p:cNvPr>
          <p:cNvSpPr txBox="1"/>
          <p:nvPr/>
        </p:nvSpPr>
        <p:spPr>
          <a:xfrm>
            <a:off x="8564880" y="3888736"/>
            <a:ext cx="15076257" cy="93165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buFont typeface="+mj-lt"/>
              <a:buAutoNum type="arabicParenR" startAt="4"/>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Antigen: </a:t>
            </a: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A substance (usually protein, polysaccharide or complex) that evokes a specific immunological response in an animal.</a:t>
            </a:r>
          </a:p>
          <a:p>
            <a:pPr marL="1143000" indent="-1143000" algn="just">
              <a:buFont typeface="+mj-lt"/>
              <a:buAutoNum type="arabicParenR" startAt="4"/>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Biological Warfare</a:t>
            </a: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 Means the wartime use of agents causing disease or death in man, animals or plants following multiplication within target organism, against an enemy.</a:t>
            </a:r>
          </a:p>
        </p:txBody>
      </p:sp>
      <p:sp>
        <p:nvSpPr>
          <p:cNvPr id="115" name="Rectangle">
            <a:extLst>
              <a:ext uri="{FF2B5EF4-FFF2-40B4-BE49-F238E27FC236}">
                <a16:creationId xmlns:a16="http://schemas.microsoft.com/office/drawing/2014/main" id="{0F4C1E66-3262-B7B7-8C02-405096433F9B}"/>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3F33BFF1-FC49-3E7E-92C0-4FFF98152102}"/>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18</a:t>
            </a:fld>
            <a:endParaRPr dirty="0"/>
          </a:p>
        </p:txBody>
      </p:sp>
      <p:sp>
        <p:nvSpPr>
          <p:cNvPr id="9" name="Course Purpose">
            <a:extLst>
              <a:ext uri="{FF2B5EF4-FFF2-40B4-BE49-F238E27FC236}">
                <a16:creationId xmlns:a16="http://schemas.microsoft.com/office/drawing/2014/main" id="{FED34691-6EA3-FC66-AAB7-90548C7B243A}"/>
              </a:ext>
            </a:extLst>
          </p:cNvPr>
          <p:cNvSpPr txBox="1"/>
          <p:nvPr/>
        </p:nvSpPr>
        <p:spPr>
          <a:xfrm>
            <a:off x="742863" y="2812493"/>
            <a:ext cx="7113118" cy="45900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terminology related with Biological Emergency </a:t>
            </a:r>
            <a:endParaRPr lang="en-US" sz="8800" dirty="0"/>
          </a:p>
        </p:txBody>
      </p:sp>
      <p:pic>
        <p:nvPicPr>
          <p:cNvPr id="2" name="Picture 1">
            <a:extLst>
              <a:ext uri="{FF2B5EF4-FFF2-40B4-BE49-F238E27FC236}">
                <a16:creationId xmlns:a16="http://schemas.microsoft.com/office/drawing/2014/main" id="{E2925DE0-7ADF-1E39-9AD6-D9EB9B2BC91B}"/>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814909C7-23D3-94C2-6DC8-7A07231E3B9E}"/>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4" name="TextBox 3">
            <a:extLst>
              <a:ext uri="{FF2B5EF4-FFF2-40B4-BE49-F238E27FC236}">
                <a16:creationId xmlns:a16="http://schemas.microsoft.com/office/drawing/2014/main" id="{B7E4A095-03D5-A4CE-8ABB-55DFB9F9034F}"/>
              </a:ext>
            </a:extLst>
          </p:cNvPr>
          <p:cNvSpPr txBox="1"/>
          <p:nvPr/>
        </p:nvSpPr>
        <p:spPr>
          <a:xfrm>
            <a:off x="742863" y="7402570"/>
            <a:ext cx="707915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8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Cont</a:t>
            </a:r>
            <a:r>
              <a:rPr lang="en-US" sz="48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endParaRPr lang="en-IN" sz="4800" dirty="0">
              <a:solidFill>
                <a:srgbClr val="FF0000"/>
              </a:solidFill>
            </a:endParaRPr>
          </a:p>
        </p:txBody>
      </p:sp>
      <p:sp>
        <p:nvSpPr>
          <p:cNvPr id="5" name="PPT 2 -">
            <a:extLst>
              <a:ext uri="{FF2B5EF4-FFF2-40B4-BE49-F238E27FC236}">
                <a16:creationId xmlns:a16="http://schemas.microsoft.com/office/drawing/2014/main" id="{0E049036-23AC-4B58-8490-B77CAE31D801}"/>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Tree>
    <p:extLst>
      <p:ext uri="{BB962C8B-B14F-4D97-AF65-F5344CB8AC3E}">
        <p14:creationId xmlns:p14="http://schemas.microsoft.com/office/powerpoint/2010/main" val="97431523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56622-8B18-F614-EC91-CA55CA77D5E7}"/>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7465645E-5188-FB60-4AA6-A0B4E9823E57}"/>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9EB4FFB5-58FC-191E-63F9-8EE98A78109D}"/>
              </a:ext>
            </a:extLst>
          </p:cNvPr>
          <p:cNvSpPr txBox="1"/>
          <p:nvPr/>
        </p:nvSpPr>
        <p:spPr>
          <a:xfrm>
            <a:off x="8564880" y="3888736"/>
            <a:ext cx="15076257" cy="86110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buFont typeface="+mj-lt"/>
              <a:buAutoNum type="arabicParenR" startAt="5"/>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BW Agents: </a:t>
            </a: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Living organisms, including viruses or infectious material derived from them, which are used for hostile purposes to cause disease or death in humans, animals or plants, and which usually depend for their primary effects upon their ability to multiply in organism attack.</a:t>
            </a:r>
          </a:p>
          <a:p>
            <a:pPr marL="1143000" indent="-1143000" algn="just">
              <a:buFont typeface="+mj-lt"/>
              <a:buAutoNum type="arabicParenR" startAt="5"/>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Contagious: </a:t>
            </a: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Capable of being transmitted from one individual to another</a:t>
            </a:r>
            <a:endPar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5" name="Rectangle">
            <a:extLst>
              <a:ext uri="{FF2B5EF4-FFF2-40B4-BE49-F238E27FC236}">
                <a16:creationId xmlns:a16="http://schemas.microsoft.com/office/drawing/2014/main" id="{1C876ADD-5733-87D7-FF29-293B4ED79AA9}"/>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DB8510CC-55F7-29A3-868F-DF2BA29B5DD4}"/>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19</a:t>
            </a:fld>
            <a:endParaRPr dirty="0"/>
          </a:p>
        </p:txBody>
      </p:sp>
      <p:sp>
        <p:nvSpPr>
          <p:cNvPr id="9" name="Course Purpose">
            <a:extLst>
              <a:ext uri="{FF2B5EF4-FFF2-40B4-BE49-F238E27FC236}">
                <a16:creationId xmlns:a16="http://schemas.microsoft.com/office/drawing/2014/main" id="{ADD092E1-CAE9-0C97-F8D9-E3F644ABE210}"/>
              </a:ext>
            </a:extLst>
          </p:cNvPr>
          <p:cNvSpPr txBox="1"/>
          <p:nvPr/>
        </p:nvSpPr>
        <p:spPr>
          <a:xfrm>
            <a:off x="742863" y="2812493"/>
            <a:ext cx="7113118" cy="45900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terminology related with Biological Emergency </a:t>
            </a:r>
            <a:endParaRPr lang="en-US" sz="8800" dirty="0"/>
          </a:p>
        </p:txBody>
      </p:sp>
      <p:pic>
        <p:nvPicPr>
          <p:cNvPr id="2" name="Picture 1">
            <a:extLst>
              <a:ext uri="{FF2B5EF4-FFF2-40B4-BE49-F238E27FC236}">
                <a16:creationId xmlns:a16="http://schemas.microsoft.com/office/drawing/2014/main" id="{9035526E-2553-0797-2C2D-9CE37768EF92}"/>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B8DE6DCD-4DA7-AEEA-9300-51266E108641}"/>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4" name="TextBox 3">
            <a:extLst>
              <a:ext uri="{FF2B5EF4-FFF2-40B4-BE49-F238E27FC236}">
                <a16:creationId xmlns:a16="http://schemas.microsoft.com/office/drawing/2014/main" id="{0C236821-DFE1-A3F0-485D-ECC58903CB88}"/>
              </a:ext>
            </a:extLst>
          </p:cNvPr>
          <p:cNvSpPr txBox="1"/>
          <p:nvPr/>
        </p:nvSpPr>
        <p:spPr>
          <a:xfrm>
            <a:off x="742863" y="7402570"/>
            <a:ext cx="707915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8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Cont</a:t>
            </a:r>
            <a:r>
              <a:rPr lang="en-US" sz="48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endParaRPr lang="en-IN" sz="4800" dirty="0">
              <a:solidFill>
                <a:srgbClr val="FF0000"/>
              </a:solidFill>
            </a:endParaRPr>
          </a:p>
        </p:txBody>
      </p:sp>
      <p:sp>
        <p:nvSpPr>
          <p:cNvPr id="5" name="PPT 2 -">
            <a:extLst>
              <a:ext uri="{FF2B5EF4-FFF2-40B4-BE49-F238E27FC236}">
                <a16:creationId xmlns:a16="http://schemas.microsoft.com/office/drawing/2014/main" id="{3476E2AA-F1EC-4BF1-21B0-013F953284AC}"/>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Tree>
    <p:extLst>
      <p:ext uri="{BB962C8B-B14F-4D97-AF65-F5344CB8AC3E}">
        <p14:creationId xmlns:p14="http://schemas.microsoft.com/office/powerpoint/2010/main" val="120648392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pon completing this lesson, you will be able to:">
            <a:extLst>
              <a:ext uri="{FF2B5EF4-FFF2-40B4-BE49-F238E27FC236}">
                <a16:creationId xmlns:a16="http://schemas.microsoft.com/office/drawing/2014/main" id="{C77F0D2F-63C2-DC7A-327A-7363CBB73A8D}"/>
              </a:ext>
            </a:extLst>
          </p:cNvPr>
          <p:cNvSpPr txBox="1">
            <a:spLocks/>
          </p:cNvSpPr>
          <p:nvPr/>
        </p:nvSpPr>
        <p:spPr>
          <a:xfrm>
            <a:off x="577892" y="2703577"/>
            <a:ext cx="7627938" cy="7756525"/>
          </a:xfrm>
          <a:prstGeom prst="rect">
            <a:avLst/>
          </a:prstGeom>
          <a:solidFill>
            <a:srgbClr val="E46C0A"/>
          </a:solidFill>
        </p:spPr>
        <p:txBody>
          <a:bodyPr lIns="89235" tIns="89235" rIns="89235" bIns="89235" anchor="t"/>
          <a:lstStyle>
            <a:lvl1pPr marL="0" marR="0" indent="0" algn="l" defTabSz="1896340" latinLnBrk="0">
              <a:lnSpc>
                <a:spcPct val="100000"/>
              </a:lnSpc>
              <a:spcBef>
                <a:spcPts val="2100"/>
              </a:spcBef>
              <a:spcAft>
                <a:spcPts val="0"/>
              </a:spcAft>
              <a:buClrTx/>
              <a:buSzTx/>
              <a:buFontTx/>
              <a:buNone/>
              <a:tabLst>
                <a:tab pos="2286000" algn="l"/>
                <a:tab pos="3644900" algn="l"/>
                <a:tab pos="5029200" algn="l"/>
                <a:tab pos="6388100" algn="l"/>
              </a:tabLst>
              <a:defRPr sz="4200" b="0" i="0" u="none" strike="noStrike" cap="none" spc="0" baseline="0">
                <a:solidFill>
                  <a:srgbClr val="000000"/>
                </a:solidFill>
                <a:uFillTx/>
                <a:latin typeface="Open Sans"/>
                <a:ea typeface="Open Sans"/>
                <a:cs typeface="Open Sans"/>
                <a:sym typeface="Open Sans"/>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a:lstStyle>
          <a:p>
            <a:r>
              <a:rPr lang="en-US" sz="4800" dirty="0"/>
              <a:t>Upon completing this lesson, you will be able to:</a:t>
            </a:r>
          </a:p>
        </p:txBody>
      </p:sp>
      <p:sp>
        <p:nvSpPr>
          <p:cNvPr id="6" name="OBJECTIVES">
            <a:extLst>
              <a:ext uri="{FF2B5EF4-FFF2-40B4-BE49-F238E27FC236}">
                <a16:creationId xmlns:a16="http://schemas.microsoft.com/office/drawing/2014/main" id="{D3DB3725-B6EF-8DE8-0BDC-B71D6415B706}"/>
              </a:ext>
            </a:extLst>
          </p:cNvPr>
          <p:cNvSpPr txBox="1"/>
          <p:nvPr/>
        </p:nvSpPr>
        <p:spPr>
          <a:xfrm>
            <a:off x="8661373" y="787889"/>
            <a:ext cx="5351166" cy="140116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78283" tIns="78283" rIns="78283" bIns="78283">
            <a:spAutoFit/>
          </a:bodyPr>
          <a:lstStyle>
            <a:lvl1pPr defTabSz="1896340">
              <a:defRPr sz="7200" b="1">
                <a:solidFill>
                  <a:srgbClr val="C00000"/>
                </a:solidFill>
                <a:latin typeface="Open Sans"/>
                <a:ea typeface="Open Sans"/>
                <a:cs typeface="Open Sans"/>
                <a:sym typeface="Open Sans"/>
              </a:defRPr>
            </a:lvl1pPr>
          </a:lstStyle>
          <a:p>
            <a:r>
              <a:rPr dirty="0"/>
              <a:t>OBJECTIVES</a:t>
            </a:r>
          </a:p>
        </p:txBody>
      </p:sp>
      <p:sp>
        <p:nvSpPr>
          <p:cNvPr id="14" name="Slide Number">
            <a:extLst>
              <a:ext uri="{FF2B5EF4-FFF2-40B4-BE49-F238E27FC236}">
                <a16:creationId xmlns:a16="http://schemas.microsoft.com/office/drawing/2014/main" id="{83C7BAED-6F29-E142-C962-8C88F04D95BB}"/>
              </a:ext>
            </a:extLst>
          </p:cNvPr>
          <p:cNvSpPr txBox="1">
            <a:spLocks noGrp="1"/>
          </p:cNvSpPr>
          <p:nvPr>
            <p:ph type="sldNum" sz="quarter" idx="2"/>
          </p:nvPr>
        </p:nvSpPr>
        <p:spPr>
          <a:xfrm>
            <a:off x="22920941" y="12813338"/>
            <a:ext cx="386744" cy="67726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a:t>
            </a:fld>
            <a:endParaRPr/>
          </a:p>
        </p:txBody>
      </p:sp>
      <p:sp>
        <p:nvSpPr>
          <p:cNvPr id="2" name="List two steps to treat a closed wound.…">
            <a:extLst>
              <a:ext uri="{FF2B5EF4-FFF2-40B4-BE49-F238E27FC236}">
                <a16:creationId xmlns:a16="http://schemas.microsoft.com/office/drawing/2014/main" id="{EBC88503-D9C9-8469-8868-CB6A6E8838C2}"/>
              </a:ext>
            </a:extLst>
          </p:cNvPr>
          <p:cNvSpPr txBox="1"/>
          <p:nvPr/>
        </p:nvSpPr>
        <p:spPr>
          <a:xfrm>
            <a:off x="11451002" y="4793811"/>
            <a:ext cx="11469939" cy="65803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lang="en-US" dirty="0"/>
              <a:t>Familiar with important terminology related with Chemical Emergency </a:t>
            </a:r>
            <a:endParaRPr dirty="0"/>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endParaRPr dirty="0"/>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lang="en-US" dirty="0"/>
              <a:t>Familiar with important terminology related with Biological Emergency</a:t>
            </a:r>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endParaRPr dirty="0"/>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lang="en-US" dirty="0"/>
              <a:t>Familiar with important terminology related with Radiological Emergency</a:t>
            </a:r>
          </a:p>
        </p:txBody>
      </p:sp>
      <p:grpSp>
        <p:nvGrpSpPr>
          <p:cNvPr id="3" name="Group">
            <a:extLst>
              <a:ext uri="{FF2B5EF4-FFF2-40B4-BE49-F238E27FC236}">
                <a16:creationId xmlns:a16="http://schemas.microsoft.com/office/drawing/2014/main" id="{8B29F151-C2FD-2760-8D02-12B45828F2B8}"/>
              </a:ext>
            </a:extLst>
          </p:cNvPr>
          <p:cNvGrpSpPr/>
          <p:nvPr/>
        </p:nvGrpSpPr>
        <p:grpSpPr>
          <a:xfrm>
            <a:off x="9844663" y="4793811"/>
            <a:ext cx="1219201" cy="1681958"/>
            <a:chOff x="0" y="115975"/>
            <a:chExt cx="1219200" cy="1681957"/>
          </a:xfrm>
        </p:grpSpPr>
        <p:sp>
          <p:nvSpPr>
            <p:cNvPr id="5" name="Circle">
              <a:extLst>
                <a:ext uri="{FF2B5EF4-FFF2-40B4-BE49-F238E27FC236}">
                  <a16:creationId xmlns:a16="http://schemas.microsoft.com/office/drawing/2014/main" id="{A2CF8A5D-63AF-0550-745A-87A9FACA797A}"/>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15" name="1">
              <a:extLst>
                <a:ext uri="{FF2B5EF4-FFF2-40B4-BE49-F238E27FC236}">
                  <a16:creationId xmlns:a16="http://schemas.microsoft.com/office/drawing/2014/main" id="{C9CBD52F-5810-657C-5DB9-93367EE39DAA}"/>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1</a:t>
              </a:r>
            </a:p>
          </p:txBody>
        </p:sp>
      </p:grpSp>
      <p:grpSp>
        <p:nvGrpSpPr>
          <p:cNvPr id="16" name="Group">
            <a:extLst>
              <a:ext uri="{FF2B5EF4-FFF2-40B4-BE49-F238E27FC236}">
                <a16:creationId xmlns:a16="http://schemas.microsoft.com/office/drawing/2014/main" id="{08DADF9C-5398-2401-4FC4-D7AE40380090}"/>
              </a:ext>
            </a:extLst>
          </p:cNvPr>
          <p:cNvGrpSpPr/>
          <p:nvPr/>
        </p:nvGrpSpPr>
        <p:grpSpPr>
          <a:xfrm>
            <a:off x="9824786" y="7240231"/>
            <a:ext cx="1219201" cy="1681958"/>
            <a:chOff x="0" y="115975"/>
            <a:chExt cx="1219200" cy="1681957"/>
          </a:xfrm>
        </p:grpSpPr>
        <p:sp>
          <p:nvSpPr>
            <p:cNvPr id="17" name="Circle">
              <a:extLst>
                <a:ext uri="{FF2B5EF4-FFF2-40B4-BE49-F238E27FC236}">
                  <a16:creationId xmlns:a16="http://schemas.microsoft.com/office/drawing/2014/main" id="{8FBE3C0A-15F5-0E5E-B830-BF6C48A0D876}"/>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18" name="2">
              <a:extLst>
                <a:ext uri="{FF2B5EF4-FFF2-40B4-BE49-F238E27FC236}">
                  <a16:creationId xmlns:a16="http://schemas.microsoft.com/office/drawing/2014/main" id="{35D8AC1A-4264-2AA1-BAA4-1BDF77B0C62F}"/>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2</a:t>
              </a:r>
            </a:p>
          </p:txBody>
        </p:sp>
      </p:grpSp>
      <p:grpSp>
        <p:nvGrpSpPr>
          <p:cNvPr id="19" name="Group">
            <a:extLst>
              <a:ext uri="{FF2B5EF4-FFF2-40B4-BE49-F238E27FC236}">
                <a16:creationId xmlns:a16="http://schemas.microsoft.com/office/drawing/2014/main" id="{0D759317-3EBB-A115-0ADE-46E1553D198C}"/>
              </a:ext>
            </a:extLst>
          </p:cNvPr>
          <p:cNvGrpSpPr/>
          <p:nvPr/>
        </p:nvGrpSpPr>
        <p:grpSpPr>
          <a:xfrm>
            <a:off x="9795050" y="9786457"/>
            <a:ext cx="1219201" cy="1681958"/>
            <a:chOff x="0" y="141375"/>
            <a:chExt cx="1219200" cy="1681957"/>
          </a:xfrm>
        </p:grpSpPr>
        <p:sp>
          <p:nvSpPr>
            <p:cNvPr id="20" name="Circle">
              <a:extLst>
                <a:ext uri="{FF2B5EF4-FFF2-40B4-BE49-F238E27FC236}">
                  <a16:creationId xmlns:a16="http://schemas.microsoft.com/office/drawing/2014/main" id="{F9DC0021-9CFD-8817-3C96-3E2D63C53124}"/>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21" name="3">
              <a:extLst>
                <a:ext uri="{FF2B5EF4-FFF2-40B4-BE49-F238E27FC236}">
                  <a16:creationId xmlns:a16="http://schemas.microsoft.com/office/drawing/2014/main" id="{6EBD057F-C604-9D19-CD55-A353B8988AE9}"/>
                </a:ext>
              </a:extLst>
            </p:cNvPr>
            <p:cNvSpPr txBox="1"/>
            <p:nvPr/>
          </p:nvSpPr>
          <p:spPr>
            <a:xfrm>
              <a:off x="287204" y="1413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3</a:t>
              </a:r>
            </a:p>
          </p:txBody>
        </p:sp>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206AA-130B-9528-8B7F-8A1AB5245AB0}"/>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DEB8730E-BF66-0FA7-B89A-9E0D31398191}"/>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AAD45476-605B-0A66-8617-51EF3E82ED6F}"/>
              </a:ext>
            </a:extLst>
          </p:cNvPr>
          <p:cNvSpPr txBox="1"/>
          <p:nvPr/>
        </p:nvSpPr>
        <p:spPr>
          <a:xfrm>
            <a:off x="8564880" y="3888736"/>
            <a:ext cx="15076257" cy="88408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buFont typeface="+mj-lt"/>
              <a:buAutoNum type="arabicParenR" startAt="7"/>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Epidemic: </a:t>
            </a: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A disease attacking many people in the same place at the same time.</a:t>
            </a:r>
            <a:endPar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143000" indent="-1143000" algn="just">
              <a:buFont typeface="+mj-lt"/>
              <a:buAutoNum type="arabicParenR" startAt="7"/>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Immunity: </a:t>
            </a: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Resistance of the body to the effects of pathogenic microorganisms or their toxins.</a:t>
            </a:r>
          </a:p>
          <a:p>
            <a:pPr marL="1143000" indent="-1143000" algn="just">
              <a:buFont typeface="+mj-lt"/>
              <a:buAutoNum type="arabicParenR" startAt="7"/>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Incubation Period: </a:t>
            </a: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time period between the penetration of the germ into the body and the appearance of the first symptom.</a:t>
            </a:r>
            <a:endPar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5" name="Rectangle">
            <a:extLst>
              <a:ext uri="{FF2B5EF4-FFF2-40B4-BE49-F238E27FC236}">
                <a16:creationId xmlns:a16="http://schemas.microsoft.com/office/drawing/2014/main" id="{22EB1CEE-E354-8346-C7D5-D01D257C199B}"/>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52DE4DFB-D8F1-EDD0-6F22-399E5DD66D07}"/>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20</a:t>
            </a:fld>
            <a:endParaRPr dirty="0"/>
          </a:p>
        </p:txBody>
      </p:sp>
      <p:sp>
        <p:nvSpPr>
          <p:cNvPr id="9" name="Course Purpose">
            <a:extLst>
              <a:ext uri="{FF2B5EF4-FFF2-40B4-BE49-F238E27FC236}">
                <a16:creationId xmlns:a16="http://schemas.microsoft.com/office/drawing/2014/main" id="{814AD6D7-3AF5-CEF3-61A4-B060FCFCF230}"/>
              </a:ext>
            </a:extLst>
          </p:cNvPr>
          <p:cNvSpPr txBox="1"/>
          <p:nvPr/>
        </p:nvSpPr>
        <p:spPr>
          <a:xfrm>
            <a:off x="742863" y="2812493"/>
            <a:ext cx="7113118" cy="45900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terminology related with Biological Emergency </a:t>
            </a:r>
            <a:endParaRPr lang="en-US" sz="8800" dirty="0"/>
          </a:p>
        </p:txBody>
      </p:sp>
      <p:pic>
        <p:nvPicPr>
          <p:cNvPr id="2" name="Picture 1">
            <a:extLst>
              <a:ext uri="{FF2B5EF4-FFF2-40B4-BE49-F238E27FC236}">
                <a16:creationId xmlns:a16="http://schemas.microsoft.com/office/drawing/2014/main" id="{70F3A1F0-E483-DABE-6CF1-434D572A8403}"/>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4296A9F7-13C1-A10E-F965-0E9F33BF2E2C}"/>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4" name="TextBox 3">
            <a:extLst>
              <a:ext uri="{FF2B5EF4-FFF2-40B4-BE49-F238E27FC236}">
                <a16:creationId xmlns:a16="http://schemas.microsoft.com/office/drawing/2014/main" id="{BAF32A31-130D-543E-5ECE-F9391BD4065F}"/>
              </a:ext>
            </a:extLst>
          </p:cNvPr>
          <p:cNvSpPr txBox="1"/>
          <p:nvPr/>
        </p:nvSpPr>
        <p:spPr>
          <a:xfrm>
            <a:off x="742863" y="7402570"/>
            <a:ext cx="707915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8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Cont</a:t>
            </a:r>
            <a:r>
              <a:rPr lang="en-US" sz="48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endParaRPr lang="en-IN" sz="4800" dirty="0">
              <a:solidFill>
                <a:srgbClr val="FF0000"/>
              </a:solidFill>
            </a:endParaRPr>
          </a:p>
        </p:txBody>
      </p:sp>
      <p:sp>
        <p:nvSpPr>
          <p:cNvPr id="5" name="PPT 2 -">
            <a:extLst>
              <a:ext uri="{FF2B5EF4-FFF2-40B4-BE49-F238E27FC236}">
                <a16:creationId xmlns:a16="http://schemas.microsoft.com/office/drawing/2014/main" id="{CEA24878-A741-1F90-713C-76C4F032C5BA}"/>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Tree>
    <p:extLst>
      <p:ext uri="{BB962C8B-B14F-4D97-AF65-F5344CB8AC3E}">
        <p14:creationId xmlns:p14="http://schemas.microsoft.com/office/powerpoint/2010/main" val="347096568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E3720-AAEC-D2AB-6D84-217413F0A900}"/>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A1A587B9-30CC-7DC8-4168-9EC8BB2DA191}"/>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6BD864F2-374D-4AD5-2802-64192ED89104}"/>
              </a:ext>
            </a:extLst>
          </p:cNvPr>
          <p:cNvSpPr txBox="1"/>
          <p:nvPr/>
        </p:nvSpPr>
        <p:spPr>
          <a:xfrm>
            <a:off x="8564880" y="3888736"/>
            <a:ext cx="15076257" cy="98510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buFont typeface="+mj-lt"/>
              <a:buAutoNum type="arabicParenR" startAt="7"/>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Pathogen: </a:t>
            </a: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A disease producing micro-organism</a:t>
            </a:r>
            <a:r>
              <a:rPr lang="en-US" sz="5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endPar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143000" indent="-1143000" algn="just">
              <a:buFont typeface="+mj-lt"/>
              <a:buAutoNum type="arabicParenR" startAt="7"/>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Symptoms: </a:t>
            </a: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consciousness of a disturbance in a bodily function; the subjective feeling that there is something wrong in the working of the body and of which the patient complains</a:t>
            </a:r>
            <a:r>
              <a:rPr lang="en-US" sz="5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a:p>
            <a:pPr marL="1143000" indent="-1143000" algn="just">
              <a:buFont typeface="+mj-lt"/>
              <a:buAutoNum type="arabicParenR" startAt="7"/>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Vector: </a:t>
            </a: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Living organism that carry a pathogen from one host to another e.g. Mosquito, ticks etc</a:t>
            </a: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endPar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5" name="Rectangle">
            <a:extLst>
              <a:ext uri="{FF2B5EF4-FFF2-40B4-BE49-F238E27FC236}">
                <a16:creationId xmlns:a16="http://schemas.microsoft.com/office/drawing/2014/main" id="{0EEFB0CF-9C5D-8663-909A-1303299F5B2E}"/>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A00855D1-CCDB-D7C3-612B-B7FA13CE5B30}"/>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21</a:t>
            </a:fld>
            <a:endParaRPr dirty="0"/>
          </a:p>
        </p:txBody>
      </p:sp>
      <p:sp>
        <p:nvSpPr>
          <p:cNvPr id="9" name="Course Purpose">
            <a:extLst>
              <a:ext uri="{FF2B5EF4-FFF2-40B4-BE49-F238E27FC236}">
                <a16:creationId xmlns:a16="http://schemas.microsoft.com/office/drawing/2014/main" id="{C38EDAB3-DD2E-930F-27B2-A8CBD426D06C}"/>
              </a:ext>
            </a:extLst>
          </p:cNvPr>
          <p:cNvSpPr txBox="1"/>
          <p:nvPr/>
        </p:nvSpPr>
        <p:spPr>
          <a:xfrm>
            <a:off x="742863" y="2812493"/>
            <a:ext cx="7113118" cy="45900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terminology related with Biological Emergency </a:t>
            </a:r>
            <a:endParaRPr lang="en-US" sz="8800" dirty="0"/>
          </a:p>
        </p:txBody>
      </p:sp>
      <p:pic>
        <p:nvPicPr>
          <p:cNvPr id="2" name="Picture 1">
            <a:extLst>
              <a:ext uri="{FF2B5EF4-FFF2-40B4-BE49-F238E27FC236}">
                <a16:creationId xmlns:a16="http://schemas.microsoft.com/office/drawing/2014/main" id="{834619EE-3259-BE9C-67B5-156349B5DEA1}"/>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0B1C0776-5CED-62FB-FFC5-9C575689C078}"/>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4" name="TextBox 3">
            <a:extLst>
              <a:ext uri="{FF2B5EF4-FFF2-40B4-BE49-F238E27FC236}">
                <a16:creationId xmlns:a16="http://schemas.microsoft.com/office/drawing/2014/main" id="{6DD3DBD3-B854-A5B3-2235-7AEE56C9E9F3}"/>
              </a:ext>
            </a:extLst>
          </p:cNvPr>
          <p:cNvSpPr txBox="1"/>
          <p:nvPr/>
        </p:nvSpPr>
        <p:spPr>
          <a:xfrm>
            <a:off x="742863" y="7402570"/>
            <a:ext cx="707915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8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Cont</a:t>
            </a:r>
            <a:r>
              <a:rPr lang="en-US" sz="48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endParaRPr lang="en-IN" sz="4800" dirty="0">
              <a:solidFill>
                <a:srgbClr val="FF0000"/>
              </a:solidFill>
            </a:endParaRPr>
          </a:p>
        </p:txBody>
      </p:sp>
      <p:sp>
        <p:nvSpPr>
          <p:cNvPr id="5" name="PPT 2 -">
            <a:extLst>
              <a:ext uri="{FF2B5EF4-FFF2-40B4-BE49-F238E27FC236}">
                <a16:creationId xmlns:a16="http://schemas.microsoft.com/office/drawing/2014/main" id="{BF96E7BD-DD90-3D94-2D8C-29DE7A3F01EC}"/>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Tree>
    <p:extLst>
      <p:ext uri="{BB962C8B-B14F-4D97-AF65-F5344CB8AC3E}">
        <p14:creationId xmlns:p14="http://schemas.microsoft.com/office/powerpoint/2010/main" val="327469317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CFCDB-8DFA-39A9-8BC5-E52754C49A5B}"/>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E3E3F78E-4575-A039-3929-CE77685DFF2C}"/>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67F12F00-9629-BFB4-4129-8CA71FCA1216}"/>
              </a:ext>
            </a:extLst>
          </p:cNvPr>
          <p:cNvSpPr txBox="1"/>
          <p:nvPr/>
        </p:nvSpPr>
        <p:spPr>
          <a:xfrm>
            <a:off x="8564880" y="3888736"/>
            <a:ext cx="15076257" cy="76969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buFont typeface="+mj-lt"/>
              <a:buAutoNum type="arabicParenR"/>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Atomic Bomb: </a:t>
            </a: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A term sometimes applied to a nuclear weapon utilizing fission energy.</a:t>
            </a:r>
          </a:p>
          <a:p>
            <a:pPr marL="1143000" indent="-1143000" algn="just">
              <a:buFont typeface="+mj-lt"/>
              <a:buAutoNum type="arabicParenR"/>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Chain Reaction</a:t>
            </a:r>
            <a:r>
              <a:rPr lang="en-US" sz="5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Any chemical or nuclear process in which some of the products of the process are instrumental in the continuation or magnification of the process.</a:t>
            </a:r>
          </a:p>
        </p:txBody>
      </p:sp>
      <p:sp>
        <p:nvSpPr>
          <p:cNvPr id="115" name="Rectangle">
            <a:extLst>
              <a:ext uri="{FF2B5EF4-FFF2-40B4-BE49-F238E27FC236}">
                <a16:creationId xmlns:a16="http://schemas.microsoft.com/office/drawing/2014/main" id="{D8A5D1EE-5633-06D1-92DE-992041FDA37D}"/>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F8F9492D-B47A-939B-706B-78DEA29596A6}"/>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22</a:t>
            </a:fld>
            <a:endParaRPr dirty="0"/>
          </a:p>
        </p:txBody>
      </p:sp>
      <p:sp>
        <p:nvSpPr>
          <p:cNvPr id="9" name="Course Purpose">
            <a:extLst>
              <a:ext uri="{FF2B5EF4-FFF2-40B4-BE49-F238E27FC236}">
                <a16:creationId xmlns:a16="http://schemas.microsoft.com/office/drawing/2014/main" id="{A90C9F20-A336-AB78-A2E9-14AFA8DBDE81}"/>
              </a:ext>
            </a:extLst>
          </p:cNvPr>
          <p:cNvSpPr txBox="1"/>
          <p:nvPr/>
        </p:nvSpPr>
        <p:spPr>
          <a:xfrm>
            <a:off x="742863" y="2812493"/>
            <a:ext cx="7113118" cy="56980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terminology related with Radiological-Nuclear Emergency </a:t>
            </a:r>
            <a:endParaRPr lang="en-US" sz="8800" dirty="0"/>
          </a:p>
        </p:txBody>
      </p:sp>
      <p:pic>
        <p:nvPicPr>
          <p:cNvPr id="2" name="Picture 1">
            <a:extLst>
              <a:ext uri="{FF2B5EF4-FFF2-40B4-BE49-F238E27FC236}">
                <a16:creationId xmlns:a16="http://schemas.microsoft.com/office/drawing/2014/main" id="{51E7F65A-FDAD-EA34-FA29-3E3463E39AF4}"/>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233E5023-05EA-6F45-74B7-08F220F20171}"/>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4" name="PPT 2 -">
            <a:extLst>
              <a:ext uri="{FF2B5EF4-FFF2-40B4-BE49-F238E27FC236}">
                <a16:creationId xmlns:a16="http://schemas.microsoft.com/office/drawing/2014/main" id="{369F9A23-F70A-C6BD-2C95-EC1F0CE06F06}"/>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Tree>
    <p:extLst>
      <p:ext uri="{BB962C8B-B14F-4D97-AF65-F5344CB8AC3E}">
        <p14:creationId xmlns:p14="http://schemas.microsoft.com/office/powerpoint/2010/main" val="1441256826"/>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826A2-1B92-2B93-5400-83AE1C6C14D3}"/>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B609D1F0-2D02-E0CE-FE79-5EDDFC007916}"/>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1B61CB55-2510-53D5-47CF-B88AF8A12430}"/>
              </a:ext>
            </a:extLst>
          </p:cNvPr>
          <p:cNvSpPr txBox="1"/>
          <p:nvPr/>
        </p:nvSpPr>
        <p:spPr>
          <a:xfrm>
            <a:off x="8564880" y="3888736"/>
            <a:ext cx="15076257" cy="89424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buFont typeface="+mj-lt"/>
              <a:buAutoNum type="arabicParenR" startAt="3"/>
              <a:defRPr sz="6400">
                <a:solidFill>
                  <a:srgbClr val="FFFFFF"/>
                </a:solidFill>
                <a:latin typeface="Open Sans Semibold"/>
                <a:ea typeface="Open Sans Semibold"/>
                <a:cs typeface="Open Sans Semibold"/>
                <a:sym typeface="Open Sans Semibold"/>
              </a:defRPr>
            </a:pPr>
            <a:r>
              <a:rPr lang="en-US" sz="6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Decay</a:t>
            </a: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Disintegration of the nucleus of an unstable element by the spontaneous emission of charged particles.</a:t>
            </a:r>
          </a:p>
          <a:p>
            <a:pPr marL="1143000" indent="-1143000" algn="just">
              <a:buFont typeface="+mj-lt"/>
              <a:buAutoNum type="arabicParenR" startAt="3"/>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Dose Rate: </a:t>
            </a: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amount of ionizing radiation which an individual or material would receive per unit time.</a:t>
            </a:r>
          </a:p>
          <a:p>
            <a:pPr marL="1143000" indent="-1143000" algn="just">
              <a:buFont typeface="+mj-lt"/>
              <a:buAutoNum type="arabicParenR" startAt="3"/>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Radiation Dose: </a:t>
            </a: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A general term denoting the quantity of radiation or energy absorbed in a body.</a:t>
            </a:r>
            <a:endPar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5" name="Rectangle">
            <a:extLst>
              <a:ext uri="{FF2B5EF4-FFF2-40B4-BE49-F238E27FC236}">
                <a16:creationId xmlns:a16="http://schemas.microsoft.com/office/drawing/2014/main" id="{02A6D896-FC32-AE68-7831-F5313FCD25B6}"/>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B10332E8-2C3D-8FB8-B60B-4C3C40859644}"/>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23</a:t>
            </a:fld>
            <a:endParaRPr dirty="0"/>
          </a:p>
        </p:txBody>
      </p:sp>
      <p:sp>
        <p:nvSpPr>
          <p:cNvPr id="9" name="Course Purpose">
            <a:extLst>
              <a:ext uri="{FF2B5EF4-FFF2-40B4-BE49-F238E27FC236}">
                <a16:creationId xmlns:a16="http://schemas.microsoft.com/office/drawing/2014/main" id="{4E9559EB-999C-D9FB-06B2-4049DF94DF37}"/>
              </a:ext>
            </a:extLst>
          </p:cNvPr>
          <p:cNvSpPr txBox="1"/>
          <p:nvPr/>
        </p:nvSpPr>
        <p:spPr>
          <a:xfrm>
            <a:off x="742863" y="2812493"/>
            <a:ext cx="7113118" cy="56980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terminology related with Radiological-Nuclear Emergency </a:t>
            </a:r>
            <a:endParaRPr lang="en-US" sz="8800" dirty="0"/>
          </a:p>
        </p:txBody>
      </p:sp>
      <p:pic>
        <p:nvPicPr>
          <p:cNvPr id="2" name="Picture 1">
            <a:extLst>
              <a:ext uri="{FF2B5EF4-FFF2-40B4-BE49-F238E27FC236}">
                <a16:creationId xmlns:a16="http://schemas.microsoft.com/office/drawing/2014/main" id="{606E1872-B712-B2C3-4F3A-ABCF7DCE2439}"/>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7A8AD6BB-1D07-DECD-DA4C-B364D88AFB41}"/>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4" name="TextBox 3">
            <a:extLst>
              <a:ext uri="{FF2B5EF4-FFF2-40B4-BE49-F238E27FC236}">
                <a16:creationId xmlns:a16="http://schemas.microsoft.com/office/drawing/2014/main" id="{A946C227-2A7C-4649-CE6B-2BE9DBD975D6}"/>
              </a:ext>
            </a:extLst>
          </p:cNvPr>
          <p:cNvSpPr txBox="1"/>
          <p:nvPr/>
        </p:nvSpPr>
        <p:spPr>
          <a:xfrm>
            <a:off x="742863" y="8095067"/>
            <a:ext cx="707915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8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Cont</a:t>
            </a:r>
            <a:r>
              <a:rPr lang="en-US" sz="48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endParaRPr lang="en-IN" sz="4800" dirty="0">
              <a:solidFill>
                <a:srgbClr val="FF0000"/>
              </a:solidFill>
            </a:endParaRPr>
          </a:p>
        </p:txBody>
      </p:sp>
      <p:sp>
        <p:nvSpPr>
          <p:cNvPr id="5" name="PPT 2 -">
            <a:extLst>
              <a:ext uri="{FF2B5EF4-FFF2-40B4-BE49-F238E27FC236}">
                <a16:creationId xmlns:a16="http://schemas.microsoft.com/office/drawing/2014/main" id="{A663449B-4BF1-D2DD-756A-9CF6F436C90E}"/>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Tree>
    <p:extLst>
      <p:ext uri="{BB962C8B-B14F-4D97-AF65-F5344CB8AC3E}">
        <p14:creationId xmlns:p14="http://schemas.microsoft.com/office/powerpoint/2010/main" val="597462596"/>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66A4C-D70B-FA22-8AD2-8941950BBFD1}"/>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7EE40C02-C8DC-B22C-C95D-7F4B822CDA79}"/>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16ECC3B8-C660-9F6B-CC62-0C6622F5475A}"/>
              </a:ext>
            </a:extLst>
          </p:cNvPr>
          <p:cNvSpPr txBox="1"/>
          <p:nvPr/>
        </p:nvSpPr>
        <p:spPr>
          <a:xfrm>
            <a:off x="8564880" y="3888736"/>
            <a:ext cx="15076257" cy="73867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buFont typeface="+mj-lt"/>
              <a:buAutoNum type="arabicParenR" startAt="6"/>
              <a:defRPr sz="6400">
                <a:solidFill>
                  <a:srgbClr val="FFFFFF"/>
                </a:solidFill>
                <a:latin typeface="Open Sans Semibold"/>
                <a:ea typeface="Open Sans Semibold"/>
                <a:cs typeface="Open Sans Semibold"/>
                <a:sym typeface="Open Sans Semibold"/>
              </a:defRPr>
            </a:pPr>
            <a:r>
              <a:rPr lang="en-US" sz="6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Fallout: </a:t>
            </a: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process of the descent of particles contaminated with radioactive material from radioactive cloud to the earth surface.</a:t>
            </a:r>
          </a:p>
          <a:p>
            <a:pPr marL="1143000" indent="-1143000" algn="just">
              <a:buFont typeface="+mj-lt"/>
              <a:buAutoNum type="arabicParenR" startAt="6"/>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Half-Life: </a:t>
            </a: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time required for radioactive substance to lose 50 percent of its activity by decay.</a:t>
            </a:r>
          </a:p>
        </p:txBody>
      </p:sp>
      <p:sp>
        <p:nvSpPr>
          <p:cNvPr id="115" name="Rectangle">
            <a:extLst>
              <a:ext uri="{FF2B5EF4-FFF2-40B4-BE49-F238E27FC236}">
                <a16:creationId xmlns:a16="http://schemas.microsoft.com/office/drawing/2014/main" id="{B0129EF9-55C4-AACF-0757-E8A2EF5F6BD0}"/>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E5FF0D69-EBE8-3E97-CEA8-DAA3B7895B8C}"/>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24</a:t>
            </a:fld>
            <a:endParaRPr dirty="0"/>
          </a:p>
        </p:txBody>
      </p:sp>
      <p:sp>
        <p:nvSpPr>
          <p:cNvPr id="9" name="Course Purpose">
            <a:extLst>
              <a:ext uri="{FF2B5EF4-FFF2-40B4-BE49-F238E27FC236}">
                <a16:creationId xmlns:a16="http://schemas.microsoft.com/office/drawing/2014/main" id="{1DF51A56-4BE8-7C90-116F-1137F18B3B1B}"/>
              </a:ext>
            </a:extLst>
          </p:cNvPr>
          <p:cNvSpPr txBox="1"/>
          <p:nvPr/>
        </p:nvSpPr>
        <p:spPr>
          <a:xfrm>
            <a:off x="742863" y="2812493"/>
            <a:ext cx="7113118" cy="56980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terminology related with Radiological-Nuclear Emergency </a:t>
            </a:r>
            <a:endParaRPr lang="en-US" sz="8800" dirty="0"/>
          </a:p>
        </p:txBody>
      </p:sp>
      <p:pic>
        <p:nvPicPr>
          <p:cNvPr id="2" name="Picture 1">
            <a:extLst>
              <a:ext uri="{FF2B5EF4-FFF2-40B4-BE49-F238E27FC236}">
                <a16:creationId xmlns:a16="http://schemas.microsoft.com/office/drawing/2014/main" id="{288FEAF3-AD16-5C6F-21BE-B667DAFEC1B2}"/>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AB510F34-9F3C-9150-D3F6-CF3B946B16DB}"/>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4" name="TextBox 3">
            <a:extLst>
              <a:ext uri="{FF2B5EF4-FFF2-40B4-BE49-F238E27FC236}">
                <a16:creationId xmlns:a16="http://schemas.microsoft.com/office/drawing/2014/main" id="{5E14E03A-7151-34DC-837D-5EFAB38CA176}"/>
              </a:ext>
            </a:extLst>
          </p:cNvPr>
          <p:cNvSpPr txBox="1"/>
          <p:nvPr/>
        </p:nvSpPr>
        <p:spPr>
          <a:xfrm>
            <a:off x="742863" y="8095067"/>
            <a:ext cx="707915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8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Cont</a:t>
            </a:r>
            <a:r>
              <a:rPr lang="en-US" sz="48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endParaRPr lang="en-IN" sz="4800" dirty="0">
              <a:solidFill>
                <a:srgbClr val="FF0000"/>
              </a:solidFill>
            </a:endParaRPr>
          </a:p>
        </p:txBody>
      </p:sp>
      <p:sp>
        <p:nvSpPr>
          <p:cNvPr id="5" name="PPT 2 -">
            <a:extLst>
              <a:ext uri="{FF2B5EF4-FFF2-40B4-BE49-F238E27FC236}">
                <a16:creationId xmlns:a16="http://schemas.microsoft.com/office/drawing/2014/main" id="{D64C7106-AC0A-2344-6C74-401CCE7E34B0}"/>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Tree>
    <p:extLst>
      <p:ext uri="{BB962C8B-B14F-4D97-AF65-F5344CB8AC3E}">
        <p14:creationId xmlns:p14="http://schemas.microsoft.com/office/powerpoint/2010/main" val="880229381"/>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759CBE-5C8C-7781-FDC6-731CA8EDF848}"/>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81B5FC2A-15B6-8613-4B22-A465C906378A}"/>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AE33E3F8-E7C7-8F80-5726-5EF5D7893FCF}"/>
              </a:ext>
            </a:extLst>
          </p:cNvPr>
          <p:cNvSpPr txBox="1"/>
          <p:nvPr/>
        </p:nvSpPr>
        <p:spPr>
          <a:xfrm>
            <a:off x="8564880" y="3888736"/>
            <a:ext cx="15076257" cy="77985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buFont typeface="+mj-lt"/>
              <a:buAutoNum type="arabicParenR" startAt="8"/>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Half Value Layer: </a:t>
            </a: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thickness of shielding materials necessary to reduce the intensity of radiation by one half is sometimes referred to half value thickness or half value layer.</a:t>
            </a:r>
          </a:p>
          <a:p>
            <a:pPr marL="1143000" indent="-1143000" algn="just">
              <a:buFont typeface="+mj-lt"/>
              <a:buAutoNum type="arabicParenR" startAt="8"/>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Ionization: </a:t>
            </a: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result of any process whereby a neutral atom or molecule acquires either positive or negative charge.</a:t>
            </a:r>
          </a:p>
        </p:txBody>
      </p:sp>
      <p:sp>
        <p:nvSpPr>
          <p:cNvPr id="115" name="Rectangle">
            <a:extLst>
              <a:ext uri="{FF2B5EF4-FFF2-40B4-BE49-F238E27FC236}">
                <a16:creationId xmlns:a16="http://schemas.microsoft.com/office/drawing/2014/main" id="{2EAE961E-D4D7-0FDB-5220-6889BFA972B4}"/>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7205C84E-04B0-A40A-BBBD-E3803F83418B}"/>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25</a:t>
            </a:fld>
            <a:endParaRPr dirty="0"/>
          </a:p>
        </p:txBody>
      </p:sp>
      <p:sp>
        <p:nvSpPr>
          <p:cNvPr id="9" name="Course Purpose">
            <a:extLst>
              <a:ext uri="{FF2B5EF4-FFF2-40B4-BE49-F238E27FC236}">
                <a16:creationId xmlns:a16="http://schemas.microsoft.com/office/drawing/2014/main" id="{0DAC478E-0C6C-9D9A-5F37-5A70D89F2A14}"/>
              </a:ext>
            </a:extLst>
          </p:cNvPr>
          <p:cNvSpPr txBox="1"/>
          <p:nvPr/>
        </p:nvSpPr>
        <p:spPr>
          <a:xfrm>
            <a:off x="742863" y="2812493"/>
            <a:ext cx="7113118" cy="56980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terminology related with Radiological-Nuclear Emergency </a:t>
            </a:r>
            <a:endParaRPr lang="en-US" sz="8800" dirty="0"/>
          </a:p>
        </p:txBody>
      </p:sp>
      <p:pic>
        <p:nvPicPr>
          <p:cNvPr id="2" name="Picture 1">
            <a:extLst>
              <a:ext uri="{FF2B5EF4-FFF2-40B4-BE49-F238E27FC236}">
                <a16:creationId xmlns:a16="http://schemas.microsoft.com/office/drawing/2014/main" id="{A9656C97-7B6F-F4DE-2EFA-BEB3CCDF656C}"/>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C02F19FC-BE22-EF3D-44F9-83E2A41CC36A}"/>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4" name="TextBox 3">
            <a:extLst>
              <a:ext uri="{FF2B5EF4-FFF2-40B4-BE49-F238E27FC236}">
                <a16:creationId xmlns:a16="http://schemas.microsoft.com/office/drawing/2014/main" id="{9D213FD1-49EC-F030-453B-B812BA7E00B3}"/>
              </a:ext>
            </a:extLst>
          </p:cNvPr>
          <p:cNvSpPr txBox="1"/>
          <p:nvPr/>
        </p:nvSpPr>
        <p:spPr>
          <a:xfrm>
            <a:off x="742863" y="8095067"/>
            <a:ext cx="707915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8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Cont</a:t>
            </a:r>
            <a:r>
              <a:rPr lang="en-US" sz="48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endParaRPr lang="en-IN" sz="4800" dirty="0">
              <a:solidFill>
                <a:srgbClr val="FF0000"/>
              </a:solidFill>
            </a:endParaRPr>
          </a:p>
        </p:txBody>
      </p:sp>
      <p:sp>
        <p:nvSpPr>
          <p:cNvPr id="5" name="PPT 2 -">
            <a:extLst>
              <a:ext uri="{FF2B5EF4-FFF2-40B4-BE49-F238E27FC236}">
                <a16:creationId xmlns:a16="http://schemas.microsoft.com/office/drawing/2014/main" id="{519C2F06-00E1-998C-3CA7-C872D0425064}"/>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Tree>
    <p:extLst>
      <p:ext uri="{BB962C8B-B14F-4D97-AF65-F5344CB8AC3E}">
        <p14:creationId xmlns:p14="http://schemas.microsoft.com/office/powerpoint/2010/main" val="1331722172"/>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2FE94-7062-654A-3C7E-1E5AE4A32F05}"/>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1C863832-4C76-8E46-CCBB-319232A96504}"/>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91D580A1-E9CB-9C68-FD16-30D9D5D60602}"/>
              </a:ext>
            </a:extLst>
          </p:cNvPr>
          <p:cNvSpPr txBox="1"/>
          <p:nvPr/>
        </p:nvSpPr>
        <p:spPr>
          <a:xfrm>
            <a:off x="8564880" y="3888736"/>
            <a:ext cx="15076257" cy="86110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buFont typeface="+mj-lt"/>
              <a:buAutoNum type="arabicParenR" startAt="10"/>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Nuclear Fission: </a:t>
            </a: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splitting of the nucleus of an atom into at least two other nuclei is called nuclear fission. It may be accompanied by the release of relatively large amount of energy.</a:t>
            </a:r>
          </a:p>
          <a:p>
            <a:pPr marL="1143000" indent="-1143000" algn="just">
              <a:buFont typeface="+mj-lt"/>
              <a:buAutoNum type="arabicParenR" startAt="10"/>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Nuclear Fusion</a:t>
            </a:r>
            <a:r>
              <a:rPr lang="en-US" sz="5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process where two light atomic nuclei combine to form a heavier nucleus, releasing vast amounts of energy. </a:t>
            </a:r>
          </a:p>
        </p:txBody>
      </p:sp>
      <p:sp>
        <p:nvSpPr>
          <p:cNvPr id="115" name="Rectangle">
            <a:extLst>
              <a:ext uri="{FF2B5EF4-FFF2-40B4-BE49-F238E27FC236}">
                <a16:creationId xmlns:a16="http://schemas.microsoft.com/office/drawing/2014/main" id="{9A22DFDC-5590-088D-7187-76EB2F446AB3}"/>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C7B62753-EE56-806F-28EE-011DBF71879A}"/>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26</a:t>
            </a:fld>
            <a:endParaRPr dirty="0"/>
          </a:p>
        </p:txBody>
      </p:sp>
      <p:sp>
        <p:nvSpPr>
          <p:cNvPr id="9" name="Course Purpose">
            <a:extLst>
              <a:ext uri="{FF2B5EF4-FFF2-40B4-BE49-F238E27FC236}">
                <a16:creationId xmlns:a16="http://schemas.microsoft.com/office/drawing/2014/main" id="{62135CF1-C0DD-CD74-C79B-93A046B2EB78}"/>
              </a:ext>
            </a:extLst>
          </p:cNvPr>
          <p:cNvSpPr txBox="1"/>
          <p:nvPr/>
        </p:nvSpPr>
        <p:spPr>
          <a:xfrm>
            <a:off x="742863" y="2812493"/>
            <a:ext cx="7113118" cy="56980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terminology related with Radiological-Nuclear Emergency </a:t>
            </a:r>
            <a:endParaRPr lang="en-US" sz="8800" dirty="0"/>
          </a:p>
        </p:txBody>
      </p:sp>
      <p:pic>
        <p:nvPicPr>
          <p:cNvPr id="2" name="Picture 1">
            <a:extLst>
              <a:ext uri="{FF2B5EF4-FFF2-40B4-BE49-F238E27FC236}">
                <a16:creationId xmlns:a16="http://schemas.microsoft.com/office/drawing/2014/main" id="{FC1D3C04-F73C-1941-7B13-77955483B0AC}"/>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FC703E6B-A24A-C3EF-B402-586E019EDB8D}"/>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4" name="TextBox 3">
            <a:extLst>
              <a:ext uri="{FF2B5EF4-FFF2-40B4-BE49-F238E27FC236}">
                <a16:creationId xmlns:a16="http://schemas.microsoft.com/office/drawing/2014/main" id="{0B22CE9A-6A8F-8876-0205-B5C6956633D5}"/>
              </a:ext>
            </a:extLst>
          </p:cNvPr>
          <p:cNvSpPr txBox="1"/>
          <p:nvPr/>
        </p:nvSpPr>
        <p:spPr>
          <a:xfrm>
            <a:off x="742863" y="8095067"/>
            <a:ext cx="707915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8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Cont</a:t>
            </a:r>
            <a:r>
              <a:rPr lang="en-US" sz="48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endParaRPr lang="en-IN" sz="4800" dirty="0">
              <a:solidFill>
                <a:srgbClr val="FF0000"/>
              </a:solidFill>
            </a:endParaRPr>
          </a:p>
        </p:txBody>
      </p:sp>
      <p:sp>
        <p:nvSpPr>
          <p:cNvPr id="5" name="PPT 2 -">
            <a:extLst>
              <a:ext uri="{FF2B5EF4-FFF2-40B4-BE49-F238E27FC236}">
                <a16:creationId xmlns:a16="http://schemas.microsoft.com/office/drawing/2014/main" id="{79FDD420-9BA5-09EE-DE01-4260E60354B2}"/>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Tree>
    <p:extLst>
      <p:ext uri="{BB962C8B-B14F-4D97-AF65-F5344CB8AC3E}">
        <p14:creationId xmlns:p14="http://schemas.microsoft.com/office/powerpoint/2010/main" val="1760025871"/>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72786-FA94-4299-F7C5-EAED9CCC764C}"/>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C585428A-79A1-9747-3F1A-739E7F15D289}"/>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A849EA0C-DB3D-B95A-F853-273ABD8C7B5C}"/>
              </a:ext>
            </a:extLst>
          </p:cNvPr>
          <p:cNvSpPr txBox="1"/>
          <p:nvPr/>
        </p:nvSpPr>
        <p:spPr>
          <a:xfrm>
            <a:off x="8564880" y="3888736"/>
            <a:ext cx="15076257" cy="89157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buFont typeface="+mj-lt"/>
              <a:buAutoNum type="arabicParenR" startAt="12"/>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Permissible Dose:</a:t>
            </a: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 The maximum, total dose of radiation, over any given period, which is believed to cause no permanent ill effect to the human body.</a:t>
            </a:r>
          </a:p>
          <a:p>
            <a:pPr marL="1143000" indent="-1143000" algn="just">
              <a:buFont typeface="+mj-lt"/>
              <a:buAutoNum type="arabicParenR" startAt="12"/>
              <a:defRPr sz="6400">
                <a:solidFill>
                  <a:srgbClr val="FFFFFF"/>
                </a:solidFill>
                <a:latin typeface="Open Sans Semibold"/>
                <a:ea typeface="Open Sans Semibold"/>
                <a:cs typeface="Open Sans Semibold"/>
                <a:sym typeface="Open Sans Semibold"/>
              </a:defRPr>
            </a:pPr>
            <a:r>
              <a:rPr lang="en-US" sz="5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Radioactivity: </a:t>
            </a: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A spontaneous change in the nucleus of an atom accompanied by the emission of penetrative (Ionizing)radiation.</a:t>
            </a:r>
          </a:p>
        </p:txBody>
      </p:sp>
      <p:sp>
        <p:nvSpPr>
          <p:cNvPr id="115" name="Rectangle">
            <a:extLst>
              <a:ext uri="{FF2B5EF4-FFF2-40B4-BE49-F238E27FC236}">
                <a16:creationId xmlns:a16="http://schemas.microsoft.com/office/drawing/2014/main" id="{C0BB198D-86A1-39E1-D55C-DF11454A4A4F}"/>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39A4F1DF-BE26-D4D4-105F-F067D2EA5563}"/>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27</a:t>
            </a:fld>
            <a:endParaRPr dirty="0"/>
          </a:p>
        </p:txBody>
      </p:sp>
      <p:sp>
        <p:nvSpPr>
          <p:cNvPr id="9" name="Course Purpose">
            <a:extLst>
              <a:ext uri="{FF2B5EF4-FFF2-40B4-BE49-F238E27FC236}">
                <a16:creationId xmlns:a16="http://schemas.microsoft.com/office/drawing/2014/main" id="{82EFE06A-F303-D5FF-DB00-720CAA219BBA}"/>
              </a:ext>
            </a:extLst>
          </p:cNvPr>
          <p:cNvSpPr txBox="1"/>
          <p:nvPr/>
        </p:nvSpPr>
        <p:spPr>
          <a:xfrm>
            <a:off x="742863" y="2812493"/>
            <a:ext cx="7113118" cy="56980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terminology related with Radiological-Nuclear Emergency </a:t>
            </a:r>
            <a:endParaRPr lang="en-US" sz="8800" dirty="0"/>
          </a:p>
        </p:txBody>
      </p:sp>
      <p:pic>
        <p:nvPicPr>
          <p:cNvPr id="2" name="Picture 1">
            <a:extLst>
              <a:ext uri="{FF2B5EF4-FFF2-40B4-BE49-F238E27FC236}">
                <a16:creationId xmlns:a16="http://schemas.microsoft.com/office/drawing/2014/main" id="{96967A78-9DCA-EB4A-E948-7678638EB2E6}"/>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0780A4F0-3363-BD2D-42F0-30F848322395}"/>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4" name="TextBox 3">
            <a:extLst>
              <a:ext uri="{FF2B5EF4-FFF2-40B4-BE49-F238E27FC236}">
                <a16:creationId xmlns:a16="http://schemas.microsoft.com/office/drawing/2014/main" id="{D3D0F018-F213-E00D-7FA0-20E0BF258422}"/>
              </a:ext>
            </a:extLst>
          </p:cNvPr>
          <p:cNvSpPr txBox="1"/>
          <p:nvPr/>
        </p:nvSpPr>
        <p:spPr>
          <a:xfrm>
            <a:off x="742863" y="8095067"/>
            <a:ext cx="707915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8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Cont</a:t>
            </a:r>
            <a:r>
              <a:rPr lang="en-US" sz="48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endParaRPr lang="en-IN" sz="4800" dirty="0">
              <a:solidFill>
                <a:srgbClr val="FF0000"/>
              </a:solidFill>
            </a:endParaRPr>
          </a:p>
        </p:txBody>
      </p:sp>
      <p:sp>
        <p:nvSpPr>
          <p:cNvPr id="5" name="PPT 2 -">
            <a:extLst>
              <a:ext uri="{FF2B5EF4-FFF2-40B4-BE49-F238E27FC236}">
                <a16:creationId xmlns:a16="http://schemas.microsoft.com/office/drawing/2014/main" id="{0EE1C465-C2DE-3403-8075-5B2AD52B0D8E}"/>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Tree>
    <p:extLst>
      <p:ext uri="{BB962C8B-B14F-4D97-AF65-F5344CB8AC3E}">
        <p14:creationId xmlns:p14="http://schemas.microsoft.com/office/powerpoint/2010/main" val="621294923"/>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Circle"/>
          <p:cNvSpPr/>
          <p:nvPr/>
        </p:nvSpPr>
        <p:spPr>
          <a:xfrm>
            <a:off x="-8639176" y="-8445205"/>
            <a:ext cx="19547984" cy="19547984"/>
          </a:xfrm>
          <a:prstGeom prst="ellipse">
            <a:avLst/>
          </a:prstGeom>
          <a:gradFill>
            <a:gsLst>
              <a:gs pos="0">
                <a:srgbClr val="DA751A"/>
              </a:gs>
              <a:gs pos="57570">
                <a:srgbClr val="E67C1D"/>
              </a:gs>
              <a:gs pos="100000">
                <a:srgbClr val="F28320"/>
              </a:gs>
            </a:gsLst>
            <a:lin ang="4595515"/>
          </a:gradFill>
          <a:ln w="12700">
            <a:miter lim="400000"/>
          </a:ln>
        </p:spPr>
        <p:txBody>
          <a:bodyPr lIns="78283" tIns="78283" rIns="78283" bIns="78283"/>
          <a:lstStyle/>
          <a:p>
            <a:endParaRPr/>
          </a:p>
        </p:txBody>
      </p:sp>
      <p:pic>
        <p:nvPicPr>
          <p:cNvPr id="122" name="IMG-3642.JPG"/>
          <p:cNvPicPr>
            <a:picLocks noChangeAspect="1"/>
          </p:cNvPicPr>
          <p:nvPr/>
        </p:nvPicPr>
        <p:blipFill>
          <a:blip r:embed="rId2">
            <a:extLst>
              <a:ext uri="{28A0092B-C50C-407E-A947-70E740481C1C}">
                <a14:useLocalDpi xmlns:a14="http://schemas.microsoft.com/office/drawing/2010/main" val="0"/>
              </a:ext>
            </a:extLst>
          </a:blip>
          <a:srcRect l="12702" r="12702"/>
          <a:stretch/>
        </p:blipFill>
        <p:spPr>
          <a:xfrm flipH="1">
            <a:off x="-2789159" y="-627962"/>
            <a:ext cx="12809302" cy="11447861"/>
          </a:xfrm>
          <a:custGeom>
            <a:avLst/>
            <a:gdLst/>
            <a:ahLst/>
            <a:cxnLst>
              <a:cxn ang="0">
                <a:pos x="wd2" y="hd2"/>
              </a:cxn>
              <a:cxn ang="5400000">
                <a:pos x="wd2" y="hd2"/>
              </a:cxn>
              <a:cxn ang="10800000">
                <a:pos x="wd2" y="hd2"/>
              </a:cxn>
              <a:cxn ang="16200000">
                <a:pos x="wd2" y="hd2"/>
              </a:cxn>
            </a:cxnLst>
            <a:rect l="0" t="0" r="r" b="b"/>
            <a:pathLst>
              <a:path w="20873" h="21600" extrusionOk="0">
                <a:moveTo>
                  <a:pt x="360" y="0"/>
                </a:moveTo>
                <a:cubicBezTo>
                  <a:pt x="-727" y="5723"/>
                  <a:pt x="646" y="11946"/>
                  <a:pt x="4490" y="16396"/>
                </a:cubicBezTo>
                <a:cubicBezTo>
                  <a:pt x="7486" y="19866"/>
                  <a:pt x="11414" y="21600"/>
                  <a:pt x="15340" y="21600"/>
                </a:cubicBezTo>
                <a:cubicBezTo>
                  <a:pt x="17219" y="21600"/>
                  <a:pt x="19096" y="21199"/>
                  <a:pt x="20873" y="20405"/>
                </a:cubicBezTo>
                <a:lnTo>
                  <a:pt x="20873" y="0"/>
                </a:lnTo>
                <a:lnTo>
                  <a:pt x="360" y="0"/>
                </a:lnTo>
                <a:close/>
              </a:path>
            </a:pathLst>
          </a:custGeom>
          <a:ln w="12700">
            <a:miter lim="400000"/>
          </a:ln>
        </p:spPr>
      </p:pic>
      <p:sp>
        <p:nvSpPr>
          <p:cNvPr id="127" name="Slide Number"/>
          <p:cNvSpPr txBox="1">
            <a:spLocks noGrp="1"/>
          </p:cNvSpPr>
          <p:nvPr>
            <p:ph type="sldNum" sz="quarter" idx="2"/>
          </p:nvPr>
        </p:nvSpPr>
        <p:spPr>
          <a:xfrm>
            <a:off x="22649571" y="12813338"/>
            <a:ext cx="860669"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28</a:t>
            </a:fld>
            <a:endParaRPr dirty="0"/>
          </a:p>
        </p:txBody>
      </p:sp>
      <p:sp>
        <p:nvSpPr>
          <p:cNvPr id="2" name="Rectangle 1">
            <a:extLst>
              <a:ext uri="{FF2B5EF4-FFF2-40B4-BE49-F238E27FC236}">
                <a16:creationId xmlns:a16="http://schemas.microsoft.com/office/drawing/2014/main" id="{E9A6B61E-3BFB-8B6A-B54D-9BFC4C887C61}"/>
              </a:ext>
            </a:extLst>
          </p:cNvPr>
          <p:cNvSpPr/>
          <p:nvPr/>
        </p:nvSpPr>
        <p:spPr>
          <a:xfrm>
            <a:off x="14237731" y="1915775"/>
            <a:ext cx="4301177"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a:ln/>
                <a:solidFill>
                  <a:schemeClr val="accent6">
                    <a:lumMod val="75000"/>
                  </a:schemeClr>
                </a:solidFill>
                <a:effectLst/>
              </a:rPr>
              <a:t>THANK YOU</a:t>
            </a:r>
          </a:p>
        </p:txBody>
      </p:sp>
      <p:pic>
        <p:nvPicPr>
          <p:cNvPr id="5" name="Picture 4">
            <a:extLst>
              <a:ext uri="{FF2B5EF4-FFF2-40B4-BE49-F238E27FC236}">
                <a16:creationId xmlns:a16="http://schemas.microsoft.com/office/drawing/2014/main" id="{DEB36CE2-6AD3-57C9-7538-0E29A0BA5A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91552" y="3408218"/>
            <a:ext cx="7534274" cy="8610599"/>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8A6E7-30D0-4409-8450-31126067E0AE}"/>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57B30370-0B92-AC3A-80F4-E6A024338FC8}"/>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DA9D76B7-8244-0726-67DB-8D07848224CF}"/>
              </a:ext>
            </a:extLst>
          </p:cNvPr>
          <p:cNvSpPr txBox="1"/>
          <p:nvPr/>
        </p:nvSpPr>
        <p:spPr>
          <a:xfrm>
            <a:off x="8564880" y="3888736"/>
            <a:ext cx="15076257" cy="8840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buFont typeface="+mj-lt"/>
              <a:buAutoNum type="arabicParenR"/>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Agent</a:t>
            </a:r>
            <a:r>
              <a:rPr lang="en-US" sz="6000" dirty="0">
                <a:solidFill>
                  <a:schemeClr val="tx1"/>
                </a:solidFill>
              </a:rPr>
              <a:t>: </a:t>
            </a: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Any substance, force, radiation, organism, or influence that affects the body. Effects may be beneficial or injurious.</a:t>
            </a:r>
          </a:p>
          <a:p>
            <a:pPr marL="1143000" indent="-1143000" algn="just">
              <a:buFont typeface="+mj-lt"/>
              <a:buAutoNum type="arabicParenR"/>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Antidote: </a:t>
            </a: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Remedy to relieve, prevent, or counteract the effects of a poison or hazardous chemical substance.</a:t>
            </a:r>
          </a:p>
          <a:p>
            <a:pPr marL="1143000" indent="-1143000" algn="just">
              <a:buFont typeface="+mj-lt"/>
              <a:buAutoNum type="arabicParenR"/>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Asphyxiant: </a:t>
            </a: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Vapor or gas which causes unconsciousness or death by suffocation.</a:t>
            </a:r>
            <a:endPar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4" name="PPT 2 -">
            <a:extLst>
              <a:ext uri="{FF2B5EF4-FFF2-40B4-BE49-F238E27FC236}">
                <a16:creationId xmlns:a16="http://schemas.microsoft.com/office/drawing/2014/main" id="{9A483170-CF2E-0D90-217D-46B311CC3FBE}"/>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
        <p:nvSpPr>
          <p:cNvPr id="115" name="Rectangle">
            <a:extLst>
              <a:ext uri="{FF2B5EF4-FFF2-40B4-BE49-F238E27FC236}">
                <a16:creationId xmlns:a16="http://schemas.microsoft.com/office/drawing/2014/main" id="{712865E3-749E-B867-B0EF-8136ED3D14E8}"/>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6F4C6D4A-D426-90D8-49BA-A09A83EEADC1}"/>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3</a:t>
            </a:fld>
            <a:endParaRPr dirty="0"/>
          </a:p>
        </p:txBody>
      </p:sp>
      <p:sp>
        <p:nvSpPr>
          <p:cNvPr id="9" name="Course Purpose">
            <a:extLst>
              <a:ext uri="{FF2B5EF4-FFF2-40B4-BE49-F238E27FC236}">
                <a16:creationId xmlns:a16="http://schemas.microsoft.com/office/drawing/2014/main" id="{7A2BE48C-CD9F-3902-6FDA-E934457CCC1A}"/>
              </a:ext>
            </a:extLst>
          </p:cNvPr>
          <p:cNvSpPr txBox="1"/>
          <p:nvPr/>
        </p:nvSpPr>
        <p:spPr>
          <a:xfrm>
            <a:off x="742863" y="2812493"/>
            <a:ext cx="7113118" cy="45900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terminology related with Chemical Emergency </a:t>
            </a:r>
            <a:endParaRPr lang="en-US" sz="8800" dirty="0"/>
          </a:p>
        </p:txBody>
      </p:sp>
      <p:pic>
        <p:nvPicPr>
          <p:cNvPr id="2" name="Picture 1">
            <a:extLst>
              <a:ext uri="{FF2B5EF4-FFF2-40B4-BE49-F238E27FC236}">
                <a16:creationId xmlns:a16="http://schemas.microsoft.com/office/drawing/2014/main" id="{73C3D06E-7597-0FC7-DB7B-C0B999841ECE}"/>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F6C8AB52-2123-C01C-BD6E-3BFED1BC9445}"/>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Tree>
    <p:extLst>
      <p:ext uri="{BB962C8B-B14F-4D97-AF65-F5344CB8AC3E}">
        <p14:creationId xmlns:p14="http://schemas.microsoft.com/office/powerpoint/2010/main" val="187613329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F46FC-2538-4FB7-5A4B-4135973C967C}"/>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2274CC4F-7B42-D693-792D-8BEAED51F72F}"/>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78E43738-4E80-4365-4DEE-0E4EC4A5EDEA}"/>
              </a:ext>
            </a:extLst>
          </p:cNvPr>
          <p:cNvSpPr txBox="1"/>
          <p:nvPr/>
        </p:nvSpPr>
        <p:spPr>
          <a:xfrm>
            <a:off x="8564880" y="3888736"/>
            <a:ext cx="15076257" cy="93165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buFont typeface="+mj-lt"/>
              <a:buAutoNum type="arabicParenR" startAt="4"/>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Boiling Liquid Expanding Vapor Explosion (BLEVE): </a:t>
            </a: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Condition in which liquids gets excessively heated, which may result in the violent rupture of a container, and the rapid vaporization of the material</a:t>
            </a:r>
          </a:p>
          <a:p>
            <a:pPr marL="1143000" indent="-1143000" algn="just">
              <a:buFont typeface="+mj-lt"/>
              <a:buAutoNum type="arabicParenR" startAt="4"/>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Carcinogen: </a:t>
            </a: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Substance or agent capable of causing or producing cancer in mammals.</a:t>
            </a:r>
          </a:p>
        </p:txBody>
      </p:sp>
      <p:sp>
        <p:nvSpPr>
          <p:cNvPr id="115" name="Rectangle">
            <a:extLst>
              <a:ext uri="{FF2B5EF4-FFF2-40B4-BE49-F238E27FC236}">
                <a16:creationId xmlns:a16="http://schemas.microsoft.com/office/drawing/2014/main" id="{180F95C9-7D92-F22F-03CC-4DCA9A8B934F}"/>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F7AC53E6-36DC-DF07-583E-B68206AA1BCC}"/>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4</a:t>
            </a:fld>
            <a:endParaRPr dirty="0"/>
          </a:p>
        </p:txBody>
      </p:sp>
      <p:sp>
        <p:nvSpPr>
          <p:cNvPr id="9" name="Course Purpose">
            <a:extLst>
              <a:ext uri="{FF2B5EF4-FFF2-40B4-BE49-F238E27FC236}">
                <a16:creationId xmlns:a16="http://schemas.microsoft.com/office/drawing/2014/main" id="{0938E762-8C17-FCD8-FF42-ECB202E26392}"/>
              </a:ext>
            </a:extLst>
          </p:cNvPr>
          <p:cNvSpPr txBox="1"/>
          <p:nvPr/>
        </p:nvSpPr>
        <p:spPr>
          <a:xfrm>
            <a:off x="742863" y="2812493"/>
            <a:ext cx="7113118" cy="45900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terminology related with Chemical Emergency </a:t>
            </a:r>
            <a:endParaRPr lang="en-US" sz="8800" dirty="0"/>
          </a:p>
        </p:txBody>
      </p:sp>
      <p:pic>
        <p:nvPicPr>
          <p:cNvPr id="2" name="Picture 1">
            <a:extLst>
              <a:ext uri="{FF2B5EF4-FFF2-40B4-BE49-F238E27FC236}">
                <a16:creationId xmlns:a16="http://schemas.microsoft.com/office/drawing/2014/main" id="{51F2B376-95D1-E16A-74C5-B00ECABDFA64}"/>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E9B0759C-95BB-9319-1A0B-A6A436F447D1}"/>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5" name="TextBox 4">
            <a:extLst>
              <a:ext uri="{FF2B5EF4-FFF2-40B4-BE49-F238E27FC236}">
                <a16:creationId xmlns:a16="http://schemas.microsoft.com/office/drawing/2014/main" id="{A61D146C-9F6A-B6E1-61E1-E164A9229244}"/>
              </a:ext>
            </a:extLst>
          </p:cNvPr>
          <p:cNvSpPr txBox="1"/>
          <p:nvPr/>
        </p:nvSpPr>
        <p:spPr>
          <a:xfrm>
            <a:off x="742863" y="7402570"/>
            <a:ext cx="12186138"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8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Cont</a:t>
            </a:r>
            <a:r>
              <a:rPr lang="en-US" sz="48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endParaRPr lang="en-IN" sz="4800" dirty="0">
              <a:solidFill>
                <a:srgbClr val="FF0000"/>
              </a:solidFill>
            </a:endParaRPr>
          </a:p>
        </p:txBody>
      </p:sp>
      <p:sp>
        <p:nvSpPr>
          <p:cNvPr id="4" name="PPT 2 -">
            <a:extLst>
              <a:ext uri="{FF2B5EF4-FFF2-40B4-BE49-F238E27FC236}">
                <a16:creationId xmlns:a16="http://schemas.microsoft.com/office/drawing/2014/main" id="{C12359AF-70ED-F5C6-0F26-2BAB376E6C8E}"/>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Tree>
    <p:extLst>
      <p:ext uri="{BB962C8B-B14F-4D97-AF65-F5344CB8AC3E}">
        <p14:creationId xmlns:p14="http://schemas.microsoft.com/office/powerpoint/2010/main" val="375301741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E6382-BE35-C1A4-824D-92C5FCB71786}"/>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FD483F7E-521C-460D-0E23-6DE2FC9F77EA}"/>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0E8748D2-AF99-F806-994F-A2BAE8E4AE34}"/>
              </a:ext>
            </a:extLst>
          </p:cNvPr>
          <p:cNvSpPr txBox="1"/>
          <p:nvPr/>
        </p:nvSpPr>
        <p:spPr>
          <a:xfrm>
            <a:off x="8564880" y="3888736"/>
            <a:ext cx="15076257" cy="83008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buFont typeface="+mj-lt"/>
              <a:buAutoNum type="arabicParenR" startAt="6"/>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Chemical Warfare (CW): </a:t>
            </a: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Employment of chemical products to produce death or casualties in man/animal, to create a military advantage, or defend against such action.</a:t>
            </a:r>
          </a:p>
          <a:p>
            <a:pPr marL="1143000" indent="-1143000" algn="just">
              <a:buFont typeface="+mj-lt"/>
              <a:buAutoNum type="arabicParenR" startAt="6"/>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Concentration (C): </a:t>
            </a: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amount of a chemical agent present as vapor or aerosol in a given volume of air.</a:t>
            </a:r>
          </a:p>
        </p:txBody>
      </p:sp>
      <p:sp>
        <p:nvSpPr>
          <p:cNvPr id="115" name="Rectangle">
            <a:extLst>
              <a:ext uri="{FF2B5EF4-FFF2-40B4-BE49-F238E27FC236}">
                <a16:creationId xmlns:a16="http://schemas.microsoft.com/office/drawing/2014/main" id="{65E20812-4D20-841F-247B-E8D1BC753E18}"/>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34603B74-CE83-12E3-4A81-A0E30986A9A3}"/>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5</a:t>
            </a:fld>
            <a:endParaRPr dirty="0"/>
          </a:p>
        </p:txBody>
      </p:sp>
      <p:sp>
        <p:nvSpPr>
          <p:cNvPr id="9" name="Course Purpose">
            <a:extLst>
              <a:ext uri="{FF2B5EF4-FFF2-40B4-BE49-F238E27FC236}">
                <a16:creationId xmlns:a16="http://schemas.microsoft.com/office/drawing/2014/main" id="{727B4CD2-1235-7617-D2A0-827931EAE5FF}"/>
              </a:ext>
            </a:extLst>
          </p:cNvPr>
          <p:cNvSpPr txBox="1"/>
          <p:nvPr/>
        </p:nvSpPr>
        <p:spPr>
          <a:xfrm>
            <a:off x="742863" y="2812493"/>
            <a:ext cx="7113118" cy="45900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terminology related with Chemical Emergency </a:t>
            </a:r>
            <a:endParaRPr lang="en-US" sz="8800" dirty="0"/>
          </a:p>
        </p:txBody>
      </p:sp>
      <p:pic>
        <p:nvPicPr>
          <p:cNvPr id="2" name="Picture 1">
            <a:extLst>
              <a:ext uri="{FF2B5EF4-FFF2-40B4-BE49-F238E27FC236}">
                <a16:creationId xmlns:a16="http://schemas.microsoft.com/office/drawing/2014/main" id="{8E3C8496-8E85-A99A-EBEA-985C29865B5B}"/>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6711C1AF-79A5-B5AF-D240-3536A123B92B}"/>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5" name="TextBox 4">
            <a:extLst>
              <a:ext uri="{FF2B5EF4-FFF2-40B4-BE49-F238E27FC236}">
                <a16:creationId xmlns:a16="http://schemas.microsoft.com/office/drawing/2014/main" id="{C0EDAFB1-5C47-076C-9A1C-78BBAC5BDB1F}"/>
              </a:ext>
            </a:extLst>
          </p:cNvPr>
          <p:cNvSpPr txBox="1"/>
          <p:nvPr/>
        </p:nvSpPr>
        <p:spPr>
          <a:xfrm>
            <a:off x="742863" y="7402570"/>
            <a:ext cx="12186138"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8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Cont</a:t>
            </a:r>
            <a:r>
              <a:rPr lang="en-US" sz="48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endParaRPr lang="en-IN" sz="4800" dirty="0">
              <a:solidFill>
                <a:srgbClr val="FF0000"/>
              </a:solidFill>
            </a:endParaRPr>
          </a:p>
        </p:txBody>
      </p:sp>
      <p:sp>
        <p:nvSpPr>
          <p:cNvPr id="4" name="PPT 2 -">
            <a:extLst>
              <a:ext uri="{FF2B5EF4-FFF2-40B4-BE49-F238E27FC236}">
                <a16:creationId xmlns:a16="http://schemas.microsoft.com/office/drawing/2014/main" id="{4D1E9967-DF21-D6BE-255B-9C19DFC0204A}"/>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Tree>
    <p:extLst>
      <p:ext uri="{BB962C8B-B14F-4D97-AF65-F5344CB8AC3E}">
        <p14:creationId xmlns:p14="http://schemas.microsoft.com/office/powerpoint/2010/main" val="8519239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37315-78A4-9F8B-BEE9-6A7D1F9E0224}"/>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B2B8CB5E-A626-AA8F-D4B2-5B9D13455455}"/>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A6072F72-3D93-3517-8FD2-9EABD4E6A4E4}"/>
              </a:ext>
            </a:extLst>
          </p:cNvPr>
          <p:cNvSpPr txBox="1"/>
          <p:nvPr/>
        </p:nvSpPr>
        <p:spPr>
          <a:xfrm>
            <a:off x="8564880" y="3888736"/>
            <a:ext cx="15076257" cy="94447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buFont typeface="+mj-lt"/>
              <a:buAutoNum type="arabicParenR" startAt="8"/>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Contamination: </a:t>
            </a: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deposition and/or absorption of radioactive material, biological warfare agent or chemical warfare agents on structures, areas, persons, or objects..</a:t>
            </a:r>
          </a:p>
          <a:p>
            <a:pPr marL="1143000" indent="-1143000" algn="just">
              <a:buFont typeface="+mj-lt"/>
              <a:buAutoNum type="arabicParenR" startAt="8"/>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Combustible Liquids: </a:t>
            </a: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Liquids having a flash point of 100°F or higher.</a:t>
            </a:r>
          </a:p>
          <a:p>
            <a:pPr marL="1143000" indent="-1143000" algn="just">
              <a:buFont typeface="+mj-lt"/>
              <a:buAutoNum type="arabicParenR" startAt="8"/>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Compressed Gas: </a:t>
            </a: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Gaseous material contained under pressure</a:t>
            </a:r>
          </a:p>
        </p:txBody>
      </p:sp>
      <p:sp>
        <p:nvSpPr>
          <p:cNvPr id="115" name="Rectangle">
            <a:extLst>
              <a:ext uri="{FF2B5EF4-FFF2-40B4-BE49-F238E27FC236}">
                <a16:creationId xmlns:a16="http://schemas.microsoft.com/office/drawing/2014/main" id="{D38EBD54-914E-F1D5-6B4B-22B337F1D967}"/>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35EF8968-A011-6DB5-C0A2-73B59757FF8D}"/>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6</a:t>
            </a:fld>
            <a:endParaRPr dirty="0"/>
          </a:p>
        </p:txBody>
      </p:sp>
      <p:sp>
        <p:nvSpPr>
          <p:cNvPr id="9" name="Course Purpose">
            <a:extLst>
              <a:ext uri="{FF2B5EF4-FFF2-40B4-BE49-F238E27FC236}">
                <a16:creationId xmlns:a16="http://schemas.microsoft.com/office/drawing/2014/main" id="{A2EA3F9C-CC26-6FD6-B2E3-43A8BF6614A3}"/>
              </a:ext>
            </a:extLst>
          </p:cNvPr>
          <p:cNvSpPr txBox="1"/>
          <p:nvPr/>
        </p:nvSpPr>
        <p:spPr>
          <a:xfrm>
            <a:off x="742863" y="2812493"/>
            <a:ext cx="7113118" cy="45900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terminology related with Chemical Emergency </a:t>
            </a:r>
            <a:endParaRPr lang="en-US" sz="8800" dirty="0"/>
          </a:p>
        </p:txBody>
      </p:sp>
      <p:pic>
        <p:nvPicPr>
          <p:cNvPr id="2" name="Picture 1">
            <a:extLst>
              <a:ext uri="{FF2B5EF4-FFF2-40B4-BE49-F238E27FC236}">
                <a16:creationId xmlns:a16="http://schemas.microsoft.com/office/drawing/2014/main" id="{F4462FFF-15A4-1223-9D33-DC19DAF07D7A}"/>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FE29E58C-352D-F9C8-CEBC-523E0E025347}"/>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5" name="TextBox 4">
            <a:extLst>
              <a:ext uri="{FF2B5EF4-FFF2-40B4-BE49-F238E27FC236}">
                <a16:creationId xmlns:a16="http://schemas.microsoft.com/office/drawing/2014/main" id="{FF09A9FA-C6D9-7F36-4F33-B610C081E59C}"/>
              </a:ext>
            </a:extLst>
          </p:cNvPr>
          <p:cNvSpPr txBox="1"/>
          <p:nvPr/>
        </p:nvSpPr>
        <p:spPr>
          <a:xfrm>
            <a:off x="742863" y="7402570"/>
            <a:ext cx="707915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800" b="1">
                <a:solidFill>
                  <a:srgbClr val="FF0000"/>
                </a:solidFill>
                <a:latin typeface="Open Sans" panose="020B0606030504020204" pitchFamily="34" charset="0"/>
                <a:ea typeface="Open Sans" panose="020B0606030504020204" pitchFamily="34" charset="0"/>
                <a:cs typeface="Open Sans" panose="020B0606030504020204" pitchFamily="34" charset="0"/>
              </a:rPr>
              <a:t>Cont…</a:t>
            </a:r>
            <a:endParaRPr lang="en-IN" sz="4800" dirty="0">
              <a:solidFill>
                <a:srgbClr val="FF0000"/>
              </a:solidFill>
            </a:endParaRPr>
          </a:p>
        </p:txBody>
      </p:sp>
      <p:sp>
        <p:nvSpPr>
          <p:cNvPr id="4" name="PPT 2 -">
            <a:extLst>
              <a:ext uri="{FF2B5EF4-FFF2-40B4-BE49-F238E27FC236}">
                <a16:creationId xmlns:a16="http://schemas.microsoft.com/office/drawing/2014/main" id="{0D6AC9E8-2B1C-AE83-6703-0AA28B15E202}"/>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Tree>
    <p:extLst>
      <p:ext uri="{BB962C8B-B14F-4D97-AF65-F5344CB8AC3E}">
        <p14:creationId xmlns:p14="http://schemas.microsoft.com/office/powerpoint/2010/main" val="135365473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19304-3005-9E75-C7FC-17004DFA49A9}"/>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8B03901C-958B-3663-5223-BCB3891B7B91}"/>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2A495296-46F2-F61E-3CE7-DE7579F58F1F}"/>
              </a:ext>
            </a:extLst>
          </p:cNvPr>
          <p:cNvSpPr txBox="1"/>
          <p:nvPr/>
        </p:nvSpPr>
        <p:spPr>
          <a:xfrm>
            <a:off x="8564880" y="3888736"/>
            <a:ext cx="15076257" cy="84291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buFont typeface="+mj-lt"/>
              <a:buAutoNum type="arabicParenR" startAt="11"/>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Confined Space: </a:t>
            </a: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Any area that has limited openings for entry and exit has a lack of ventilation, contains known and potential hazards.</a:t>
            </a:r>
          </a:p>
          <a:p>
            <a:pPr marL="1143000" indent="-1143000" algn="just">
              <a:buFont typeface="+mj-lt"/>
              <a:buAutoNum type="arabicParenR" startAt="11"/>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Corrosive: </a:t>
            </a: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Liquid or solid that causes visible destruction or irreversible alterations in skin tissue at site of contact</a:t>
            </a:r>
          </a:p>
        </p:txBody>
      </p:sp>
      <p:sp>
        <p:nvSpPr>
          <p:cNvPr id="115" name="Rectangle">
            <a:extLst>
              <a:ext uri="{FF2B5EF4-FFF2-40B4-BE49-F238E27FC236}">
                <a16:creationId xmlns:a16="http://schemas.microsoft.com/office/drawing/2014/main" id="{EDD37531-AF0A-01C0-318A-0B97016F6765}"/>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E0267C30-934E-FFB4-C2DB-6D7AEC8DE23B}"/>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7</a:t>
            </a:fld>
            <a:endParaRPr dirty="0"/>
          </a:p>
        </p:txBody>
      </p:sp>
      <p:sp>
        <p:nvSpPr>
          <p:cNvPr id="9" name="Course Purpose">
            <a:extLst>
              <a:ext uri="{FF2B5EF4-FFF2-40B4-BE49-F238E27FC236}">
                <a16:creationId xmlns:a16="http://schemas.microsoft.com/office/drawing/2014/main" id="{52A1C9D9-5543-FE6B-DD5B-422BF37C17BC}"/>
              </a:ext>
            </a:extLst>
          </p:cNvPr>
          <p:cNvSpPr txBox="1"/>
          <p:nvPr/>
        </p:nvSpPr>
        <p:spPr>
          <a:xfrm>
            <a:off x="742863" y="2812493"/>
            <a:ext cx="7113118" cy="45900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terminology related with Chemical Emergency </a:t>
            </a:r>
            <a:endParaRPr lang="en-US" sz="8800" dirty="0"/>
          </a:p>
        </p:txBody>
      </p:sp>
      <p:pic>
        <p:nvPicPr>
          <p:cNvPr id="2" name="Picture 1">
            <a:extLst>
              <a:ext uri="{FF2B5EF4-FFF2-40B4-BE49-F238E27FC236}">
                <a16:creationId xmlns:a16="http://schemas.microsoft.com/office/drawing/2014/main" id="{FEB02185-DB08-8EE5-B1FC-90E64EF01F8A}"/>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88E05C0C-2F25-AE0B-11DD-44EFC3310480}"/>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5" name="TextBox 4">
            <a:extLst>
              <a:ext uri="{FF2B5EF4-FFF2-40B4-BE49-F238E27FC236}">
                <a16:creationId xmlns:a16="http://schemas.microsoft.com/office/drawing/2014/main" id="{EB8BD70F-2CB5-073C-5896-A899D0C44FAB}"/>
              </a:ext>
            </a:extLst>
          </p:cNvPr>
          <p:cNvSpPr txBox="1"/>
          <p:nvPr/>
        </p:nvSpPr>
        <p:spPr>
          <a:xfrm>
            <a:off x="742863" y="7402570"/>
            <a:ext cx="707915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800" b="1">
                <a:solidFill>
                  <a:srgbClr val="FF0000"/>
                </a:solidFill>
                <a:latin typeface="Open Sans" panose="020B0606030504020204" pitchFamily="34" charset="0"/>
                <a:ea typeface="Open Sans" panose="020B0606030504020204" pitchFamily="34" charset="0"/>
                <a:cs typeface="Open Sans" panose="020B0606030504020204" pitchFamily="34" charset="0"/>
              </a:rPr>
              <a:t>Cont…</a:t>
            </a:r>
            <a:endParaRPr lang="en-IN" sz="4800" dirty="0">
              <a:solidFill>
                <a:srgbClr val="FF0000"/>
              </a:solidFill>
            </a:endParaRPr>
          </a:p>
        </p:txBody>
      </p:sp>
      <p:sp>
        <p:nvSpPr>
          <p:cNvPr id="4" name="PPT 2 -">
            <a:extLst>
              <a:ext uri="{FF2B5EF4-FFF2-40B4-BE49-F238E27FC236}">
                <a16:creationId xmlns:a16="http://schemas.microsoft.com/office/drawing/2014/main" id="{172B3867-36E4-0EE4-EB59-7EB1C1FD0E49}"/>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Tree>
    <p:extLst>
      <p:ext uri="{BB962C8B-B14F-4D97-AF65-F5344CB8AC3E}">
        <p14:creationId xmlns:p14="http://schemas.microsoft.com/office/powerpoint/2010/main" val="358716585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DBD14-56B4-5337-0DC3-F2780E939792}"/>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38046F9A-333D-577C-C1B8-F753834E5915}"/>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8289BB16-D58F-824D-DF03-7D7EA55B723C}"/>
              </a:ext>
            </a:extLst>
          </p:cNvPr>
          <p:cNvSpPr txBox="1"/>
          <p:nvPr/>
        </p:nvSpPr>
        <p:spPr>
          <a:xfrm>
            <a:off x="8564880" y="3888736"/>
            <a:ext cx="15076257" cy="93165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buFont typeface="+mj-lt"/>
              <a:buAutoNum type="arabicParenR" startAt="13"/>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Dike: </a:t>
            </a: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A barrier constructed to control or confine hazardous substances and prevent them from entering sewers, ditches, streams, or other flowing waters.</a:t>
            </a:r>
          </a:p>
          <a:p>
            <a:pPr marL="1143000" indent="-1143000" algn="just">
              <a:buFont typeface="+mj-lt"/>
              <a:buAutoNum type="arabicParenR" startAt="13"/>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Decontaminant: </a:t>
            </a: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Any substance used to destroy, remove, seal-in or otherwise render harmless a biological or chemical warfare agent.</a:t>
            </a:r>
          </a:p>
        </p:txBody>
      </p:sp>
      <p:sp>
        <p:nvSpPr>
          <p:cNvPr id="115" name="Rectangle">
            <a:extLst>
              <a:ext uri="{FF2B5EF4-FFF2-40B4-BE49-F238E27FC236}">
                <a16:creationId xmlns:a16="http://schemas.microsoft.com/office/drawing/2014/main" id="{FEC0C2EA-9383-51C0-63F6-98C010374A2A}"/>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231F4D7D-C6A1-A520-AE85-51EDFD5A04F9}"/>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8</a:t>
            </a:fld>
            <a:endParaRPr dirty="0"/>
          </a:p>
        </p:txBody>
      </p:sp>
      <p:sp>
        <p:nvSpPr>
          <p:cNvPr id="9" name="Course Purpose">
            <a:extLst>
              <a:ext uri="{FF2B5EF4-FFF2-40B4-BE49-F238E27FC236}">
                <a16:creationId xmlns:a16="http://schemas.microsoft.com/office/drawing/2014/main" id="{A38D5DF4-6F7F-244A-9062-38E7F3B8B4AC}"/>
              </a:ext>
            </a:extLst>
          </p:cNvPr>
          <p:cNvSpPr txBox="1"/>
          <p:nvPr/>
        </p:nvSpPr>
        <p:spPr>
          <a:xfrm>
            <a:off x="742863" y="2812493"/>
            <a:ext cx="7113118" cy="45900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terminology related with Chemical Emergency </a:t>
            </a:r>
            <a:endParaRPr lang="en-US" sz="8800" dirty="0"/>
          </a:p>
        </p:txBody>
      </p:sp>
      <p:pic>
        <p:nvPicPr>
          <p:cNvPr id="2" name="Picture 1">
            <a:extLst>
              <a:ext uri="{FF2B5EF4-FFF2-40B4-BE49-F238E27FC236}">
                <a16:creationId xmlns:a16="http://schemas.microsoft.com/office/drawing/2014/main" id="{262890CE-B212-FB49-5162-D488288660F0}"/>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0ED86DF4-B3C4-378E-9349-FD3B51F45832}"/>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5" name="TextBox 4">
            <a:extLst>
              <a:ext uri="{FF2B5EF4-FFF2-40B4-BE49-F238E27FC236}">
                <a16:creationId xmlns:a16="http://schemas.microsoft.com/office/drawing/2014/main" id="{F9BF0527-83D4-F576-9D67-DA28729707EC}"/>
              </a:ext>
            </a:extLst>
          </p:cNvPr>
          <p:cNvSpPr txBox="1"/>
          <p:nvPr/>
        </p:nvSpPr>
        <p:spPr>
          <a:xfrm>
            <a:off x="742863" y="7402570"/>
            <a:ext cx="707915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800" b="1">
                <a:solidFill>
                  <a:srgbClr val="FF0000"/>
                </a:solidFill>
                <a:latin typeface="Open Sans" panose="020B0606030504020204" pitchFamily="34" charset="0"/>
                <a:ea typeface="Open Sans" panose="020B0606030504020204" pitchFamily="34" charset="0"/>
                <a:cs typeface="Open Sans" panose="020B0606030504020204" pitchFamily="34" charset="0"/>
              </a:rPr>
              <a:t>Cont…</a:t>
            </a:r>
            <a:endParaRPr lang="en-IN" sz="4800" dirty="0">
              <a:solidFill>
                <a:srgbClr val="FF0000"/>
              </a:solidFill>
            </a:endParaRPr>
          </a:p>
        </p:txBody>
      </p:sp>
      <p:sp>
        <p:nvSpPr>
          <p:cNvPr id="4" name="PPT 2 -">
            <a:extLst>
              <a:ext uri="{FF2B5EF4-FFF2-40B4-BE49-F238E27FC236}">
                <a16:creationId xmlns:a16="http://schemas.microsoft.com/office/drawing/2014/main" id="{36B56388-03D9-F664-27BE-5AF9624CC206}"/>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Tree>
    <p:extLst>
      <p:ext uri="{BB962C8B-B14F-4D97-AF65-F5344CB8AC3E}">
        <p14:creationId xmlns:p14="http://schemas.microsoft.com/office/powerpoint/2010/main" val="38282835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0A195-2D4E-78F6-1BE1-DA258F8BBE53}"/>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8FAA9F0E-1CB7-6E91-A010-EEA158DBF294}"/>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E920C8BA-AB83-3814-A250-3936E20F7C2F}"/>
              </a:ext>
            </a:extLst>
          </p:cNvPr>
          <p:cNvSpPr txBox="1"/>
          <p:nvPr/>
        </p:nvSpPr>
        <p:spPr>
          <a:xfrm>
            <a:off x="8564880" y="3888736"/>
            <a:ext cx="15076257" cy="95251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buFont typeface="+mj-lt"/>
              <a:buAutoNum type="arabicParenR" startAt="15"/>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Decontamination: </a:t>
            </a: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process of making any person, object or area safe by absorbing, destroying, neutralizing, making harmless or removing chemical or biological agents, or by removing radioactive material clinging to or around it.</a:t>
            </a:r>
          </a:p>
          <a:p>
            <a:pPr marL="1143000" indent="-1143000" algn="just">
              <a:buFont typeface="+mj-lt"/>
              <a:buAutoNum type="arabicParenR" startAt="15"/>
              <a:defRPr sz="6400">
                <a:solidFill>
                  <a:srgbClr val="FFFFFF"/>
                </a:solidFill>
                <a:latin typeface="Open Sans Semibold"/>
                <a:ea typeface="Open Sans Semibold"/>
                <a:cs typeface="Open Sans Semibold"/>
                <a:sym typeface="Open Sans Semibold"/>
              </a:defRPr>
            </a:pPr>
            <a:r>
              <a:rPr lang="en-US" sz="6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Detection:</a:t>
            </a:r>
            <a:r>
              <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process by which the presence of a biological or chemical warfare agent is established.</a:t>
            </a:r>
            <a:endPar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5" name="Rectangle">
            <a:extLst>
              <a:ext uri="{FF2B5EF4-FFF2-40B4-BE49-F238E27FC236}">
                <a16:creationId xmlns:a16="http://schemas.microsoft.com/office/drawing/2014/main" id="{0A8CF42F-111B-00F2-BDD4-0738CE63AD26}"/>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7495F748-D4E8-C09E-F8FA-BB0A7FCDB9CE}"/>
              </a:ext>
            </a:extLst>
          </p:cNvPr>
          <p:cNvSpPr txBox="1">
            <a:spLocks noGrp="1"/>
          </p:cNvSpPr>
          <p:nvPr>
            <p:ph type="sldNum" sz="quarter" idx="2"/>
          </p:nvPr>
        </p:nvSpPr>
        <p:spPr>
          <a:xfrm>
            <a:off x="22809763"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9</a:t>
            </a:fld>
            <a:endParaRPr dirty="0"/>
          </a:p>
        </p:txBody>
      </p:sp>
      <p:sp>
        <p:nvSpPr>
          <p:cNvPr id="9" name="Course Purpose">
            <a:extLst>
              <a:ext uri="{FF2B5EF4-FFF2-40B4-BE49-F238E27FC236}">
                <a16:creationId xmlns:a16="http://schemas.microsoft.com/office/drawing/2014/main" id="{D6451F8B-ED01-B82A-81BA-424A154F3F9A}"/>
              </a:ext>
            </a:extLst>
          </p:cNvPr>
          <p:cNvSpPr txBox="1"/>
          <p:nvPr/>
        </p:nvSpPr>
        <p:spPr>
          <a:xfrm>
            <a:off x="742863" y="2812493"/>
            <a:ext cx="7113118" cy="45900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terminology related with Chemical Emergency </a:t>
            </a:r>
            <a:endParaRPr lang="en-US" sz="8800" dirty="0"/>
          </a:p>
        </p:txBody>
      </p:sp>
      <p:pic>
        <p:nvPicPr>
          <p:cNvPr id="2" name="Picture 1">
            <a:extLst>
              <a:ext uri="{FF2B5EF4-FFF2-40B4-BE49-F238E27FC236}">
                <a16:creationId xmlns:a16="http://schemas.microsoft.com/office/drawing/2014/main" id="{5E83F1C5-1B26-9915-3CD1-DB907E5AB8C2}"/>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76770" y="110856"/>
            <a:ext cx="3181050" cy="2219517"/>
          </a:xfrm>
          <a:prstGeom prst="rect">
            <a:avLst/>
          </a:prstGeom>
        </p:spPr>
      </p:pic>
      <p:pic>
        <p:nvPicPr>
          <p:cNvPr id="3" name="Picture 2">
            <a:extLst>
              <a:ext uri="{FF2B5EF4-FFF2-40B4-BE49-F238E27FC236}">
                <a16:creationId xmlns:a16="http://schemas.microsoft.com/office/drawing/2014/main" id="{71494F7F-0FCA-CCB4-C1A8-76A2615A1942}"/>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22047230" y="92160"/>
            <a:ext cx="2160000" cy="2376000"/>
          </a:xfrm>
          <a:prstGeom prst="rect">
            <a:avLst/>
          </a:prstGeom>
        </p:spPr>
      </p:pic>
      <p:sp>
        <p:nvSpPr>
          <p:cNvPr id="5" name="TextBox 4">
            <a:extLst>
              <a:ext uri="{FF2B5EF4-FFF2-40B4-BE49-F238E27FC236}">
                <a16:creationId xmlns:a16="http://schemas.microsoft.com/office/drawing/2014/main" id="{0A816A65-35A4-F098-4198-3F74C9EC0BDE}"/>
              </a:ext>
            </a:extLst>
          </p:cNvPr>
          <p:cNvSpPr txBox="1"/>
          <p:nvPr/>
        </p:nvSpPr>
        <p:spPr>
          <a:xfrm>
            <a:off x="742863" y="7402570"/>
            <a:ext cx="707915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800" b="1">
                <a:solidFill>
                  <a:srgbClr val="FF0000"/>
                </a:solidFill>
                <a:latin typeface="Open Sans" panose="020B0606030504020204" pitchFamily="34" charset="0"/>
                <a:ea typeface="Open Sans" panose="020B0606030504020204" pitchFamily="34" charset="0"/>
                <a:cs typeface="Open Sans" panose="020B0606030504020204" pitchFamily="34" charset="0"/>
              </a:rPr>
              <a:t>Cont…</a:t>
            </a:r>
            <a:endParaRPr lang="en-IN" sz="4800" dirty="0">
              <a:solidFill>
                <a:srgbClr val="FF0000"/>
              </a:solidFill>
            </a:endParaRPr>
          </a:p>
        </p:txBody>
      </p:sp>
      <p:sp>
        <p:nvSpPr>
          <p:cNvPr id="4" name="PPT 2 -">
            <a:extLst>
              <a:ext uri="{FF2B5EF4-FFF2-40B4-BE49-F238E27FC236}">
                <a16:creationId xmlns:a16="http://schemas.microsoft.com/office/drawing/2014/main" id="{FA0E9E9F-929E-FD02-6200-58C934C0B942}"/>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2</a:t>
            </a:r>
            <a:r>
              <a:rPr b="1" dirty="0">
                <a:solidFill>
                  <a:srgbClr val="E46C0A"/>
                </a:solidFill>
              </a:rPr>
              <a:t> -</a:t>
            </a:r>
          </a:p>
        </p:txBody>
      </p:sp>
    </p:spTree>
    <p:extLst>
      <p:ext uri="{BB962C8B-B14F-4D97-AF65-F5344CB8AC3E}">
        <p14:creationId xmlns:p14="http://schemas.microsoft.com/office/powerpoint/2010/main" val="2521292825"/>
      </p:ext>
    </p:extLst>
  </p:cSld>
  <p:clrMapOvr>
    <a:masterClrMapping/>
  </p:clrMapOvr>
  <p:transition spd="med"/>
</p:sld>
</file>

<file path=ppt/theme/theme1.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Calibri"/>
        <a:ea typeface="Calibri"/>
        <a:cs typeface="Calibri"/>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12700" dir="2700000" rotWithShape="0">
              <a:srgbClr val="000000"/>
            </a:outerShdw>
          </a:effectLst>
        </a:effectStyle>
        <a:effectStyle>
          <a:effectLst>
            <a:outerShdw blurRad="101600" dist="12700" dir="2700000" rotWithShape="0">
              <a:srgbClr val="000000"/>
            </a:outerShdw>
          </a:effectLst>
        </a:effectStyle>
        <a:effectStyle>
          <a:effectLst>
            <a:outerShdw blurRad="50800" dist="127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101600" dist="12700" dir="2700000" rotWithShape="0">
            <a:srgbClr val="000000"/>
          </a:outerShdw>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127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Calibri"/>
        <a:ea typeface="Calibri"/>
        <a:cs typeface="Calibri"/>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12700" dir="2700000" rotWithShape="0">
              <a:srgbClr val="000000"/>
            </a:outerShdw>
          </a:effectLst>
        </a:effectStyle>
        <a:effectStyle>
          <a:effectLst>
            <a:outerShdw blurRad="101600" dist="12700" dir="2700000" rotWithShape="0">
              <a:srgbClr val="000000"/>
            </a:outerShdw>
          </a:effectLst>
        </a:effectStyle>
        <a:effectStyle>
          <a:effectLst>
            <a:outerShdw blurRad="50800" dist="127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101600" dist="12700" dir="2700000" rotWithShape="0">
            <a:srgbClr val="000000"/>
          </a:outerShdw>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127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807</TotalTime>
  <Words>1643</Words>
  <Application>Microsoft Office PowerPoint</Application>
  <PresentationFormat>Custom</PresentationFormat>
  <Paragraphs>173</Paragraphs>
  <Slides>28</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Arial Black</vt:lpstr>
      <vt:lpstr>Calibri</vt:lpstr>
      <vt:lpstr>Open Sans</vt:lpstr>
      <vt:lpstr>Open Sans Semibold</vt:lpstr>
      <vt:lpstr>Verdana</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Kamal Mehra</dc:creator>
  <cp:lastModifiedBy>NDRF ACADEMY</cp:lastModifiedBy>
  <cp:revision>82</cp:revision>
  <dcterms:modified xsi:type="dcterms:W3CDTF">2026-01-07T07:55:22Z</dcterms:modified>
</cp:coreProperties>
</file>