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5" r:id="rId5"/>
    <p:sldId id="276" r:id="rId6"/>
    <p:sldId id="277" r:id="rId7"/>
    <p:sldId id="1188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94660"/>
  </p:normalViewPr>
  <p:slideViewPr>
    <p:cSldViewPr snapToGrid="0">
      <p:cViewPr varScale="1">
        <p:scale>
          <a:sx n="38" d="100"/>
          <a:sy n="38" d="100"/>
        </p:scale>
        <p:origin x="534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</a:t>
            </a:r>
            <a:r>
              <a:rPr b="1" dirty="0"/>
              <a:t>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6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65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5403">
              <a:spcBef>
                <a:spcPts val="321"/>
              </a:spcBef>
            </a:pPr>
            <a:r>
              <a:rPr lang="en-US" spc="-115"/>
              <a:t>MFR</a:t>
            </a:r>
            <a:endParaRPr lang="en-US" spc="-1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68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297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253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1 </a:t>
            </a:r>
          </a:p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COURSE INTRODUCTION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3F1EB-D281-417D-314F-7B7C87412376}"/>
              </a:ext>
            </a:extLst>
          </p:cNvPr>
          <p:cNvSpPr txBox="1"/>
          <p:nvPr/>
        </p:nvSpPr>
        <p:spPr>
          <a:xfrm>
            <a:off x="6373824" y="6881599"/>
            <a:ext cx="6574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96180" y="3325369"/>
            <a:ext cx="7627938" cy="7756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400" dirty="0"/>
              <a:t>Upon completion of this lesson, you will become familiar with: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7" name="Describe the emergency medical services (EMS) system in the area you reside.…">
            <a:extLst>
              <a:ext uri="{FF2B5EF4-FFF2-40B4-BE49-F238E27FC236}">
                <a16:creationId xmlns:a16="http://schemas.microsoft.com/office/drawing/2014/main" id="{DEDBCB8D-8E98-1C90-F0A8-E06822BA06CD}"/>
              </a:ext>
            </a:extLst>
          </p:cNvPr>
          <p:cNvSpPr txBox="1"/>
          <p:nvPr/>
        </p:nvSpPr>
        <p:spPr>
          <a:xfrm>
            <a:off x="11464961" y="4682794"/>
            <a:ext cx="11930146" cy="754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/>
              <a:t>Other participants and the organizations they represent, the course coordinator, the instructors and the support staff.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/>
              <a:t>The following aspects of the course: purpose, objectives, evaluation and methodology, materials to be used, course schedule, facilities and ground rules.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/>
              <a:t>  </a:t>
            </a:r>
            <a:endParaRPr/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4D048C66-DD81-CB7C-31BA-5A9F922EBEC8}"/>
              </a:ext>
            </a:extLst>
          </p:cNvPr>
          <p:cNvGrpSpPr/>
          <p:nvPr/>
        </p:nvGrpSpPr>
        <p:grpSpPr>
          <a:xfrm>
            <a:off x="10117755" y="489988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3D590A7-C109-6A47-83CE-321D6EAF8B0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7F062A44-2B77-DE1A-F98A-CAF9C784C0C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E3734219-751D-6153-9FC6-74B3C9E788F9}"/>
              </a:ext>
            </a:extLst>
          </p:cNvPr>
          <p:cNvGrpSpPr/>
          <p:nvPr/>
        </p:nvGrpSpPr>
        <p:grpSpPr>
          <a:xfrm>
            <a:off x="10117755" y="7754627"/>
            <a:ext cx="1219201" cy="1298291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B779BC28-C14A-769A-848D-9F435B34262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D57204E7-EA7D-FA51-87FB-0A44AA812E7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9985055" y="4879096"/>
            <a:ext cx="12764110" cy="4121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To provide the participant the knowledge and skills needed to render aid on-site to sick or injured persons, stabilize their condition and prepare them for transport to a medical facility.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E3C1710-48E4-A63D-27DB-8798A27B2C06}"/>
              </a:ext>
            </a:extLst>
          </p:cNvPr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2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IN" b="1" dirty="0"/>
              <a:t>1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883199" y="5499202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Course Purpose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4478-0CE0-D161-52F3-AAE4F59A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D4E9C3A-A218-E72E-4523-E6B614711E7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BF0A9665-9CE5-C62E-9512-F47B02530DE0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7039DB5-E431-3C9C-D311-A49DCDB8E3BA}"/>
              </a:ext>
            </a:extLst>
          </p:cNvPr>
          <p:cNvSpPr txBox="1"/>
          <p:nvPr/>
        </p:nvSpPr>
        <p:spPr>
          <a:xfrm>
            <a:off x="9985055" y="4879096"/>
            <a:ext cx="12764110" cy="68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Upon completion of the course, you will be able to 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 the steps for preparing the MFR equipment’s.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the method for receiving and documenting a request for assistance reporting on the situation and requesting resources.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A19CF62-E036-63BA-67B8-C6141B96A922}"/>
              </a:ext>
            </a:extLst>
          </p:cNvPr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44A9F1F5-2AA0-93E9-0701-D8DF7132200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C333904-9278-C568-9A44-F68A38867222}"/>
              </a:ext>
            </a:extLst>
          </p:cNvPr>
          <p:cNvSpPr txBox="1"/>
          <p:nvPr/>
        </p:nvSpPr>
        <p:spPr>
          <a:xfrm>
            <a:off x="21546982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IN" b="1" dirty="0"/>
              <a:t>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A901F63-5B3F-74C3-7433-7F5E6A082B3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4A19435-BC58-6DFF-3FCF-6A8119700B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E50A0-D046-D9FA-4ED7-FD6FAFB12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CB5587F4-CD18-0160-F4D4-3A0FBABB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974CC0E7-CF87-9CC3-D113-4E7B31F644F0}"/>
              </a:ext>
            </a:extLst>
          </p:cNvPr>
          <p:cNvSpPr txBox="1"/>
          <p:nvPr/>
        </p:nvSpPr>
        <p:spPr>
          <a:xfrm>
            <a:off x="883199" y="5499202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Training Objective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0250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A87D8-1D26-1CB9-D79A-85D6B8AA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6253BE0-31AD-9D6A-148C-F46BE790014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CF0C6DB-F879-5ACA-5234-863362713D3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DBBDCDE-B622-C999-1CDD-94545F6BCA4B}"/>
              </a:ext>
            </a:extLst>
          </p:cNvPr>
          <p:cNvSpPr txBox="1"/>
          <p:nvPr/>
        </p:nvSpPr>
        <p:spPr>
          <a:xfrm>
            <a:off x="9985055" y="4879096"/>
            <a:ext cx="13962632" cy="5446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Written exams :</a:t>
            </a:r>
          </a:p>
          <a:p>
            <a:r>
              <a:rPr lang="en-US" dirty="0">
                <a:solidFill>
                  <a:schemeClr val="tx1"/>
                </a:solidFill>
              </a:rPr>
              <a:t>MFR written  -  (100 X 6 ) 600 max.</a:t>
            </a:r>
          </a:p>
          <a:p>
            <a:r>
              <a:rPr lang="en-US" dirty="0">
                <a:solidFill>
                  <a:schemeClr val="tx1"/>
                </a:solidFill>
              </a:rPr>
              <a:t>Passing Mark for MFR –  70 in each unit test</a:t>
            </a:r>
          </a:p>
          <a:p>
            <a:r>
              <a:rPr lang="en-US" dirty="0">
                <a:solidFill>
                  <a:schemeClr val="tx1"/>
                </a:solidFill>
              </a:rPr>
              <a:t>Everyone has to pass in each unit test to pass in MFR.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56BB7858-675D-A412-1D00-81ECD3ABE4D2}"/>
              </a:ext>
            </a:extLst>
          </p:cNvPr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13E59A72-EA79-DF73-99CB-E1E9B81F92F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41B5494-189C-A7AD-CED6-D6C60BF3CC33}"/>
              </a:ext>
            </a:extLst>
          </p:cNvPr>
          <p:cNvSpPr txBox="1"/>
          <p:nvPr/>
        </p:nvSpPr>
        <p:spPr>
          <a:xfrm>
            <a:off x="21546982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IN" b="1" dirty="0"/>
              <a:t>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F448142-344B-C827-3CA9-042C743B37D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0434A58-656D-2B6B-EF34-86B3777724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8733D-B545-0AAB-8FBA-38AE31841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7E2F84E6-B221-7AF0-2F26-E409058C4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87E3869D-7E23-709E-1C62-43A9160DF744}"/>
              </a:ext>
            </a:extLst>
          </p:cNvPr>
          <p:cNvSpPr txBox="1"/>
          <p:nvPr/>
        </p:nvSpPr>
        <p:spPr>
          <a:xfrm>
            <a:off x="742863" y="6327354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Total Marks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6061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A1DA1-02AD-3574-5FAE-1789BC207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B50AA17-8214-37A7-5055-FF02DFC8F23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77106E2-F2FE-8173-D4D2-A8811481684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54451E5-ACAC-686C-F39E-D29C9A76B0AB}"/>
              </a:ext>
            </a:extLst>
          </p:cNvPr>
          <p:cNvSpPr txBox="1"/>
          <p:nvPr/>
        </p:nvSpPr>
        <p:spPr>
          <a:xfrm>
            <a:off x="9582912" y="4879096"/>
            <a:ext cx="14364775" cy="651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Final Practical Evaluation on Three Stations :</a:t>
            </a:r>
          </a:p>
          <a:p>
            <a:r>
              <a:rPr lang="en-US" dirty="0">
                <a:solidFill>
                  <a:schemeClr val="tx1"/>
                </a:solidFill>
              </a:rPr>
              <a:t>Trauma Case                - 100 max.</a:t>
            </a:r>
          </a:p>
          <a:p>
            <a:r>
              <a:rPr lang="en-US" dirty="0">
                <a:solidFill>
                  <a:schemeClr val="tx1"/>
                </a:solidFill>
              </a:rPr>
              <a:t>Medical Emergency    – 50   max.</a:t>
            </a:r>
          </a:p>
          <a:p>
            <a:r>
              <a:rPr lang="en-US" dirty="0">
                <a:solidFill>
                  <a:schemeClr val="tx1"/>
                </a:solidFill>
              </a:rPr>
              <a:t>Childbirth                      - 50   max. </a:t>
            </a:r>
          </a:p>
          <a:p>
            <a:r>
              <a:rPr lang="en-US" dirty="0">
                <a:solidFill>
                  <a:schemeClr val="tx1"/>
                </a:solidFill>
              </a:rPr>
              <a:t>Total                               - 200 max.</a:t>
            </a:r>
          </a:p>
          <a:p>
            <a:r>
              <a:rPr lang="en-US" dirty="0">
                <a:solidFill>
                  <a:schemeClr val="tx1"/>
                </a:solidFill>
              </a:rPr>
              <a:t>Passing Mark               – 140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(70 % Aggregate)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AD0D8C8B-3AF3-2927-E74A-BDD7F9D092D3}"/>
              </a:ext>
            </a:extLst>
          </p:cNvPr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E6EE0F6E-1833-0AA1-FC43-3A56101FCEE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57757D2-08F0-9825-61CD-5A3AB5B11031}"/>
              </a:ext>
            </a:extLst>
          </p:cNvPr>
          <p:cNvSpPr txBox="1"/>
          <p:nvPr/>
        </p:nvSpPr>
        <p:spPr>
          <a:xfrm>
            <a:off x="21546982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IN" b="1" dirty="0"/>
              <a:t>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DEAF8E1-8955-0E2C-0C10-47709599F59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B091A71-A589-6D2A-6D8D-387ADA217B9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4FAE7-EB6B-681C-BD11-D62A2D0F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EF08E163-82F0-6A46-062A-2F2E62B2A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FC4430E-17C8-2101-FB43-0B4EF94DCDFB}"/>
              </a:ext>
            </a:extLst>
          </p:cNvPr>
          <p:cNvSpPr txBox="1"/>
          <p:nvPr/>
        </p:nvSpPr>
        <p:spPr>
          <a:xfrm>
            <a:off x="742863" y="6327354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Total Marks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9649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3246" y="482"/>
            <a:ext cx="24077510" cy="135626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22" y="6553222"/>
            <a:ext cx="609558" cy="6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7" tIns="91433" rIns="182867" bIns="91433" numCol="1" anchor="t" anchorCtr="0" compatLnSpc="1">
            <a:prstTxWarp prst="textNoShape">
              <a:avLst/>
            </a:prstTxWarp>
          </a:bodyPr>
          <a:lstStyle/>
          <a:p>
            <a:endParaRPr lang="en-IN" sz="71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68393" y="15540039"/>
            <a:ext cx="1175697" cy="1094750"/>
          </a:xfrm>
          <a:prstGeom prst="rect">
            <a:avLst/>
          </a:prstGeom>
        </p:spPr>
        <p:txBody>
          <a:bodyPr lIns="94942" tIns="94942" rIns="94942" bIns="94942" anchor="t"/>
          <a:lstStyle>
            <a:defPPr marL="0" marR="0" indent="0" algn="l" defTabSz="110898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8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16335" rtl="0" fontAlgn="auto" latinLnBrk="0" hangingPunct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38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554492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108984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663476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217969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FF6DA9-008F-8B48-92A6-B652298478BF}" type="slidenum">
              <a:rPr lang="en-US" smtClean="0"/>
              <a:pPr/>
              <a:t>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993" y="291799"/>
            <a:ext cx="13609657" cy="125228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79" tIns="78279" rIns="78279" bIns="78279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945" y="6460460"/>
            <a:ext cx="7448615" cy="138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79" tIns="78279" rIns="78279" bIns="78279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" y="481"/>
            <a:ext cx="4880356" cy="29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574" y="13722"/>
            <a:ext cx="2773969" cy="245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8" y="1266457"/>
            <a:ext cx="11477971" cy="1069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264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37</cp:revision>
  <dcterms:modified xsi:type="dcterms:W3CDTF">2026-01-07T08:16:34Z</dcterms:modified>
</cp:coreProperties>
</file>