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58" r:id="rId3"/>
    <p:sldId id="272" r:id="rId4"/>
    <p:sldId id="259" r:id="rId5"/>
    <p:sldId id="260" r:id="rId6"/>
    <p:sldId id="277" r:id="rId7"/>
    <p:sldId id="261" r:id="rId8"/>
    <p:sldId id="262" r:id="rId9"/>
    <p:sldId id="263" r:id="rId10"/>
    <p:sldId id="264" r:id="rId11"/>
    <p:sldId id="256" r:id="rId12"/>
    <p:sldId id="278" r:id="rId13"/>
    <p:sldId id="271" r:id="rId14"/>
    <p:sldId id="265" r:id="rId15"/>
    <p:sldId id="279" r:id="rId16"/>
    <p:sldId id="280" r:id="rId17"/>
    <p:sldId id="270" r:id="rId18"/>
    <p:sldId id="11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4268"/>
    <a:srgbClr val="E55577"/>
    <a:srgbClr val="DF45A1"/>
    <a:srgbClr val="CC5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889" autoAdjust="0"/>
  </p:normalViewPr>
  <p:slideViewPr>
    <p:cSldViewPr snapToGrid="0">
      <p:cViewPr varScale="1">
        <p:scale>
          <a:sx n="73" d="100"/>
          <a:sy n="73" d="100"/>
        </p:scale>
        <p:origin x="1086" y="6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noEditPoints="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0C72F-CBAF-4D37-81C1-BF4CE753860E}" type="datetimeFigureOut">
              <a:rPr lang="en-IN" smtClean="0"/>
              <a:t>07-01-2026</a:t>
            </a:fld>
            <a:endParaRPr lang="en-IN"/>
          </a:p>
        </p:txBody>
      </p:sp>
      <p:sp>
        <p:nvSpPr>
          <p:cNvPr id="4" name="Slide Image Placeholder 3"/>
          <p:cNvSpPr>
            <a:spLocks noGrp="1" noRot="1" noChangeAspect="1" noEditPoints="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noEditPoints="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noEditPoints="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noEditPoints="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01F96-6E31-4AB4-9893-0554E5A30B98}" type="slidenum">
              <a:rPr lang="en-IN" smtClean="0"/>
              <a:t>‹#›</a:t>
            </a:fld>
            <a:endParaRPr lang="en-IN"/>
          </a:p>
        </p:txBody>
      </p:sp>
    </p:spTree>
    <p:extLst>
      <p:ext uri="{BB962C8B-B14F-4D97-AF65-F5344CB8AC3E}">
        <p14:creationId xmlns:p14="http://schemas.microsoft.com/office/powerpoint/2010/main" val="3010595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C000192-BFB6-4425-9632-29732C93D382}" type="slidenum">
              <a:rPr lang="en-US" smtClean="0"/>
              <a:t>1</a:t>
            </a:fld>
            <a:endParaRPr lang="en-US"/>
          </a:p>
        </p:txBody>
      </p:sp>
    </p:spTree>
    <p:extLst>
      <p:ext uri="{BB962C8B-B14F-4D97-AF65-F5344CB8AC3E}">
        <p14:creationId xmlns:p14="http://schemas.microsoft.com/office/powerpoint/2010/main" val="185289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HYPOXIA – Deficiency of Oxygen.</a:t>
            </a:r>
            <a:endParaRPr lang="en-IN" dirty="0"/>
          </a:p>
        </p:txBody>
      </p:sp>
      <p:sp>
        <p:nvSpPr>
          <p:cNvPr id="4" name="Slide Number Placeholder 3"/>
          <p:cNvSpPr>
            <a:spLocks noGrp="1" noEditPoints="1"/>
          </p:cNvSpPr>
          <p:nvPr>
            <p:ph type="sldNum" sz="quarter" idx="5"/>
          </p:nvPr>
        </p:nvSpPr>
        <p:spPr/>
        <p:txBody>
          <a:bodyPr/>
          <a:lstStyle/>
          <a:p>
            <a:fld id="{94401F96-6E31-4AB4-9893-0554E5A30B98}" type="slidenum">
              <a:rPr lang="en-IN" smtClean="0"/>
              <a:t>10</a:t>
            </a:fld>
            <a:endParaRPr lang="en-IN"/>
          </a:p>
        </p:txBody>
      </p:sp>
    </p:spTree>
    <p:extLst>
      <p:ext uri="{BB962C8B-B14F-4D97-AF65-F5344CB8AC3E}">
        <p14:creationId xmlns:p14="http://schemas.microsoft.com/office/powerpoint/2010/main" val="387802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170ECA2-E2D5-4221-A366-5591AAF5438A}" type="slidenum">
              <a:rPr lang="en-US" smtClean="0"/>
              <a:t>11</a:t>
            </a:fld>
            <a:endParaRPr lang="en-US"/>
          </a:p>
        </p:txBody>
      </p:sp>
    </p:spTree>
    <p:extLst>
      <p:ext uri="{BB962C8B-B14F-4D97-AF65-F5344CB8AC3E}">
        <p14:creationId xmlns:p14="http://schemas.microsoft.com/office/powerpoint/2010/main" val="100608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6F2949B-3996-4B0C-9FC3-1EF97AD16B8F}" type="slidenum">
              <a:rPr lang="en-US" smtClean="0"/>
              <a:t>12</a:t>
            </a:fld>
            <a:endParaRPr lang="en-US"/>
          </a:p>
        </p:txBody>
      </p:sp>
    </p:spTree>
    <p:extLst>
      <p:ext uri="{BB962C8B-B14F-4D97-AF65-F5344CB8AC3E}">
        <p14:creationId xmlns:p14="http://schemas.microsoft.com/office/powerpoint/2010/main" val="148945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4E10B38-75B4-48F0-B264-8388E32B5D20}" type="slidenum">
              <a:rPr lang="en-US" smtClean="0"/>
              <a:t>13</a:t>
            </a:fld>
            <a:endParaRPr lang="en-US"/>
          </a:p>
        </p:txBody>
      </p:sp>
    </p:spTree>
    <p:extLst>
      <p:ext uri="{BB962C8B-B14F-4D97-AF65-F5344CB8AC3E}">
        <p14:creationId xmlns:p14="http://schemas.microsoft.com/office/powerpoint/2010/main" val="175202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CD1D85F-0F88-4342-8D4D-96E0ED2FE5F7}" type="slidenum">
              <a:rPr lang="en-US" smtClean="0"/>
              <a:t>14</a:t>
            </a:fld>
            <a:endParaRPr lang="en-US"/>
          </a:p>
        </p:txBody>
      </p:sp>
    </p:spTree>
    <p:extLst>
      <p:ext uri="{BB962C8B-B14F-4D97-AF65-F5344CB8AC3E}">
        <p14:creationId xmlns:p14="http://schemas.microsoft.com/office/powerpoint/2010/main" val="172285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BB84CB61-61F8-4658-A929-14F85B63E800}" type="slidenum">
              <a:rPr lang="en-US" smtClean="0"/>
              <a:t>15</a:t>
            </a:fld>
            <a:endParaRPr lang="en-US"/>
          </a:p>
        </p:txBody>
      </p:sp>
    </p:spTree>
    <p:extLst>
      <p:ext uri="{BB962C8B-B14F-4D97-AF65-F5344CB8AC3E}">
        <p14:creationId xmlns:p14="http://schemas.microsoft.com/office/powerpoint/2010/main" val="313223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IN" dirty="0"/>
          </a:p>
        </p:txBody>
      </p:sp>
      <p:sp>
        <p:nvSpPr>
          <p:cNvPr id="4" name="Slide Number Placeholder 3"/>
          <p:cNvSpPr>
            <a:spLocks noGrp="1" noEditPoints="1"/>
          </p:cNvSpPr>
          <p:nvPr>
            <p:ph type="sldNum" sz="quarter" idx="10"/>
          </p:nvPr>
        </p:nvSpPr>
        <p:spPr/>
        <p:txBody>
          <a:bodyPr/>
          <a:lstStyle/>
          <a:p>
            <a:fld id="{94401F96-6E31-4AB4-9893-0554E5A30B98}" type="slidenum">
              <a:rPr lang="en-IN" smtClean="0"/>
              <a:t>17</a:t>
            </a:fld>
            <a:endParaRPr lang="en-IN"/>
          </a:p>
        </p:txBody>
      </p:sp>
    </p:spTree>
    <p:extLst>
      <p:ext uri="{BB962C8B-B14F-4D97-AF65-F5344CB8AC3E}">
        <p14:creationId xmlns:p14="http://schemas.microsoft.com/office/powerpoint/2010/main" val="208270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05B4AB6-DC5C-4756-8883-319529D8D43D}" type="slidenum">
              <a:rPr lang="en-US" smtClean="0"/>
              <a:t>2</a:t>
            </a:fld>
            <a:endParaRPr lang="en-US"/>
          </a:p>
        </p:txBody>
      </p:sp>
    </p:spTree>
    <p:extLst>
      <p:ext uri="{BB962C8B-B14F-4D97-AF65-F5344CB8AC3E}">
        <p14:creationId xmlns:p14="http://schemas.microsoft.com/office/powerpoint/2010/main" val="159875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0BA8FF1-FB13-425D-B6C8-27B9D31E2E81}" type="slidenum">
              <a:rPr lang="en-US" smtClean="0"/>
              <a:t>3</a:t>
            </a:fld>
            <a:endParaRPr lang="en-US"/>
          </a:p>
        </p:txBody>
      </p:sp>
    </p:spTree>
    <p:extLst>
      <p:ext uri="{BB962C8B-B14F-4D97-AF65-F5344CB8AC3E}">
        <p14:creationId xmlns:p14="http://schemas.microsoft.com/office/powerpoint/2010/main" val="221462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normAutofit/>
          </a:bodyPr>
          <a:lstStyle/>
          <a:p>
            <a:endParaRPr lang="en-IN" dirty="0"/>
          </a:p>
        </p:txBody>
      </p:sp>
      <p:sp>
        <p:nvSpPr>
          <p:cNvPr id="4" name="Slide Number Placeholder 3"/>
          <p:cNvSpPr>
            <a:spLocks noGrp="1" noEditPoints="1"/>
          </p:cNvSpPr>
          <p:nvPr>
            <p:ph type="sldNum" sz="quarter" idx="10"/>
          </p:nvPr>
        </p:nvSpPr>
        <p:spPr/>
        <p:txBody>
          <a:bodyPr/>
          <a:lstStyle/>
          <a:p>
            <a:fld id="{94401F96-6E31-4AB4-9893-0554E5A30B98}" type="slidenum">
              <a:rPr lang="en-IN" smtClean="0"/>
              <a:t>4</a:t>
            </a:fld>
            <a:endParaRPr lang="en-IN"/>
          </a:p>
        </p:txBody>
      </p:sp>
    </p:spTree>
    <p:extLst>
      <p:ext uri="{BB962C8B-B14F-4D97-AF65-F5344CB8AC3E}">
        <p14:creationId xmlns:p14="http://schemas.microsoft.com/office/powerpoint/2010/main" val="297933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3D1CF49-1ADF-4F21-AF9C-EF0BDDA226CE}" type="slidenum">
              <a:rPr lang="en-US" smtClean="0"/>
              <a:t>5</a:t>
            </a:fld>
            <a:endParaRPr lang="en-US"/>
          </a:p>
        </p:txBody>
      </p:sp>
    </p:spTree>
    <p:extLst>
      <p:ext uri="{BB962C8B-B14F-4D97-AF65-F5344CB8AC3E}">
        <p14:creationId xmlns:p14="http://schemas.microsoft.com/office/powerpoint/2010/main" val="214679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8F4026F-F004-40EB-B755-677B033B234F}" type="slidenum">
              <a:rPr lang="en-US" smtClean="0"/>
              <a:t>6</a:t>
            </a:fld>
            <a:endParaRPr lang="en-US"/>
          </a:p>
        </p:txBody>
      </p:sp>
    </p:spTree>
    <p:extLst>
      <p:ext uri="{BB962C8B-B14F-4D97-AF65-F5344CB8AC3E}">
        <p14:creationId xmlns:p14="http://schemas.microsoft.com/office/powerpoint/2010/main" val="341617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There is a need for preparing victims profile and updating them because the operations could last for hours and even days so the better we know about the victim, the better we are equipped to handle the situation.</a:t>
            </a:r>
            <a:endParaRPr lang="en-IN" dirty="0"/>
          </a:p>
        </p:txBody>
      </p:sp>
      <p:sp>
        <p:nvSpPr>
          <p:cNvPr id="4" name="Slide Number Placeholder 3"/>
          <p:cNvSpPr>
            <a:spLocks noGrp="1" noEditPoints="1"/>
          </p:cNvSpPr>
          <p:nvPr>
            <p:ph type="sldNum" sz="quarter" idx="5"/>
          </p:nvPr>
        </p:nvSpPr>
        <p:spPr/>
        <p:txBody>
          <a:bodyPr/>
          <a:lstStyle/>
          <a:p>
            <a:fld id="{94401F96-6E31-4AB4-9893-0554E5A30B98}" type="slidenum">
              <a:rPr lang="en-IN" smtClean="0"/>
              <a:t>7</a:t>
            </a:fld>
            <a:endParaRPr lang="en-IN"/>
          </a:p>
        </p:txBody>
      </p:sp>
    </p:spTree>
    <p:extLst>
      <p:ext uri="{BB962C8B-B14F-4D97-AF65-F5344CB8AC3E}">
        <p14:creationId xmlns:p14="http://schemas.microsoft.com/office/powerpoint/2010/main" val="404576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06681B4-8928-43DC-8CEA-D2D6D02B978B}" type="slidenum">
              <a:rPr lang="en-US" smtClean="0"/>
              <a:t>8</a:t>
            </a:fld>
            <a:endParaRPr lang="en-US"/>
          </a:p>
        </p:txBody>
      </p:sp>
    </p:spTree>
    <p:extLst>
      <p:ext uri="{BB962C8B-B14F-4D97-AF65-F5344CB8AC3E}">
        <p14:creationId xmlns:p14="http://schemas.microsoft.com/office/powerpoint/2010/main" val="1870541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13FC397-6BE1-4AED-860F-DA05A36603C4}" type="slidenum">
              <a:rPr lang="en-US" smtClean="0"/>
              <a:t>9</a:t>
            </a:fld>
            <a:endParaRPr lang="en-US"/>
          </a:p>
        </p:txBody>
      </p:sp>
    </p:spTree>
    <p:extLst>
      <p:ext uri="{BB962C8B-B14F-4D97-AF65-F5344CB8AC3E}">
        <p14:creationId xmlns:p14="http://schemas.microsoft.com/office/powerpoint/2010/main" val="181956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noEditPoints="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IN"/>
          </a:p>
        </p:txBody>
      </p:sp>
      <p:sp>
        <p:nvSpPr>
          <p:cNvPr id="4" name="Date Placeholder 3"/>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5" name="Footer Placeholder 4"/>
          <p:cNvSpPr>
            <a:spLocks noGrp="1" noEditPoints="1"/>
          </p:cNvSpPr>
          <p:nvPr>
            <p:ph type="ftr" sz="quarter" idx="11"/>
          </p:nvPr>
        </p:nvSpPr>
        <p:spPr/>
        <p:txBody>
          <a:bodyPr/>
          <a:lstStyle/>
          <a:p>
            <a:endParaRPr lang="en-IN"/>
          </a:p>
        </p:txBody>
      </p:sp>
      <p:sp>
        <p:nvSpPr>
          <p:cNvPr id="6" name="Slide Number Placeholder 5"/>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IN"/>
          </a:p>
        </p:txBody>
      </p:sp>
      <p:sp>
        <p:nvSpPr>
          <p:cNvPr id="3" name="Vertical Text Placeholder 2"/>
          <p:cNvSpPr>
            <a:spLocks noGrp="1" noEditPoints="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5" name="Footer Placeholder 4"/>
          <p:cNvSpPr>
            <a:spLocks noGrp="1" noEditPoints="1"/>
          </p:cNvSpPr>
          <p:nvPr>
            <p:ph type="ftr" sz="quarter" idx="11"/>
          </p:nvPr>
        </p:nvSpPr>
        <p:spPr/>
        <p:txBody>
          <a:bodyPr/>
          <a:lstStyle/>
          <a:p>
            <a:endParaRPr lang="en-IN"/>
          </a:p>
        </p:txBody>
      </p:sp>
      <p:sp>
        <p:nvSpPr>
          <p:cNvPr id="6" name="Slide Number Placeholder 5"/>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noEditPoints="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5" name="Footer Placeholder 4"/>
          <p:cNvSpPr>
            <a:spLocks noGrp="1" noEditPoints="1"/>
          </p:cNvSpPr>
          <p:nvPr>
            <p:ph type="ftr" sz="quarter" idx="11"/>
          </p:nvPr>
        </p:nvSpPr>
        <p:spPr/>
        <p:txBody>
          <a:bodyPr/>
          <a:lstStyle/>
          <a:p>
            <a:endParaRPr lang="en-IN"/>
          </a:p>
        </p:txBody>
      </p:sp>
      <p:sp>
        <p:nvSpPr>
          <p:cNvPr id="6" name="Slide Number Placeholder 5"/>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IN"/>
          </a:p>
        </p:txBody>
      </p:sp>
      <p:sp>
        <p:nvSpPr>
          <p:cNvPr id="3" name="Content Placeholder 2"/>
          <p:cNvSpPr>
            <a:spLocks noGrp="1" noEditPoints="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5" name="Footer Placeholder 4"/>
          <p:cNvSpPr>
            <a:spLocks noGrp="1" noEditPoints="1"/>
          </p:cNvSpPr>
          <p:nvPr>
            <p:ph type="ftr" sz="quarter" idx="11"/>
          </p:nvPr>
        </p:nvSpPr>
        <p:spPr/>
        <p:txBody>
          <a:bodyPr/>
          <a:lstStyle/>
          <a:p>
            <a:endParaRPr lang="en-IN"/>
          </a:p>
        </p:txBody>
      </p:sp>
      <p:sp>
        <p:nvSpPr>
          <p:cNvPr id="6" name="Slide Number Placeholder 5"/>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noEditPoints="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5" name="Footer Placeholder 4"/>
          <p:cNvSpPr>
            <a:spLocks noGrp="1" noEditPoints="1"/>
          </p:cNvSpPr>
          <p:nvPr>
            <p:ph type="ftr" sz="quarter" idx="11"/>
          </p:nvPr>
        </p:nvSpPr>
        <p:spPr/>
        <p:txBody>
          <a:bodyPr/>
          <a:lstStyle/>
          <a:p>
            <a:endParaRPr lang="en-IN"/>
          </a:p>
        </p:txBody>
      </p:sp>
      <p:sp>
        <p:nvSpPr>
          <p:cNvPr id="6" name="Slide Number Placeholder 5"/>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IN"/>
          </a:p>
        </p:txBody>
      </p:sp>
      <p:sp>
        <p:nvSpPr>
          <p:cNvPr id="3" name="Content Placeholder 2"/>
          <p:cNvSpPr>
            <a:spLocks noGrp="1" noEditPoints="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noEditPoints="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6" name="Footer Placeholder 5"/>
          <p:cNvSpPr>
            <a:spLocks noGrp="1" noEditPoints="1"/>
          </p:cNvSpPr>
          <p:nvPr>
            <p:ph type="ftr" sz="quarter" idx="11"/>
          </p:nvPr>
        </p:nvSpPr>
        <p:spPr/>
        <p:txBody>
          <a:bodyPr/>
          <a:lstStyle/>
          <a:p>
            <a:endParaRPr lang="en-IN"/>
          </a:p>
        </p:txBody>
      </p:sp>
      <p:sp>
        <p:nvSpPr>
          <p:cNvPr id="7" name="Slide Number Placeholder 6"/>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noEditPoints="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noEditPoints="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8" name="Footer Placeholder 7"/>
          <p:cNvSpPr>
            <a:spLocks noGrp="1" noEditPoints="1"/>
          </p:cNvSpPr>
          <p:nvPr>
            <p:ph type="ftr" sz="quarter" idx="11"/>
          </p:nvPr>
        </p:nvSpPr>
        <p:spPr/>
        <p:txBody>
          <a:bodyPr/>
          <a:lstStyle/>
          <a:p>
            <a:endParaRPr lang="en-IN"/>
          </a:p>
        </p:txBody>
      </p:sp>
      <p:sp>
        <p:nvSpPr>
          <p:cNvPr id="9" name="Slide Number Placeholder 8"/>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IN"/>
          </a:p>
        </p:txBody>
      </p:sp>
      <p:sp>
        <p:nvSpPr>
          <p:cNvPr id="3" name="Date Placeholder 2"/>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4" name="Footer Placeholder 3"/>
          <p:cNvSpPr>
            <a:spLocks noGrp="1" noEditPoints="1"/>
          </p:cNvSpPr>
          <p:nvPr>
            <p:ph type="ftr" sz="quarter" idx="11"/>
          </p:nvPr>
        </p:nvSpPr>
        <p:spPr/>
        <p:txBody>
          <a:bodyPr/>
          <a:lstStyle/>
          <a:p>
            <a:endParaRPr lang="en-IN"/>
          </a:p>
        </p:txBody>
      </p:sp>
      <p:sp>
        <p:nvSpPr>
          <p:cNvPr id="5" name="Slide Number Placeholder 4"/>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3" name="Footer Placeholder 2"/>
          <p:cNvSpPr>
            <a:spLocks noGrp="1" noEditPoints="1"/>
          </p:cNvSpPr>
          <p:nvPr>
            <p:ph type="ftr" sz="quarter" idx="11"/>
          </p:nvPr>
        </p:nvSpPr>
        <p:spPr/>
        <p:txBody>
          <a:bodyPr/>
          <a:lstStyle/>
          <a:p>
            <a:endParaRPr lang="en-IN"/>
          </a:p>
        </p:txBody>
      </p:sp>
      <p:sp>
        <p:nvSpPr>
          <p:cNvPr id="4" name="Slide Number Placeholder 3"/>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noEditPoints="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6" name="Footer Placeholder 5"/>
          <p:cNvSpPr>
            <a:spLocks noGrp="1" noEditPoints="1"/>
          </p:cNvSpPr>
          <p:nvPr>
            <p:ph type="ftr" sz="quarter" idx="11"/>
          </p:nvPr>
        </p:nvSpPr>
        <p:spPr/>
        <p:txBody>
          <a:bodyPr/>
          <a:lstStyle/>
          <a:p>
            <a:endParaRPr lang="en-IN"/>
          </a:p>
        </p:txBody>
      </p:sp>
      <p:sp>
        <p:nvSpPr>
          <p:cNvPr id="7" name="Slide Number Placeholder 6"/>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noEditPoints="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29E40BB3-549C-4C6D-9F3D-0D6FC34FA555}" type="datetimeFigureOut">
              <a:rPr lang="en-IN" smtClean="0"/>
              <a:t>07-01-2026</a:t>
            </a:fld>
            <a:endParaRPr lang="en-IN"/>
          </a:p>
        </p:txBody>
      </p:sp>
      <p:sp>
        <p:nvSpPr>
          <p:cNvPr id="6" name="Footer Placeholder 5"/>
          <p:cNvSpPr>
            <a:spLocks noGrp="1" noEditPoints="1"/>
          </p:cNvSpPr>
          <p:nvPr>
            <p:ph type="ftr" sz="quarter" idx="11"/>
          </p:nvPr>
        </p:nvSpPr>
        <p:spPr/>
        <p:txBody>
          <a:bodyPr/>
          <a:lstStyle/>
          <a:p>
            <a:endParaRPr lang="en-IN"/>
          </a:p>
        </p:txBody>
      </p:sp>
      <p:sp>
        <p:nvSpPr>
          <p:cNvPr id="7" name="Slide Number Placeholder 6"/>
          <p:cNvSpPr>
            <a:spLocks noGrp="1" noEditPoints="1"/>
          </p:cNvSpPr>
          <p:nvPr>
            <p:ph type="sldNum" sz="quarter" idx="12"/>
          </p:nvPr>
        </p:nvSpPr>
        <p:spPr/>
        <p:txBody>
          <a:bodyPr/>
          <a:lstStyle/>
          <a:p>
            <a:fld id="{899EFB18-5AAF-4D85-8735-2719D1B761C4}" type="slidenum">
              <a:rPr lang="en-IN" smtClean="0"/>
              <a:t>‹#›</a:t>
            </a:fld>
            <a:endParaRPr lang="en-I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noEditPoints="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40BB3-549C-4C6D-9F3D-0D6FC34FA555}" type="datetimeFigureOut">
              <a:rPr lang="en-IN" smtClean="0"/>
              <a:t>07-01-2026</a:t>
            </a:fld>
            <a:endParaRPr lang="en-IN"/>
          </a:p>
        </p:txBody>
      </p:sp>
      <p:sp>
        <p:nvSpPr>
          <p:cNvPr id="5" name="Footer Placeholder 4"/>
          <p:cNvSpPr>
            <a:spLocks noGrp="1" noEditPoints="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noEditPoints="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EFB18-5AAF-4D85-8735-2719D1B761C4}"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8200" y="2843784"/>
            <a:ext cx="10515600" cy="913924"/>
          </a:xfrm>
        </p:spPr>
        <p:txBody>
          <a:bodyPr>
            <a:noAutofit/>
          </a:bodyPr>
          <a:lstStyle/>
          <a:p>
            <a:pPr algn="ctr"/>
            <a:r>
              <a:rPr lang="en-IN" sz="4000" b="1" dirty="0">
                <a:solidFill>
                  <a:srgbClr val="FF0000"/>
                </a:solidFill>
                <a:latin typeface="OPEN SANS"/>
                <a:ea typeface="Times New Roman" panose="02020603050405020304" pitchFamily="18" charset="0"/>
                <a:cs typeface="Times New Roman" panose="02020603050405020304" pitchFamily="18" charset="0"/>
              </a:rPr>
              <a:t>BOREWELL CHILD CARE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
        <p:nvSpPr>
          <p:cNvPr id="3" name="TextBox 2">
            <a:extLst>
              <a:ext uri="{FF2B5EF4-FFF2-40B4-BE49-F238E27FC236}">
                <a16:creationId xmlns:a16="http://schemas.microsoft.com/office/drawing/2014/main" id="{76645D2E-B20C-D8D6-D4C9-EE7341E94F5E}"/>
              </a:ext>
            </a:extLst>
          </p:cNvPr>
          <p:cNvSpPr txBox="1"/>
          <p:nvPr/>
        </p:nvSpPr>
        <p:spPr>
          <a:xfrm>
            <a:off x="7374000" y="4040778"/>
            <a:ext cx="4683000"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Sohel Lakhani, DC</a:t>
            </a:r>
            <a:endParaRPr lang="en-US"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344" y="-9625"/>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0" y="2961371"/>
            <a:ext cx="3563332" cy="1096229"/>
          </a:xfrm>
        </p:spPr>
        <p:txBody>
          <a:bodyPr>
            <a:noAutofit/>
          </a:bodyPr>
          <a:lstStyle/>
          <a:p>
            <a:pPr algn="ctr"/>
            <a:r>
              <a:rPr lang="en-IN" sz="4000" b="0" dirty="0">
                <a:solidFill>
                  <a:srgbClr val="FF0000"/>
                </a:solidFill>
                <a:latin typeface="OPEN SANS"/>
                <a:ea typeface="Times New Roman" panose="02020603050405020304" pitchFamily="18" charset="0"/>
                <a:cs typeface="Times New Roman" panose="02020603050405020304" pitchFamily="18" charset="0"/>
              </a:rPr>
              <a:t>POSSIBLE MEDICAL COMPLICAT-IONS</a:t>
            </a:r>
            <a:endParaRPr lang="en-IN" sz="4000" b="0" dirty="0">
              <a:latin typeface="OPEN SANS"/>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3902696" y="1823447"/>
            <a:ext cx="8289303" cy="4924355"/>
          </a:xfrm>
        </p:spPr>
        <p:txBody>
          <a:bodyPr>
            <a:noAutofit/>
          </a:bodyPr>
          <a:lstStyle/>
          <a:p>
            <a:pPr marL="514350" indent="-514350" algn="just">
              <a:lnSpc>
                <a:spcPct val="100000"/>
              </a:lnSpc>
              <a:buAutoNum type="arabicPeriod"/>
            </a:pPr>
            <a:r>
              <a:rPr lang="en-IN" dirty="0">
                <a:latin typeface="OPEN SANS"/>
                <a:cs typeface="Times New Roman" panose="02020603050405020304" pitchFamily="18" charset="0"/>
              </a:rPr>
              <a:t>Medical complications arising from chronic medical case.</a:t>
            </a:r>
          </a:p>
          <a:p>
            <a:pPr marL="514350" indent="-514350" algn="just">
              <a:lnSpc>
                <a:spcPct val="100000"/>
              </a:lnSpc>
              <a:buAutoNum type="arabicPeriod"/>
            </a:pPr>
            <a:r>
              <a:rPr lang="en-IN" dirty="0">
                <a:latin typeface="OPEN SANS"/>
                <a:cs typeface="Times New Roman" panose="02020603050405020304" pitchFamily="18" charset="0"/>
              </a:rPr>
              <a:t>Panic attack – fear, racing/palpitations of heartbeats, dizziness, trembling/shaking.</a:t>
            </a:r>
          </a:p>
          <a:p>
            <a:pPr marL="514350" indent="-514350" algn="just">
              <a:lnSpc>
                <a:spcPct val="100000"/>
              </a:lnSpc>
              <a:buAutoNum type="arabicPeriod"/>
            </a:pPr>
            <a:r>
              <a:rPr lang="en-IN" dirty="0">
                <a:latin typeface="OPEN SANS"/>
                <a:cs typeface="Times New Roman" panose="02020603050405020304" pitchFamily="18" charset="0"/>
              </a:rPr>
              <a:t>Loss of consciousness due to lack of proper nutrition and oxygen.</a:t>
            </a:r>
          </a:p>
          <a:p>
            <a:pPr marL="514350" indent="-514350" algn="just">
              <a:lnSpc>
                <a:spcPct val="100000"/>
              </a:lnSpc>
              <a:buAutoNum type="arabicPeriod"/>
            </a:pPr>
            <a:r>
              <a:rPr lang="en-IN" dirty="0">
                <a:latin typeface="OPEN SANS"/>
                <a:cs typeface="Times New Roman" panose="02020603050405020304" pitchFamily="18" charset="0"/>
              </a:rPr>
              <a:t>Hypoxia – lack of adequate oxygen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4" name="Title 3"/>
          <p:cNvSpPr>
            <a:spLocks noGrp="1" noEditPoints="1"/>
          </p:cNvSpPr>
          <p:nvPr>
            <p:ph type="title"/>
          </p:nvPr>
        </p:nvSpPr>
        <p:spPr>
          <a:xfrm>
            <a:off x="0" y="3113616"/>
            <a:ext cx="3497344" cy="823595"/>
          </a:xfrm>
        </p:spPr>
        <p:txBody>
          <a:bodyPr>
            <a:normAutofit/>
          </a:bodyPr>
          <a:lstStyle/>
          <a:p>
            <a:pPr algn="ctr"/>
            <a:r>
              <a:rPr lang="en-IN" sz="4000" b="1" spc="300" dirty="0">
                <a:solidFill>
                  <a:srgbClr val="FF0000"/>
                </a:solidFill>
                <a:latin typeface="OPEN SANS"/>
                <a:ea typeface="Times New Roman" panose="02020603050405020304" pitchFamily="18" charset="0"/>
                <a:cs typeface="Times New Roman" panose="02020603050405020304" pitchFamily="18" charset="0"/>
              </a:rPr>
              <a:t>HYPOXIA</a:t>
            </a:r>
          </a:p>
        </p:txBody>
      </p:sp>
      <p:sp>
        <p:nvSpPr>
          <p:cNvPr id="5" name="Content Placeholder 4"/>
          <p:cNvSpPr>
            <a:spLocks noGrp="1" noEditPoints="1"/>
          </p:cNvSpPr>
          <p:nvPr>
            <p:ph idx="1"/>
          </p:nvPr>
        </p:nvSpPr>
        <p:spPr>
          <a:xfrm>
            <a:off x="4242062" y="1312390"/>
            <a:ext cx="7349588" cy="4503871"/>
          </a:xfrm>
        </p:spPr>
        <p:txBody>
          <a:bodyPr>
            <a:normAutofit fontScale="25000" lnSpcReduction="20000"/>
          </a:bodyPr>
          <a:lstStyle/>
          <a:p>
            <a:pPr marL="0" indent="0" algn="just">
              <a:lnSpc>
                <a:spcPct val="160000"/>
              </a:lnSpc>
              <a:buNone/>
            </a:pPr>
            <a:r>
              <a:rPr lang="en-US" sz="11200" b="1" dirty="0">
                <a:latin typeface="OPEN SANS"/>
                <a:cs typeface="Times New Roman" panose="02020603050405020304" pitchFamily="18" charset="0"/>
              </a:rPr>
              <a:t>Hypoxia</a:t>
            </a:r>
            <a:r>
              <a:rPr lang="en-US" sz="11200" dirty="0">
                <a:latin typeface="OPEN SANS"/>
                <a:cs typeface="Times New Roman" panose="02020603050405020304" pitchFamily="18" charset="0"/>
              </a:rPr>
              <a:t> is a condition in which the body or a region of the body is deprived of adequate oxygen supply at the tissue level.</a:t>
            </a:r>
          </a:p>
          <a:p>
            <a:pPr marL="0" indent="0" algn="just">
              <a:lnSpc>
                <a:spcPct val="160000"/>
              </a:lnSpc>
              <a:buNone/>
            </a:pPr>
            <a:endParaRPr lang="en-US" sz="11200" dirty="0">
              <a:latin typeface="OPEN SANS"/>
              <a:cs typeface="Times New Roman" panose="02020603050405020304" pitchFamily="18" charset="0"/>
            </a:endParaRPr>
          </a:p>
          <a:p>
            <a:pPr marL="0" indent="0" algn="just">
              <a:lnSpc>
                <a:spcPct val="160000"/>
              </a:lnSpc>
              <a:buNone/>
            </a:pPr>
            <a:r>
              <a:rPr lang="en-US" sz="11200" dirty="0">
                <a:latin typeface="OPEN SANS"/>
                <a:cs typeface="Times New Roman" panose="02020603050405020304" pitchFamily="18" charset="0"/>
              </a:rPr>
              <a:t>Generalized hypoxia occurs in healthy people when they ascend to high altitude, where it causes altitude sickness leading to potentially fatal complications.</a:t>
            </a:r>
          </a:p>
          <a:p>
            <a:pPr marL="0" indent="0" algn="just">
              <a:lnSpc>
                <a:spcPct val="160000"/>
              </a:lnSpc>
              <a:buNone/>
            </a:pPr>
            <a:endParaRPr lang="en-US" sz="11200" dirty="0">
              <a:latin typeface="OPEN SANS"/>
              <a:cs typeface="Times New Roman" panose="02020603050405020304" pitchFamily="18" charset="0"/>
            </a:endParaRPr>
          </a:p>
          <a:p>
            <a:pPr marL="0" indent="0">
              <a:buNone/>
            </a:pPr>
            <a:endParaRPr lang="en-US" dirty="0">
              <a:latin typeface="OPEN SAN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4" name="Title 3"/>
          <p:cNvSpPr>
            <a:spLocks noGrp="1" noEditPoints="1"/>
          </p:cNvSpPr>
          <p:nvPr>
            <p:ph type="title"/>
          </p:nvPr>
        </p:nvSpPr>
        <p:spPr>
          <a:xfrm>
            <a:off x="0" y="2783297"/>
            <a:ext cx="3389344" cy="987424"/>
          </a:xfrm>
        </p:spPr>
        <p:txBody>
          <a:bodyPr>
            <a:normAutofit/>
          </a:bodyPr>
          <a:lstStyle/>
          <a:p>
            <a:pPr algn="ctr"/>
            <a:r>
              <a:rPr lang="en-IN" sz="4000" b="1" spc="300" dirty="0">
                <a:solidFill>
                  <a:srgbClr val="FF0000"/>
                </a:solidFill>
                <a:latin typeface="OPEN SANS"/>
                <a:ea typeface="Times New Roman" panose="02020603050405020304" pitchFamily="18" charset="0"/>
                <a:cs typeface="Times New Roman" panose="02020603050405020304" pitchFamily="18" charset="0"/>
              </a:rPr>
              <a:t>HYPOXIA</a:t>
            </a:r>
          </a:p>
        </p:txBody>
      </p:sp>
      <p:sp>
        <p:nvSpPr>
          <p:cNvPr id="5" name="Content Placeholder 4"/>
          <p:cNvSpPr>
            <a:spLocks noGrp="1" noEditPoints="1"/>
          </p:cNvSpPr>
          <p:nvPr>
            <p:ph idx="1"/>
          </p:nvPr>
        </p:nvSpPr>
        <p:spPr>
          <a:xfrm>
            <a:off x="4317475" y="912000"/>
            <a:ext cx="7378011" cy="5471922"/>
          </a:xfrm>
        </p:spPr>
        <p:txBody>
          <a:bodyPr>
            <a:normAutofit fontScale="25000" lnSpcReduction="20000"/>
          </a:bodyPr>
          <a:lstStyle/>
          <a:p>
            <a:pPr marL="0" indent="0">
              <a:buNone/>
            </a:pPr>
            <a:endParaRPr lang="en-US" sz="3200" dirty="0">
              <a:latin typeface="OPEN SANS"/>
              <a:ea typeface="Times New Roman" panose="02020603050405020304" pitchFamily="18" charset="0"/>
              <a:cs typeface="Times New Roman" panose="02020603050405020304" pitchFamily="18" charset="0"/>
            </a:endParaRPr>
          </a:p>
          <a:p>
            <a:pPr marL="0" indent="0">
              <a:lnSpc>
                <a:spcPct val="150000"/>
              </a:lnSpc>
              <a:buNone/>
            </a:pPr>
            <a:r>
              <a:rPr lang="en-US" sz="11200" dirty="0">
                <a:latin typeface="OPEN SANS"/>
                <a:ea typeface="Times New Roman" panose="02020603050405020304" pitchFamily="18" charset="0"/>
                <a:cs typeface="Times New Roman" panose="02020603050405020304" pitchFamily="18" charset="0"/>
              </a:rPr>
              <a:t>Some Other Causes of HYPOXIA –</a:t>
            </a:r>
          </a:p>
          <a:p>
            <a:pPr marL="514350" indent="-514350">
              <a:lnSpc>
                <a:spcPct val="150000"/>
              </a:lnSpc>
              <a:buAutoNum type="arabicPeriod"/>
            </a:pPr>
            <a:r>
              <a:rPr lang="en-US" sz="11200" dirty="0">
                <a:latin typeface="OPEN SANS"/>
                <a:ea typeface="Times New Roman" panose="02020603050405020304" pitchFamily="18" charset="0"/>
                <a:cs typeface="Times New Roman" panose="02020603050405020304" pitchFamily="18" charset="0"/>
              </a:rPr>
              <a:t>Lung Diseases such as COPD (Emphysema &amp; Chronic Bronchitis)</a:t>
            </a:r>
          </a:p>
          <a:p>
            <a:pPr marL="514350" indent="-514350">
              <a:lnSpc>
                <a:spcPct val="150000"/>
              </a:lnSpc>
              <a:buAutoNum type="arabicPeriod"/>
            </a:pPr>
            <a:r>
              <a:rPr lang="en-US" sz="11200" dirty="0">
                <a:latin typeface="OPEN SANS"/>
                <a:ea typeface="Times New Roman" panose="02020603050405020304" pitchFamily="18" charset="0"/>
                <a:cs typeface="Times New Roman" panose="02020603050405020304" pitchFamily="18" charset="0"/>
              </a:rPr>
              <a:t>Strong pain medicines and other drugs that hold back breathing</a:t>
            </a:r>
          </a:p>
          <a:p>
            <a:pPr marL="514350" indent="-514350">
              <a:lnSpc>
                <a:spcPct val="150000"/>
              </a:lnSpc>
              <a:buAutoNum type="arabicPeriod"/>
            </a:pPr>
            <a:r>
              <a:rPr lang="en-US" sz="11200" dirty="0">
                <a:latin typeface="OPEN SANS"/>
                <a:ea typeface="Times New Roman" panose="02020603050405020304" pitchFamily="18" charset="0"/>
                <a:cs typeface="Times New Roman" panose="02020603050405020304" pitchFamily="18" charset="0"/>
              </a:rPr>
              <a:t>Heart problems</a:t>
            </a:r>
          </a:p>
          <a:p>
            <a:pPr marL="514350" indent="-514350">
              <a:lnSpc>
                <a:spcPct val="150000"/>
              </a:lnSpc>
              <a:buAutoNum type="arabicPeriod"/>
            </a:pPr>
            <a:r>
              <a:rPr lang="en-US" sz="11200" dirty="0">
                <a:latin typeface="OPEN SANS"/>
                <a:ea typeface="Times New Roman" panose="02020603050405020304" pitchFamily="18" charset="0"/>
                <a:cs typeface="Times New Roman" panose="02020603050405020304" pitchFamily="18" charset="0"/>
              </a:rPr>
              <a:t>Anemia (</a:t>
            </a:r>
            <a:r>
              <a:rPr lang="en-GB" sz="11200" b="1" dirty="0">
                <a:latin typeface="OPEN SANS"/>
                <a:ea typeface="Times New Roman" panose="02020603050405020304" pitchFamily="18" charset="0"/>
                <a:cs typeface="Times New Roman" panose="02020603050405020304" pitchFamily="18" charset="0"/>
              </a:rPr>
              <a:t>number of red blood cells</a:t>
            </a:r>
            <a:r>
              <a:rPr lang="en-GB" sz="11200" dirty="0">
                <a:latin typeface="OPEN SANS"/>
                <a:ea typeface="Times New Roman" panose="02020603050405020304" pitchFamily="18" charset="0"/>
                <a:cs typeface="Times New Roman" panose="02020603050405020304" pitchFamily="18" charset="0"/>
              </a:rPr>
              <a:t> or the haemoglobin concentration within them is lower than normal.</a:t>
            </a:r>
            <a:r>
              <a:rPr lang="en-US" sz="11200" dirty="0">
                <a:latin typeface="OPEN SANS"/>
                <a:ea typeface="Times New Roman" panose="02020603050405020304" pitchFamily="18" charset="0"/>
                <a:cs typeface="Times New Roman" panose="02020603050405020304" pitchFamily="18" charset="0"/>
              </a:rPr>
              <a:t>)</a:t>
            </a:r>
          </a:p>
          <a:p>
            <a:pPr marL="0" indent="0">
              <a:buNone/>
            </a:pPr>
            <a:endParaRPr lang="en-US" sz="3200" dirty="0">
              <a:latin typeface="OPEN SANS"/>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288758" y="2932774"/>
            <a:ext cx="3100586" cy="989281"/>
          </a:xfrm>
        </p:spPr>
        <p:txBody>
          <a:bodyPr>
            <a:noAutofit/>
          </a:bodyPr>
          <a:lstStyle/>
          <a:p>
            <a:pPr algn="ctr"/>
            <a:r>
              <a:rPr lang="en-US" sz="4000" b="1" dirty="0">
                <a:solidFill>
                  <a:srgbClr val="FF0000"/>
                </a:solidFill>
                <a:latin typeface="OPEN SANS"/>
              </a:rPr>
              <a:t>SYMPTOMS OF HYPOXIA</a:t>
            </a:r>
            <a:endParaRPr lang="en-IN" sz="4000" b="1" dirty="0">
              <a:solidFill>
                <a:srgbClr val="FF0000"/>
              </a:solidFill>
              <a:latin typeface="OPEN SANS"/>
            </a:endParaRPr>
          </a:p>
        </p:txBody>
      </p:sp>
      <p:sp>
        <p:nvSpPr>
          <p:cNvPr id="3" name="Content Placeholder 2"/>
          <p:cNvSpPr>
            <a:spLocks noGrp="1" noEditPoints="1"/>
          </p:cNvSpPr>
          <p:nvPr>
            <p:ph idx="1"/>
          </p:nvPr>
        </p:nvSpPr>
        <p:spPr>
          <a:xfrm>
            <a:off x="3930976" y="1232944"/>
            <a:ext cx="7422823" cy="2737792"/>
          </a:xfrm>
        </p:spPr>
        <p:txBody>
          <a:bodyPr>
            <a:normAutofit/>
          </a:bodyPr>
          <a:lstStyle/>
          <a:p>
            <a:pPr marL="514350" indent="-514350">
              <a:buAutoNum type="arabicPeriod"/>
            </a:pPr>
            <a:r>
              <a:rPr lang="en-IN" dirty="0">
                <a:latin typeface="OPEN SANS"/>
                <a:cs typeface="Times New Roman" panose="02020603050405020304" pitchFamily="18" charset="0"/>
              </a:rPr>
              <a:t>S</a:t>
            </a:r>
            <a:r>
              <a:rPr lang="en-US" dirty="0">
                <a:latin typeface="OPEN SANS"/>
                <a:cs typeface="Times New Roman" panose="02020603050405020304" pitchFamily="18" charset="0"/>
              </a:rPr>
              <a:t>hortness of breath</a:t>
            </a:r>
            <a:r>
              <a:rPr lang="en-IN" dirty="0">
                <a:latin typeface="OPEN SANS"/>
                <a:cs typeface="Times New Roman" panose="02020603050405020304" pitchFamily="18" charset="0"/>
              </a:rPr>
              <a:t>.</a:t>
            </a:r>
            <a:endParaRPr lang="en-US" dirty="0">
              <a:latin typeface="OPEN SANS"/>
              <a:cs typeface="Times New Roman" panose="02020603050405020304" pitchFamily="18" charset="0"/>
            </a:endParaRPr>
          </a:p>
          <a:p>
            <a:pPr marL="514350" indent="-514350">
              <a:buAutoNum type="arabicPeriod"/>
            </a:pPr>
            <a:r>
              <a:rPr lang="en-US" dirty="0">
                <a:latin typeface="OPEN SANS"/>
                <a:cs typeface="Times New Roman" panose="02020603050405020304" pitchFamily="18" charset="0"/>
              </a:rPr>
              <a:t>Wheezing</a:t>
            </a:r>
            <a:r>
              <a:rPr lang="en-IN" dirty="0">
                <a:latin typeface="OPEN SANS"/>
                <a:cs typeface="Times New Roman" panose="02020603050405020304" pitchFamily="18" charset="0"/>
              </a:rPr>
              <a:t>.</a:t>
            </a:r>
            <a:endParaRPr lang="en-US" dirty="0">
              <a:latin typeface="OPEN SANS"/>
              <a:cs typeface="Times New Roman" panose="02020603050405020304" pitchFamily="18" charset="0"/>
            </a:endParaRPr>
          </a:p>
          <a:p>
            <a:pPr marL="514350" indent="-514350">
              <a:buAutoNum type="arabicPeriod"/>
            </a:pPr>
            <a:r>
              <a:rPr lang="en-US" dirty="0">
                <a:latin typeface="OPEN SANS"/>
                <a:cs typeface="Times New Roman" panose="02020603050405020304" pitchFamily="18" charset="0"/>
              </a:rPr>
              <a:t>Frequent cough</a:t>
            </a:r>
            <a:r>
              <a:rPr lang="en-IN" dirty="0">
                <a:latin typeface="OPEN SANS"/>
                <a:cs typeface="Times New Roman" panose="02020603050405020304" pitchFamily="18" charset="0"/>
              </a:rPr>
              <a:t>.</a:t>
            </a:r>
            <a:endParaRPr lang="en-US" dirty="0">
              <a:latin typeface="OPEN SANS"/>
              <a:cs typeface="Times New Roman" panose="02020603050405020304" pitchFamily="18" charset="0"/>
            </a:endParaRPr>
          </a:p>
          <a:p>
            <a:pPr marL="514350" indent="-514350">
              <a:buAutoNum type="arabicPeriod"/>
            </a:pPr>
            <a:r>
              <a:rPr lang="en-IN" dirty="0">
                <a:latin typeface="OPEN SANS"/>
                <a:cs typeface="Times New Roman" panose="02020603050405020304" pitchFamily="18" charset="0"/>
              </a:rPr>
              <a:t>B</a:t>
            </a:r>
            <a:r>
              <a:rPr lang="en-US" dirty="0">
                <a:latin typeface="OPEN SANS"/>
                <a:cs typeface="Times New Roman" panose="02020603050405020304" pitchFamily="18" charset="0"/>
              </a:rPr>
              <a:t>luish discoloration of the skin</a:t>
            </a:r>
            <a:r>
              <a:rPr lang="en-IN" dirty="0">
                <a:latin typeface="OPEN SANS"/>
                <a:cs typeface="Times New Roman" panose="02020603050405020304" pitchFamily="18" charset="0"/>
              </a:rPr>
              <a:t>.</a:t>
            </a:r>
            <a:endParaRPr lang="en-US" dirty="0">
              <a:latin typeface="OPEN SANS"/>
              <a:cs typeface="Times New Roman" panose="02020603050405020304" pitchFamily="18" charset="0"/>
            </a:endParaRPr>
          </a:p>
          <a:p>
            <a:pPr marL="514350" indent="-514350">
              <a:buAutoNum type="arabicPeriod"/>
            </a:pPr>
            <a:r>
              <a:rPr lang="en-US" dirty="0">
                <a:latin typeface="OPEN SANS"/>
                <a:cs typeface="Times New Roman" panose="02020603050405020304" pitchFamily="18" charset="0"/>
              </a:rPr>
              <a:t>Fatigue, headache, confusion etc.</a:t>
            </a:r>
          </a:p>
        </p:txBody>
      </p:sp>
      <p:sp>
        <p:nvSpPr>
          <p:cNvPr id="4" name="Title 1"/>
          <p:cNvSpPr txBox="1"/>
          <p:nvPr/>
        </p:nvSpPr>
        <p:spPr>
          <a:xfrm>
            <a:off x="3817856" y="4054437"/>
            <a:ext cx="7383544" cy="758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OPEN SANS"/>
                <a:cs typeface="Times New Roman" panose="02020603050405020304" pitchFamily="18" charset="0"/>
              </a:rPr>
              <a:t>Treatment for HYPOXIA</a:t>
            </a:r>
            <a:endParaRPr lang="en-IN" sz="2800" dirty="0">
              <a:latin typeface="OPEN SANS"/>
              <a:cs typeface="Times New Roman" panose="02020603050405020304" pitchFamily="18" charset="0"/>
            </a:endParaRPr>
          </a:p>
        </p:txBody>
      </p:sp>
      <p:sp>
        <p:nvSpPr>
          <p:cNvPr id="5" name="Content Placeholder 2"/>
          <p:cNvSpPr txBox="1"/>
          <p:nvPr/>
        </p:nvSpPr>
        <p:spPr>
          <a:xfrm>
            <a:off x="3817856" y="4610731"/>
            <a:ext cx="7821693" cy="108902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US" sz="2400" dirty="0">
                <a:latin typeface="OPEN SANS"/>
              </a:rPr>
              <a:t>	</a:t>
            </a:r>
            <a:r>
              <a:rPr lang="en-US" sz="11200" dirty="0">
                <a:latin typeface="OPEN SANS"/>
                <a:cs typeface="Times New Roman" panose="02020603050405020304" pitchFamily="18" charset="0"/>
              </a:rPr>
              <a:t>The immediate treatment for HYPOXIA is to Raise the level of Oxygen in the body by administering oxygen.</a:t>
            </a:r>
            <a:endParaRPr lang="en-IN" sz="11200" dirty="0">
              <a:latin typeface="OPEN SANS"/>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0" y="3150108"/>
            <a:ext cx="3497343" cy="557784"/>
          </a:xfrm>
        </p:spPr>
        <p:txBody>
          <a:bodyPr>
            <a:noAutofit/>
          </a:bodyPr>
          <a:lstStyle/>
          <a:p>
            <a:pPr algn="ctr"/>
            <a:r>
              <a:rPr lang="en-IN" sz="4000" b="1" dirty="0">
                <a:solidFill>
                  <a:srgbClr val="FF0000"/>
                </a:solidFill>
                <a:latin typeface="OPEN SANS"/>
              </a:rPr>
              <a:t>MONITORING OF VITAL SIGNS</a:t>
            </a:r>
          </a:p>
        </p:txBody>
      </p:sp>
      <p:sp>
        <p:nvSpPr>
          <p:cNvPr id="3" name="Content Placeholder 2"/>
          <p:cNvSpPr>
            <a:spLocks noGrp="1" noEditPoints="1"/>
          </p:cNvSpPr>
          <p:nvPr>
            <p:ph idx="1"/>
          </p:nvPr>
        </p:nvSpPr>
        <p:spPr>
          <a:xfrm>
            <a:off x="3704734" y="1104815"/>
            <a:ext cx="8163612" cy="4352543"/>
          </a:xfrm>
        </p:spPr>
        <p:txBody>
          <a:bodyPr>
            <a:normAutofit fontScale="25000" lnSpcReduction="20000"/>
          </a:bodyPr>
          <a:lstStyle/>
          <a:p>
            <a:pPr marL="514350" indent="-514350" algn="just">
              <a:lnSpc>
                <a:spcPct val="150000"/>
              </a:lnSpc>
              <a:buAutoNum type="arabicPeriod"/>
            </a:pPr>
            <a:r>
              <a:rPr lang="en-IN" sz="11200" dirty="0">
                <a:latin typeface="OPEN SANS"/>
                <a:cs typeface="Times New Roman" panose="02020603050405020304" pitchFamily="18" charset="0"/>
              </a:rPr>
              <a:t>Find a way to monitor victim’s vital signs (through body sensor etc)</a:t>
            </a:r>
          </a:p>
          <a:p>
            <a:pPr marL="514350" indent="-514350" algn="just">
              <a:lnSpc>
                <a:spcPct val="150000"/>
              </a:lnSpc>
              <a:buAutoNum type="arabicPeriod"/>
            </a:pPr>
            <a:r>
              <a:rPr lang="en-IN" sz="11200" dirty="0">
                <a:latin typeface="OPEN SANS"/>
                <a:cs typeface="Times New Roman" panose="02020603050405020304" pitchFamily="18" charset="0"/>
              </a:rPr>
              <a:t>Note down the readings, look out for any changes and continues to do so.</a:t>
            </a:r>
          </a:p>
          <a:p>
            <a:pPr marL="514350" indent="-514350" algn="just">
              <a:lnSpc>
                <a:spcPct val="150000"/>
              </a:lnSpc>
              <a:buAutoNum type="arabicPeriod"/>
            </a:pPr>
            <a:r>
              <a:rPr lang="en-IN" sz="11200" dirty="0">
                <a:latin typeface="OPEN SANS"/>
                <a:cs typeface="Times New Roman" panose="02020603050405020304" pitchFamily="18" charset="0"/>
              </a:rPr>
              <a:t>Continue to establish verbal communication (if possible)</a:t>
            </a:r>
          </a:p>
          <a:p>
            <a:pPr marL="514350" indent="-514350" algn="just">
              <a:lnSpc>
                <a:spcPct val="150000"/>
              </a:lnSpc>
              <a:buAutoNum type="arabicPeriod"/>
            </a:pPr>
            <a:r>
              <a:rPr lang="en-IN" sz="11200" dirty="0">
                <a:latin typeface="OPEN SANS"/>
                <a:cs typeface="Times New Roman" panose="02020603050405020304" pitchFamily="18" charset="0"/>
              </a:rPr>
              <a:t>Upon extrication – Medical representatives may examine for any kind of other complications.</a:t>
            </a:r>
          </a:p>
          <a:p>
            <a:pPr marL="514350" indent="-514350" algn="just">
              <a:buAutoNum type="arabicPeriod"/>
            </a:pPr>
            <a:endParaRPr lang="en-IN" dirty="0">
              <a:latin typeface="OPEN SAN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42829" y="2631175"/>
            <a:ext cx="3389344" cy="861492"/>
          </a:xfrm>
        </p:spPr>
        <p:txBody>
          <a:bodyPr>
            <a:noAutofit/>
          </a:bodyPr>
          <a:lstStyle/>
          <a:p>
            <a:pPr algn="ctr"/>
            <a:r>
              <a:rPr lang="en-IN" sz="4000" b="1" strike="noStrike"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REVIEW</a:t>
            </a:r>
          </a:p>
        </p:txBody>
      </p:sp>
      <p:sp>
        <p:nvSpPr>
          <p:cNvPr id="3" name="Content Placeholder 2"/>
          <p:cNvSpPr>
            <a:spLocks noGrp="1" noEditPoints="1"/>
          </p:cNvSpPr>
          <p:nvPr>
            <p:ph idx="1"/>
          </p:nvPr>
        </p:nvSpPr>
        <p:spPr>
          <a:xfrm>
            <a:off x="3799002" y="1075463"/>
            <a:ext cx="8392998" cy="5248339"/>
          </a:xfrm>
        </p:spPr>
        <p:txBody>
          <a:bodyPr>
            <a:normAutofit fontScale="25000" lnSpcReduction="20000"/>
          </a:bodyPr>
          <a:lstStyle/>
          <a:p>
            <a:pPr marL="0" indent="0">
              <a:lnSpc>
                <a:spcPct val="150000"/>
              </a:lnSpc>
              <a:buNone/>
            </a:pPr>
            <a:r>
              <a:rPr lang="en-IN" sz="12800" dirty="0">
                <a:latin typeface="OPEN SANS"/>
                <a:cs typeface="Times New Roman" panose="02020603050405020304" pitchFamily="18" charset="0"/>
              </a:rPr>
              <a:t>You are now able to:- </a:t>
            </a:r>
          </a:p>
          <a:p>
            <a:pPr marL="514350" indent="-514350">
              <a:lnSpc>
                <a:spcPct val="120000"/>
              </a:lnSpc>
              <a:buAutoNum type="arabicPeriod"/>
            </a:pPr>
            <a:r>
              <a:rPr lang="en-IN" sz="12800" dirty="0">
                <a:latin typeface="OPEN SANS"/>
                <a:cs typeface="Times New Roman" panose="02020603050405020304" pitchFamily="18" charset="0"/>
              </a:rPr>
              <a:t>Identify &amp; prepare Victim’s (child's) profile.</a:t>
            </a:r>
          </a:p>
          <a:p>
            <a:pPr marL="514350" indent="-514350">
              <a:lnSpc>
                <a:spcPct val="120000"/>
              </a:lnSpc>
              <a:buAutoNum type="arabicPeriod"/>
            </a:pPr>
            <a:r>
              <a:rPr lang="en-IN" sz="12800" dirty="0">
                <a:latin typeface="OPEN SANS"/>
                <a:cs typeface="Times New Roman" panose="02020603050405020304" pitchFamily="18" charset="0"/>
              </a:rPr>
              <a:t>Establish contact with the victim/victims and their families.</a:t>
            </a:r>
          </a:p>
          <a:p>
            <a:pPr marL="0" indent="0">
              <a:lnSpc>
                <a:spcPct val="120000"/>
              </a:lnSpc>
              <a:buNone/>
            </a:pPr>
            <a:r>
              <a:rPr lang="en-IN" sz="12800" dirty="0">
                <a:latin typeface="OPEN SANS"/>
                <a:cs typeface="Times New Roman" panose="02020603050405020304" pitchFamily="18" charset="0"/>
              </a:rPr>
              <a:t>3.  Provide Care to the victim.</a:t>
            </a:r>
          </a:p>
          <a:p>
            <a:pPr marL="0" indent="0">
              <a:lnSpc>
                <a:spcPct val="120000"/>
              </a:lnSpc>
              <a:buNone/>
            </a:pPr>
            <a:r>
              <a:rPr lang="en-IN" sz="12800" dirty="0">
                <a:latin typeface="OPEN SANS"/>
                <a:cs typeface="Times New Roman" panose="02020603050405020304" pitchFamily="18" charset="0"/>
              </a:rPr>
              <a:t>4.  Overcome possible medical complications.</a:t>
            </a:r>
          </a:p>
          <a:p>
            <a:pPr marL="0" indent="0">
              <a:lnSpc>
                <a:spcPct val="120000"/>
              </a:lnSpc>
              <a:buNone/>
            </a:pPr>
            <a:r>
              <a:rPr lang="en-IN" sz="12800" dirty="0">
                <a:latin typeface="OPEN SANS"/>
                <a:cs typeface="Times New Roman" panose="02020603050405020304" pitchFamily="18" charset="0"/>
              </a:rPr>
              <a:t>5.  Perform continuous monitoring of victim and vital signs.</a:t>
            </a:r>
            <a:endParaRPr lang="en-IN" sz="11200" dirty="0">
              <a:latin typeface="OPEN SANS"/>
              <a:cs typeface="Times New Roman" panose="02020603050405020304" pitchFamily="18" charset="0"/>
            </a:endParaRPr>
          </a:p>
          <a:p>
            <a:pPr marL="0" indent="0">
              <a:lnSpc>
                <a:spcPct val="150000"/>
              </a:lnSpc>
              <a:buNone/>
            </a:pPr>
            <a:endParaRPr lang="en-IN" sz="4400" dirty="0">
              <a:latin typeface="OPEN SANS"/>
              <a:cs typeface="Times New Roman" panose="02020603050405020304" pitchFamily="18" charset="0"/>
            </a:endParaRPr>
          </a:p>
          <a:p>
            <a:pPr marL="514350" indent="-514350">
              <a:lnSpc>
                <a:spcPct val="150000"/>
              </a:lnSpc>
              <a:buAutoNum type="arabicPeriod"/>
            </a:pPr>
            <a:endParaRPr lang="en-IN" sz="4400" dirty="0">
              <a:latin typeface="OPEN SANS"/>
              <a:cs typeface="Times New Roman" panose="02020603050405020304" pitchFamily="18" charset="0"/>
            </a:endParaRPr>
          </a:p>
          <a:p>
            <a:pPr marL="514350" indent="-514350">
              <a:buAutoNum type="arabicPeriod"/>
            </a:pPr>
            <a:endParaRPr lang="en-IN" dirty="0">
              <a:latin typeface="OPEN SAN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9601200" cy="4572000"/>
          </a:xfrm>
        </p:spPr>
        <p:txBody>
          <a:bodyPr>
            <a:normAutofit/>
          </a:bodyPr>
          <a:lstStyle/>
          <a:p>
            <a:pPr algn="ctr"/>
            <a:r>
              <a:rPr lang="en-US" sz="4000" b="1" dirty="0">
                <a:solidFill>
                  <a:srgbClr val="FF0000"/>
                </a:solidFill>
                <a:latin typeface="Open sans"/>
              </a:rPr>
              <a:t>ANY QUESTION ?</a:t>
            </a:r>
            <a:r>
              <a:rPr lang="en-US" sz="4000" b="1" dirty="0">
                <a:latin typeface="Open sans"/>
              </a:rPr>
              <a:t> </a:t>
            </a:r>
            <a:r>
              <a:rPr lang="en-US" sz="4000" b="1" dirty="0">
                <a:solidFill>
                  <a:srgbClr val="FF0000"/>
                </a:solidFill>
                <a:latin typeface="Open sans"/>
              </a:rPr>
              <a:t> </a:t>
            </a:r>
          </a:p>
        </p:txBody>
      </p:sp>
      <p:pic>
        <p:nvPicPr>
          <p:cNvPr id="3" name="Picture 2" descr="WhatsApp Image 2025-07-26 at 15.59.37_2908246e.jpg"/>
          <p:cNvPicPr>
            <a:picLocks noChangeAspect="1"/>
          </p:cNvPicPr>
          <p:nvPr/>
        </p:nvPicPr>
        <p:blipFill>
          <a:blip r:embed="rId2"/>
          <a:srcRect/>
          <a:stretch>
            <a:fillRect/>
          </a:stretch>
        </p:blipFill>
        <p:spPr>
          <a:xfrm>
            <a:off x="108000" y="108000"/>
            <a:ext cx="1187400" cy="111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spTree>
    <p:extLst>
      <p:ext uri="{BB962C8B-B14F-4D97-AF65-F5344CB8AC3E}">
        <p14:creationId xmlns:p14="http://schemas.microsoft.com/office/powerpoint/2010/main" val="94755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69864" y="2850013"/>
            <a:ext cx="3563332" cy="836457"/>
          </a:xfrm>
        </p:spPr>
        <p:txBody>
          <a:bodyPr>
            <a:normAutofit/>
          </a:bodyPr>
          <a:lstStyle/>
          <a:p>
            <a:pPr algn="ctr"/>
            <a:r>
              <a:rPr lang="en-IN" sz="4000" b="1" dirty="0">
                <a:solidFill>
                  <a:srgbClr val="FF0000"/>
                </a:solidFill>
                <a:latin typeface="OPEN SANS"/>
                <a:ea typeface="Times New Roman" panose="02020603050405020304" pitchFamily="18" charset="0"/>
                <a:cs typeface="Times New Roman" panose="02020603050405020304" pitchFamily="18" charset="0"/>
              </a:rPr>
              <a:t>EVALUATION</a:t>
            </a:r>
          </a:p>
        </p:txBody>
      </p:sp>
      <p:sp>
        <p:nvSpPr>
          <p:cNvPr id="3" name="Content Placeholder 2"/>
          <p:cNvSpPr>
            <a:spLocks noGrp="1" noEditPoints="1"/>
          </p:cNvSpPr>
          <p:nvPr>
            <p:ph idx="1"/>
          </p:nvPr>
        </p:nvSpPr>
        <p:spPr>
          <a:xfrm>
            <a:off x="3808429" y="753600"/>
            <a:ext cx="8068610" cy="5510350"/>
          </a:xfrm>
        </p:spPr>
        <p:txBody>
          <a:bodyPr>
            <a:normAutofit fontScale="25000" lnSpcReduction="20000"/>
          </a:bodyPr>
          <a:lstStyle/>
          <a:p>
            <a:pPr marL="0" indent="0">
              <a:lnSpc>
                <a:spcPct val="120000"/>
              </a:lnSpc>
              <a:buNone/>
            </a:pPr>
            <a:r>
              <a:rPr lang="en-US" sz="8600" dirty="0">
                <a:latin typeface="OPEN SANS"/>
              </a:rPr>
              <a:t>Q- 	</a:t>
            </a:r>
            <a:r>
              <a:rPr lang="en-US" sz="11200" dirty="0">
                <a:latin typeface="OPEN SANS"/>
                <a:cs typeface="Times New Roman" panose="02020603050405020304" pitchFamily="18" charset="0"/>
              </a:rPr>
              <a:t>Mention any 05</a:t>
            </a:r>
            <a:r>
              <a:rPr lang="en-IN" sz="11200" dirty="0">
                <a:latin typeface="OPEN SANS"/>
                <a:cs typeface="Times New Roman" panose="02020603050405020304" pitchFamily="18" charset="0"/>
              </a:rPr>
              <a:t> points</a:t>
            </a:r>
            <a:r>
              <a:rPr lang="en-US" sz="11200" dirty="0">
                <a:latin typeface="OPEN SANS"/>
                <a:cs typeface="Times New Roman" panose="02020603050405020304" pitchFamily="18" charset="0"/>
              </a:rPr>
              <a:t> that you would include in Preparing Borewell victim’s Profile?</a:t>
            </a:r>
          </a:p>
          <a:p>
            <a:pPr marL="457200" indent="-457200" algn="just">
              <a:lnSpc>
                <a:spcPct val="150000"/>
              </a:lnSpc>
              <a:buFont typeface="+mj-lt"/>
              <a:buAutoNum type="arabicPeriod"/>
            </a:pPr>
            <a:r>
              <a:rPr lang="en-US" sz="11200" dirty="0">
                <a:latin typeface="OPEN SANS"/>
                <a:cs typeface="Times New Roman" panose="02020603050405020304" pitchFamily="18" charset="0"/>
              </a:rPr>
              <a:t>      </a:t>
            </a:r>
            <a:r>
              <a:rPr lang="en-IN" sz="11200" dirty="0">
                <a:latin typeface="OPEN SANS"/>
                <a:cs typeface="Times New Roman" panose="02020603050405020304" pitchFamily="18" charset="0"/>
              </a:rPr>
              <a:t>Name, Age, Sex </a:t>
            </a:r>
          </a:p>
          <a:p>
            <a:pPr marL="457200" indent="-457200" algn="just">
              <a:lnSpc>
                <a:spcPct val="150000"/>
              </a:lnSpc>
              <a:buFont typeface="+mj-lt"/>
              <a:buAutoNum type="arabicPeriod"/>
            </a:pPr>
            <a:r>
              <a:rPr lang="en-IN" sz="11200" dirty="0">
                <a:latin typeface="OPEN SANS"/>
                <a:cs typeface="Times New Roman" panose="02020603050405020304" pitchFamily="18" charset="0"/>
              </a:rPr>
              <a:t>      History of any Medical case</a:t>
            </a:r>
          </a:p>
          <a:p>
            <a:pPr marL="457200" indent="-457200" algn="just">
              <a:lnSpc>
                <a:spcPct val="150000"/>
              </a:lnSpc>
              <a:buFont typeface="+mj-lt"/>
              <a:buAutoNum type="arabicPeriod"/>
            </a:pPr>
            <a:r>
              <a:rPr lang="en-IN" sz="11200" dirty="0">
                <a:latin typeface="OPEN SANS"/>
                <a:cs typeface="Times New Roman" panose="02020603050405020304" pitchFamily="18" charset="0"/>
              </a:rPr>
              <a:t>	Mental status of Victim (determine victim’s vulnerability)		</a:t>
            </a:r>
          </a:p>
          <a:p>
            <a:pPr marL="457200" indent="-457200" algn="just">
              <a:lnSpc>
                <a:spcPct val="150000"/>
              </a:lnSpc>
              <a:buFont typeface="+mj-lt"/>
              <a:buAutoNum type="arabicPeriod"/>
            </a:pPr>
            <a:r>
              <a:rPr lang="en-IN" sz="11200" dirty="0">
                <a:latin typeface="OPEN SANS"/>
                <a:cs typeface="Times New Roman" panose="02020603050405020304" pitchFamily="18" charset="0"/>
              </a:rPr>
              <a:t>	Physical status and physical description (including type and colour of clothes)</a:t>
            </a:r>
          </a:p>
          <a:p>
            <a:pPr marL="457200" indent="-457200" algn="just">
              <a:lnSpc>
                <a:spcPct val="150000"/>
              </a:lnSpc>
              <a:buFont typeface="+mj-lt"/>
              <a:buAutoNum type="arabicPeriod"/>
            </a:pPr>
            <a:r>
              <a:rPr lang="en-IN" sz="11200" dirty="0">
                <a:latin typeface="OPEN SANS"/>
                <a:cs typeface="Times New Roman" panose="02020603050405020304" pitchFamily="18" charset="0"/>
              </a:rPr>
              <a:t>	Details of incident (time, location – depth from ground, etc)</a:t>
            </a:r>
          </a:p>
          <a:p>
            <a:pPr marL="0" indent="0">
              <a:buNone/>
            </a:pPr>
            <a:endParaRPr lang="en-US" dirty="0">
              <a:latin typeface="OPEN SANS"/>
              <a:cs typeface="Times New Roman" panose="02020603050405020304" pitchFamily="18" charset="0"/>
            </a:endParaRPr>
          </a:p>
          <a:p>
            <a:pPr marL="457200" indent="-457200">
              <a:buAutoNum type="arabicPeriod"/>
            </a:pPr>
            <a:endParaRPr lang="en-US" sz="2400" dirty="0">
              <a:latin typeface="OPEN SANS"/>
            </a:endParaRPr>
          </a:p>
          <a:p>
            <a:pPr marL="457200" indent="-457200">
              <a:buAutoNum type="arabicPeriod"/>
            </a:pPr>
            <a:endParaRPr lang="en-US" sz="2400" dirty="0">
              <a:latin typeface="OPEN SANS"/>
            </a:endParaRPr>
          </a:p>
          <a:p>
            <a:pPr marL="457200" indent="-457200">
              <a:buAutoNum type="arabicPeriod"/>
            </a:pPr>
            <a:endParaRPr lang="en-US" sz="2400" dirty="0">
              <a:latin typeface="OPEN SANS"/>
            </a:endParaRPr>
          </a:p>
          <a:p>
            <a:pPr marL="457200" indent="-457200">
              <a:buAutoNum type="arabicPeriod"/>
            </a:pPr>
            <a:endParaRPr lang="en-US" sz="2400" dirty="0">
              <a:latin typeface="OPEN SANS"/>
            </a:endParaRPr>
          </a:p>
          <a:p>
            <a:pPr marL="457200" indent="-457200">
              <a:buAutoNum type="arabicPeriod"/>
            </a:pPr>
            <a:endParaRPr lang="en-US" sz="2400" dirty="0">
              <a:latin typeface="OPEN SANS"/>
            </a:endParaRPr>
          </a:p>
          <a:p>
            <a:pPr marL="457200" indent="-457200">
              <a:buAutoNum type="arabicPeriod"/>
            </a:pPr>
            <a:endParaRPr lang="en-US" sz="2400" dirty="0">
              <a:latin typeface="OPEN SANS"/>
            </a:endParaRPr>
          </a:p>
          <a:p>
            <a:pPr marL="457200" indent="-457200">
              <a:buAutoNum type="arabicPeriod"/>
            </a:pPr>
            <a:endParaRPr lang="en-US" sz="2400" dirty="0">
              <a:latin typeface="OPEN SANS"/>
            </a:endParaRPr>
          </a:p>
          <a:p>
            <a:pPr marL="457200" indent="-457200">
              <a:buAutoNum type="arabicPeriod"/>
            </a:pPr>
            <a:endParaRPr lang="en-IN" sz="2400" dirty="0">
              <a:latin typeface="OPEN SANS"/>
            </a:endParaRPr>
          </a:p>
        </p:txBody>
      </p:sp>
      <p:pic>
        <p:nvPicPr>
          <p:cNvPr id="46" name="Picture 45" descr="WhatsApp Image 2025-07-26 at 15.59.37_22796532.jpg"/>
          <p:cNvPicPr>
            <a:picLocks noChangeAspect="1"/>
          </p:cNvPicPr>
          <p:nvPr/>
        </p:nvPicPr>
        <p:blipFill>
          <a:blip r:embed="rId3"/>
          <a:srcRect/>
          <a:stretch>
            <a:fillRect/>
          </a:stretch>
        </p:blipFill>
        <p:spPr>
          <a:xfrm>
            <a:off x="11184000" y="108000"/>
            <a:ext cx="900000" cy="10208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7"/>
            <a:ext cx="350736" cy="369331"/>
          </a:xfrm>
        </p:spPr>
        <p:txBody>
          <a:bodyPr/>
          <a:lstStyle/>
          <a:p>
            <a:fld id="{2BB1E14F-796C-409E-9B94-89634ADD74DA}" type="slidenum">
              <a:rPr lang="en-IN" smtClean="0"/>
              <a:t>18</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9" y="3230216"/>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3"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1"/>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0" y="3021570"/>
            <a:ext cx="3497344" cy="861492"/>
          </a:xfrm>
        </p:spPr>
        <p:txBody>
          <a:bodyPr>
            <a:noAutofit/>
          </a:bodyPr>
          <a:lstStyle/>
          <a:p>
            <a:pPr algn="ct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OBJECTIVE</a:t>
            </a:r>
            <a:endParaRPr lang="en-I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3734602" y="1390226"/>
            <a:ext cx="8349398" cy="4837919"/>
          </a:xfrm>
        </p:spPr>
        <p:txBody>
          <a:bodyPr>
            <a:normAutofit fontScale="25000" lnSpcReduction="20000"/>
          </a:bodyPr>
          <a:lstStyle/>
          <a:p>
            <a:pPr marL="0" indent="0" algn="just">
              <a:lnSpc>
                <a:spcPct val="150000"/>
              </a:lnSpc>
              <a:buNone/>
            </a:pPr>
            <a:r>
              <a:rPr lang="en-IN" sz="11200" dirty="0">
                <a:latin typeface="OPEN SANS"/>
                <a:cs typeface="Times New Roman" panose="02020603050405020304" pitchFamily="18" charset="0"/>
              </a:rPr>
              <a:t>Upon completion of this lesson you will learn to:- </a:t>
            </a:r>
          </a:p>
          <a:p>
            <a:pPr marL="514350" indent="-514350" algn="just">
              <a:lnSpc>
                <a:spcPct val="150000"/>
              </a:lnSpc>
              <a:buAutoNum type="arabicPeriod"/>
            </a:pPr>
            <a:r>
              <a:rPr lang="en-IN" sz="11200" dirty="0">
                <a:latin typeface="OPEN SANS"/>
                <a:cs typeface="Times New Roman" panose="02020603050405020304" pitchFamily="18" charset="0"/>
              </a:rPr>
              <a:t>Identify &amp; prepare Victim’s (child's) profile.</a:t>
            </a:r>
          </a:p>
          <a:p>
            <a:pPr marL="514350" indent="-514350" algn="just">
              <a:lnSpc>
                <a:spcPct val="150000"/>
              </a:lnSpc>
              <a:buAutoNum type="arabicPeriod"/>
            </a:pPr>
            <a:r>
              <a:rPr lang="en-IN" sz="11200" dirty="0">
                <a:latin typeface="OPEN SANS"/>
                <a:cs typeface="Times New Roman" panose="02020603050405020304" pitchFamily="18" charset="0"/>
              </a:rPr>
              <a:t>Establish contact with the victim/victims and their families.</a:t>
            </a:r>
          </a:p>
          <a:p>
            <a:pPr marL="0" indent="0" algn="just">
              <a:lnSpc>
                <a:spcPct val="150000"/>
              </a:lnSpc>
              <a:buNone/>
            </a:pPr>
            <a:r>
              <a:rPr lang="en-IN" sz="11200" dirty="0">
                <a:latin typeface="OPEN SANS"/>
                <a:cs typeface="Times New Roman" panose="02020603050405020304" pitchFamily="18" charset="0"/>
              </a:rPr>
              <a:t>3.  Provide Care to the victim.</a:t>
            </a:r>
          </a:p>
          <a:p>
            <a:pPr marL="0" indent="0" algn="just">
              <a:lnSpc>
                <a:spcPct val="150000"/>
              </a:lnSpc>
              <a:buNone/>
            </a:pPr>
            <a:r>
              <a:rPr lang="en-IN" sz="11200" dirty="0">
                <a:latin typeface="OPEN SANS"/>
                <a:cs typeface="Times New Roman" panose="02020603050405020304" pitchFamily="18" charset="0"/>
              </a:rPr>
              <a:t>4.  Overcome possible medical complications.</a:t>
            </a:r>
          </a:p>
          <a:p>
            <a:pPr marL="0" indent="0" algn="just">
              <a:lnSpc>
                <a:spcPct val="150000"/>
              </a:lnSpc>
              <a:buNone/>
            </a:pPr>
            <a:r>
              <a:rPr lang="en-IN" sz="11200" dirty="0">
                <a:latin typeface="OPEN SANS"/>
                <a:cs typeface="Times New Roman" panose="02020603050405020304" pitchFamily="18" charset="0"/>
              </a:rPr>
              <a:t>5.  Perform continuous monitoring of victim and vital signs.</a:t>
            </a:r>
          </a:p>
          <a:p>
            <a:pPr marL="0" indent="0" algn="just">
              <a:lnSpc>
                <a:spcPct val="150000"/>
              </a:lnSpc>
              <a:buNone/>
            </a:pPr>
            <a:endParaRPr lang="en-IN" sz="4400" dirty="0">
              <a:latin typeface="OPEN SANS"/>
              <a:cs typeface="Times New Roman" panose="02020603050405020304" pitchFamily="18" charset="0"/>
            </a:endParaRPr>
          </a:p>
          <a:p>
            <a:pPr marL="514350" indent="-514350" algn="just">
              <a:lnSpc>
                <a:spcPct val="150000"/>
              </a:lnSpc>
              <a:buAutoNum type="arabicPeriod"/>
            </a:pPr>
            <a:endParaRPr lang="en-IN" sz="4400" dirty="0">
              <a:latin typeface="OPEN SANS"/>
              <a:cs typeface="Times New Roman" panose="02020603050405020304" pitchFamily="18" charset="0"/>
            </a:endParaRPr>
          </a:p>
          <a:p>
            <a:pPr marL="514350" indent="-514350" algn="just">
              <a:buAutoNum type="arabicPeriod"/>
            </a:pPr>
            <a:endParaRPr lang="en-IN" dirty="0">
              <a:latin typeface="OPEN SAN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150012" y="2988286"/>
            <a:ext cx="3064528" cy="1115664"/>
          </a:xfrm>
        </p:spPr>
        <p:txBody>
          <a:bodyPr>
            <a:noAutofit/>
          </a:bodyPr>
          <a:lstStyle/>
          <a:p>
            <a:pPr algn="ctr"/>
            <a:r>
              <a:rPr lang="en-US" sz="4000" b="1" dirty="0">
                <a:solidFill>
                  <a:srgbClr val="FF0000"/>
                </a:solidFill>
                <a:latin typeface="OPEN SANS"/>
                <a:ea typeface="Arial" panose="020B0604020202020204" pitchFamily="34" charset="0"/>
                <a:cs typeface="Times New Roman" panose="02020603050405020304" pitchFamily="18" charset="0"/>
              </a:rPr>
              <a:t>INTRODUC-TION</a:t>
            </a:r>
            <a:endParaRPr lang="en-IN" sz="4000" b="1" dirty="0">
              <a:solidFill>
                <a:srgbClr val="FF0000"/>
              </a:solidFill>
              <a:latin typeface="OPEN SANS"/>
              <a:ea typeface="Arial" panose="020B0604020202020204" pitchFamily="34" charset="0"/>
              <a:cs typeface="Times New Roman" panose="02020603050405020304" pitchFamily="18" charset="0"/>
            </a:endParaRPr>
          </a:p>
        </p:txBody>
      </p:sp>
      <p:sp>
        <p:nvSpPr>
          <p:cNvPr id="3" name="Content Placeholder 2"/>
          <p:cNvSpPr>
            <a:spLocks noGrp="1" noEditPoints="1"/>
          </p:cNvSpPr>
          <p:nvPr>
            <p:ph idx="1"/>
          </p:nvPr>
        </p:nvSpPr>
        <p:spPr>
          <a:xfrm>
            <a:off x="3864990" y="1275908"/>
            <a:ext cx="7319010" cy="5167312"/>
          </a:xfrm>
        </p:spPr>
        <p:txBody>
          <a:bodyPr>
            <a:noAutofit/>
          </a:bodyPr>
          <a:lstStyle/>
          <a:p>
            <a:pPr marL="0" indent="0" algn="just">
              <a:lnSpc>
                <a:spcPct val="150000"/>
              </a:lnSpc>
              <a:buNone/>
            </a:pPr>
            <a:r>
              <a:rPr lang="en-US" dirty="0">
                <a:latin typeface="OPEN SANS"/>
                <a:cs typeface="Times New Roman" panose="02020603050405020304" pitchFamily="18" charset="0"/>
              </a:rPr>
              <a:t>	Reports say that starting from </a:t>
            </a:r>
            <a:r>
              <a:rPr lang="en-US" dirty="0">
                <a:solidFill>
                  <a:srgbClr val="E24268"/>
                </a:solidFill>
                <a:latin typeface="OPEN SANS"/>
                <a:cs typeface="Times New Roman" panose="02020603050405020304" pitchFamily="18" charset="0"/>
              </a:rPr>
              <a:t>2009 to 2017 </a:t>
            </a:r>
            <a:r>
              <a:rPr lang="en-US" dirty="0">
                <a:latin typeface="OPEN SANS"/>
                <a:cs typeface="Times New Roman" panose="02020603050405020304" pitchFamily="18" charset="0"/>
              </a:rPr>
              <a:t>more than </a:t>
            </a:r>
            <a:r>
              <a:rPr lang="en-US" dirty="0">
                <a:solidFill>
                  <a:schemeClr val="accent5">
                    <a:lumMod val="75000"/>
                  </a:schemeClr>
                </a:solidFill>
                <a:latin typeface="OPEN SANS"/>
                <a:cs typeface="Times New Roman" panose="02020603050405020304" pitchFamily="18" charset="0"/>
              </a:rPr>
              <a:t>40 </a:t>
            </a:r>
            <a:r>
              <a:rPr lang="en-US" dirty="0">
                <a:latin typeface="OPEN SANS"/>
                <a:cs typeface="Times New Roman" panose="02020603050405020304" pitchFamily="18" charset="0"/>
              </a:rPr>
              <a:t>children fell into the bore well consecutively. 70 % of conventional child rescue operation goes to fail.</a:t>
            </a:r>
          </a:p>
          <a:p>
            <a:pPr marL="0" indent="0" algn="just">
              <a:lnSpc>
                <a:spcPct val="150000"/>
              </a:lnSpc>
              <a:buNone/>
            </a:pPr>
            <a:r>
              <a:rPr lang="en-US" dirty="0">
                <a:latin typeface="OPEN SANS"/>
                <a:cs typeface="Times New Roman" panose="02020603050405020304" pitchFamily="18" charset="0"/>
              </a:rPr>
              <a:t>	The most mournful fact in that figure is that </a:t>
            </a:r>
            <a:r>
              <a:rPr lang="en-US" dirty="0">
                <a:solidFill>
                  <a:srgbClr val="C00000"/>
                </a:solidFill>
                <a:latin typeface="OPEN SANS"/>
                <a:cs typeface="Times New Roman" panose="02020603050405020304" pitchFamily="18" charset="0"/>
              </a:rPr>
              <a:t>92%</a:t>
            </a:r>
            <a:r>
              <a:rPr lang="en-US" dirty="0">
                <a:latin typeface="OPEN SANS"/>
                <a:cs typeface="Times New Roman" panose="02020603050405020304" pitchFamily="18" charset="0"/>
              </a:rPr>
              <a:t> of that victim is under the age of </a:t>
            </a:r>
            <a:r>
              <a:rPr lang="en-US" dirty="0">
                <a:solidFill>
                  <a:srgbClr val="C00000"/>
                </a:solidFill>
                <a:latin typeface="OPEN SANS"/>
                <a:cs typeface="Times New Roman" panose="02020603050405020304" pitchFamily="18" charset="0"/>
              </a:rPr>
              <a:t>10. </a:t>
            </a:r>
            <a:endParaRPr lang="en-IN" dirty="0">
              <a:solidFill>
                <a:srgbClr val="C00000"/>
              </a:solidFill>
              <a:latin typeface="OPEN SANS"/>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9875" y="138397"/>
            <a:ext cx="794640" cy="9933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0" y="2851272"/>
            <a:ext cx="3243714" cy="1036549"/>
          </a:xfrm>
        </p:spPr>
        <p:txBody>
          <a:bodyPr>
            <a:noAutofit/>
          </a:bodyPr>
          <a:lstStyle/>
          <a:p>
            <a:pPr algn="ctr"/>
            <a:r>
              <a:rPr lang="en-IN" sz="4000" b="1" dirty="0">
                <a:solidFill>
                  <a:srgbClr val="FF0000"/>
                </a:solidFill>
                <a:latin typeface="OPEN SANS"/>
                <a:ea typeface="Arial" panose="020B0604020202020204" pitchFamily="34" charset="0"/>
                <a:cs typeface="Arial" panose="020B0604020202020204" pitchFamily="34" charset="0"/>
              </a:rPr>
              <a:t>PREPARING VICTIM’S PROFILE</a:t>
            </a:r>
          </a:p>
        </p:txBody>
      </p:sp>
      <p:sp>
        <p:nvSpPr>
          <p:cNvPr id="3" name="Content Placeholder 2"/>
          <p:cNvSpPr>
            <a:spLocks noGrp="1" noEditPoints="1"/>
          </p:cNvSpPr>
          <p:nvPr>
            <p:ph idx="1"/>
          </p:nvPr>
        </p:nvSpPr>
        <p:spPr>
          <a:xfrm>
            <a:off x="3808428" y="1406326"/>
            <a:ext cx="7375571" cy="5333548"/>
          </a:xfrm>
        </p:spPr>
        <p:txBody>
          <a:bodyPr>
            <a:normAutofit/>
          </a:bodyPr>
          <a:lstStyle/>
          <a:p>
            <a:pPr marL="742950" indent="-742950">
              <a:lnSpc>
                <a:spcPct val="120000"/>
              </a:lnSpc>
              <a:buFont typeface="+mj-lt"/>
              <a:buAutoNum type="arabicPeriod"/>
            </a:pPr>
            <a:r>
              <a:rPr lang="en-IN" b="0" dirty="0">
                <a:latin typeface="OPEN SANS"/>
                <a:cs typeface="Times New Roman" panose="02020603050405020304" pitchFamily="18" charset="0"/>
              </a:rPr>
              <a:t>Name, Age, Sex </a:t>
            </a:r>
          </a:p>
          <a:p>
            <a:pPr marL="742950" indent="-742950">
              <a:lnSpc>
                <a:spcPct val="120000"/>
              </a:lnSpc>
              <a:buFont typeface="+mj-lt"/>
              <a:buAutoNum type="arabicPeriod"/>
            </a:pPr>
            <a:r>
              <a:rPr lang="en-IN" b="0" dirty="0">
                <a:latin typeface="OPEN SANS"/>
                <a:cs typeface="Times New Roman" panose="02020603050405020304" pitchFamily="18" charset="0"/>
              </a:rPr>
              <a:t>History of any Medical case</a:t>
            </a:r>
          </a:p>
          <a:p>
            <a:pPr marL="742950" indent="-742950">
              <a:lnSpc>
                <a:spcPct val="120000"/>
              </a:lnSpc>
              <a:buFont typeface="+mj-lt"/>
              <a:buAutoNum type="arabicPeriod"/>
            </a:pPr>
            <a:r>
              <a:rPr lang="en-IN" b="0" dirty="0">
                <a:latin typeface="OPEN SANS"/>
                <a:cs typeface="Times New Roman" panose="02020603050405020304" pitchFamily="18" charset="0"/>
              </a:rPr>
              <a:t>Mental status of Victim (determine victim’s vulnerability)</a:t>
            </a:r>
          </a:p>
          <a:p>
            <a:pPr marL="742950" indent="-742950">
              <a:lnSpc>
                <a:spcPct val="120000"/>
              </a:lnSpc>
              <a:buFont typeface="+mj-lt"/>
              <a:buAutoNum type="arabicPeriod"/>
            </a:pPr>
            <a:r>
              <a:rPr lang="en-IN" b="0" dirty="0">
                <a:latin typeface="OPEN SANS"/>
                <a:cs typeface="Times New Roman" panose="02020603050405020304" pitchFamily="18" charset="0"/>
              </a:rPr>
              <a:t>Physical status and physical description</a:t>
            </a:r>
          </a:p>
          <a:p>
            <a:pPr marL="742950" indent="-742950">
              <a:lnSpc>
                <a:spcPct val="120000"/>
              </a:lnSpc>
              <a:buFont typeface="+mj-lt"/>
              <a:buAutoNum type="arabicPeriod"/>
            </a:pPr>
            <a:r>
              <a:rPr lang="en-IN" b="0" dirty="0">
                <a:latin typeface="OPEN SANS"/>
                <a:cs typeface="Times New Roman" panose="02020603050405020304" pitchFamily="18" charset="0"/>
              </a:rPr>
              <a:t>Details of incident? (time, location – depth from ground, </a:t>
            </a:r>
            <a:r>
              <a:rPr lang="en-IN" b="0" dirty="0" err="1">
                <a:latin typeface="OPEN SANS"/>
                <a:cs typeface="Times New Roman" panose="02020603050405020304" pitchFamily="18" charset="0"/>
              </a:rPr>
              <a:t>etc</a:t>
            </a:r>
            <a:r>
              <a:rPr lang="en-IN" b="0" dirty="0">
                <a:latin typeface="OPEN SANS"/>
                <a:cs typeface="Times New Roman" panose="02020603050405020304" pitchFamily="18" charset="0"/>
              </a:rPr>
              <a:t>)</a:t>
            </a:r>
          </a:p>
          <a:p>
            <a:pPr marL="514350" indent="-514350">
              <a:buAutoNum type="arabicPeriod"/>
            </a:pPr>
            <a:endParaRPr lang="en-IN" sz="3200" b="0" dirty="0">
              <a:latin typeface="OPEN SANS"/>
            </a:endParaRPr>
          </a:p>
          <a:p>
            <a:pPr marL="514350" indent="-514350">
              <a:buAutoNum type="arabicPeriod"/>
            </a:pPr>
            <a:endParaRPr lang="en-IN" sz="3200" b="0" dirty="0">
              <a:latin typeface="OPEN SAN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2" name="Title 1"/>
          <p:cNvSpPr>
            <a:spLocks noGrp="1" noEditPoints="1"/>
          </p:cNvSpPr>
          <p:nvPr>
            <p:ph type="title"/>
          </p:nvPr>
        </p:nvSpPr>
        <p:spPr>
          <a:xfrm>
            <a:off x="0" y="3039585"/>
            <a:ext cx="3421930" cy="872356"/>
          </a:xfrm>
        </p:spPr>
        <p:txBody>
          <a:bodyPr>
            <a:normAutofit fontScale="90000"/>
          </a:bodyPr>
          <a:lstStyle/>
          <a:p>
            <a:pPr algn="ctr"/>
            <a:r>
              <a:rPr lang="en-IN" sz="4400" b="1" dirty="0">
                <a:solidFill>
                  <a:srgbClr val="FF0000"/>
                </a:solidFill>
                <a:latin typeface="OPEN SANS"/>
                <a:ea typeface="Arial" panose="020B0604020202020204" pitchFamily="34" charset="0"/>
                <a:cs typeface="Arial" panose="020B0604020202020204" pitchFamily="34" charset="0"/>
              </a:rPr>
              <a:t>ESTABLISH CONTACT</a:t>
            </a:r>
          </a:p>
        </p:txBody>
      </p:sp>
      <p:sp>
        <p:nvSpPr>
          <p:cNvPr id="3" name="Content Placeholder 2"/>
          <p:cNvSpPr>
            <a:spLocks noGrp="1" noEditPoints="1"/>
          </p:cNvSpPr>
          <p:nvPr>
            <p:ph idx="1"/>
          </p:nvPr>
        </p:nvSpPr>
        <p:spPr>
          <a:xfrm>
            <a:off x="4326902" y="2084832"/>
            <a:ext cx="6857098" cy="4046411"/>
          </a:xfrm>
        </p:spPr>
        <p:txBody>
          <a:bodyPr>
            <a:normAutofit fontScale="92500"/>
          </a:bodyPr>
          <a:lstStyle/>
          <a:p>
            <a:pPr marL="514350" indent="-514350">
              <a:lnSpc>
                <a:spcPct val="100000"/>
              </a:lnSpc>
              <a:buAutoNum type="arabicPeriod"/>
            </a:pPr>
            <a:endParaRPr lang="en-IN" sz="3200" dirty="0">
              <a:latin typeface="OPEN SANS"/>
              <a:cs typeface="Times New Roman" panose="02020603050405020304" pitchFamily="18" charset="0"/>
            </a:endParaRPr>
          </a:p>
          <a:p>
            <a:pPr marL="514350" indent="-514350" algn="just">
              <a:lnSpc>
                <a:spcPct val="100000"/>
              </a:lnSpc>
              <a:buAutoNum type="arabicPeriod"/>
            </a:pPr>
            <a:r>
              <a:rPr lang="en-IN" sz="3000" dirty="0">
                <a:latin typeface="OPEN SANS"/>
                <a:cs typeface="Times New Roman" panose="02020603050405020304" pitchFamily="18" charset="0"/>
              </a:rPr>
              <a:t>Is the victim conscious/unconscious?</a:t>
            </a:r>
          </a:p>
          <a:p>
            <a:pPr marL="457200" lvl="1" indent="0" algn="just">
              <a:lnSpc>
                <a:spcPct val="100000"/>
              </a:lnSpc>
              <a:buNone/>
            </a:pPr>
            <a:r>
              <a:rPr lang="en-IN" sz="3000" dirty="0">
                <a:latin typeface="OPEN SANS"/>
                <a:cs typeface="Times New Roman" panose="02020603050405020304" pitchFamily="18" charset="0"/>
              </a:rPr>
              <a:t>	- If conscious, can he/she move around, position – upright / inverted?</a:t>
            </a:r>
          </a:p>
          <a:p>
            <a:pPr marL="457200" lvl="1" indent="0" algn="just">
              <a:lnSpc>
                <a:spcPct val="100000"/>
              </a:lnSpc>
              <a:buNone/>
            </a:pPr>
            <a:endParaRPr lang="en-IN" sz="3000" dirty="0">
              <a:latin typeface="OPEN SANS"/>
              <a:cs typeface="Times New Roman" panose="02020603050405020304" pitchFamily="18" charset="0"/>
            </a:endParaRPr>
          </a:p>
          <a:p>
            <a:pPr marL="514350" indent="-514350" algn="just">
              <a:lnSpc>
                <a:spcPct val="100000"/>
              </a:lnSpc>
              <a:buAutoNum type="arabicPeriod"/>
            </a:pPr>
            <a:r>
              <a:rPr lang="en-IN" sz="3000" dirty="0">
                <a:latin typeface="OPEN SANS"/>
                <a:cs typeface="Times New Roman" panose="02020603050405020304" pitchFamily="18" charset="0"/>
              </a:rPr>
              <a:t>Is the victim old enough to communicate verbally and understand you? </a:t>
            </a:r>
          </a:p>
          <a:p>
            <a:pPr marL="0" indent="0">
              <a:buNone/>
            </a:pPr>
            <a:endParaRPr lang="en-IN" sz="2400" dirty="0">
              <a:latin typeface="OPEN SANS"/>
            </a:endParaRPr>
          </a:p>
        </p:txBody>
      </p:sp>
      <p:sp>
        <p:nvSpPr>
          <p:cNvPr id="4" name="Content Placeholder 2"/>
          <p:cNvSpPr txBox="1"/>
          <p:nvPr/>
        </p:nvSpPr>
        <p:spPr>
          <a:xfrm>
            <a:off x="3733013" y="1216125"/>
            <a:ext cx="6052009" cy="67992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5100" dirty="0">
              <a:latin typeface="OPEN SANS"/>
              <a:cs typeface="Times New Roman" panose="02020603050405020304" pitchFamily="18" charset="0"/>
            </a:endParaRPr>
          </a:p>
          <a:p>
            <a:pPr marL="0" indent="0">
              <a:buFont typeface="Arial" panose="020B0604020202020204" pitchFamily="34" charset="0"/>
              <a:buNone/>
            </a:pPr>
            <a:r>
              <a:rPr lang="en-IN" sz="11200" dirty="0">
                <a:latin typeface="OPEN SANS"/>
                <a:cs typeface="Times New Roman" panose="02020603050405020304" pitchFamily="18" charset="0"/>
              </a:rPr>
              <a:t>Establish contact with victim:-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3" name="Content Placeholder 2"/>
          <p:cNvSpPr>
            <a:spLocks noGrp="1" noEditPoints="1"/>
          </p:cNvSpPr>
          <p:nvPr>
            <p:ph idx="1"/>
          </p:nvPr>
        </p:nvSpPr>
        <p:spPr>
          <a:xfrm>
            <a:off x="4215865" y="1788664"/>
            <a:ext cx="7775030" cy="4875607"/>
          </a:xfrm>
        </p:spPr>
        <p:txBody>
          <a:bodyPr>
            <a:normAutofit fontScale="77500" lnSpcReduction="20000"/>
          </a:bodyPr>
          <a:lstStyle/>
          <a:p>
            <a:pPr algn="just">
              <a:lnSpc>
                <a:spcPct val="150000"/>
              </a:lnSpc>
              <a:buFontTx/>
              <a:buChar char="-"/>
            </a:pPr>
            <a:r>
              <a:rPr lang="en-IN" sz="3600" dirty="0">
                <a:latin typeface="OPEN SANS"/>
                <a:cs typeface="Times New Roman" panose="02020603050405020304" pitchFamily="18" charset="0"/>
              </a:rPr>
              <a:t>Set up means to communicate (speak directly if audible, use Audio-video equipment).</a:t>
            </a:r>
          </a:p>
          <a:p>
            <a:pPr marL="0" indent="0" algn="just">
              <a:lnSpc>
                <a:spcPct val="150000"/>
              </a:lnSpc>
              <a:buNone/>
            </a:pPr>
            <a:r>
              <a:rPr lang="en-IN" sz="3600" dirty="0">
                <a:latin typeface="OPEN SANS"/>
                <a:cs typeface="Times New Roman" panose="02020603050405020304" pitchFamily="18" charset="0"/>
              </a:rPr>
              <a:t>- Continue to talk to victim through the whole operation time.</a:t>
            </a:r>
          </a:p>
          <a:p>
            <a:pPr marL="0" indent="0" algn="l">
              <a:lnSpc>
                <a:spcPct val="150000"/>
              </a:lnSpc>
              <a:buNone/>
            </a:pPr>
            <a:r>
              <a:rPr lang="en-IN" sz="3600" dirty="0">
                <a:latin typeface="OPEN SANS"/>
                <a:cs typeface="Times New Roman" panose="02020603050405020304" pitchFamily="18" charset="0"/>
              </a:rPr>
              <a:t>- Provide emotional support to victim through verbal                                                   communication.</a:t>
            </a:r>
          </a:p>
        </p:txBody>
      </p:sp>
      <p:sp>
        <p:nvSpPr>
          <p:cNvPr id="4" name="Content Placeholder 2"/>
          <p:cNvSpPr txBox="1"/>
          <p:nvPr/>
        </p:nvSpPr>
        <p:spPr>
          <a:xfrm>
            <a:off x="4072378" y="1001726"/>
            <a:ext cx="8119621" cy="786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dirty="0">
                <a:latin typeface="OPEN SANS"/>
                <a:ea typeface="Times New Roman" panose="02020603050405020304" pitchFamily="18" charset="0"/>
                <a:cs typeface="Times New Roman" panose="02020603050405020304" pitchFamily="18" charset="0"/>
              </a:rPr>
              <a:t>Establish contact with v</a:t>
            </a:r>
            <a:r>
              <a:rPr lang="en-IN" b="0" dirty="0">
                <a:latin typeface="OPEN SANS"/>
                <a:ea typeface="Times New Roman" panose="02020603050405020304" pitchFamily="18" charset="0"/>
                <a:cs typeface="Times New Roman" panose="02020603050405020304" pitchFamily="18" charset="0"/>
              </a:rPr>
              <a:t>ictim:-</a:t>
            </a: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0" dirty="0">
              <a:latin typeface="OPEN SANS"/>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IN" sz="2400" b="0" dirty="0">
                <a:latin typeface="OPEN SANS"/>
                <a:ea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3" name="Content Placeholder 2"/>
          <p:cNvSpPr>
            <a:spLocks noGrp="1" noEditPoints="1"/>
          </p:cNvSpPr>
          <p:nvPr>
            <p:ph idx="1"/>
          </p:nvPr>
        </p:nvSpPr>
        <p:spPr>
          <a:xfrm>
            <a:off x="3817855" y="1105952"/>
            <a:ext cx="8021939" cy="4622483"/>
          </a:xfrm>
        </p:spPr>
        <p:txBody>
          <a:bodyPr>
            <a:noAutofit/>
          </a:bodyPr>
          <a:lstStyle/>
          <a:p>
            <a:pPr marL="514350" indent="-514350">
              <a:lnSpc>
                <a:spcPct val="150000"/>
              </a:lnSpc>
              <a:buAutoNum type="arabicPeriod"/>
            </a:pPr>
            <a:r>
              <a:rPr lang="en-IN" dirty="0">
                <a:latin typeface="OPEN SANS"/>
                <a:cs typeface="Times New Roman" panose="02020603050405020304" pitchFamily="18" charset="0"/>
              </a:rPr>
              <a:t>Talk to victim’s family &amp; help them to understand the situation.</a:t>
            </a:r>
          </a:p>
          <a:p>
            <a:pPr marL="514350" indent="-514350">
              <a:lnSpc>
                <a:spcPct val="150000"/>
              </a:lnSpc>
              <a:buAutoNum type="arabicPeriod"/>
            </a:pPr>
            <a:r>
              <a:rPr lang="en-IN" dirty="0">
                <a:latin typeface="OPEN SANS"/>
                <a:cs typeface="Times New Roman" panose="02020603050405020304" pitchFamily="18" charset="0"/>
              </a:rPr>
              <a:t>Get any additional information about victim (that will help in updating victim’s profile)</a:t>
            </a:r>
          </a:p>
          <a:p>
            <a:pPr marL="514350" indent="-514350">
              <a:lnSpc>
                <a:spcPct val="150000"/>
              </a:lnSpc>
              <a:buAutoNum type="arabicPeriod"/>
            </a:pPr>
            <a:r>
              <a:rPr lang="en-IN" dirty="0">
                <a:latin typeface="OPEN SANS"/>
                <a:cs typeface="Times New Roman" panose="02020603050405020304" pitchFamily="18" charset="0"/>
              </a:rPr>
              <a:t>Comfort the family &amp; ask for their full co-operation.</a:t>
            </a:r>
          </a:p>
          <a:p>
            <a:pPr marL="514350" indent="-514350">
              <a:lnSpc>
                <a:spcPct val="150000"/>
              </a:lnSpc>
              <a:buAutoNum type="arabicPeriod"/>
            </a:pPr>
            <a:r>
              <a:rPr lang="en-IN" dirty="0">
                <a:latin typeface="OPEN SANS"/>
                <a:cs typeface="Times New Roman" panose="02020603050405020304" pitchFamily="18" charset="0"/>
              </a:rPr>
              <a:t>Ensure victim’s family stays close to the incident sites.</a:t>
            </a:r>
          </a:p>
          <a:p>
            <a:pPr marL="514350" indent="-514350">
              <a:buAutoNum type="arabicPeriod"/>
            </a:pPr>
            <a:endParaRPr lang="en-IN" dirty="0">
              <a:latin typeface="OPEN SANS"/>
            </a:endParaRPr>
          </a:p>
        </p:txBody>
      </p:sp>
      <p:sp>
        <p:nvSpPr>
          <p:cNvPr id="4" name="Content Placeholder 2"/>
          <p:cNvSpPr txBox="1"/>
          <p:nvPr/>
        </p:nvSpPr>
        <p:spPr>
          <a:xfrm>
            <a:off x="1" y="1541418"/>
            <a:ext cx="3389344" cy="675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IN" sz="4000" b="0" dirty="0">
                <a:solidFill>
                  <a:srgbClr val="FF0000"/>
                </a:solidFill>
                <a:latin typeface="OPEN SANS"/>
                <a:ea typeface="Times New Roman" panose="02020603050405020304" pitchFamily="18" charset="0"/>
                <a:cs typeface="Times New Roman" panose="02020603050405020304" pitchFamily="18" charset="0"/>
              </a:rPr>
              <a:t>ESTABLISH CONTACT WITH VICTIM’S MOTHER/ FAMILY MEMBERS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3" name="Content Placeholder 2"/>
          <p:cNvSpPr>
            <a:spLocks noGrp="1" noEditPoints="1"/>
          </p:cNvSpPr>
          <p:nvPr>
            <p:ph idx="1"/>
          </p:nvPr>
        </p:nvSpPr>
        <p:spPr>
          <a:xfrm>
            <a:off x="4015818" y="1639631"/>
            <a:ext cx="7337981" cy="3819338"/>
          </a:xfrm>
        </p:spPr>
        <p:txBody>
          <a:bodyPr>
            <a:normAutofit fontScale="92500" lnSpcReduction="10000"/>
          </a:bodyPr>
          <a:lstStyle/>
          <a:p>
            <a:pPr marL="457200" indent="-457200">
              <a:lnSpc>
                <a:spcPct val="150000"/>
              </a:lnSpc>
              <a:buAutoNum type="arabicPeriod"/>
            </a:pPr>
            <a:r>
              <a:rPr lang="en-IN" sz="3000" dirty="0">
                <a:latin typeface="OPEN SANS"/>
                <a:cs typeface="Times New Roman" panose="02020603050405020304" pitchFamily="18" charset="0"/>
              </a:rPr>
              <a:t>Set up means of communication (directly speaking if it is audible/use Audio-video equipment)</a:t>
            </a:r>
          </a:p>
          <a:p>
            <a:pPr marL="457200" indent="-457200">
              <a:lnSpc>
                <a:spcPct val="150000"/>
              </a:lnSpc>
              <a:buAutoNum type="arabicPeriod"/>
            </a:pPr>
            <a:r>
              <a:rPr lang="en-IN" sz="3000" dirty="0">
                <a:latin typeface="OPEN SANS"/>
                <a:cs typeface="Times New Roman" panose="02020603050405020304" pitchFamily="18" charset="0"/>
              </a:rPr>
              <a:t>Ask victim’s family to provide emotional support to victim and continue to communicate.</a:t>
            </a:r>
          </a:p>
          <a:p>
            <a:pPr marL="0" indent="0">
              <a:buNone/>
            </a:pPr>
            <a:endParaRPr lang="en-IN" sz="2400" dirty="0">
              <a:latin typeface="OPEN SANS"/>
            </a:endParaRPr>
          </a:p>
          <a:p>
            <a:pPr marL="0" indent="0">
              <a:buNone/>
            </a:pPr>
            <a:endParaRPr lang="en-IN" sz="2400" dirty="0">
              <a:latin typeface="OPEN SANS"/>
            </a:endParaRPr>
          </a:p>
        </p:txBody>
      </p:sp>
      <p:sp>
        <p:nvSpPr>
          <p:cNvPr id="4" name="Content Placeholder 2"/>
          <p:cNvSpPr txBox="1"/>
          <p:nvPr/>
        </p:nvSpPr>
        <p:spPr>
          <a:xfrm>
            <a:off x="235670" y="1713214"/>
            <a:ext cx="3035431" cy="932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4000" b="0" dirty="0">
                <a:solidFill>
                  <a:srgbClr val="FF0000"/>
                </a:solidFill>
                <a:latin typeface="OPEN SANS"/>
                <a:ea typeface="Times New Roman" panose="02020603050405020304" pitchFamily="18" charset="0"/>
                <a:cs typeface="Times New Roman" panose="02020603050405020304" pitchFamily="18" charset="0"/>
              </a:rPr>
              <a:t>ESTABLISH CONTACT BETWEEN VICTIM AND HIS/HER FAMILY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344" y="0"/>
            <a:ext cx="8694656" cy="6858000"/>
          </a:xfrm>
          <a:prstGeom prst="rect">
            <a:avLst/>
          </a:prstGeom>
          <a:solidFill>
            <a:schemeClr val="accent4">
              <a:lumMod val="40000"/>
              <a:lumOff val="60000"/>
            </a:schemeClr>
          </a:solidFill>
        </p:spPr>
        <p:txBody>
          <a:bodyPr wrap="square" rtlCol="0">
            <a:spAutoFit/>
          </a:bodyPr>
          <a:lstStyle/>
          <a:p>
            <a:endParaRPr lang="en-US" dirty="0"/>
          </a:p>
        </p:txBody>
      </p:sp>
      <p:sp>
        <p:nvSpPr>
          <p:cNvPr id="3" name="Content Placeholder 2"/>
          <p:cNvSpPr>
            <a:spLocks noGrp="1" noEditPoints="1"/>
          </p:cNvSpPr>
          <p:nvPr>
            <p:ph idx="1"/>
          </p:nvPr>
        </p:nvSpPr>
        <p:spPr>
          <a:xfrm>
            <a:off x="4110087" y="1664208"/>
            <a:ext cx="7688110" cy="4940884"/>
          </a:xfrm>
        </p:spPr>
        <p:txBody>
          <a:bodyPr>
            <a:noAutofit/>
          </a:bodyPr>
          <a:lstStyle/>
          <a:p>
            <a:pPr marL="514350" indent="-514350" algn="just">
              <a:lnSpc>
                <a:spcPct val="100000"/>
              </a:lnSpc>
              <a:buAutoNum type="arabicPeriod"/>
            </a:pPr>
            <a:r>
              <a:rPr lang="en-IN" dirty="0">
                <a:latin typeface="OPEN SANS"/>
                <a:cs typeface="Times New Roman" panose="02020603050405020304" pitchFamily="18" charset="0"/>
              </a:rPr>
              <a:t>Provide oxygen support to the victim.</a:t>
            </a:r>
          </a:p>
          <a:p>
            <a:pPr marL="514350" indent="-514350" algn="just">
              <a:lnSpc>
                <a:spcPct val="100000"/>
              </a:lnSpc>
              <a:buAutoNum type="arabicPeriod"/>
            </a:pPr>
            <a:r>
              <a:rPr lang="en-IN" dirty="0">
                <a:latin typeface="OPEN SANS"/>
                <a:cs typeface="Times New Roman" panose="02020603050405020304" pitchFamily="18" charset="0"/>
              </a:rPr>
              <a:t>Provide food and water to the victim.</a:t>
            </a:r>
          </a:p>
          <a:p>
            <a:pPr marL="514350" indent="-514350" algn="just">
              <a:lnSpc>
                <a:spcPct val="100000"/>
              </a:lnSpc>
              <a:buAutoNum type="arabicPeriod"/>
            </a:pPr>
            <a:r>
              <a:rPr lang="en-IN" dirty="0">
                <a:latin typeface="OPEN SANS"/>
                <a:cs typeface="Times New Roman" panose="02020603050405020304" pitchFamily="18" charset="0"/>
              </a:rPr>
              <a:t>Read victim’s vital signs and his/her condition.</a:t>
            </a:r>
          </a:p>
          <a:p>
            <a:pPr marL="514350" indent="-514350" algn="just">
              <a:lnSpc>
                <a:spcPct val="100000"/>
              </a:lnSpc>
              <a:buAutoNum type="arabicPeriod"/>
            </a:pPr>
            <a:r>
              <a:rPr lang="en-IN" dirty="0">
                <a:latin typeface="OPEN SANS"/>
                <a:cs typeface="Times New Roman" panose="02020603050405020304" pitchFamily="18" charset="0"/>
              </a:rPr>
              <a:t>Ensure the presence of Medical Officer at the incident site.</a:t>
            </a:r>
          </a:p>
          <a:p>
            <a:pPr marL="514350" indent="-514350" algn="just">
              <a:lnSpc>
                <a:spcPct val="100000"/>
              </a:lnSpc>
              <a:buAutoNum type="arabicPeriod"/>
            </a:pPr>
            <a:r>
              <a:rPr lang="en-IN" dirty="0">
                <a:latin typeface="OPEN SANS"/>
                <a:cs typeface="Times New Roman" panose="02020603050405020304" pitchFamily="18" charset="0"/>
              </a:rPr>
              <a:t>Check whether rescue operation does not cause victim’s health deterioration.</a:t>
            </a:r>
          </a:p>
        </p:txBody>
      </p:sp>
      <p:sp>
        <p:nvSpPr>
          <p:cNvPr id="2" name="Title 1"/>
          <p:cNvSpPr>
            <a:spLocks noGrp="1" noEditPoints="1"/>
          </p:cNvSpPr>
          <p:nvPr>
            <p:ph type="title"/>
          </p:nvPr>
        </p:nvSpPr>
        <p:spPr>
          <a:xfrm>
            <a:off x="0" y="3031709"/>
            <a:ext cx="3242821" cy="1045760"/>
          </a:xfrm>
        </p:spPr>
        <p:txBody>
          <a:bodyPr>
            <a:noAutofit/>
          </a:bodyPr>
          <a:lstStyle/>
          <a:p>
            <a:pPr algn="ctr"/>
            <a:r>
              <a:rPr lang="en-IN" sz="4000" b="0" dirty="0">
                <a:solidFill>
                  <a:srgbClr val="FF0000"/>
                </a:solidFill>
                <a:latin typeface="OPEN SANS"/>
                <a:ea typeface="Times New Roman" panose="02020603050405020304" pitchFamily="18" charset="0"/>
                <a:cs typeface="Times New Roman" panose="02020603050405020304" pitchFamily="18" charset="0"/>
              </a:rPr>
              <a:t>     PROVIDING CARE TO VICTIM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840</Words>
  <Application>Microsoft Office PowerPoint</Application>
  <PresentationFormat>Widescreen</PresentationFormat>
  <Paragraphs>130</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Open sans</vt:lpstr>
      <vt:lpstr>Open sans</vt:lpstr>
      <vt:lpstr>Open sans</vt:lpstr>
      <vt:lpstr>Times New Roman</vt:lpstr>
      <vt:lpstr>Verdana</vt:lpstr>
      <vt:lpstr>Office Theme</vt:lpstr>
      <vt:lpstr>BOREWELL CHILD CARE</vt:lpstr>
      <vt:lpstr>OBJECTIVE</vt:lpstr>
      <vt:lpstr>INTRODUC-TION</vt:lpstr>
      <vt:lpstr>PREPARING VICTIM’S PROFILE</vt:lpstr>
      <vt:lpstr>ESTABLISH CONTACT</vt:lpstr>
      <vt:lpstr>PowerPoint Presentation</vt:lpstr>
      <vt:lpstr>PowerPoint Presentation</vt:lpstr>
      <vt:lpstr>PowerPoint Presentation</vt:lpstr>
      <vt:lpstr>     PROVIDING CARE TO VICTIM</vt:lpstr>
      <vt:lpstr>POSSIBLE MEDICAL COMPLICAT-IONS</vt:lpstr>
      <vt:lpstr>HYPOXIA</vt:lpstr>
      <vt:lpstr>HYPOXIA</vt:lpstr>
      <vt:lpstr>SYMPTOMS OF HYPOXIA</vt:lpstr>
      <vt:lpstr>MONITORING OF VITAL SIGNS</vt:lpstr>
      <vt:lpstr>REVIEW</vt:lpstr>
      <vt:lpstr>ANY QUESTION ?  </vt:lpstr>
      <vt:lpstr>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HYPOXIA</dc:title>
  <dc:creator>NDRA (IT)</dc:creator>
  <cp:lastModifiedBy>NDRF ACADEMY</cp:lastModifiedBy>
  <cp:revision>75</cp:revision>
  <dcterms:created xsi:type="dcterms:W3CDTF">2019-10-04T04:14:27Z</dcterms:created>
  <dcterms:modified xsi:type="dcterms:W3CDTF">2026-01-07T10:51:11Z</dcterms:modified>
</cp:coreProperties>
</file>