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84" r:id="rId4"/>
    <p:sldId id="303" r:id="rId5"/>
    <p:sldId id="285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  <p:sldId id="320" r:id="rId16"/>
    <p:sldId id="314" r:id="rId17"/>
    <p:sldId id="315" r:id="rId18"/>
    <p:sldId id="316" r:id="rId19"/>
    <p:sldId id="317" r:id="rId20"/>
    <p:sldId id="318" r:id="rId21"/>
    <p:sldId id="294" r:id="rId22"/>
    <p:sldId id="319" r:id="rId23"/>
    <p:sldId id="11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2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422D-DB17-577B-E902-B55F53140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BBEBF-4721-0952-28E9-6F3959BC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671F8-2474-505F-35F6-9D6562DE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CB24-B982-C632-9084-DF8E4CFE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D7886-14F8-7BA3-5F27-DF9550C5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0BAB-4BE1-A6EE-9E57-7C49546F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819F9-46BA-ABE0-11CA-7A03733FE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27C59-DEEE-E8FF-5C01-0E2044DF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A0476-9FD2-A21B-A898-73215F0F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CFF9-4655-2C30-2196-39787F4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6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D254B-47E7-E8C5-C0B9-F59B0D12D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B60CC-FE4D-F245-F6D3-168CA236C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9FEBD-8E81-D6C8-DE9A-5475A662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2888-C464-9C64-BD97-32E62E14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C6F2-0424-F9F4-4855-774959E0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4F2-FCEF-0919-FE51-925BAA98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E351-4868-64D9-026F-7D73E637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92CD6-ADB0-330C-C68B-6C27B488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15EB4-4A22-9F11-65C1-1661AFE6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D764-9097-7A0B-2356-9496BBB8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6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162D-1986-975F-BC93-44092C7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37622-4116-C85A-71D3-CED71338A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4F724-EE41-7324-0A45-AAFD8AE4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5082-2AE7-A1C8-E33A-D6465D6A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E036-43DA-67C1-4008-9F13568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0F05-535C-22CB-E7CC-9402155A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F730B-A027-66F6-AA19-7B56C47CB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211D4-7E52-0BF5-3271-3C18FD792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3D6A3-BCBD-95CA-766D-1263F7F4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E9181-97F8-80B7-B75E-8BA58AA0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79138-E2C7-9183-47A8-E3D3B641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EE68-4E9B-9198-4479-F0CE2F3F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89900-2C03-57FA-9833-98659F7C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F9015-D3A7-1F7B-18DE-7282A2ED6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49555-165A-0D48-FB5E-A055C505B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BCD57-AF0D-E24E-623F-FA135B263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9A804-6144-5439-D26D-F1FCD0E5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A30D3-4878-B0E9-1830-55183C57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22328-5C8E-6644-BE5B-D702E4CB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9FC2-8408-FEEF-B14F-FF32FA78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79C68-C9AC-314B-7A64-12705E0D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8AEDB-6D6D-5630-73A7-2F99F5AC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FD8C-21D3-F5A0-1BB1-7ACE3F45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EF737-F187-3472-9FDA-FF2BDA94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24563-DAFC-C9F3-4A61-65CCE46E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EFF1D-8DFE-539B-0BB6-E834A61C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D5D3-4657-F3E9-8BCF-87175893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65FB-8AF4-63E3-CF0A-A7130700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8A221-DB82-0634-D59F-33F29D701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D5785-0041-A8C8-A0AA-8DC03241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0C08-6650-95B3-2B52-CC0F3B7A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C4745-EC07-7DFE-8D3B-00965042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73E6-698F-8E1F-DAB1-F7874B50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394E9-AFAB-B3FF-7840-4778E8D44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2EE89-4392-4979-1381-988709DF8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2EDA-F602-9C8A-8815-002E79CA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47CFA-6321-6F17-9A0C-85D8EEC7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BB3FB-D4CE-718F-7CBA-2E08CC40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FC0D9-15A5-3A5A-03A0-B0D77723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3C9AF-F2CE-B91F-CD6C-ABAEFE14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909B7-C2A6-9DDE-89F5-920FAF6ED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57DE-CF63-F043-ACC1-7B31B9320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F8765-6E98-A1A9-7420-68BC44D31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Borewell Rescue syst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IN">
              <a:latin typeface="Open sans"/>
            </a:endParaRPr>
          </a:p>
        </p:txBody>
      </p:sp>
      <p:sp>
        <p:nvSpPr>
          <p:cNvPr id="18436" name="AutoShape 4" descr="Borewell Rescue syst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IN">
              <a:latin typeface="Open sans"/>
            </a:endParaRPr>
          </a:p>
        </p:txBody>
      </p:sp>
      <p:sp>
        <p:nvSpPr>
          <p:cNvPr id="18438" name="AutoShape 6" descr="Borewell Rescue syst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IN">
              <a:latin typeface="Open sans"/>
            </a:endParaRPr>
          </a:p>
        </p:txBody>
      </p:sp>
      <p:sp>
        <p:nvSpPr>
          <p:cNvPr id="18440" name="AutoShape 8" descr="Borewell Rescue syst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IN">
              <a:latin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5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  <a:latin typeface="Open sans"/>
                <a:cs typeface="Aparajita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OPERATIOAL REQUIREMENNT </a:t>
            </a:r>
            <a:br>
              <a:rPr lang="en-US" sz="4000" b="1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OF</a:t>
            </a:r>
            <a:br>
              <a:rPr lang="en-US" sz="4000" b="1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 BOREWELL RESCUE</a:t>
            </a:r>
            <a:endParaRPr lang="en-IN" sz="4000" b="1" dirty="0">
              <a:solidFill>
                <a:srgbClr val="FF00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97353-59C0-9CBA-1D5D-10A41CA78EBD}"/>
              </a:ext>
            </a:extLst>
          </p:cNvPr>
          <p:cNvSpPr txBox="1"/>
          <p:nvPr/>
        </p:nvSpPr>
        <p:spPr>
          <a:xfrm>
            <a:off x="7239001" y="4876800"/>
            <a:ext cx="481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Sohel Lakhani, DC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7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If there’s a rock at depth, the entire process may need to be restarted, further delaying rescue.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The deeper the child is, the more complex and time-consuming the process.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Cameras are used for deeper rescues; parallel and horizontal bore holes are dug, but success is not guaranteed.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18458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Estimating the type and size of rocks blocking the child’s location is difficult even with advanced geophysical tools.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Drilling through rock may cause the entire bore well to collapse.</a:t>
            </a:r>
          </a:p>
          <a:p>
            <a:pPr>
              <a:lnSpc>
                <a:spcPct val="12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30817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TECHNIQUES ADOPTED BY NDRF</a:t>
            </a:r>
            <a:br>
              <a:rPr lang="en-US" sz="4000" b="1" dirty="0">
                <a:solidFill>
                  <a:srgbClr val="FF0000"/>
                </a:solidFill>
                <a:latin typeface="Open sans"/>
              </a:rPr>
            </a:br>
            <a:endParaRPr lang="en-IN" sz="40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858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 Rope Rescue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 Magic ball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Umbrella Tool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Cloth bucket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Pendant </a:t>
            </a:r>
            <a:r>
              <a:rPr lang="en-IN" dirty="0" err="1">
                <a:latin typeface="Open sans"/>
                <a:cs typeface="Aparajita" pitchFamily="34" charset="0"/>
              </a:rPr>
              <a:t>jhula</a:t>
            </a:r>
            <a:r>
              <a:rPr lang="en-IN" dirty="0">
                <a:latin typeface="Open sans"/>
                <a:cs typeface="Aparajita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Iron Rod in “L/J” shape</a:t>
            </a:r>
            <a:endParaRPr lang="en-US" dirty="0">
              <a:latin typeface="Open sans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Cameras (with LED Light along with minimum 100 ft. wire and display)</a:t>
            </a:r>
            <a:br>
              <a:rPr lang="en-IN" dirty="0">
                <a:latin typeface="Open sans"/>
                <a:cs typeface="Aparajita" pitchFamily="34" charset="0"/>
              </a:rPr>
            </a:br>
            <a:endParaRPr lang="en-US" dirty="0">
              <a:latin typeface="Open sans"/>
              <a:cs typeface="Aparajita" pitchFamily="34" charset="0"/>
            </a:endParaRPr>
          </a:p>
          <a:p>
            <a:pPr algn="just">
              <a:lnSpc>
                <a:spcPct val="12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1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LIST OF MINIMUM ITEMS FOR BOREWELL RESCUE</a:t>
            </a:r>
            <a:br>
              <a:rPr lang="en-IN" sz="4000" b="1" dirty="0">
                <a:solidFill>
                  <a:srgbClr val="FF0000"/>
                </a:solidFill>
                <a:latin typeface="Open sans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Open sans"/>
                <a:cs typeface="Aparajita" pitchFamily="34" charset="0"/>
              </a:rPr>
              <a:t>Life Detector Type-I &amp; II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Victim location equipment and Breaching System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Video Camera with Accessories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Thermal Imaging Camera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Inflatable Lighting Tower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Portable Generator 5.5 KVA</a:t>
            </a:r>
          </a:p>
          <a:p>
            <a:pPr algn="just">
              <a:lnSpc>
                <a:spcPct val="12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144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Portable Generator 2.2 KVA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Rope Rescue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Magic Ball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Umbrella Tool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Open sans"/>
                <a:cs typeface="Aparajita" pitchFamily="34" charset="0"/>
              </a:rPr>
              <a:t>Cloth Bucket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Cameras (with LED Light along with minimum 100 ft. Wire and display)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7493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144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Open sans"/>
                <a:cs typeface="Aparajita" pitchFamily="34" charset="0"/>
              </a:rPr>
              <a:t> </a:t>
            </a:r>
            <a:r>
              <a:rPr lang="en-IN" dirty="0">
                <a:latin typeface="Open sans"/>
                <a:cs typeface="Aparajita" pitchFamily="34" charset="0"/>
              </a:rPr>
              <a:t>Pendant </a:t>
            </a:r>
            <a:r>
              <a:rPr lang="en-IN" dirty="0" err="1">
                <a:latin typeface="Open sans"/>
                <a:cs typeface="Aparajita" pitchFamily="34" charset="0"/>
              </a:rPr>
              <a:t>Jhula</a:t>
            </a:r>
            <a:r>
              <a:rPr lang="en-US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Open sans"/>
                <a:cs typeface="Aparajita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“L, J &amp; U” T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Aluminium Wire with Hook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Chipping Hammer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Rotary Hammer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Drill Machine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Ladder </a:t>
            </a:r>
          </a:p>
          <a:p>
            <a:pPr algn="just">
              <a:lnSpc>
                <a:spcPct val="150000"/>
              </a:lnSpc>
            </a:pPr>
            <a:endParaRPr lang="en-IN" dirty="0">
              <a:latin typeface="Open sans"/>
              <a:cs typeface="Aparajita" pitchFamily="34" charset="0"/>
            </a:endParaRPr>
          </a:p>
          <a:p>
            <a:pPr algn="just">
              <a:lnSpc>
                <a:spcPct val="12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2973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144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Come a Long</a:t>
            </a:r>
            <a:endParaRPr lang="en-US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Open sans"/>
                <a:cs typeface="Aparajita" pitchFamily="34" charset="0"/>
              </a:rPr>
              <a:t>Pointed Iron Rod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Plastic Sheets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Mats (Dari) with Round Hole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Hook with Extension Rod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Open sans"/>
                <a:cs typeface="Aparajita" pitchFamily="34" charset="0"/>
              </a:rPr>
              <a:t>PPE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Stethoscope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Open sans"/>
              <a:cs typeface="Aparajita" pitchFamily="34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1852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8382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B P Apparatus Digital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Oxygen Cylinder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50 ft. Oxygen Passing Pipe.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Thermometer Digital</a:t>
            </a:r>
          </a:p>
          <a:p>
            <a:pPr algn="just">
              <a:lnSpc>
                <a:spcPct val="150000"/>
              </a:lnSpc>
            </a:pPr>
            <a:r>
              <a:rPr lang="en-IN" dirty="0" err="1">
                <a:latin typeface="Open sans"/>
                <a:cs typeface="Aparajita" pitchFamily="34" charset="0"/>
              </a:rPr>
              <a:t>Octoscope</a:t>
            </a:r>
            <a:r>
              <a:rPr lang="en-IN" dirty="0">
                <a:latin typeface="Open sans"/>
                <a:cs typeface="Aparajita" pitchFamily="34" charset="0"/>
              </a:rPr>
              <a:t> and Nasal Speculum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Torch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Pen Light</a:t>
            </a:r>
          </a:p>
          <a:p>
            <a:pPr algn="just">
              <a:lnSpc>
                <a:spcPct val="150000"/>
              </a:lnSpc>
            </a:pPr>
            <a:endParaRPr lang="en-IN" dirty="0">
              <a:latin typeface="Open sans"/>
              <a:cs typeface="Aparajita" pitchFamily="34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35240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Laryngoscope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Cervical Colour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Splints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Dressing Gauze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Cotton Bundle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Cup Paper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Surgical Tape</a:t>
            </a:r>
          </a:p>
          <a:p>
            <a:pPr algn="just">
              <a:lnSpc>
                <a:spcPct val="150000"/>
              </a:lnSpc>
            </a:pPr>
            <a:endParaRPr lang="en-IN" dirty="0">
              <a:latin typeface="Open sans"/>
              <a:cs typeface="Aparajita" pitchFamily="34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23908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Hand Towel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CPR Mask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Bag Valve Mask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Suction Unit with Accessories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Foldable Stretcher/Spine Board with Accessories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 MFR Box </a:t>
            </a:r>
            <a:r>
              <a:rPr lang="en-IN" dirty="0" err="1">
                <a:latin typeface="Open sans"/>
                <a:cs typeface="Aparajita" pitchFamily="34" charset="0"/>
              </a:rPr>
              <a:t>etc</a:t>
            </a:r>
            <a:endParaRPr lang="en-IN" dirty="0">
              <a:latin typeface="Open sans"/>
              <a:cs typeface="Aparajit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40243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3321000" cy="8382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OBJECTIVE</a:t>
            </a:r>
            <a:r>
              <a:rPr lang="en-US" sz="3600" b="1" u="sng" dirty="0">
                <a:latin typeface="Open sans"/>
                <a:cs typeface="Times New Roman" panose="02020603050405020304" pitchFamily="18" charset="0"/>
              </a:rPr>
              <a:t> </a:t>
            </a:r>
            <a:endParaRPr lang="en-IN" sz="5400" b="1" u="sng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6524B-32D3-B835-48B3-51A9F9DD29FC}"/>
              </a:ext>
            </a:extLst>
          </p:cNvPr>
          <p:cNvSpPr txBox="1"/>
          <p:nvPr/>
        </p:nvSpPr>
        <p:spPr>
          <a:xfrm>
            <a:off x="4800600" y="1066800"/>
            <a:ext cx="6629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Open sans"/>
                <a:cs typeface="Aparajita" pitchFamily="34" charset="0"/>
              </a:rPr>
              <a:t>Upon completion of this lesson, you will be able to Describe:-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  <a:cs typeface="Aparajita" pitchFamily="34" charset="0"/>
              </a:rPr>
              <a:t>What  is a Bore well.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  <a:cs typeface="Aparajita" pitchFamily="34" charset="0"/>
              </a:rPr>
              <a:t>Classification of Bore well.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  <a:cs typeface="Aparajita" pitchFamily="34" charset="0"/>
              </a:rPr>
              <a:t>Assessment and planning.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  <a:cs typeface="Aparajita" pitchFamily="34" charset="0"/>
              </a:rPr>
              <a:t>Bore well-Death Trap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Open sans"/>
                <a:cs typeface="Aparajita" pitchFamily="34" charset="0"/>
              </a:rPr>
              <a:t>Rescue Methods/Techniques</a:t>
            </a:r>
            <a:endParaRPr lang="en-US" sz="2800" dirty="0">
              <a:latin typeface="Open sans"/>
              <a:cs typeface="Aparajita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  <a:cs typeface="Aparajita" pitchFamily="34" charset="0"/>
              </a:rPr>
              <a:t>Equipment/ Improvised Equipment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indent="-400050" algn="just">
              <a:lnSpc>
                <a:spcPct val="150000"/>
              </a:lnSpc>
              <a:buAutoNum type="romanLcPeriod"/>
            </a:pPr>
            <a:endParaRPr lang="en-IN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8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</a:rPr>
              <a:t>REVIEW</a:t>
            </a:r>
            <a:br>
              <a:rPr lang="en-IN" sz="4000" b="1" dirty="0">
                <a:solidFill>
                  <a:srgbClr val="FF0000"/>
                </a:solidFill>
                <a:latin typeface="Open sans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After the completion of lecture you learnt the followings.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   What  is Bore well.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Classification of Bore well.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Bore well-Death Trap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Rescue Methods/Techniques</a:t>
            </a:r>
            <a:endParaRPr lang="en-US" dirty="0">
              <a:latin typeface="Open sans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Equipment/ Improvised Equipment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9601200" cy="457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ANY QUESTION ?</a:t>
            </a:r>
            <a:r>
              <a:rPr lang="en-US" sz="4000" b="1" dirty="0">
                <a:latin typeface="Open san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 </a:t>
            </a:r>
          </a:p>
        </p:txBody>
      </p:sp>
      <p:pic>
        <p:nvPicPr>
          <p:cNvPr id="3" name="Picture 2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000" y="108000"/>
            <a:ext cx="1187400" cy="11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EVALUATION</a:t>
            </a:r>
            <a:br>
              <a:rPr lang="en-US" sz="4000" b="1" dirty="0">
                <a:solidFill>
                  <a:srgbClr val="FF0000"/>
                </a:solidFill>
                <a:latin typeface="Open sans"/>
              </a:rPr>
            </a:br>
            <a:endParaRPr lang="en-IN" sz="40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432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What is Bore Well 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Name any one technique adopted by NDRF.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23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1288739"/>
            <a:ext cx="746760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>
                <a:latin typeface="Open sans"/>
              </a:rPr>
              <a:t>	</a:t>
            </a:r>
            <a:r>
              <a:rPr lang="en-US" sz="2800" dirty="0">
                <a:latin typeface="Open sans"/>
                <a:cs typeface="Aparajita" pitchFamily="34" charset="0"/>
              </a:rPr>
              <a:t>Low yielding groundwater sources are found relatively close to the surface, usually under 30 m (100 </a:t>
            </a:r>
            <a:r>
              <a:rPr lang="en-US" sz="2800" dirty="0" err="1">
                <a:latin typeface="Open sans"/>
                <a:cs typeface="Aparajita" pitchFamily="34" charset="0"/>
              </a:rPr>
              <a:t>ft</a:t>
            </a:r>
            <a:r>
              <a:rPr lang="en-US" sz="2800" dirty="0">
                <a:latin typeface="Open sans"/>
                <a:cs typeface="Aparajit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  <a:cs typeface="Aparajita" pitchFamily="34" charset="0"/>
              </a:rPr>
              <a:t>Drilled using a rotary bucket auger.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  <a:cs typeface="Aparajita" pitchFamily="34" charset="0"/>
              </a:rPr>
              <a:t>Casing is perforated or uses a sand screen with continuous slot openings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" y="2819400"/>
            <a:ext cx="3657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  <a:cs typeface="Arial" panose="020B0604020202020204" pitchFamily="34" charset="0"/>
              </a:rPr>
              <a:t>BORE WELL</a:t>
            </a:r>
            <a:endParaRPr lang="en-IN" sz="8000" b="1" dirty="0">
              <a:solidFill>
                <a:srgbClr val="FF0000"/>
              </a:solidFill>
              <a:latin typeface="Open sans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914400"/>
            <a:ext cx="7467600" cy="541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>
                <a:latin typeface="Open sans"/>
              </a:rPr>
              <a:t>	</a:t>
            </a:r>
            <a:r>
              <a:rPr lang="en-US" sz="2600" dirty="0">
                <a:latin typeface="Open sans"/>
                <a:cs typeface="Aparajita" pitchFamily="34" charset="0"/>
              </a:rPr>
              <a:t>Advantage: Large Diameter Casing (450-900 mm): Provides water storage for peak demand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Aparajita" pitchFamily="34" charset="0"/>
              </a:rPr>
              <a:t>Disadvantage:</a:t>
            </a:r>
          </a:p>
          <a:p>
            <a:pPr marL="8255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/>
                <a:cs typeface="Aparajita" pitchFamily="34" charset="0"/>
              </a:rPr>
              <a:t>a)Shallow Groundwater Aquifer: Can lead to depletion.</a:t>
            </a:r>
          </a:p>
          <a:p>
            <a:pPr marL="8255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/>
                <a:cs typeface="Aparajita" pitchFamily="34" charset="0"/>
              </a:rPr>
              <a:t>b)Water Shortages: Occurs after long dry spells.</a:t>
            </a:r>
          </a:p>
          <a:p>
            <a:pPr marL="82550" indent="0" algn="just">
              <a:lnSpc>
                <a:spcPct val="150000"/>
              </a:lnSpc>
              <a:buNone/>
            </a:pPr>
            <a:r>
              <a:rPr lang="en-US" sz="2600" dirty="0">
                <a:latin typeface="Open sans"/>
                <a:cs typeface="Aparajita" pitchFamily="34" charset="0"/>
              </a:rPr>
              <a:t>c)Susceptible to Contamination: Vulnerable to surface land-use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" y="2819400"/>
            <a:ext cx="3657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  <a:cs typeface="Arial" panose="020B0604020202020204" pitchFamily="34" charset="0"/>
              </a:rPr>
              <a:t>BORE WELL</a:t>
            </a:r>
            <a:endParaRPr lang="en-IN" sz="8000" b="1" dirty="0">
              <a:solidFill>
                <a:srgbClr val="FF0000"/>
              </a:solidFill>
              <a:latin typeface="Open sans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  <a:ea typeface="+mn-ea"/>
                <a:cs typeface="Aparajita" pitchFamily="34" charset="0"/>
              </a:rPr>
              <a:t>ASSESSMENT AND PLANNING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79248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Aparajita" pitchFamily="34" charset="0"/>
              </a:rPr>
              <a:t>Initial Site Survey: Assess depth, diameter, condition of the </a:t>
            </a:r>
            <a:r>
              <a:rPr lang="en-US" sz="2600" dirty="0" err="1">
                <a:latin typeface="Open sans"/>
                <a:cs typeface="Aparajita" pitchFamily="34" charset="0"/>
              </a:rPr>
              <a:t>borewell</a:t>
            </a:r>
            <a:r>
              <a:rPr lang="en-US" sz="2600" dirty="0">
                <a:latin typeface="Open sans"/>
                <a:cs typeface="Aparajita" pitchFamily="34" charset="0"/>
              </a:rPr>
              <a:t>, and location of the victim.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Aparajita" pitchFamily="34" charset="0"/>
              </a:rPr>
              <a:t>Victim Monitoring: Use cameras and sensors to monitor the trapped individual’s condition and position.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Aparajita" pitchFamily="34" charset="0"/>
              </a:rPr>
              <a:t>Rescue Strategy: Decide between vertical retrieval (through same </a:t>
            </a:r>
            <a:r>
              <a:rPr lang="en-US" sz="2600" dirty="0" err="1">
                <a:latin typeface="Open sans"/>
                <a:cs typeface="Aparajita" pitchFamily="34" charset="0"/>
              </a:rPr>
              <a:t>borewell</a:t>
            </a:r>
            <a:r>
              <a:rPr lang="en-US" sz="2600" dirty="0">
                <a:latin typeface="Open sans"/>
                <a:cs typeface="Aparajita" pitchFamily="34" charset="0"/>
              </a:rPr>
              <a:t>) or parallel shaft drilling, based on </a:t>
            </a:r>
            <a:r>
              <a:rPr lang="en-US" sz="2600" dirty="0" err="1">
                <a:latin typeface="Open sans"/>
                <a:cs typeface="Aparajita" pitchFamily="34" charset="0"/>
              </a:rPr>
              <a:t>borewell</a:t>
            </a:r>
            <a:r>
              <a:rPr lang="en-US" sz="2600" dirty="0">
                <a:latin typeface="Open sans"/>
                <a:cs typeface="Aparajita" pitchFamily="34" charset="0"/>
              </a:rPr>
              <a:t> stability and victim’s depth.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  <a:ea typeface="+mn-ea"/>
                <a:cs typeface="Times New Roman" panose="02020603050405020304" pitchFamily="18" charset="0"/>
              </a:rPr>
              <a:t>CLASSIFICATION OF BOREWELL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7391400" cy="4419600"/>
          </a:xfrm>
        </p:spPr>
        <p:txBody>
          <a:bodyPr>
            <a:noAutofit/>
          </a:bodyPr>
          <a:lstStyle/>
          <a:p>
            <a:pPr marL="82550" indent="0">
              <a:lnSpc>
                <a:spcPct val="150000"/>
              </a:lnSpc>
              <a:buNone/>
            </a:pPr>
            <a:r>
              <a:rPr lang="en-IN" dirty="0">
                <a:latin typeface="Open sans"/>
                <a:cs typeface="Aparajita" pitchFamily="34" charset="0"/>
              </a:rPr>
              <a:t>High Capacity Bore Well (HCB):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>
                <a:latin typeface="Open sans"/>
                <a:cs typeface="Aparajita" pitchFamily="34" charset="0"/>
              </a:rPr>
              <a:t>Casing Diameter: 10 or 12 inches.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>
                <a:latin typeface="Open sans"/>
                <a:cs typeface="Aparajita" pitchFamily="34" charset="0"/>
              </a:rPr>
              <a:t>Depth: &gt;80 meters.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>
                <a:latin typeface="Open sans"/>
                <a:cs typeface="Aparajita" pitchFamily="34" charset="0"/>
              </a:rPr>
              <a:t>Design Yield: 20,000 GPH to 45,000 GPH.</a:t>
            </a:r>
          </a:p>
          <a:p>
            <a:pPr marL="82550" indent="0">
              <a:lnSpc>
                <a:spcPct val="150000"/>
              </a:lnSpc>
              <a:buNone/>
            </a:pPr>
            <a:r>
              <a:rPr lang="en-IN" dirty="0">
                <a:latin typeface="Open sans"/>
                <a:cs typeface="Aparajita" pitchFamily="34" charset="0"/>
              </a:rPr>
              <a:t>Medium Capacity Bore Well (MCB):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Casing Diameter: 8 inches.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Depth: &gt;80 meters.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Design Yield: 10,000 GPH to 20,000 GPH.</a:t>
            </a: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7391400" cy="4419600"/>
          </a:xfrm>
        </p:spPr>
        <p:txBody>
          <a:bodyPr>
            <a:noAutofit/>
          </a:bodyPr>
          <a:lstStyle/>
          <a:p>
            <a:pPr marL="82550" indent="0">
              <a:lnSpc>
                <a:spcPct val="150000"/>
              </a:lnSpc>
              <a:buNone/>
            </a:pPr>
            <a:r>
              <a:rPr lang="en-IN" dirty="0">
                <a:latin typeface="Open sans"/>
                <a:cs typeface="Aparajita" pitchFamily="34" charset="0"/>
              </a:rPr>
              <a:t>Low Capacity Bore Well (LCB):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Casing Diameter: 6 inches.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Depth: 30m to 50m.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Open sans"/>
                <a:cs typeface="Aparajita" pitchFamily="34" charset="0"/>
              </a:rPr>
              <a:t>Design Yield: 1,500 </a:t>
            </a:r>
            <a:r>
              <a:rPr lang="en-IN" dirty="0" err="1">
                <a:latin typeface="Open sans"/>
                <a:cs typeface="Aparajita" pitchFamily="34" charset="0"/>
              </a:rPr>
              <a:t>gph</a:t>
            </a:r>
            <a:r>
              <a:rPr lang="en-IN" dirty="0">
                <a:latin typeface="Open sans"/>
                <a:cs typeface="Aparajita" pitchFamily="34" charset="0"/>
              </a:rPr>
              <a:t> to 5,000 </a:t>
            </a:r>
            <a:r>
              <a:rPr lang="en-IN" dirty="0" err="1">
                <a:latin typeface="Open sans"/>
                <a:cs typeface="Aparajita" pitchFamily="34" charset="0"/>
              </a:rPr>
              <a:t>gph</a:t>
            </a:r>
            <a:r>
              <a:rPr lang="en-IN" dirty="0">
                <a:latin typeface="Open sans"/>
                <a:cs typeface="Aparajita" pitchFamily="34" charset="0"/>
              </a:rPr>
              <a:t>.</a:t>
            </a: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>
                <a:solidFill>
                  <a:srgbClr val="FF0000"/>
                </a:solidFill>
                <a:latin typeface="Open sans"/>
              </a:rPr>
              <a:t>Cont..</a:t>
            </a:r>
            <a:endParaRPr lang="en-IN" sz="40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831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  <a:ea typeface="+mn-ea"/>
                <a:cs typeface="Times New Roman" panose="02020603050405020304" pitchFamily="18" charset="0"/>
              </a:rPr>
              <a:t>BOREWELL DEATH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Unused Bore well are kept open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Children of different age went around due to curiosity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Children falling in the bore well.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Confined space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Hypoxia, unavailability of water</a:t>
            </a:r>
          </a:p>
          <a:p>
            <a:pPr marL="82550" indent="0" algn="just">
              <a:lnSpc>
                <a:spcPct val="150000"/>
              </a:lnSpc>
              <a:buNone/>
            </a:pPr>
            <a:r>
              <a:rPr lang="en-US" dirty="0">
                <a:latin typeface="Open sans"/>
                <a:cs typeface="Aparajita" pitchFamily="34" charset="0"/>
              </a:rPr>
              <a:t> and food</a:t>
            </a:r>
            <a:endParaRPr lang="en-IN" dirty="0">
              <a:latin typeface="Open sans"/>
              <a:cs typeface="Aparajita" pitchFamily="34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0"/>
            <a:ext cx="800100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3810000" cy="11430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/>
                <a:ea typeface="+mn-ea"/>
                <a:cs typeface="Times New Roman" panose="02020603050405020304" pitchFamily="18" charset="0"/>
              </a:rPr>
              <a:t>RESCUE METHOD/TECHNIQUES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7391400" cy="4419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No scientific or reliable method is available.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Manual rescue method: A large hole is dug beside the bore well to reach the child.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Requires heavy machinery (tractors, JCBs) and human resources.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/>
                <a:cs typeface="Aparajita" pitchFamily="34" charset="0"/>
              </a:rPr>
              <a:t>Delays in mobilizing resources reduce chances of saving the child.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Open sans"/>
              <a:cs typeface="Aparajita" pitchFamily="34" charset="0"/>
            </a:endParaRP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768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</vt:lpstr>
      <vt:lpstr>Times New Roman</vt:lpstr>
      <vt:lpstr>Verdana</vt:lpstr>
      <vt:lpstr>Wingdings</vt:lpstr>
      <vt:lpstr>Office Theme</vt:lpstr>
      <vt:lpstr> OPERATIOAL REQUIREMENNT  OF  BOREWELL RESCUE</vt:lpstr>
      <vt:lpstr>PowerPoint Presentation</vt:lpstr>
      <vt:lpstr>BORE WELL</vt:lpstr>
      <vt:lpstr>BORE WELL</vt:lpstr>
      <vt:lpstr>ASSESSMENT AND PLANNING </vt:lpstr>
      <vt:lpstr>CLASSIFICATION OF BOREWELL</vt:lpstr>
      <vt:lpstr>PowerPoint Presentation</vt:lpstr>
      <vt:lpstr>BOREWELL DEATH TRAP</vt:lpstr>
      <vt:lpstr>RESCUE METHOD/TECHNIQUES</vt:lpstr>
      <vt:lpstr>PowerPoint Presentation</vt:lpstr>
      <vt:lpstr>PowerPoint Presentation</vt:lpstr>
      <vt:lpstr>TECHNIQUES ADOPTED BY NDRF </vt:lpstr>
      <vt:lpstr>LIST OF MINIMUM ITEMS FOR BOREWELL RESCUE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 </vt:lpstr>
      <vt:lpstr>ANY QUESTION ?  </vt:lpstr>
      <vt:lpstr>EVALUATION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123</dc:creator>
  <cp:lastModifiedBy>NDRF ACADEMY</cp:lastModifiedBy>
  <cp:revision>115</cp:revision>
  <dcterms:created xsi:type="dcterms:W3CDTF">2006-08-16T00:00:00Z</dcterms:created>
  <dcterms:modified xsi:type="dcterms:W3CDTF">2026-01-07T10:52:44Z</dcterms:modified>
</cp:coreProperties>
</file>