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7" r:id="rId2"/>
  </p:sldMasterIdLst>
  <p:notesMasterIdLst>
    <p:notesMasterId r:id="rId27"/>
  </p:notesMasterIdLst>
  <p:sldIdLst>
    <p:sldId id="256" r:id="rId3"/>
    <p:sldId id="257" r:id="rId4"/>
    <p:sldId id="258" r:id="rId5"/>
    <p:sldId id="259" r:id="rId6"/>
    <p:sldId id="264" r:id="rId7"/>
    <p:sldId id="273" r:id="rId8"/>
    <p:sldId id="271" r:id="rId9"/>
    <p:sldId id="272" r:id="rId10"/>
    <p:sldId id="261" r:id="rId11"/>
    <p:sldId id="274" r:id="rId12"/>
    <p:sldId id="263" r:id="rId13"/>
    <p:sldId id="275" r:id="rId14"/>
    <p:sldId id="265" r:id="rId15"/>
    <p:sldId id="266" r:id="rId16"/>
    <p:sldId id="267" r:id="rId17"/>
    <p:sldId id="277" r:id="rId18"/>
    <p:sldId id="268" r:id="rId19"/>
    <p:sldId id="285" r:id="rId20"/>
    <p:sldId id="278" r:id="rId21"/>
    <p:sldId id="286" r:id="rId22"/>
    <p:sldId id="270" r:id="rId23"/>
    <p:sldId id="282" r:id="rId24"/>
    <p:sldId id="283" r:id="rId25"/>
    <p:sldId id="118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00FF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942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764E9-DDFF-43D7-A392-8C2BAD3C583D}" type="datetimeFigureOut">
              <a:rPr lang="en-IN" smtClean="0"/>
              <a:t>07-01-2026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F840F-8F89-459A-A245-87EC12C7AA8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8064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789A2-73FA-44D2-5C17-BFA71AF93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DF806D-EE17-F3CD-07C5-D6BBC3915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02DE-B971-4453-BEBA-6D074C679924}" type="datetime1">
              <a:rPr lang="en-US" smtClean="0"/>
              <a:t>1/7/2026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BA43F4-9FC0-8C61-3CF3-52639DE8E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ABHAY KUMAR SINGH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35C564-0CB9-8232-EC57-7E017981C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031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9E599-E753-C022-C98E-4CFAE2F1C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9155D-3B2C-BC8A-9317-2A11F9CBD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7C2394-474F-B8C4-8748-E22849596A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B48A2D-0831-C123-342A-3BAB03062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20BC1-1C37-454D-ACAC-D9F7BCD2CEA6}" type="datetime1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D67673-661D-636C-F436-88791E226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ABHAY KUMAR SINGH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5DBC-E704-41B8-ADB2-A3865A688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83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C368F-4595-700C-73C2-8E9621633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7FB3A4-BC5C-9049-9438-2F65441269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E6D43F-66D1-9D28-17B4-7FBEF63268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D11A8-809F-629F-087F-ED717E8E3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7B584-69C5-4D96-92B7-31A612C03C5F}" type="datetime1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813582-4C1A-6FB7-7626-C66C50F4D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ABHAY KUMAR SINGH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650C9B-A5F5-3257-2BE0-2E1E7B44D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64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A1573-C824-7A55-94F6-3B701C2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21DBA8-3980-871B-749A-22A306A9C7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54A41-5A40-B843-572C-737E6E6A6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6680-AA2C-45F3-8B06-D4E2E28F9DAF}" type="datetime1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E754E-CDEC-B44D-008D-BA2319D78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ABHAY KUMAR SINGH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9714E-0ADF-2377-1155-D92953110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69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BBB8A2-4CC6-D31D-7E29-B07D705FFF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6A4C9-CE4E-CB97-5EF6-08967077CB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D9C52-A66A-F09B-ABCD-FFB26E88F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E2A35-0365-490F-B49B-D3DA7E61D861}" type="datetime1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51760-213A-D999-8574-29E7A36C6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ABHAY KUMAR SINGH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C394E-3692-6DA0-DA55-9A20ED259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94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93DEF-EEE0-8DED-1AFF-459729A65E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4C5D46-DE25-808D-C55B-D1F809DAA3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6D0E04-F2F3-F429-2ACF-569021CC3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8428-7251-4E0B-A046-7D85926E3773}" type="datetimeFigureOut">
              <a:rPr lang="en-IN" smtClean="0"/>
              <a:t>07-01-2026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A8ACB-645A-855C-5A7A-1447D6FB3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587E4-2380-8DF5-8E6D-95EE0DCF7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22B2-78BA-4446-BA3A-89E09BF72C4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3700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9E0F8-DD69-CA55-E4AA-F96D4C222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7DE45-669C-EAB0-1172-807857822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64EBC-CF0E-8782-FD5C-A9F2F0CA4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8428-7251-4E0B-A046-7D85926E3773}" type="datetimeFigureOut">
              <a:rPr lang="en-IN" smtClean="0"/>
              <a:t>07-01-2026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45D87B-9EF0-5D79-D0A2-DE6ABA2D4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7CB03-6AA3-99BC-B0E8-C82276214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22B2-78BA-4446-BA3A-89E09BF72C4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4522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71ED2-32C6-ABAC-B413-9A29544B1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14ECF-2336-82CE-E180-B79FF0FBE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CD06A-28FD-66A9-B5C0-0ABF2130A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8428-7251-4E0B-A046-7D85926E3773}" type="datetimeFigureOut">
              <a:rPr lang="en-IN" smtClean="0"/>
              <a:t>07-01-2026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41AD2-1E33-BBB3-E15C-AEF2A6F5F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FC1EE9-E6EC-4CCA-E7B0-2C021C666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22B2-78BA-4446-BA3A-89E09BF72C4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2020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CF0E3-07AB-4E72-C888-DD7E41C9B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261D6-CA2F-6EA5-BC0A-4DCF6E37C7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C391D3-A6DB-6A39-B286-4622DA1FDF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F0FCD4-8CFE-306C-A10E-0F480208D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8428-7251-4E0B-A046-7D85926E3773}" type="datetimeFigureOut">
              <a:rPr lang="en-IN" smtClean="0"/>
              <a:t>07-01-2026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CEFDE2-6DC2-44BC-9F73-23A134078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B33AC5-5F0B-D7CA-272D-CCD5472E1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22B2-78BA-4446-BA3A-89E09BF72C4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6411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5AAB0-C109-5E62-CE56-29376FDBA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6A74A7-FEEB-6105-953D-57AC2C7C2F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CC9BD1-0F8D-E797-03EF-77B02ABB27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377759-57BC-7E15-AA27-F19F98DC35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2E50B7-87DF-7C6C-F058-BDA763FE61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0FEF7E-D016-C663-C5AD-69D7D5E9D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8428-7251-4E0B-A046-7D85926E3773}" type="datetimeFigureOut">
              <a:rPr lang="en-IN" smtClean="0"/>
              <a:t>07-01-2026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5CD9E2-AF68-4776-3BFF-A716F4D1C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D042AE-9C7E-534C-0CEF-C3DF3EA8C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22B2-78BA-4446-BA3A-89E09BF72C4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7696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77552-B921-7EAF-8306-455E5519C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D4FA11-9E26-34CA-E9AB-3F634707C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8428-7251-4E0B-A046-7D85926E3773}" type="datetimeFigureOut">
              <a:rPr lang="en-IN" smtClean="0"/>
              <a:t>07-01-2026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98699E-3175-C6D5-F54B-2B1F342F4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65F0D1-3FEF-6A47-C3D6-347217F97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22B2-78BA-4446-BA3A-89E09BF72C4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2364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go of a company&#10;&#10;Description automatically generated">
            <a:extLst>
              <a:ext uri="{FF2B5EF4-FFF2-40B4-BE49-F238E27FC236}">
                <a16:creationId xmlns:a16="http://schemas.microsoft.com/office/drawing/2014/main" id="{732B7C03-8C32-579E-471B-409FEA643D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304800"/>
            <a:ext cx="1904999" cy="1600200"/>
          </a:xfrm>
          <a:prstGeom prst="rect">
            <a:avLst/>
          </a:prstGeom>
        </p:spPr>
      </p:pic>
      <p:pic>
        <p:nvPicPr>
          <p:cNvPr id="10" name="Picture 9" descr="A logo with a red ribbon and a red banner&#10;&#10;Description automatically generated">
            <a:extLst>
              <a:ext uri="{FF2B5EF4-FFF2-40B4-BE49-F238E27FC236}">
                <a16:creationId xmlns:a16="http://schemas.microsoft.com/office/drawing/2014/main" id="{C3759109-8117-F589-BA20-CB0D78289D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199" y="304800"/>
            <a:ext cx="1904999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367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23C9CE-13B9-DB4C-E87A-5F2C0D039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8428-7251-4E0B-A046-7D85926E3773}" type="datetimeFigureOut">
              <a:rPr lang="en-IN" smtClean="0"/>
              <a:t>07-01-2026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6B4F78-650F-6EAA-363A-B8C3DFCAD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357A34-EEF5-E819-B2D4-B3D59E4E8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22B2-78BA-4446-BA3A-89E09BF72C4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9903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7AC72-4906-F19D-F1B8-461171A2B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F4E13-29E6-9AB2-BDBB-204ECD52C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39FC38-F888-8EF7-6983-1F51E524C3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EE786D-7D77-03CA-0891-1311DE68C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8428-7251-4E0B-A046-7D85926E3773}" type="datetimeFigureOut">
              <a:rPr lang="en-IN" smtClean="0"/>
              <a:t>07-01-2026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7871A3-A8EB-B116-7B41-5F794610F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F452E-9972-9C95-3BDB-C5844BA5D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22B2-78BA-4446-BA3A-89E09BF72C4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5864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EA1AA-CDF8-6386-1C60-2BED6A1A3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0B42B5-A33B-BAF7-4171-41A0076D9D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F740CE-9411-EB87-1BB8-4AF8C75E77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7C755D-4CBD-9BD5-063F-C28450553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8428-7251-4E0B-A046-7D85926E3773}" type="datetimeFigureOut">
              <a:rPr lang="en-IN" smtClean="0"/>
              <a:t>07-01-2026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26F31B-F63E-8A31-BECF-42D0D861A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7F1BE2-DE45-FD48-8245-D970D4ED9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22B2-78BA-4446-BA3A-89E09BF72C4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27763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E91B4-C0C9-A1B0-0C67-BE6E24E6E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C0B88E-B1E9-A295-B68E-20C811EF23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490A7-A2DE-FDFF-1A62-2E39C37A8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8428-7251-4E0B-A046-7D85926E3773}" type="datetimeFigureOut">
              <a:rPr lang="en-IN" smtClean="0"/>
              <a:t>07-01-2026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1449F-0C32-B849-B238-35584A570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0E189-B59A-B2D4-07AC-2F4028B4F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22B2-78BA-4446-BA3A-89E09BF72C4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54858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468084-76F9-3C52-7CD1-71C8FBAF18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4FBBC9-B4B2-56D4-6F6A-5F589902D7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0B342-519C-785B-7591-CA0D75113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8428-7251-4E0B-A046-7D85926E3773}" type="datetimeFigureOut">
              <a:rPr lang="en-IN" smtClean="0"/>
              <a:t>07-01-2026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82A11-F929-4176-E5C1-F044E99B9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3633B-8045-0F80-C894-785314011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22B2-78BA-4446-BA3A-89E09BF72C4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3934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85AB2-12BE-DB9C-6625-F321F8D0B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693480-A2DB-F358-07FA-44613FD39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02DE-B971-4453-BEBA-6D074C679924}" type="datetime1">
              <a:rPr lang="en-US" smtClean="0"/>
              <a:t>1/7/2026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1CA88-D44A-0602-A586-B4446D3CB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ABHAY KUMAR SINGH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24688-B78A-7197-E831-FE92A2B9E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05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BBC9E-DBF4-C316-EB65-FEE08803F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49C08-A8CA-75E6-4ECB-4B6402B87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5951B-748C-B719-62E8-EF6E34A5C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47BA8-FFD9-4061-B4DD-896538246CB1}" type="datetime1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66341-0BC5-3F92-2432-0A38BC09A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ABHAY KUMAR SINGH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03828-3B55-71E1-40A1-A5D009321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43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F5816-F24A-CB62-9B9A-9E14C5BAA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BF6A3-413D-E9C1-68B9-BD293237B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07B81-AA07-CDA6-9350-E8F15A1BE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F3E1-2D81-4DE8-AA07-12316655E98F}" type="datetime1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D28D0-725C-8FFB-DCFD-189FCDD99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ABHAY KUMAR SINGH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6F177-305A-1975-AF3A-8416DC6C3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72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B4CEC-CA3D-EE7F-0F20-8C31C88B1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D8019-4CBE-0593-43FA-AD0F467E45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039C8-1CC4-E3AD-CB60-26370904D8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657E2-DD66-0D33-8ECC-E5E559B55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7A4A-FF5C-436A-8FBE-D9B99F34C9CC}" type="datetime1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776566-2A85-3D5A-FF82-693DB11F1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ABHAY KUMAR SINGH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B83D64-851D-E0CE-597C-426F2BCC3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43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17EA8-FF97-8145-5354-02442AB34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7B7DB0-A52D-50F3-B492-0E82BEFB7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71B440-1B76-17AC-0B65-9A11D21CE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FBF8BB-62F2-7CEC-DCAB-42E6B59D78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D509B3-8B8C-7CD7-DF22-9CBE35A537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6954D1-819B-D8CB-A185-25EFAC830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F148-8D58-4E1A-B4D5-570D0A58E8CC}" type="datetime1">
              <a:rPr lang="en-US" smtClean="0"/>
              <a:t>1/7/2026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1E35B3-C31F-390E-479F-E889B085A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ABHAY KUMAR SINGH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DD2FD0-3C5F-E919-78DB-79A1C210A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6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4560-A42A-9AFB-1BCE-C5AE08496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169DB-6F4E-C7B5-3D87-FA6C8FA57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D4BB-C408-44FA-B593-8F45FB7D92CC}" type="datetime1">
              <a:rPr lang="en-US" smtClean="0"/>
              <a:t>1/7/2026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3A460D-5B37-36C3-D783-E37530505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ABHAY KUMAR SINGH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4F6B12-C983-77F8-9E44-B6F75A301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1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A77350-BB99-3AEA-1CA4-BB49CC8C1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58774-4293-45C7-905C-68769539FD10}" type="datetime1">
              <a:rPr lang="en-US" smtClean="0"/>
              <a:t>1/7/2026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2E5E4B-69FF-4C1E-A4FF-B8B2798A5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ABHAY KUMAR SINGH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5CE31C-28F8-4D48-159C-EC83194DA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42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8BAEC6-8876-4CBD-485B-18FA15008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4BD36-C796-7984-9D5F-50E3D9DC4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D0DE1-2F80-DE81-02D8-9423C903A7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B02DE-B971-4453-BEBA-6D074C679924}" type="datetime1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50E95-AB2F-E124-2878-DDD83034BB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ABHAY KUMAR SINGH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CFC87-C631-5098-0AD7-38172CD75B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5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685" r:id="rId2"/>
    <p:sldLayoutId id="2147483696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F2BAA3-B1EF-FD15-B68A-5D6C866E3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C9C5C6-FB7E-4C72-E7E3-AA0E09129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AE012-E46C-1C16-8CA6-FAD84E3A9D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228428-7251-4E0B-A046-7D85926E3773}" type="datetimeFigureOut">
              <a:rPr lang="en-IN" smtClean="0"/>
              <a:t>07-01-2026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C5DD29-F63F-0902-69D5-13FDD7ED62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3FE7E-F343-617A-2F4F-8CA5FAF62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3122B2-78BA-4446-BA3A-89E09BF72C4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66201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787A9D-46B4-DF1E-CB69-574BA6AA0D58}"/>
              </a:ext>
            </a:extLst>
          </p:cNvPr>
          <p:cNvSpPr txBox="1"/>
          <p:nvPr/>
        </p:nvSpPr>
        <p:spPr>
          <a:xfrm>
            <a:off x="457200" y="3102114"/>
            <a:ext cx="1135380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OPEN SANS"/>
              </a:rPr>
              <a:t>INTRODUCTION ABOUT BOREWELL RESCUE</a:t>
            </a:r>
            <a:endParaRPr lang="en-IN" sz="1600" b="1" dirty="0">
              <a:solidFill>
                <a:srgbClr val="FF0000"/>
              </a:solidFill>
              <a:latin typeface="OPEN SAN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9700"/>
            <a:ext cx="1143000" cy="7975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360" y="149700"/>
            <a:ext cx="794640" cy="9933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769E9F-4F1A-7F2C-4F07-40716BE2233D}"/>
              </a:ext>
            </a:extLst>
          </p:cNvPr>
          <p:cNvSpPr txBox="1"/>
          <p:nvPr/>
        </p:nvSpPr>
        <p:spPr>
          <a:xfrm>
            <a:off x="7239001" y="4876800"/>
            <a:ext cx="481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Presented by:- Sohel Lakhani, DC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827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7200" y="0"/>
            <a:ext cx="79248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2636838"/>
            <a:ext cx="3733800" cy="1630362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OPEN SANS"/>
              </a:rPr>
              <a:t>NEEDS OF BORE WELL RESCUE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800600" y="1143000"/>
            <a:ext cx="7162800" cy="5105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n-US" dirty="0">
                <a:latin typeface="OPEN SANS"/>
              </a:rPr>
              <a:t>The rescue process to save the child from bore well is a very long and complicated process.</a:t>
            </a:r>
          </a:p>
          <a:p>
            <a:pPr marL="0" indent="0" algn="just">
              <a:buNone/>
            </a:pPr>
            <a:endParaRPr lang="en-US" dirty="0">
              <a:latin typeface="OPEN SANS"/>
            </a:endParaRPr>
          </a:p>
          <a:p>
            <a:pPr algn="just"/>
            <a:r>
              <a:rPr lang="en-US" dirty="0">
                <a:latin typeface="OPEN SANS"/>
              </a:rPr>
              <a:t> Too much  time and lengthy process can threaten the  life of  victim. </a:t>
            </a:r>
          </a:p>
          <a:p>
            <a:pPr algn="just"/>
            <a:endParaRPr lang="en-US" dirty="0">
              <a:latin typeface="OPEN SANS"/>
            </a:endParaRPr>
          </a:p>
          <a:p>
            <a:pPr algn="just"/>
            <a:r>
              <a:rPr lang="en-US" dirty="0">
                <a:latin typeface="OPEN SANS"/>
              </a:rPr>
              <a:t>The aim is to prevent the Children from falling into the Borewell and rescue the trapped child for saving the future of nation.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360" y="149700"/>
            <a:ext cx="794640" cy="993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9700"/>
            <a:ext cx="1143000" cy="79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85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7200" y="0"/>
            <a:ext cx="79248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3270248"/>
            <a:ext cx="3886200" cy="1071563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/>
            <a:br>
              <a:rPr lang="en-US" sz="4000" b="1" dirty="0">
                <a:latin typeface="OPEN SANS"/>
              </a:rPr>
            </a:br>
            <a:r>
              <a:rPr lang="en-US" sz="4000" b="1" dirty="0">
                <a:solidFill>
                  <a:srgbClr val="FF0000"/>
                </a:solidFill>
                <a:latin typeface="OPEN SANS"/>
              </a:rPr>
              <a:t>CHALLENGES IN BORE WELL RESCUE</a:t>
            </a:r>
            <a:br>
              <a:rPr lang="en-US" sz="4000" b="1" dirty="0">
                <a:latin typeface="OPEN SANS"/>
              </a:rPr>
            </a:br>
            <a:endParaRPr lang="en-US" sz="4000" b="1" dirty="0">
              <a:latin typeface="OPEN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95800" y="1825624"/>
            <a:ext cx="7620000" cy="50323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OPEN SANS"/>
              </a:rPr>
              <a:t> </a:t>
            </a:r>
            <a:r>
              <a:rPr lang="en-US" dirty="0">
                <a:latin typeface="OPEN SANS"/>
              </a:rPr>
              <a:t>Tender and small age of victims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OPEN SANS"/>
              </a:rPr>
              <a:t> Remoteness of bore well locations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OPEN SANS"/>
              </a:rPr>
              <a:t> Lack of supportive infrastructure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OPEN SANS"/>
              </a:rPr>
              <a:t> Confined space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OPEN SANS"/>
              </a:rPr>
              <a:t> Low visibility 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360" y="149700"/>
            <a:ext cx="794640" cy="993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9700"/>
            <a:ext cx="1143000" cy="79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8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7200" y="0"/>
            <a:ext cx="79248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228600" y="3048000"/>
            <a:ext cx="3733800" cy="914400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/>
            <a:br>
              <a:rPr lang="en-US" sz="4000" dirty="0">
                <a:latin typeface="OPEN SANS"/>
              </a:rPr>
            </a:br>
            <a:r>
              <a:rPr lang="en-US" sz="4000" b="1" dirty="0">
                <a:solidFill>
                  <a:srgbClr val="FF0000"/>
                </a:solidFill>
                <a:latin typeface="OPEN SANS"/>
              </a:rPr>
              <a:t>CHALLENGES IN BORE WELL RESCUE</a:t>
            </a:r>
            <a:br>
              <a:rPr lang="en-US" sz="4000" dirty="0">
                <a:latin typeface="OPEN SANS"/>
              </a:rPr>
            </a:br>
            <a:endParaRPr lang="en-US" sz="4000" dirty="0">
              <a:latin typeface="OPEN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95800" y="1143000"/>
            <a:ext cx="7696200" cy="464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OPEN SANS"/>
              </a:rPr>
              <a:t> Law and order issues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OPEN SANS"/>
              </a:rPr>
              <a:t> Operation against time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OPEN SANS"/>
              </a:rPr>
              <a:t> Weather condition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OPEN SANS"/>
              </a:rPr>
              <a:t> Fallen derbies on child during rescue.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OPEN SANS"/>
              </a:rPr>
              <a:t> Lack of immediate oxygen supply.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360" y="149700"/>
            <a:ext cx="794640" cy="993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9700"/>
            <a:ext cx="1143000" cy="79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9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7200" y="0"/>
            <a:ext cx="79248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66700" y="2667000"/>
            <a:ext cx="3619500" cy="1520824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OPEN SANS"/>
              </a:rPr>
              <a:t>RESCUE TECHNIQUES &amp; EQUIPMENT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191000" y="609600"/>
            <a:ext cx="7924800" cy="457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OPEN SANS"/>
              </a:rPr>
              <a:t>Rope rescue </a:t>
            </a:r>
          </a:p>
          <a:p>
            <a:pPr>
              <a:lnSpc>
                <a:spcPct val="100000"/>
              </a:lnSpc>
            </a:pPr>
            <a:endParaRPr lang="en-US" dirty="0">
              <a:latin typeface="OPEN SANS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OPEN SANS"/>
              </a:rPr>
              <a:t>Magic ball</a:t>
            </a:r>
          </a:p>
          <a:p>
            <a:pPr>
              <a:lnSpc>
                <a:spcPct val="100000"/>
              </a:lnSpc>
            </a:pPr>
            <a:endParaRPr lang="en-US" dirty="0">
              <a:latin typeface="OPEN SANS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OPEN SANS"/>
              </a:rPr>
              <a:t>Umbrella tool</a:t>
            </a:r>
          </a:p>
          <a:p>
            <a:pPr>
              <a:lnSpc>
                <a:spcPct val="100000"/>
              </a:lnSpc>
            </a:pPr>
            <a:endParaRPr lang="en-US" dirty="0">
              <a:latin typeface="OPEN SANS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OPEN SANS"/>
              </a:rPr>
              <a:t>Cloth bucket</a:t>
            </a:r>
          </a:p>
          <a:p>
            <a:pPr>
              <a:lnSpc>
                <a:spcPct val="100000"/>
              </a:lnSpc>
            </a:pPr>
            <a:endParaRPr lang="en-US" dirty="0">
              <a:latin typeface="OPEN SANS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OPEN SANS"/>
              </a:rPr>
              <a:t>Cameras (with LED Light along with minimum 100 ft. wire and display)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360" y="149700"/>
            <a:ext cx="794640" cy="993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9700"/>
            <a:ext cx="1143000" cy="79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6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7200" y="0"/>
            <a:ext cx="79248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304800" y="3048000"/>
            <a:ext cx="3733800" cy="914400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OPEN SANS"/>
              </a:rPr>
              <a:t>RESCUE TECHNIQUES &amp; </a:t>
            </a:r>
            <a:br>
              <a:rPr lang="en-US" b="1" dirty="0">
                <a:solidFill>
                  <a:srgbClr val="FF0000"/>
                </a:solidFill>
                <a:latin typeface="OPEN SANS"/>
              </a:rPr>
            </a:br>
            <a:r>
              <a:rPr lang="en-US" b="1" dirty="0">
                <a:solidFill>
                  <a:srgbClr val="FF0000"/>
                </a:solidFill>
                <a:latin typeface="OPEN SANS"/>
              </a:rPr>
              <a:t>EQUIPMENT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343400" y="1143000"/>
            <a:ext cx="7848600" cy="4800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2800" dirty="0">
                <a:latin typeface="OPEN SANS"/>
              </a:rPr>
              <a:t>Pendant  </a:t>
            </a:r>
            <a:r>
              <a:rPr lang="en-US" sz="2800" dirty="0" err="1">
                <a:latin typeface="OPEN SANS"/>
              </a:rPr>
              <a:t>Jhula</a:t>
            </a:r>
            <a:endParaRPr lang="en-US" sz="2800" dirty="0">
              <a:latin typeface="OPEN SANS"/>
            </a:endParaRPr>
          </a:p>
          <a:p>
            <a:pPr marL="0" indent="0">
              <a:buNone/>
            </a:pPr>
            <a:endParaRPr lang="en-US" sz="2800" dirty="0">
              <a:latin typeface="OPEN SANS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OPEN SANS"/>
              </a:rPr>
              <a:t>Iron Rod in “L/J/U” shape ( Dada </a:t>
            </a:r>
            <a:r>
              <a:rPr lang="en-US" sz="2800" dirty="0" err="1">
                <a:latin typeface="OPEN SANS"/>
              </a:rPr>
              <a:t>ji</a:t>
            </a:r>
            <a:r>
              <a:rPr lang="en-US" sz="2800" dirty="0">
                <a:latin typeface="OPEN SANS"/>
              </a:rPr>
              <a:t> </a:t>
            </a:r>
            <a:r>
              <a:rPr lang="en-US" sz="2800" dirty="0" err="1">
                <a:latin typeface="OPEN SANS"/>
              </a:rPr>
              <a:t>ki</a:t>
            </a:r>
            <a:r>
              <a:rPr lang="en-US" sz="2800" dirty="0">
                <a:latin typeface="OPEN SANS"/>
              </a:rPr>
              <a:t> </a:t>
            </a:r>
            <a:r>
              <a:rPr lang="en-US" sz="2800" dirty="0" err="1">
                <a:latin typeface="OPEN SANS"/>
              </a:rPr>
              <a:t>chhadi</a:t>
            </a:r>
            <a:r>
              <a:rPr lang="en-US" sz="2800" dirty="0">
                <a:latin typeface="OPEN SANS"/>
              </a:rPr>
              <a:t> with Iron Rod )</a:t>
            </a:r>
          </a:p>
          <a:p>
            <a:endParaRPr lang="en-US" sz="2800" dirty="0">
              <a:latin typeface="OPEN SANS"/>
            </a:endParaRPr>
          </a:p>
          <a:p>
            <a:r>
              <a:rPr lang="en-US" sz="2800" dirty="0">
                <a:latin typeface="OPEN SANS"/>
              </a:rPr>
              <a:t>Aluminum wire with hook</a:t>
            </a:r>
          </a:p>
          <a:p>
            <a:endParaRPr lang="en-US" sz="2800" dirty="0">
              <a:latin typeface="OPEN SANS"/>
            </a:endParaRPr>
          </a:p>
          <a:p>
            <a:r>
              <a:rPr lang="en-US" sz="2800" dirty="0">
                <a:latin typeface="OPEN SANS"/>
              </a:rPr>
              <a:t>Life Jacket of plastic sheet with wire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360" y="149700"/>
            <a:ext cx="794640" cy="993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9700"/>
            <a:ext cx="1143000" cy="79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0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7200" y="0"/>
            <a:ext cx="79248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" y="2667000"/>
            <a:ext cx="3962400" cy="1530278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OPEN SANS"/>
              </a:rPr>
              <a:t>PREVENTIVE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267200" y="1143000"/>
            <a:ext cx="7924800" cy="4800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82563" indent="-182563" algn="just">
              <a:lnSpc>
                <a:spcPct val="150000"/>
              </a:lnSpc>
            </a:pPr>
            <a:r>
              <a:rPr lang="en-US" sz="2600" dirty="0">
                <a:latin typeface="OPEN SANS"/>
              </a:rPr>
              <a:t>The simplest solution is to seal the mouth of the hole the moment it is not in use.</a:t>
            </a:r>
          </a:p>
          <a:p>
            <a:pPr marL="0" indent="0" algn="just">
              <a:lnSpc>
                <a:spcPct val="150000"/>
              </a:lnSpc>
            </a:pPr>
            <a:r>
              <a:rPr lang="en-US" sz="2600" dirty="0">
                <a:latin typeface="OPEN SANS"/>
              </a:rPr>
              <a:t> Erection of barbed wire fencing or any other suitable barrier around the Bore well.</a:t>
            </a:r>
          </a:p>
          <a:p>
            <a:pPr marL="0" indent="0" algn="just">
              <a:lnSpc>
                <a:spcPct val="150000"/>
              </a:lnSpc>
            </a:pPr>
            <a:r>
              <a:rPr lang="en-US" sz="2600" dirty="0">
                <a:latin typeface="OPEN SANS"/>
              </a:rPr>
              <a:t>Placing a big flat stone to cover the hole of Bore well or construction of cement/concrete platform.</a:t>
            </a:r>
          </a:p>
          <a:p>
            <a:pPr marL="0" indent="0" algn="just">
              <a:lnSpc>
                <a:spcPct val="150000"/>
              </a:lnSpc>
            </a:pPr>
            <a:r>
              <a:rPr lang="en-US" sz="2600" dirty="0">
                <a:latin typeface="OPEN SANS"/>
              </a:rPr>
              <a:t>Capping of well assembly by welding steel plate.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360" y="149700"/>
            <a:ext cx="794640" cy="993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9700"/>
            <a:ext cx="1143000" cy="79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37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7200" y="0"/>
            <a:ext cx="79248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152400" y="2819400"/>
            <a:ext cx="4038600" cy="1144587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OPEN SANS"/>
              </a:rPr>
              <a:t>PREVENTIVE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267200" y="914400"/>
            <a:ext cx="7620000" cy="41195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lnSpc>
                <a:spcPct val="160000"/>
              </a:lnSpc>
            </a:pPr>
            <a:r>
              <a:rPr lang="en-US" dirty="0">
                <a:latin typeface="OPEN SANS"/>
              </a:rPr>
              <a:t>In case of pump repair, the tube well should not be left uncovered.</a:t>
            </a:r>
          </a:p>
          <a:p>
            <a:pPr algn="just">
              <a:lnSpc>
                <a:spcPct val="160000"/>
              </a:lnSpc>
            </a:pPr>
            <a:r>
              <a:rPr lang="en-US" dirty="0">
                <a:latin typeface="OPEN SANS"/>
              </a:rPr>
              <a:t> Filling of mud pits and channels after completion of construction/repair work.</a:t>
            </a:r>
          </a:p>
          <a:p>
            <a:pPr algn="just">
              <a:lnSpc>
                <a:spcPct val="160000"/>
              </a:lnSpc>
            </a:pPr>
            <a:r>
              <a:rPr lang="en-US" dirty="0">
                <a:latin typeface="OPEN SANS"/>
              </a:rPr>
              <a:t> Filling of abandoned bore well by clay/sand/boulders/pebbles/drill   cuttings etc. from bottom to ground level.	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360" y="149700"/>
            <a:ext cx="794640" cy="993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9700"/>
            <a:ext cx="1143000" cy="79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53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7200" y="0"/>
            <a:ext cx="79248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19600" y="762000"/>
            <a:ext cx="7696200" cy="5029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3800" dirty="0">
                <a:latin typeface="OPEN SANS"/>
              </a:rPr>
              <a:t>	</a:t>
            </a:r>
            <a:r>
              <a:rPr lang="en-US" sz="10400" dirty="0">
                <a:latin typeface="OPEN SANS"/>
              </a:rPr>
              <a:t>Safety measures/guidelines as given in the Order dated 11.02.2010 of Hon’ble Supreme Court is to be observed by all the States: - 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10400" dirty="0">
                <a:latin typeface="OPEN SANS"/>
              </a:rPr>
              <a:t>      The owner of the land/premises, before taking any steps for construction bore well/tube well must inform in writing at least 15 days in advance to the concerned authorities in the area, i.e., District Collector/District Magistrate/Sarpanch of the Gram Panchayat /Concerned ofﬁcers of the Department of Ground Water/ Public Health/Municipal Corporation about the construction of bore well/tube well.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360" y="149700"/>
            <a:ext cx="794640" cy="993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9700"/>
            <a:ext cx="1143000" cy="79751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6200" y="2736922"/>
            <a:ext cx="3962400" cy="153027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FF0000"/>
                </a:solidFill>
                <a:latin typeface="OPEN SANS"/>
              </a:rPr>
              <a:t>GUIDELINES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OPEN SANS"/>
              </a:rPr>
              <a:t>BY </a:t>
            </a:r>
            <a:br>
              <a:rPr lang="en-US" sz="4000" b="1" dirty="0">
                <a:solidFill>
                  <a:srgbClr val="FF0000"/>
                </a:solidFill>
                <a:latin typeface="OPEN SANS"/>
              </a:rPr>
            </a:br>
            <a:r>
              <a:rPr lang="en-US" sz="4000" b="1" dirty="0">
                <a:solidFill>
                  <a:srgbClr val="FF0000"/>
                </a:solidFill>
                <a:latin typeface="OPEN SANS"/>
              </a:rPr>
              <a:t>SUPREME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OPEN SANS"/>
              </a:rPr>
              <a:t>COURT</a:t>
            </a:r>
          </a:p>
        </p:txBody>
      </p:sp>
    </p:spTree>
    <p:extLst>
      <p:ext uri="{BB962C8B-B14F-4D97-AF65-F5344CB8AC3E}">
        <p14:creationId xmlns:p14="http://schemas.microsoft.com/office/powerpoint/2010/main" val="411368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7200" y="0"/>
            <a:ext cx="79248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19600" y="685800"/>
            <a:ext cx="7696200" cy="5029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lvl="0" indent="0" algn="just">
              <a:lnSpc>
                <a:spcPct val="170000"/>
              </a:lnSpc>
              <a:buNone/>
            </a:pPr>
            <a:r>
              <a:rPr lang="en-US" sz="3800" dirty="0">
                <a:latin typeface="OPEN SANS"/>
              </a:rPr>
              <a:t>	</a:t>
            </a:r>
            <a:r>
              <a:rPr lang="en-US" sz="10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400" dirty="0">
                <a:latin typeface="OPEN SANS"/>
              </a:rPr>
              <a:t>Registration of all the drilling agencies, viz., Govt./Semi Govt./Private etc. should be mandatory with the district administration. </a:t>
            </a:r>
            <a:endParaRPr lang="en-IN" sz="10400" dirty="0">
              <a:latin typeface="OPEN SANS"/>
            </a:endParaRPr>
          </a:p>
          <a:p>
            <a:pPr marL="0" lvl="0" indent="0" algn="just">
              <a:lnSpc>
                <a:spcPct val="170000"/>
              </a:lnSpc>
              <a:buNone/>
            </a:pPr>
            <a:r>
              <a:rPr lang="en-US" sz="10400" dirty="0">
                <a:latin typeface="OPEN SANS"/>
              </a:rPr>
              <a:t>Erection of signboard at the time of construction near the well with the following Details </a:t>
            </a:r>
            <a:endParaRPr lang="en-IN" sz="10400" dirty="0">
              <a:latin typeface="OPEN SANS"/>
            </a:endParaRPr>
          </a:p>
          <a:p>
            <a:pPr marL="0" lvl="0" indent="0" algn="just">
              <a:lnSpc>
                <a:spcPct val="170000"/>
              </a:lnSpc>
              <a:buNone/>
            </a:pPr>
            <a:r>
              <a:rPr lang="en-US" sz="10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 Complete address of the drilling agency at the time of construction/rehabilitation of well. </a:t>
            </a:r>
            <a:endParaRPr lang="en-IN" sz="10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70000"/>
              </a:lnSpc>
              <a:buNone/>
            </a:pPr>
            <a:r>
              <a:rPr lang="en-US" sz="10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 Complete address of the user agency/owner of the well. </a:t>
            </a:r>
            <a:endParaRPr lang="en-IN" sz="10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en-US" sz="10400" dirty="0">
              <a:latin typeface="OPEN SAN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360" y="149700"/>
            <a:ext cx="794640" cy="993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9700"/>
            <a:ext cx="1143000" cy="79751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6200" y="2736922"/>
            <a:ext cx="3962400" cy="153027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FF0000"/>
                </a:solidFill>
                <a:latin typeface="OPEN SANS"/>
              </a:rPr>
              <a:t>GUIDELINES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OPEN SANS"/>
              </a:rPr>
              <a:t>BY </a:t>
            </a:r>
            <a:br>
              <a:rPr lang="en-US" sz="4000" b="1" dirty="0">
                <a:solidFill>
                  <a:srgbClr val="FF0000"/>
                </a:solidFill>
                <a:latin typeface="OPEN SANS"/>
              </a:rPr>
            </a:br>
            <a:r>
              <a:rPr lang="en-US" sz="4000" b="1" dirty="0">
                <a:solidFill>
                  <a:srgbClr val="FF0000"/>
                </a:solidFill>
                <a:latin typeface="OPEN SANS"/>
              </a:rPr>
              <a:t>SUPREME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OPEN SANS"/>
              </a:rPr>
              <a:t>COURT</a:t>
            </a:r>
          </a:p>
        </p:txBody>
      </p:sp>
    </p:spTree>
    <p:extLst>
      <p:ext uri="{BB962C8B-B14F-4D97-AF65-F5344CB8AC3E}">
        <p14:creationId xmlns:p14="http://schemas.microsoft.com/office/powerpoint/2010/main" val="242058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67200" y="0"/>
            <a:ext cx="79248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342900" y="2971800"/>
            <a:ext cx="3543300" cy="990600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ctr"/>
            <a:br>
              <a:rPr lang="en-US" dirty="0">
                <a:latin typeface="OPEN SANS"/>
              </a:rPr>
            </a:br>
            <a:r>
              <a:rPr lang="en-US" b="1" dirty="0">
                <a:solidFill>
                  <a:srgbClr val="FF0000"/>
                </a:solidFill>
                <a:latin typeface="OPEN SANS"/>
              </a:rPr>
              <a:t>GUIDELINES BY </a:t>
            </a:r>
            <a:br>
              <a:rPr lang="en-US" b="1" dirty="0">
                <a:solidFill>
                  <a:srgbClr val="FF0000"/>
                </a:solidFill>
                <a:latin typeface="OPEN SANS"/>
              </a:rPr>
            </a:br>
            <a:r>
              <a:rPr lang="en-US" b="1" dirty="0">
                <a:solidFill>
                  <a:srgbClr val="FF0000"/>
                </a:solidFill>
                <a:latin typeface="OPEN SANS"/>
              </a:rPr>
              <a:t>SUPREME COURT</a:t>
            </a:r>
            <a:br>
              <a:rPr lang="en-US" b="1" dirty="0">
                <a:solidFill>
                  <a:srgbClr val="FF0000"/>
                </a:solidFill>
                <a:latin typeface="OPEN SANS"/>
              </a:rPr>
            </a:br>
            <a:endParaRPr lang="en-US" b="1" dirty="0">
              <a:solidFill>
                <a:srgbClr val="FF0000"/>
              </a:solidFill>
              <a:latin typeface="OPEN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95800" y="914400"/>
            <a:ext cx="7561200" cy="50323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11200" dirty="0">
                <a:latin typeface="OPEN SANS"/>
              </a:rPr>
              <a:t>Erection of barbed wire fencing or any other suitable barrier around the well during construction. 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11200" dirty="0">
                <a:latin typeface="OPEN SANS"/>
              </a:rPr>
              <a:t>Construction of cement/concrete platform measuring 0.50x0.50x0.60 meter (0.30 meter above ground level and 0.30 meter below ground level) around the well casing. </a:t>
            </a:r>
          </a:p>
          <a:p>
            <a:pPr marL="0" indent="0" algn="just">
              <a:buNone/>
            </a:pPr>
            <a:endParaRPr lang="en-US" sz="3200" dirty="0">
              <a:latin typeface="OPEN SAN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360" y="149700"/>
            <a:ext cx="794640" cy="993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9700"/>
            <a:ext cx="1143000" cy="79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1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7200" y="0"/>
            <a:ext cx="79248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2857500"/>
            <a:ext cx="3657600" cy="1143000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OPEN SANS"/>
              </a:rPr>
              <a:t>OBJECTIVES</a:t>
            </a:r>
            <a:r>
              <a:rPr lang="en-US" sz="7200" b="1" dirty="0">
                <a:latin typeface="OPEN SANS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267200" y="1143000"/>
            <a:ext cx="7924800" cy="4953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OPEN SANS"/>
                <a:cs typeface="Times New Roman" panose="02020603050405020304" pitchFamily="18" charset="0"/>
              </a:rPr>
              <a:t>	On completion of this lesson, you will be able to:-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OPEN SANS"/>
                <a:cs typeface="Times New Roman" panose="02020603050405020304" pitchFamily="18" charset="0"/>
              </a:rPr>
              <a:t> Know what are bore wells &amp; it’s types.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OPEN SANS"/>
                <a:cs typeface="Times New Roman" panose="02020603050405020304" pitchFamily="18" charset="0"/>
              </a:rPr>
              <a:t> Know the need of bore well rescue.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OPEN SANS"/>
                <a:cs typeface="Times New Roman" panose="02020603050405020304" pitchFamily="18" charset="0"/>
              </a:rPr>
              <a:t> Learn the challenges of bore well rescue.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OPEN SANS"/>
                <a:cs typeface="Times New Roman" panose="02020603050405020304" pitchFamily="18" charset="0"/>
              </a:rPr>
              <a:t> Learn preventive measures</a:t>
            </a:r>
            <a:endParaRPr lang="en-US" dirty="0">
              <a:latin typeface="OPEN SAN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360" y="149700"/>
            <a:ext cx="794640" cy="993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9700"/>
            <a:ext cx="1143000" cy="79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52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67200" y="0"/>
            <a:ext cx="79248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342900" y="2971800"/>
            <a:ext cx="3543300" cy="990600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ctr"/>
            <a:br>
              <a:rPr lang="en-US" dirty="0">
                <a:latin typeface="OPEN SANS"/>
              </a:rPr>
            </a:br>
            <a:r>
              <a:rPr lang="en-US" b="1" dirty="0">
                <a:solidFill>
                  <a:srgbClr val="FF0000"/>
                </a:solidFill>
                <a:latin typeface="OPEN SANS"/>
              </a:rPr>
              <a:t>GUIDELINES BY </a:t>
            </a:r>
            <a:br>
              <a:rPr lang="en-US" b="1" dirty="0">
                <a:solidFill>
                  <a:srgbClr val="FF0000"/>
                </a:solidFill>
                <a:latin typeface="OPEN SANS"/>
              </a:rPr>
            </a:br>
            <a:r>
              <a:rPr lang="en-US" b="1" dirty="0">
                <a:solidFill>
                  <a:srgbClr val="FF0000"/>
                </a:solidFill>
                <a:latin typeface="OPEN SANS"/>
              </a:rPr>
              <a:t>SUPREME COURT</a:t>
            </a:r>
            <a:br>
              <a:rPr lang="en-US" b="1" dirty="0">
                <a:solidFill>
                  <a:srgbClr val="FF0000"/>
                </a:solidFill>
                <a:latin typeface="OPEN SANS"/>
              </a:rPr>
            </a:br>
            <a:endParaRPr lang="en-US" b="1" dirty="0">
              <a:solidFill>
                <a:srgbClr val="FF0000"/>
              </a:solidFill>
              <a:latin typeface="OPEN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343400" y="1216024"/>
            <a:ext cx="7848600" cy="50323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11200" dirty="0">
                <a:latin typeface="OPEN SANS"/>
              </a:rPr>
              <a:t>Capping of well assembly by welding steel plate or by providing a strong cap to be ﬁxed to the casing pipe with bolts and nuts. 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11200" dirty="0">
                <a:latin typeface="OPEN SANS"/>
              </a:rPr>
              <a:t>In case of pump repair, the tube well should not be left uncovered. 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11200" dirty="0">
                <a:latin typeface="OPEN SANS"/>
              </a:rPr>
              <a:t>Filling of mud pits and channels after completion of works. </a:t>
            </a:r>
          </a:p>
          <a:p>
            <a:pPr marL="0" indent="0" algn="just">
              <a:lnSpc>
                <a:spcPct val="170000"/>
              </a:lnSpc>
              <a:buNone/>
            </a:pPr>
            <a:endParaRPr lang="en-US" sz="11200" dirty="0">
              <a:latin typeface="OPEN SANS"/>
            </a:endParaRP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endParaRPr lang="en-US" sz="10400" dirty="0">
              <a:latin typeface="OPEN SANS"/>
            </a:endParaRPr>
          </a:p>
          <a:p>
            <a:pPr marL="0" indent="0" algn="just">
              <a:buNone/>
            </a:pPr>
            <a:endParaRPr lang="en-US" sz="3200" dirty="0">
              <a:latin typeface="OPEN SAN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360" y="149700"/>
            <a:ext cx="794640" cy="993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9700"/>
            <a:ext cx="1143000" cy="79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9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67200" y="0"/>
            <a:ext cx="79248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21454" y="2971800"/>
            <a:ext cx="3788546" cy="1066800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ctr"/>
            <a:br>
              <a:rPr lang="en-US" dirty="0">
                <a:latin typeface="OPEN SANS"/>
              </a:rPr>
            </a:br>
            <a:r>
              <a:rPr lang="en-US" b="1" dirty="0">
                <a:solidFill>
                  <a:srgbClr val="FF0000"/>
                </a:solidFill>
                <a:latin typeface="OPEN SANS"/>
              </a:rPr>
              <a:t>GUIDELINES BY </a:t>
            </a:r>
            <a:br>
              <a:rPr lang="en-US" b="1" dirty="0">
                <a:solidFill>
                  <a:srgbClr val="FF0000"/>
                </a:solidFill>
                <a:latin typeface="OPEN SANS"/>
              </a:rPr>
            </a:br>
            <a:r>
              <a:rPr lang="en-US" b="1" dirty="0">
                <a:solidFill>
                  <a:srgbClr val="FF0000"/>
                </a:solidFill>
                <a:latin typeface="OPEN SANS"/>
              </a:rPr>
              <a:t>SUPREME COURT</a:t>
            </a:r>
            <a:br>
              <a:rPr lang="en-US" b="1" dirty="0">
                <a:solidFill>
                  <a:srgbClr val="FF0000"/>
                </a:solidFill>
                <a:latin typeface="OPEN SANS"/>
              </a:rPr>
            </a:br>
            <a:endParaRPr lang="en-US" b="1" dirty="0">
              <a:solidFill>
                <a:srgbClr val="FF0000"/>
              </a:solidFill>
              <a:latin typeface="OPEN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95800" y="457200"/>
            <a:ext cx="7696200" cy="50323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endParaRPr lang="en-US" sz="2600" dirty="0">
              <a:latin typeface="OPEN SANS"/>
            </a:endParaRP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endParaRPr lang="en-US" sz="2600" dirty="0">
              <a:latin typeface="OPEN SANS"/>
            </a:endParaRPr>
          </a:p>
          <a:p>
            <a:pPr algn="just">
              <a:lnSpc>
                <a:spcPct val="160000"/>
              </a:lnSpc>
              <a:buFont typeface="Wingdings" pitchFamily="2" charset="2"/>
              <a:buChar char="Ø"/>
            </a:pPr>
            <a:r>
              <a:rPr lang="en-US" sz="11200" dirty="0">
                <a:latin typeface="OPEN SANS"/>
              </a:rPr>
              <a:t>Filling up abandoned Bore wells by lay / sand/ boulders/ pebbles /drill cuttings etc. from bottom to ground level. </a:t>
            </a:r>
          </a:p>
          <a:p>
            <a:pPr algn="just">
              <a:lnSpc>
                <a:spcPct val="160000"/>
              </a:lnSpc>
              <a:buFont typeface="Wingdings" pitchFamily="2" charset="2"/>
              <a:buChar char="Ø"/>
            </a:pPr>
            <a:endParaRPr lang="en-US" sz="11200" dirty="0">
              <a:latin typeface="OPEN SANS"/>
            </a:endParaRPr>
          </a:p>
          <a:p>
            <a:pPr algn="just">
              <a:lnSpc>
                <a:spcPct val="160000"/>
              </a:lnSpc>
              <a:buFont typeface="Wingdings" pitchFamily="2" charset="2"/>
              <a:buChar char="Ø"/>
            </a:pPr>
            <a:r>
              <a:rPr lang="en-US" sz="11200" dirty="0">
                <a:latin typeface="OPEN SANS"/>
              </a:rPr>
              <a:t>On completion of the drilling operations at a particular location, the ground conditions are to be restored as before the start of drilling. </a:t>
            </a:r>
          </a:p>
          <a:p>
            <a:pPr>
              <a:lnSpc>
                <a:spcPct val="100000"/>
              </a:lnSpc>
            </a:pPr>
            <a:endParaRPr lang="en-US" dirty="0">
              <a:latin typeface="OPEN SANS"/>
            </a:endParaRPr>
          </a:p>
          <a:p>
            <a:pPr>
              <a:lnSpc>
                <a:spcPct val="100000"/>
              </a:lnSpc>
            </a:pPr>
            <a:endParaRPr lang="en-US" dirty="0">
              <a:latin typeface="OPEN SAN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360" y="149700"/>
            <a:ext cx="794640" cy="993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9700"/>
            <a:ext cx="1143000" cy="79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83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25CC8C3-C786-08C0-8A6E-B5925DCF5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7200" y="0"/>
            <a:ext cx="79248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B65D9E-2E2D-C4FC-C943-33A983CD6ED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4300" y="2743200"/>
            <a:ext cx="4152900" cy="1143000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OPEN SANS"/>
              </a:rPr>
              <a:t>REVIEW</a:t>
            </a:r>
            <a:r>
              <a:rPr lang="en-US" sz="7200" b="1" dirty="0">
                <a:latin typeface="OPEN SANS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1AD19-17B8-9CC9-631D-4D924141645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00600" y="1066800"/>
            <a:ext cx="7391400" cy="4953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OPEN SANS"/>
                <a:cs typeface="Times New Roman" panose="02020603050405020304" pitchFamily="18" charset="0"/>
              </a:rPr>
              <a:t>	You are now able to:-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OPEN SANS"/>
                <a:cs typeface="Times New Roman" panose="02020603050405020304" pitchFamily="18" charset="0"/>
              </a:rPr>
              <a:t> Know what are bore wells &amp; it’s types.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OPEN SANS"/>
                <a:cs typeface="Times New Roman" panose="02020603050405020304" pitchFamily="18" charset="0"/>
              </a:rPr>
              <a:t> Know the need of bore well rescue.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OPEN SANS"/>
                <a:cs typeface="Times New Roman" panose="02020603050405020304" pitchFamily="18" charset="0"/>
              </a:rPr>
              <a:t> Learn the challenges of bore well rescue.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OPEN SANS"/>
                <a:cs typeface="Times New Roman" panose="02020603050405020304" pitchFamily="18" charset="0"/>
              </a:rPr>
              <a:t> Learn preventive measures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OPEN SANS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endParaRPr lang="en-US" dirty="0">
              <a:latin typeface="OPEN SAN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360" y="149700"/>
            <a:ext cx="794640" cy="993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9700"/>
            <a:ext cx="1143000" cy="79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9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219200"/>
            <a:ext cx="9601200" cy="4572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Open sans"/>
              </a:rPr>
              <a:t>ANY QUESTION ?</a:t>
            </a:r>
            <a:r>
              <a:rPr lang="en-US" sz="4000" b="1" dirty="0">
                <a:latin typeface="Open sans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Open sans"/>
              </a:rPr>
              <a:t> </a:t>
            </a:r>
          </a:p>
        </p:txBody>
      </p:sp>
      <p:pic>
        <p:nvPicPr>
          <p:cNvPr id="3" name="Picture 2" descr="WhatsApp Image 2025-07-26 at 15.59.37_2908246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8000" y="108000"/>
            <a:ext cx="1187400" cy="111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9700"/>
            <a:ext cx="1143000" cy="7975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360" y="149700"/>
            <a:ext cx="794640" cy="9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4899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0"/>
            <a:ext cx="12039600" cy="67818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36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8701" y="6368537"/>
            <a:ext cx="350736" cy="369331"/>
          </a:xfrm>
        </p:spPr>
        <p:txBody>
          <a:bodyPr/>
          <a:lstStyle/>
          <a:p>
            <a:fld id="{2BB1E14F-796C-409E-9B94-89634ADD74DA}" type="slidenum">
              <a:rPr lang="en-IN" smtClean="0"/>
              <a:t>24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4217365" y="145669"/>
            <a:ext cx="6805306" cy="626186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339569" y="3230216"/>
            <a:ext cx="3724569" cy="694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9142" tIns="39142" rIns="39142" bIns="39142">
            <a:spAutoFit/>
          </a:bodyPr>
          <a:lstStyle/>
          <a:p>
            <a:pPr algn="ctr"/>
            <a:r>
              <a:rPr lang="en-US" sz="4000" b="1" dirty="0">
                <a:latin typeface="Open sans"/>
              </a:rPr>
              <a:t>THANK YOU </a:t>
            </a:r>
            <a:r>
              <a:rPr lang="en-US" sz="4000" dirty="0">
                <a:latin typeface="Open san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5DFA0-FA40-1268-9BDA-EE87700A3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0"/>
            <a:ext cx="2440349" cy="146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75644E-1651-5CBA-BB13-D20A4859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7618" y="6621"/>
            <a:ext cx="1387082" cy="122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4CA96A-DBE4-90D4-F8B7-34DFA0DBB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493" y="633032"/>
            <a:ext cx="5739388" cy="5349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63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67200" y="0"/>
            <a:ext cx="79248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2941638"/>
            <a:ext cx="3962400" cy="1020762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WHAT IS A BORE WELL?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343400" y="838200"/>
            <a:ext cx="7848600" cy="1524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>
                <a:latin typeface="OPEN SANS"/>
                <a:cs typeface="Times New Roman" panose="02020603050405020304" pitchFamily="18" charset="0"/>
              </a:rPr>
              <a:t>A </a:t>
            </a:r>
            <a:r>
              <a:rPr lang="en-US" sz="2600" b="1" dirty="0">
                <a:latin typeface="OPEN SANS"/>
                <a:cs typeface="Times New Roman" panose="02020603050405020304" pitchFamily="18" charset="0"/>
              </a:rPr>
              <a:t>bore well</a:t>
            </a:r>
            <a:r>
              <a:rPr lang="en-US" sz="2600" dirty="0">
                <a:latin typeface="OPEN SANS"/>
                <a:cs typeface="Times New Roman" panose="02020603050405020304" pitchFamily="18" charset="0"/>
              </a:rPr>
              <a:t> is a </a:t>
            </a:r>
            <a:r>
              <a:rPr lang="en-US" sz="2600" b="1" dirty="0">
                <a:latin typeface="OPEN SANS"/>
                <a:cs typeface="Times New Roman" panose="02020603050405020304" pitchFamily="18" charset="0"/>
              </a:rPr>
              <a:t>well</a:t>
            </a:r>
            <a:r>
              <a:rPr lang="en-US" sz="2600" dirty="0">
                <a:latin typeface="OPEN SANS"/>
                <a:cs typeface="Times New Roman" panose="02020603050405020304" pitchFamily="18" charset="0"/>
              </a:rPr>
              <a:t> of 4 " to 12" in diameter drilled into the earth for retrieving water. High grade PVC pipes are used for Casing in </a:t>
            </a:r>
            <a:r>
              <a:rPr lang="en-US" sz="2600" b="1" dirty="0">
                <a:latin typeface="OPEN SANS"/>
                <a:cs typeface="Times New Roman" panose="02020603050405020304" pitchFamily="18" charset="0"/>
              </a:rPr>
              <a:t>bore wells</a:t>
            </a:r>
            <a:r>
              <a:rPr lang="en-US" sz="2600" dirty="0">
                <a:latin typeface="OPEN SANS"/>
                <a:cs typeface="Times New Roman" panose="02020603050405020304" pitchFamily="18" charset="0"/>
              </a:rPr>
              <a:t>. The depth of a </a:t>
            </a:r>
            <a:r>
              <a:rPr lang="en-US" sz="2600" b="1" dirty="0">
                <a:latin typeface="OPEN SANS"/>
                <a:cs typeface="Times New Roman" panose="02020603050405020304" pitchFamily="18" charset="0"/>
              </a:rPr>
              <a:t>bore well</a:t>
            </a:r>
            <a:r>
              <a:rPr lang="en-US" sz="2600" dirty="0">
                <a:latin typeface="OPEN SANS"/>
                <a:cs typeface="Times New Roman" panose="02020603050405020304" pitchFamily="18" charset="0"/>
              </a:rPr>
              <a:t> can vary from 50 feet to 1500 feet.       OR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267200" y="3657600"/>
            <a:ext cx="7924800" cy="33402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OPEN SANS"/>
                <a:cs typeface="Times New Roman" panose="02020603050405020304" pitchFamily="18" charset="0"/>
              </a:rPr>
              <a:t>A deep, narrow well for water that is drilled into the ground and has a pipe fitted as a casing in the upper part of the borehole, typically equipped with a pump to draw the water to the surface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360" y="149700"/>
            <a:ext cx="794640" cy="993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9700"/>
            <a:ext cx="1143000" cy="79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2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67200" y="0"/>
            <a:ext cx="79248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2743200"/>
            <a:ext cx="3733800" cy="1477963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OPEN SANS"/>
              </a:rPr>
              <a:t>DIFFERENCE BETWEEN A WELL AND A BORE?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95800" y="1219200"/>
            <a:ext cx="6705600" cy="1676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endParaRPr lang="en-US" dirty="0">
              <a:latin typeface="OPEN SANS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en-US" sz="11200" dirty="0">
                <a:latin typeface="OPEN SANS"/>
              </a:rPr>
              <a:t>A bore well is drilled by machine or narrow pipe and is relatively smaller in diameter. </a:t>
            </a:r>
          </a:p>
          <a:p>
            <a:endParaRPr lang="en-US" dirty="0">
              <a:latin typeface="OPEN SANS"/>
            </a:endParaRPr>
          </a:p>
          <a:p>
            <a:endParaRPr lang="en-US" dirty="0">
              <a:latin typeface="OPEN SANS"/>
            </a:endParaRPr>
          </a:p>
          <a:p>
            <a:endParaRPr lang="en-US" dirty="0">
              <a:latin typeface="OPEN SAN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648200" y="3810000"/>
            <a:ext cx="6781800" cy="14440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OPEN SANS"/>
              </a:rPr>
              <a:t>A well is usually sunk by hand and is relatively large in diameter.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360" y="149700"/>
            <a:ext cx="794640" cy="993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9700"/>
            <a:ext cx="1143000" cy="79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5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67200" y="0"/>
            <a:ext cx="79248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76200" y="2886442"/>
            <a:ext cx="4419600" cy="1228358"/>
          </a:xfrm>
          <a:noFill/>
        </p:spPr>
        <p:txBody>
          <a:bodyPr>
            <a:normAutofit fontScale="90000"/>
          </a:bodyPr>
          <a:lstStyle/>
          <a:p>
            <a:pPr algn="ctr"/>
            <a:br>
              <a:rPr lang="en-US" dirty="0">
                <a:latin typeface="OPEN SANS"/>
              </a:rPr>
            </a:b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CLASSIFICATION OF BORE WELL</a:t>
            </a:r>
            <a:br>
              <a:rPr lang="en-US" dirty="0">
                <a:latin typeface="OPEN SANS"/>
              </a:rPr>
            </a:br>
            <a:endParaRPr lang="en-US" dirty="0">
              <a:latin typeface="OPEN SAN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19600" y="1752600"/>
            <a:ext cx="6934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800" dirty="0">
                <a:latin typeface="OPEN SANS"/>
              </a:rPr>
              <a:t>Bore wells are also classified according to yield as under: </a:t>
            </a:r>
          </a:p>
        </p:txBody>
      </p:sp>
      <p:sp>
        <p:nvSpPr>
          <p:cNvPr id="5" name="Rectangle 4"/>
          <p:cNvSpPr/>
          <p:nvPr/>
        </p:nvSpPr>
        <p:spPr>
          <a:xfrm>
            <a:off x="4777879" y="3373792"/>
            <a:ext cx="6271121" cy="5232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sz="2800" dirty="0">
                <a:latin typeface="OPEN SANS"/>
              </a:rPr>
              <a:t> 1- High Capacity Bore well (HCB) </a:t>
            </a:r>
          </a:p>
        </p:txBody>
      </p:sp>
      <p:sp>
        <p:nvSpPr>
          <p:cNvPr id="7" name="Rectangle 6"/>
          <p:cNvSpPr/>
          <p:nvPr/>
        </p:nvSpPr>
        <p:spPr>
          <a:xfrm>
            <a:off x="4800600" y="4315796"/>
            <a:ext cx="6370655" cy="5232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sz="2800" dirty="0">
                <a:latin typeface="OPEN SANS"/>
              </a:rPr>
              <a:t> 2- Medium Capacity Bore well (MCB) </a:t>
            </a:r>
          </a:p>
        </p:txBody>
      </p:sp>
      <p:sp>
        <p:nvSpPr>
          <p:cNvPr id="8" name="Rectangle 7"/>
          <p:cNvSpPr/>
          <p:nvPr/>
        </p:nvSpPr>
        <p:spPr>
          <a:xfrm>
            <a:off x="4854079" y="5257800"/>
            <a:ext cx="6042521" cy="5232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sz="2800" dirty="0">
                <a:latin typeface="OPEN SANS"/>
              </a:rPr>
              <a:t> 3-  Low Capacity Bore well (LCB) </a:t>
            </a:r>
            <a:endParaRPr lang="en-US" sz="2000" dirty="0">
              <a:latin typeface="OPEN SAN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360" y="149700"/>
            <a:ext cx="794640" cy="9933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9700"/>
            <a:ext cx="1143000" cy="79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28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67200" y="0"/>
            <a:ext cx="79248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95800" y="1143000"/>
            <a:ext cx="7086600" cy="36957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lvl="1" indent="0" algn="just">
              <a:lnSpc>
                <a:spcPct val="150000"/>
              </a:lnSpc>
              <a:buNone/>
            </a:pPr>
            <a:r>
              <a:rPr lang="en-US" sz="2800" dirty="0">
                <a:latin typeface="OPEN SANS"/>
              </a:rPr>
              <a:t>Bore wells of casing pipe diameter 10 or 12 inches and depth &gt;80m with design yield in the range of 20,000 </a:t>
            </a:r>
            <a:r>
              <a:rPr lang="en-US" sz="2800" dirty="0" err="1">
                <a:latin typeface="OPEN SANS"/>
              </a:rPr>
              <a:t>gph</a:t>
            </a:r>
            <a:r>
              <a:rPr lang="en-US" sz="2800" dirty="0">
                <a:latin typeface="OPEN SANS"/>
              </a:rPr>
              <a:t> to 45,000 </a:t>
            </a:r>
            <a:r>
              <a:rPr lang="en-US" sz="2800" dirty="0" err="1">
                <a:latin typeface="OPEN SANS"/>
              </a:rPr>
              <a:t>gph</a:t>
            </a:r>
            <a:r>
              <a:rPr lang="en-US" sz="2800" dirty="0">
                <a:latin typeface="OPEN SANS"/>
              </a:rPr>
              <a:t>. </a:t>
            </a:r>
          </a:p>
          <a:p>
            <a:pPr marL="457200" lvl="1" indent="0" algn="just">
              <a:buNone/>
            </a:pPr>
            <a:endParaRPr lang="en-US" sz="2800" dirty="0">
              <a:latin typeface="OPEN SANS"/>
            </a:endParaRP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en-US" sz="2800" dirty="0">
                <a:latin typeface="OPEN SANS"/>
              </a:rPr>
              <a:t>One gallon = 0.264 </a:t>
            </a:r>
            <a:r>
              <a:rPr lang="en-US" sz="2800" dirty="0" err="1">
                <a:latin typeface="OPEN SANS"/>
              </a:rPr>
              <a:t>ltr</a:t>
            </a:r>
            <a:endParaRPr lang="en-US" sz="2800" dirty="0">
              <a:latin typeface="OPEN SANS"/>
            </a:endParaRP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en-US" sz="2800" dirty="0">
                <a:latin typeface="OPEN SANS"/>
              </a:rPr>
              <a:t>GPH – Gallons per hour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300" y="2169855"/>
            <a:ext cx="4076700" cy="25545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OPEN SANS"/>
              </a:rPr>
              <a:t>1-</a:t>
            </a:r>
            <a:r>
              <a:rPr lang="en-US" sz="2400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HIGH CAPACITY BORE WELL (HCB)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360" y="149700"/>
            <a:ext cx="794640" cy="993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9700"/>
            <a:ext cx="1143000" cy="79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8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67200" y="0"/>
            <a:ext cx="79248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95800" y="1905000"/>
            <a:ext cx="7162800" cy="434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lvl="1" indent="0" algn="just">
              <a:lnSpc>
                <a:spcPct val="150000"/>
              </a:lnSpc>
              <a:buNone/>
            </a:pPr>
            <a:r>
              <a:rPr lang="en-US" sz="2800" dirty="0">
                <a:latin typeface="OPEN SANS"/>
              </a:rPr>
              <a:t>Bore wells of casing pipe diameter 8 inches and depth &gt;80m with design yield in the range of 10,000 GPH to 20,000 GPH.</a:t>
            </a:r>
          </a:p>
          <a:p>
            <a:pPr marL="457200" lvl="1" indent="0" algn="just">
              <a:lnSpc>
                <a:spcPct val="150000"/>
              </a:lnSpc>
              <a:buNone/>
            </a:pPr>
            <a:endParaRPr lang="en-US" sz="3200" dirty="0">
              <a:latin typeface="OPEN SA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2133600"/>
            <a:ext cx="3733800" cy="25545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OPEN SANS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OPEN SANS"/>
              </a:rPr>
              <a:t>2- MEDIUM CAPACITY BORE WELL (MCB)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360" y="149700"/>
            <a:ext cx="794640" cy="993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9700"/>
            <a:ext cx="1143000" cy="79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58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67200" y="0"/>
            <a:ext cx="79248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24400" y="1828800"/>
            <a:ext cx="7010400" cy="33922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lvl="1" indent="0" algn="just">
              <a:lnSpc>
                <a:spcPct val="150000"/>
              </a:lnSpc>
              <a:buNone/>
            </a:pPr>
            <a:r>
              <a:rPr lang="en-US" sz="2800" dirty="0">
                <a:latin typeface="OPEN SANS"/>
              </a:rPr>
              <a:t>Bore wells of casing pipe diameter 6 inches and depth 30m to 50m with design yield in the range of 1500 GPH to 5,000 GPH.</a:t>
            </a:r>
          </a:p>
        </p:txBody>
      </p:sp>
      <p:sp>
        <p:nvSpPr>
          <p:cNvPr id="5" name="Rectangle 4"/>
          <p:cNvSpPr/>
          <p:nvPr/>
        </p:nvSpPr>
        <p:spPr>
          <a:xfrm>
            <a:off x="253106" y="2133600"/>
            <a:ext cx="3633094" cy="25545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OPEN SANS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OPEN SANS"/>
              </a:rPr>
              <a:t>3-  LOW CAPACITY BORE WELL (LCB) </a:t>
            </a:r>
            <a:endParaRPr lang="en-US" sz="2800" b="1" dirty="0">
              <a:solidFill>
                <a:srgbClr val="FF0000"/>
              </a:solidFill>
              <a:latin typeface="OPEN SAN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360" y="149700"/>
            <a:ext cx="794640" cy="993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9700"/>
            <a:ext cx="1143000" cy="79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58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7200" y="0"/>
            <a:ext cx="79248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152400" y="3581400"/>
            <a:ext cx="3886200" cy="525589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OPEN SANS"/>
              </a:rPr>
              <a:t>NEEDS OF BORE WELL RESCUE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19600" y="685800"/>
            <a:ext cx="7772400" cy="4876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n-US" sz="10400" dirty="0">
                <a:latin typeface="OPEN SANS"/>
              </a:rPr>
              <a:t>In India for past few days, there have been several accidents of children falling into abandoned bore wells which is left uncovered. </a:t>
            </a:r>
          </a:p>
          <a:p>
            <a:pPr algn="just">
              <a:lnSpc>
                <a:spcPct val="170000"/>
              </a:lnSpc>
            </a:pPr>
            <a:r>
              <a:rPr lang="en-US" sz="10400" dirty="0">
                <a:latin typeface="OPEN SANS"/>
              </a:rPr>
              <a:t>Abandoned bore wells seems to be death pits for children. These bore wells in turn have started to take many innocent lives. </a:t>
            </a:r>
          </a:p>
          <a:p>
            <a:pPr algn="just">
              <a:lnSpc>
                <a:spcPct val="170000"/>
              </a:lnSpc>
            </a:pPr>
            <a:r>
              <a:rPr lang="en-US" sz="10400" dirty="0">
                <a:latin typeface="OPEN SANS"/>
              </a:rPr>
              <a:t>In these cases, normal operation of child rescue is done by using big machines with large manpower involvement.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n-US" dirty="0">
              <a:latin typeface="OPEN SAN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360" y="149700"/>
            <a:ext cx="794640" cy="993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9700"/>
            <a:ext cx="1143000" cy="79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10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912</TotalTime>
  <Words>1142</Words>
  <Application>Microsoft Office PowerPoint</Application>
  <PresentationFormat>Widescreen</PresentationFormat>
  <Paragraphs>115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Aptos</vt:lpstr>
      <vt:lpstr>Aptos Display</vt:lpstr>
      <vt:lpstr>Arial</vt:lpstr>
      <vt:lpstr>Calibri</vt:lpstr>
      <vt:lpstr>Calibri Light</vt:lpstr>
      <vt:lpstr>Open sans</vt:lpstr>
      <vt:lpstr>Open sans</vt:lpstr>
      <vt:lpstr>Open sans</vt:lpstr>
      <vt:lpstr>Times New Roman</vt:lpstr>
      <vt:lpstr>Verdana</vt:lpstr>
      <vt:lpstr>Wingdings</vt:lpstr>
      <vt:lpstr>Office Theme</vt:lpstr>
      <vt:lpstr>Custom Design</vt:lpstr>
      <vt:lpstr>PowerPoint Presentation</vt:lpstr>
      <vt:lpstr>OBJECTIVES </vt:lpstr>
      <vt:lpstr>WHAT IS A BORE WELL?</vt:lpstr>
      <vt:lpstr>DIFFERENCE BETWEEN A WELL AND A BORE?</vt:lpstr>
      <vt:lpstr> CLASSIFICATION OF BORE WELL </vt:lpstr>
      <vt:lpstr>PowerPoint Presentation</vt:lpstr>
      <vt:lpstr>PowerPoint Presentation</vt:lpstr>
      <vt:lpstr>PowerPoint Presentation</vt:lpstr>
      <vt:lpstr>NEEDS OF BORE WELL RESCUE</vt:lpstr>
      <vt:lpstr>NEEDS OF BORE WELL RESCUE</vt:lpstr>
      <vt:lpstr> CHALLENGES IN BORE WELL RESCUE </vt:lpstr>
      <vt:lpstr> CHALLENGES IN BORE WELL RESCUE </vt:lpstr>
      <vt:lpstr>RESCUE TECHNIQUES &amp; EQUIPMENT  </vt:lpstr>
      <vt:lpstr>RESCUE TECHNIQUES &amp;  EQUIPMENT  </vt:lpstr>
      <vt:lpstr>PREVENTIVE MEASURES</vt:lpstr>
      <vt:lpstr>PREVENTIVE MEASURES</vt:lpstr>
      <vt:lpstr>PowerPoint Presentation</vt:lpstr>
      <vt:lpstr>PowerPoint Presentation</vt:lpstr>
      <vt:lpstr> GUIDELINES BY  SUPREME COURT </vt:lpstr>
      <vt:lpstr> GUIDELINES BY  SUPREME COURT </vt:lpstr>
      <vt:lpstr> GUIDELINES BY  SUPREME COURT </vt:lpstr>
      <vt:lpstr>REVIEW </vt:lpstr>
      <vt:lpstr>ANY QUESTION ?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about bore well rescue</dc:title>
  <dc:creator>abhay singh</dc:creator>
  <cp:lastModifiedBy>NDRF ACADEMY</cp:lastModifiedBy>
  <cp:revision>127</cp:revision>
  <dcterms:created xsi:type="dcterms:W3CDTF">2006-08-16T00:00:00Z</dcterms:created>
  <dcterms:modified xsi:type="dcterms:W3CDTF">2026-01-07T10:50:42Z</dcterms:modified>
</cp:coreProperties>
</file>