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notesMasterIdLst>
    <p:notesMasterId r:id="rId16"/>
  </p:notesMasterIdLst>
  <p:sldIdLst>
    <p:sldId id="256" r:id="rId2"/>
    <p:sldId id="257" r:id="rId3"/>
    <p:sldId id="275" r:id="rId4"/>
    <p:sldId id="276" r:id="rId5"/>
    <p:sldId id="258" r:id="rId6"/>
    <p:sldId id="291" r:id="rId7"/>
    <p:sldId id="292" r:id="rId8"/>
    <p:sldId id="293" r:id="rId9"/>
    <p:sldId id="294" r:id="rId10"/>
    <p:sldId id="1204" r:id="rId11"/>
    <p:sldId id="295" r:id="rId12"/>
    <p:sldId id="296" r:id="rId13"/>
    <p:sldId id="1203" r:id="rId14"/>
    <p:sldId id="1188" r:id="rId15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35" d="100"/>
          <a:sy n="35" d="100"/>
        </p:scale>
        <p:origin x="1218" y="27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3FC9-54AF-E069-36DC-F319E83EC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97360-904F-6162-ED6E-4A4A0AB7A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E7CAF-F6DF-4CDD-EB23-09AB93B1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CEF-9A88-4979-B91E-A26780C9145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3B6DE-7794-2780-BE65-CDB2EF0C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80C43-8322-5D5B-5B8A-97EEF96D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2502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9255-AF79-9887-47CC-A061D91B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8DA68-999A-963C-D090-15AFEE52F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BEE77-E255-BF00-6BBA-9A63FC2E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CEF-9A88-4979-B91E-A26780C9145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25F66-87E1-1B77-61F4-97A7FB94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62CE2-A20C-4BFB-9CAF-41FFE647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59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A9C48-64ED-ED1A-D036-D5999DB05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E8AE4-048C-370D-67AA-687839917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32155-02D7-F1F1-F001-63E42C40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CEF-9A88-4979-B91E-A26780C9145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CDC0F-94CE-59A0-0BD6-BC444AA0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A16-4A6D-CEE3-23E8-3EDF636D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121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37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770F-79AA-37F2-3ED1-ABFD4EBD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F7105-529E-80F8-8AA5-15D436673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A8D4A-EACE-7AEF-B84B-A0B9F5C6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CEF-9A88-4979-B91E-A26780C9145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909D5-4F85-7949-608D-B8602794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14967-C310-C31C-8AFD-AA7BB6BA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3788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4566-4946-C6CF-3DF1-CA5527BD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E43AA-48C7-18D5-BD7D-74CAE64D9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61C5D-CA8C-C8FA-A9EB-78F8082A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CEF-9A88-4979-B91E-A26780C9145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128F5-26AB-25B7-8AEB-00C27AD0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8EE77-04F3-E688-C417-455C1BB5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4574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21DB-5AD1-2AF5-4741-52984087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F24F7-F402-2D70-946C-73063636A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F0C8E-28AF-5D0D-AC2A-2305E26F8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CAA58-E47C-E9FB-A45A-437C7377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CEF-9A88-4979-B91E-A26780C9145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A5292-A3FB-64C9-180B-1E771A4C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AEFB1-9F18-2C16-B33B-23BF420A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605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30EC-4BED-4F3B-2BC7-5D1755AB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37923-81ED-6FFD-C3F8-194489329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47FB8-8627-9F60-9E64-87B3412ED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955C3-33BD-8990-935B-C4D3FE93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081EE-6D8A-9361-60E8-606A07AF8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DB12B-EC96-72A5-A8B2-D657325C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CEF-9A88-4979-B91E-A26780C9145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47973-6F4F-8400-1140-9404C780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F3C7EF-9ABE-529D-758F-097C01C6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470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6506-730B-F11F-99D5-05E63C23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9A02A-4DEE-046C-9710-2AF829C5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CEF-9A88-4979-B91E-A26780C9145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2E6D6-338F-22B2-5F03-E268CC2E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2C5C4-18F3-5BED-2F43-3E5962BC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4819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57847-19D7-F14D-0A1D-CC2BA91C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CEF-9A88-4979-B91E-A26780C9145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DAADF-7A6A-FE88-871B-E18BA1D3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F68D3-3FFC-AA80-1098-13EB588E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9772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2735-7E22-98AD-83D6-0510A975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386D1-196D-223B-00F2-D4F32F8BA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DA3CF-742C-0EFB-645F-B3CB73DF3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FB60A-C3E1-861C-9144-EBFECD75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CEF-9A88-4979-B91E-A26780C9145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96570-413E-13BD-5F1B-334FDE1F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50741-9A99-196E-D516-0C1AEFF4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201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F13E-50FB-7592-C302-5208E3AB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8949B-BBCB-BB6F-0FBC-B408F9543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85555-D186-1D67-5216-41144E1DC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FF9D5-1E2D-EE2A-E890-0E8BF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CEF-9A88-4979-B91E-A26780C9145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B68D1-08BA-9C3D-6E42-0612F012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D6D27-AB61-A28B-C478-B0DCDE1E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258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5B0A1-5634-9F6D-67EF-C62BD483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92DE0-D47C-BB0F-3DCC-CC07F167B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C3A83-85C1-57BE-51A5-A66349DD0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53ACEF-9A88-4979-B91E-A26780C9145A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B83E4-3640-F5D7-A575-EE8338AA7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8E5D-1143-15C9-43C4-89E6A9097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CF4D927D-A90C-20C3-6127-4146EA364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PEER | MFR | INDIA">
            <a:extLst>
              <a:ext uri="{FF2B5EF4-FFF2-40B4-BE49-F238E27FC236}">
                <a16:creationId xmlns:a16="http://schemas.microsoft.com/office/drawing/2014/main" id="{C2AAA2D5-FDA3-5E7C-2957-72005E8C9AB4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NDRF | </a:t>
            </a:r>
            <a:r>
              <a:rPr dirty="0"/>
              <a:t>MFR | INDIA</a:t>
            </a: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2EDDE37A-89BC-D6FC-F887-CD59BFDA09A3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" name="PPT 2 -">
            <a:extLst>
              <a:ext uri="{FF2B5EF4-FFF2-40B4-BE49-F238E27FC236}">
                <a16:creationId xmlns:a16="http://schemas.microsoft.com/office/drawing/2014/main" id="{0DBFE44A-0923-47E2-9ADB-9C0E615BADFA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3</a:t>
            </a:r>
            <a:r>
              <a:rPr b="1" dirty="0"/>
              <a:t> -</a:t>
            </a:r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7470C8AC-6548-6872-0380-0C34477BB211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3" name="Picture 12" descr="A logo with a symbol and text&#10;&#10;AI-generated content may be incorrect.">
            <a:extLst>
              <a:ext uri="{FF2B5EF4-FFF2-40B4-BE49-F238E27FC236}">
                <a16:creationId xmlns:a16="http://schemas.microsoft.com/office/drawing/2014/main" id="{4ED5148D-E521-3556-C632-B9094447025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038" y="0"/>
            <a:ext cx="2166550" cy="23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088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172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311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LESSON 3</a:t>
            </a:r>
          </a:p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Infectious Disease and Precautions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539200" y="12813338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4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bg1"/>
                  </a:solidFill>
                </a:rPr>
                <a:t>PPT </a:t>
              </a:r>
              <a:r>
                <a:rPr lang="en-US" b="1" dirty="0">
                  <a:solidFill>
                    <a:schemeClr val="bg1"/>
                  </a:solidFill>
                </a:rPr>
                <a:t>3 - 1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B16F82BD-8032-3BB8-4103-0931BAAC6EBA}"/>
              </a:ext>
            </a:extLst>
          </p:cNvPr>
          <p:cNvSpPr txBox="1"/>
          <p:nvPr/>
        </p:nvSpPr>
        <p:spPr>
          <a:xfrm>
            <a:off x="602390" y="12905671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NDRF</a:t>
            </a:r>
            <a:r>
              <a:rPr dirty="0">
                <a:solidFill>
                  <a:schemeClr val="bg1"/>
                </a:solidFill>
              </a:rPr>
              <a:t> | </a:t>
            </a:r>
            <a:r>
              <a:rPr lang="en-US" dirty="0">
                <a:solidFill>
                  <a:schemeClr val="bg1"/>
                </a:solidFill>
              </a:rPr>
              <a:t>MFR</a:t>
            </a:r>
            <a:r>
              <a:rPr dirty="0">
                <a:solidFill>
                  <a:schemeClr val="bg1"/>
                </a:solidFill>
              </a:rPr>
              <a:t> | INDIA</a:t>
            </a:r>
          </a:p>
        </p:txBody>
      </p:sp>
      <p:sp>
        <p:nvSpPr>
          <p:cNvPr id="7" name="Duties of…">
            <a:extLst>
              <a:ext uri="{FF2B5EF4-FFF2-40B4-BE49-F238E27FC236}">
                <a16:creationId xmlns:a16="http://schemas.microsoft.com/office/drawing/2014/main" id="{33104039-4A81-8301-C757-0C33C48C5A70}"/>
              </a:ext>
            </a:extLst>
          </p:cNvPr>
          <p:cNvSpPr txBox="1"/>
          <p:nvPr/>
        </p:nvSpPr>
        <p:spPr>
          <a:xfrm>
            <a:off x="4722984" y="7373665"/>
            <a:ext cx="8225565" cy="633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b="1" dirty="0">
                <a:latin typeface="Open sans"/>
              </a:rPr>
              <a:t>Presented By:- Kamal Mehra,2IC</a:t>
            </a:r>
            <a:endParaRPr lang="en-US" dirty="0">
              <a:latin typeface="Open sans"/>
            </a:endParaRPr>
          </a:p>
        </p:txBody>
      </p:sp>
      <p:pic>
        <p:nvPicPr>
          <p:cNvPr id="8" name="Picture 7" descr="A logo with a symbol and text&#10;&#10;AI-generated content may be incorrect.">
            <a:extLst>
              <a:ext uri="{FF2B5EF4-FFF2-40B4-BE49-F238E27FC236}">
                <a16:creationId xmlns:a16="http://schemas.microsoft.com/office/drawing/2014/main" id="{FFBD0161-5209-4417-AB90-F2344E05EC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038" y="0"/>
            <a:ext cx="2166550" cy="231498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FD750-D63D-053D-E8EE-6AB6368B2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7D8DA03-4407-4B31-0B84-CE370BCFCCC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ECD38233-FA08-9483-D9F8-2BEB245AF14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318132A-B3B6-C92C-BA0C-3AFF69AFB7C9}"/>
              </a:ext>
            </a:extLst>
          </p:cNvPr>
          <p:cNvSpPr txBox="1"/>
          <p:nvPr/>
        </p:nvSpPr>
        <p:spPr>
          <a:xfrm>
            <a:off x="8426298" y="3977823"/>
            <a:ext cx="15819120" cy="794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Five components of the personal protective equipment (PPE) used for patient assessment and during pre-hospital treatment.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</a:rPr>
              <a:t> Latex gloves </a:t>
            </a:r>
            <a:endParaRPr lang="en-US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</a:rPr>
              <a:t>Personal mask </a:t>
            </a:r>
            <a:endParaRPr lang="en-US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</a:rPr>
              <a:t>Eye Protection </a:t>
            </a:r>
            <a:endParaRPr lang="en-US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</a:rPr>
              <a:t>Gown </a:t>
            </a:r>
            <a:endParaRPr lang="en-US" dirty="0">
              <a:solidFill>
                <a:schemeClr val="tx2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2"/>
                </a:solidFill>
              </a:rPr>
              <a:t>CPR mask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41B02D02-B207-0168-4E38-E414EDE3E1F5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FC0EA075-B4B0-FE24-A84D-B8C4DFF2039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BB953DA-6B94-C894-90B9-8C08FAD9BA65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3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EDE4423-D963-9E67-6819-67AD3FD138E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4EEA25C-2DD5-0112-841E-131A41E19A1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C80B1-036E-CEA4-5FEB-1FB1FB52A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15CCC2C-24B3-64AB-273B-A600D3828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B7ECE53E-CD9F-6320-373D-DB513B2AB05C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dirty="0"/>
              <a:t>Body Substance Isolation</a:t>
            </a:r>
          </a:p>
        </p:txBody>
      </p:sp>
    </p:spTree>
    <p:extLst>
      <p:ext uri="{BB962C8B-B14F-4D97-AF65-F5344CB8AC3E}">
        <p14:creationId xmlns:p14="http://schemas.microsoft.com/office/powerpoint/2010/main" val="25074158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df" descr="image.pdf">
            <a:extLst>
              <a:ext uri="{FF2B5EF4-FFF2-40B4-BE49-F238E27FC236}">
                <a16:creationId xmlns:a16="http://schemas.microsoft.com/office/drawing/2014/main" id="{6BD91D68-DAC2-8AC0-7041-1ABEFA67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198"/>
          <a:stretch>
            <a:fillRect/>
          </a:stretch>
        </p:blipFill>
        <p:spPr>
          <a:xfrm>
            <a:off x="971154" y="4808533"/>
            <a:ext cx="7543593" cy="74950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DANGER">
            <a:extLst>
              <a:ext uri="{FF2B5EF4-FFF2-40B4-BE49-F238E27FC236}">
                <a16:creationId xmlns:a16="http://schemas.microsoft.com/office/drawing/2014/main" id="{3C1A7EFC-B3D9-0AA8-3405-0A033B3D6899}"/>
              </a:ext>
            </a:extLst>
          </p:cNvPr>
          <p:cNvSpPr txBox="1"/>
          <p:nvPr/>
        </p:nvSpPr>
        <p:spPr>
          <a:xfrm>
            <a:off x="1065609" y="2574080"/>
            <a:ext cx="744913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DANGER</a:t>
            </a:r>
          </a:p>
        </p:txBody>
      </p:sp>
      <p:sp>
        <p:nvSpPr>
          <p:cNvPr id="4" name="All bodily fluids are considered infectious and you must take appropriate precautions for all patients at all times!">
            <a:extLst>
              <a:ext uri="{FF2B5EF4-FFF2-40B4-BE49-F238E27FC236}">
                <a16:creationId xmlns:a16="http://schemas.microsoft.com/office/drawing/2014/main" id="{08DEAEAE-2CA1-AD7C-C260-A89CCFAC0416}"/>
              </a:ext>
            </a:extLst>
          </p:cNvPr>
          <p:cNvSpPr txBox="1"/>
          <p:nvPr/>
        </p:nvSpPr>
        <p:spPr>
          <a:xfrm>
            <a:off x="9551225" y="6267941"/>
            <a:ext cx="12804531" cy="409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All bodily fluids are considered infectious and you must take appropriate precautions for all patients at all times!</a:t>
            </a:r>
          </a:p>
        </p:txBody>
      </p:sp>
    </p:spTree>
    <p:extLst>
      <p:ext uri="{BB962C8B-B14F-4D97-AF65-F5344CB8AC3E}">
        <p14:creationId xmlns:p14="http://schemas.microsoft.com/office/powerpoint/2010/main" val="138144696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ways discard contaminated items properly so YOU don’t get infected!">
            <a:extLst>
              <a:ext uri="{FF2B5EF4-FFF2-40B4-BE49-F238E27FC236}">
                <a16:creationId xmlns:a16="http://schemas.microsoft.com/office/drawing/2014/main" id="{4A6D51C0-C4D3-9C51-6860-519FB0F18252}"/>
              </a:ext>
            </a:extLst>
          </p:cNvPr>
          <p:cNvSpPr txBox="1"/>
          <p:nvPr/>
        </p:nvSpPr>
        <p:spPr>
          <a:xfrm>
            <a:off x="8014069" y="4254998"/>
            <a:ext cx="8355863" cy="409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Always discard contaminated items properly so YOU don’t get infected!</a:t>
            </a:r>
          </a:p>
        </p:txBody>
      </p:sp>
    </p:spTree>
    <p:extLst>
      <p:ext uri="{BB962C8B-B14F-4D97-AF65-F5344CB8AC3E}">
        <p14:creationId xmlns:p14="http://schemas.microsoft.com/office/powerpoint/2010/main" val="21947214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152400"/>
            <a:ext cx="24079200" cy="132905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12AE2-BBBA-B977-B5D1-B22935FB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318A7614-47AC-F139-1E29-E4595B71E791}"/>
              </a:ext>
            </a:extLst>
          </p:cNvPr>
          <p:cNvSpPr txBox="1"/>
          <p:nvPr/>
        </p:nvSpPr>
        <p:spPr>
          <a:xfrm>
            <a:off x="2656213" y="5756641"/>
            <a:ext cx="8104650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Any question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DA97E-6DA2-DCF0-B996-AE3994711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539" y="3506417"/>
            <a:ext cx="6737386" cy="67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52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-172995" y="0"/>
            <a:ext cx="24404595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3" y="6460427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032423"/>
            <a:ext cx="9753600" cy="110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Define infectious disease.…">
            <a:extLst>
              <a:ext uri="{FF2B5EF4-FFF2-40B4-BE49-F238E27FC236}">
                <a16:creationId xmlns:a16="http://schemas.microsoft.com/office/drawing/2014/main" id="{320D5963-5616-DE9C-DD87-2C9C0B0FB324}"/>
              </a:ext>
            </a:extLst>
          </p:cNvPr>
          <p:cNvSpPr txBox="1"/>
          <p:nvPr/>
        </p:nvSpPr>
        <p:spPr>
          <a:xfrm>
            <a:off x="11546216" y="5141344"/>
            <a:ext cx="11983623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infectious disease.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the two means of transmission of infectious disease.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eight signs and symptoms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of infectious disease.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525E3421-B770-D67B-B505-B634661B2501}"/>
              </a:ext>
            </a:extLst>
          </p:cNvPr>
          <p:cNvGrpSpPr/>
          <p:nvPr/>
        </p:nvGrpSpPr>
        <p:grpSpPr>
          <a:xfrm>
            <a:off x="9844663" y="48414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53E608D0-447C-4381-4CFC-1FDF2EF8CD13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A225B2EF-9644-3ECA-56A9-7EF72F66EF9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603F42-8AF4-8F82-B4E1-4F168675EEC2}"/>
              </a:ext>
            </a:extLst>
          </p:cNvPr>
          <p:cNvGrpSpPr/>
          <p:nvPr/>
        </p:nvGrpSpPr>
        <p:grpSpPr>
          <a:xfrm>
            <a:off x="9844663" y="6531313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BC4D488-2B92-4391-3DF3-B93AE3690FB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E7F705C2-AA21-13A7-AE2A-B796DBB3E5EB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EDBD89D4-DCBA-DB33-D63D-EFF81E524A11}"/>
              </a:ext>
            </a:extLst>
          </p:cNvPr>
          <p:cNvGrpSpPr/>
          <p:nvPr/>
        </p:nvGrpSpPr>
        <p:grpSpPr>
          <a:xfrm>
            <a:off x="9844663" y="9005868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0D544A6A-C9A8-0CF5-D680-5400A744C1B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7DA9F67D-45D5-9BA4-1F6F-49747E27A77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2" name="Define body substance isolation and list three categories of body substance isolation precautions.…">
            <a:extLst>
              <a:ext uri="{FF2B5EF4-FFF2-40B4-BE49-F238E27FC236}">
                <a16:creationId xmlns:a16="http://schemas.microsoft.com/office/drawing/2014/main" id="{2227DBE3-C6B3-1EC1-6690-5AB372B51153}"/>
              </a:ext>
            </a:extLst>
          </p:cNvPr>
          <p:cNvSpPr txBox="1"/>
          <p:nvPr/>
        </p:nvSpPr>
        <p:spPr>
          <a:xfrm>
            <a:off x="11656862" y="4305372"/>
            <a:ext cx="12224968" cy="6678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body substance isolation and list three categories of body substance isolation precautions.</a:t>
            </a:r>
          </a:p>
          <a:p>
            <a:pPr lvl="1" indent="0" defTabSz="1896340">
              <a:lnSpc>
                <a:spcPct val="9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five components of the personal protective equipment (PPE) used for patient assessment and during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pre-hospital treatment.</a:t>
            </a: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A9526BB1-3B04-67F5-11EA-82DBD8174863}"/>
              </a:ext>
            </a:extLst>
          </p:cNvPr>
          <p:cNvGrpSpPr/>
          <p:nvPr/>
        </p:nvGrpSpPr>
        <p:grpSpPr>
          <a:xfrm>
            <a:off x="9844663" y="4027568"/>
            <a:ext cx="1219201" cy="1681958"/>
            <a:chOff x="0" y="115975"/>
            <a:chExt cx="1219200" cy="1681957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88E638A4-33B0-2E55-B0D9-CFADADDC5F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DA778A5E-0E4A-BA7A-8718-B535B9210BE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4</a:t>
              </a:r>
            </a:p>
          </p:txBody>
        </p:sp>
      </p:grpSp>
      <p:grpSp>
        <p:nvGrpSpPr>
          <p:cNvPr id="26" name="Group">
            <a:extLst>
              <a:ext uri="{FF2B5EF4-FFF2-40B4-BE49-F238E27FC236}">
                <a16:creationId xmlns:a16="http://schemas.microsoft.com/office/drawing/2014/main" id="{5FA2C6D7-5A35-E9F4-4486-DAEFED2A1363}"/>
              </a:ext>
            </a:extLst>
          </p:cNvPr>
          <p:cNvGrpSpPr/>
          <p:nvPr/>
        </p:nvGrpSpPr>
        <p:grpSpPr>
          <a:xfrm>
            <a:off x="9844663" y="7312329"/>
            <a:ext cx="1219201" cy="1681958"/>
            <a:chOff x="0" y="115975"/>
            <a:chExt cx="1219200" cy="1681957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861B1E23-878E-DADD-AE3F-2A07CAF5B3A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5">
              <a:extLst>
                <a:ext uri="{FF2B5EF4-FFF2-40B4-BE49-F238E27FC236}">
                  <a16:creationId xmlns:a16="http://schemas.microsoft.com/office/drawing/2014/main" id="{34ECE582-AF4B-0F85-F69C-C7B5993EB4D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5BDA02DF-461E-06A7-3B8E-2988932644D8}"/>
              </a:ext>
            </a:extLst>
          </p:cNvPr>
          <p:cNvSpPr txBox="1"/>
          <p:nvPr/>
        </p:nvSpPr>
        <p:spPr>
          <a:xfrm>
            <a:off x="1229822" y="2696000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Infectious Diseases</a:t>
            </a:r>
          </a:p>
        </p:txBody>
      </p:sp>
      <p:sp>
        <p:nvSpPr>
          <p:cNvPr id="4" name="A network of resources linked together for the purpose of providing emergency care and transport to victims of sudden illness or injury.">
            <a:extLst>
              <a:ext uri="{FF2B5EF4-FFF2-40B4-BE49-F238E27FC236}">
                <a16:creationId xmlns:a16="http://schemas.microsoft.com/office/drawing/2014/main" id="{CCE6C40E-974E-8EF6-3CF7-4828B88A95AC}"/>
              </a:ext>
            </a:extLst>
          </p:cNvPr>
          <p:cNvSpPr txBox="1"/>
          <p:nvPr/>
        </p:nvSpPr>
        <p:spPr>
          <a:xfrm>
            <a:off x="10137455" y="6585976"/>
            <a:ext cx="12441572" cy="370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</a:rPr>
              <a:t>Illnesses caused by pathogens, microorganisms such as bacteria or viruses, that can be transmitted.</a:t>
            </a:r>
          </a:p>
        </p:txBody>
      </p:sp>
    </p:spTree>
    <p:extLst>
      <p:ext uri="{BB962C8B-B14F-4D97-AF65-F5344CB8AC3E}">
        <p14:creationId xmlns:p14="http://schemas.microsoft.com/office/powerpoint/2010/main" val="34336928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544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spcBef>
                <a:spcPts val="5000"/>
              </a:spcBef>
              <a:defRPr sz="64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rgbClr val="002060"/>
                </a:solidFill>
              </a:rPr>
              <a:t>Direct contact:   </a:t>
            </a:r>
          </a:p>
          <a:p>
            <a:pPr>
              <a:spcBef>
                <a:spcPts val="2000"/>
              </a:spcBef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Which occurs through contact with bodily fluids, contact through open wounds or exposed tissues, or contact with mucous membranes    of the mouth, eyes or nose.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E3C1710-48E4-A63D-27DB-8798A27B2C06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3</a:t>
            </a:r>
            <a:r>
              <a:rPr b="1" dirty="0"/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dirty="0"/>
              <a:t>Methods of Transmission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D9644-03D0-660C-1C23-18A9E44A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45B7776-BF56-47B5-3F39-522C75A7797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4A164F9A-AFEC-4FBE-8285-8C6DB8A17B9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A917402-CAEA-6BBB-B11A-4150CFF4A432}"/>
              </a:ext>
            </a:extLst>
          </p:cNvPr>
          <p:cNvSpPr txBox="1"/>
          <p:nvPr/>
        </p:nvSpPr>
        <p:spPr>
          <a:xfrm>
            <a:off x="8564880" y="3888736"/>
            <a:ext cx="15076257" cy="544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spcBef>
                <a:spcPts val="5000"/>
              </a:spcBef>
              <a:defRPr sz="64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rgbClr val="002060"/>
                </a:solidFill>
              </a:rPr>
              <a:t>Indirect contact:    </a:t>
            </a:r>
          </a:p>
          <a:p>
            <a:pPr>
              <a:spcBef>
                <a:spcPts val="2000"/>
              </a:spcBef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Through airborne pathogens spread by tiny droplets sprayed during breathing, coughing or sneezing, or by way of contaminated objects, such as needles.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C3459670-4721-B6AC-B12B-483B27D48323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300455C-95A5-27AC-A8C3-49090D4AD1B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78B733C-8A5E-45A6-4A2C-412E27E71CF7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3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1EE3036-E949-78FA-B04A-72181406E0B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95F01AD-52F3-095D-AE70-F8907528C5A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46E71-3358-C3F5-525E-6DE99A681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0993EF3-9FCD-A434-4B58-0768715CC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C2881F9-9ED3-D02B-F79B-A32E442D649B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dirty="0"/>
              <a:t>Methods of Transmission</a:t>
            </a:r>
          </a:p>
        </p:txBody>
      </p:sp>
    </p:spTree>
    <p:extLst>
      <p:ext uri="{BB962C8B-B14F-4D97-AF65-F5344CB8AC3E}">
        <p14:creationId xmlns:p14="http://schemas.microsoft.com/office/powerpoint/2010/main" val="14353624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ectious Disease">
            <a:extLst>
              <a:ext uri="{FF2B5EF4-FFF2-40B4-BE49-F238E27FC236}">
                <a16:creationId xmlns:a16="http://schemas.microsoft.com/office/drawing/2014/main" id="{8C6092F2-B8FE-7D8F-43F0-E5BE577C4E17}"/>
              </a:ext>
            </a:extLst>
          </p:cNvPr>
          <p:cNvSpPr txBox="1"/>
          <p:nvPr/>
        </p:nvSpPr>
        <p:spPr>
          <a:xfrm>
            <a:off x="981290" y="242168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Infectious Disease</a:t>
            </a:r>
          </a:p>
        </p:txBody>
      </p:sp>
      <p:sp>
        <p:nvSpPr>
          <p:cNvPr id="3" name="Fever…">
            <a:extLst>
              <a:ext uri="{FF2B5EF4-FFF2-40B4-BE49-F238E27FC236}">
                <a16:creationId xmlns:a16="http://schemas.microsoft.com/office/drawing/2014/main" id="{E8A64B50-42A4-2E00-693C-F89C84E8EA95}"/>
              </a:ext>
            </a:extLst>
          </p:cNvPr>
          <p:cNvSpPr txBox="1"/>
          <p:nvPr/>
        </p:nvSpPr>
        <p:spPr>
          <a:xfrm>
            <a:off x="10019966" y="5392783"/>
            <a:ext cx="13439514" cy="688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Fever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Nausea, vomiting, dizziness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Yellowish coloration of the skin and whites of the eyes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Headache, chest or abdominal pain</a:t>
            </a:r>
          </a:p>
        </p:txBody>
      </p:sp>
      <p:sp>
        <p:nvSpPr>
          <p:cNvPr id="4" name="Signs and Symptoms">
            <a:extLst>
              <a:ext uri="{FF2B5EF4-FFF2-40B4-BE49-F238E27FC236}">
                <a16:creationId xmlns:a16="http://schemas.microsoft.com/office/drawing/2014/main" id="{1D2031FC-5B1E-5B59-FB3A-BE6A4EF2BDCE}"/>
              </a:ext>
            </a:extLst>
          </p:cNvPr>
          <p:cNvSpPr txBox="1"/>
          <p:nvPr/>
        </p:nvSpPr>
        <p:spPr>
          <a:xfrm>
            <a:off x="924520" y="516226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EE4A5A64-2D0B-9F6F-FC38-FDA1C89B4560}"/>
              </a:ext>
            </a:extLst>
          </p:cNvPr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1732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E7465-5929-A998-6087-F57A6BC09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ectious Disease">
            <a:extLst>
              <a:ext uri="{FF2B5EF4-FFF2-40B4-BE49-F238E27FC236}">
                <a16:creationId xmlns:a16="http://schemas.microsoft.com/office/drawing/2014/main" id="{BCB0D880-0F08-0D51-154C-C0D0BF062562}"/>
              </a:ext>
            </a:extLst>
          </p:cNvPr>
          <p:cNvSpPr txBox="1"/>
          <p:nvPr/>
        </p:nvSpPr>
        <p:spPr>
          <a:xfrm>
            <a:off x="981290" y="242168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Infectious Disease</a:t>
            </a:r>
          </a:p>
        </p:txBody>
      </p:sp>
      <p:sp>
        <p:nvSpPr>
          <p:cNvPr id="3" name="Fever…">
            <a:extLst>
              <a:ext uri="{FF2B5EF4-FFF2-40B4-BE49-F238E27FC236}">
                <a16:creationId xmlns:a16="http://schemas.microsoft.com/office/drawing/2014/main" id="{EBC7C100-50A6-0DDB-DB13-C507A4DADAB0}"/>
              </a:ext>
            </a:extLst>
          </p:cNvPr>
          <p:cNvSpPr txBox="1"/>
          <p:nvPr/>
        </p:nvSpPr>
        <p:spPr>
          <a:xfrm>
            <a:off x="10019966" y="5392783"/>
            <a:ext cx="13439514" cy="5390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Coughing, shortness of breath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Diarrhea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Fatigue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Weight loss</a:t>
            </a:r>
          </a:p>
        </p:txBody>
      </p:sp>
      <p:sp>
        <p:nvSpPr>
          <p:cNvPr id="4" name="Signs and Symptoms">
            <a:extLst>
              <a:ext uri="{FF2B5EF4-FFF2-40B4-BE49-F238E27FC236}">
                <a16:creationId xmlns:a16="http://schemas.microsoft.com/office/drawing/2014/main" id="{53E01086-1631-8BF3-6865-2AE310ACCDE1}"/>
              </a:ext>
            </a:extLst>
          </p:cNvPr>
          <p:cNvSpPr txBox="1"/>
          <p:nvPr/>
        </p:nvSpPr>
        <p:spPr>
          <a:xfrm>
            <a:off x="924520" y="516226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926AD51-3C04-B649-5D0C-F7864DE03434}"/>
              </a:ext>
            </a:extLst>
          </p:cNvPr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8434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07C58-5939-F8EC-020E-6EE87DA3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B4FD4FA-8064-8243-F700-840036F8507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7B5F2833-0E76-7A00-9604-2A17FB8F650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6312408-3F45-ABD3-3628-E9670EF8FBC2}"/>
              </a:ext>
            </a:extLst>
          </p:cNvPr>
          <p:cNvSpPr txBox="1"/>
          <p:nvPr/>
        </p:nvSpPr>
        <p:spPr>
          <a:xfrm>
            <a:off x="8564880" y="5222233"/>
            <a:ext cx="15076257" cy="410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dirty="0">
                <a:solidFill>
                  <a:schemeClr val="tx1"/>
                </a:solidFill>
              </a:rPr>
              <a:t>A strict form of infection control based on the premise that blood and bodily fluids are infectious.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CD0A0EFE-7ECD-11BF-ED49-8F59B37ABC41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6EE2C8F-7A1C-3A14-070D-4519F8EC7F8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8F81B70-6A1B-9062-A3F5-BC4F6C821533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3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18FE53C-1E26-E60D-0EDF-FB598D4FFCC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54146F0-3E99-7CA1-A2B4-4FD5BD1185A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C2F48-E775-340F-5941-5FC1C3DD2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136F888D-0B0D-5773-464D-7F0B55066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A3BA8CF2-4CA2-43C1-ED67-1B95C7C8F534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IN" dirty="0"/>
              <a:t>Body Substance Isolation</a:t>
            </a:r>
          </a:p>
        </p:txBody>
      </p:sp>
    </p:spTree>
    <p:extLst>
      <p:ext uri="{BB962C8B-B14F-4D97-AF65-F5344CB8AC3E}">
        <p14:creationId xmlns:p14="http://schemas.microsoft.com/office/powerpoint/2010/main" val="31881391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352</Words>
  <Application>Microsoft Office PowerPoint</Application>
  <PresentationFormat>Custom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41</cp:revision>
  <dcterms:modified xsi:type="dcterms:W3CDTF">2026-04-11T06:30:37Z</dcterms:modified>
</cp:coreProperties>
</file>