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7" r:id="rId3"/>
    <p:sldId id="273" r:id="rId4"/>
    <p:sldId id="258" r:id="rId5"/>
    <p:sldId id="259" r:id="rId6"/>
    <p:sldId id="260" r:id="rId7"/>
    <p:sldId id="261" r:id="rId8"/>
    <p:sldId id="278" r:id="rId9"/>
    <p:sldId id="279" r:id="rId10"/>
    <p:sldId id="262" r:id="rId11"/>
    <p:sldId id="263" r:id="rId12"/>
    <p:sldId id="264" r:id="rId13"/>
    <p:sldId id="265" r:id="rId14"/>
    <p:sldId id="266" r:id="rId15"/>
    <p:sldId id="267" r:id="rId16"/>
    <p:sldId id="274" r:id="rId17"/>
    <p:sldId id="268" r:id="rId18"/>
    <p:sldId id="275" r:id="rId19"/>
    <p:sldId id="269" r:id="rId20"/>
    <p:sldId id="270" r:id="rId21"/>
    <p:sldId id="276" r:id="rId22"/>
    <p:sldId id="271"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TI MTI" initials="MM" lastIdx="1" clrIdx="0">
    <p:extLst>
      <p:ext uri="{19B8F6BF-5375-455C-9EA6-DF929625EA0E}">
        <p15:presenceInfo xmlns:p15="http://schemas.microsoft.com/office/powerpoint/2012/main" xmlns="" userId="cad27d19bc80ab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3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6FF8F41-4225-4C95-B39D-D95D2566E7E9}" type="datetimeFigureOut">
              <a:rPr lang="en-IN" smtClean="0"/>
              <a:t>20-12-2025</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EF685875-3480-42E4-ADC9-F5CC74D104DD}"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34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FF8F41-4225-4C95-B39D-D95D2566E7E9}"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685875-3480-42E4-ADC9-F5CC74D104DD}" type="slidenum">
              <a:rPr lang="en-IN" smtClean="0"/>
              <a:t>‹#›</a:t>
            </a:fld>
            <a:endParaRPr lang="en-IN"/>
          </a:p>
        </p:txBody>
      </p:sp>
    </p:spTree>
    <p:extLst>
      <p:ext uri="{BB962C8B-B14F-4D97-AF65-F5344CB8AC3E}">
        <p14:creationId xmlns:p14="http://schemas.microsoft.com/office/powerpoint/2010/main" val="4016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8F41-4225-4C95-B39D-D95D2566E7E9}"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003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8F41-4225-4C95-B39D-D95D2566E7E9}"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945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8F41-4225-4C95-B39D-D95D2566E7E9}"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spTree>
    <p:extLst>
      <p:ext uri="{BB962C8B-B14F-4D97-AF65-F5344CB8AC3E}">
        <p14:creationId xmlns:p14="http://schemas.microsoft.com/office/powerpoint/2010/main" val="769694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8F41-4225-4C95-B39D-D95D2566E7E9}"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83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8F41-4225-4C95-B39D-D95D2566E7E9}"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14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F8F41-4225-4C95-B39D-D95D2566E7E9}"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982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F8F41-4225-4C95-B39D-D95D2566E7E9}"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03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F8F41-4225-4C95-B39D-D95D2566E7E9}"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spTree>
    <p:extLst>
      <p:ext uri="{BB962C8B-B14F-4D97-AF65-F5344CB8AC3E}">
        <p14:creationId xmlns:p14="http://schemas.microsoft.com/office/powerpoint/2010/main" val="195241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8F41-4225-4C95-B39D-D95D2566E7E9}"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44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FF8F41-4225-4C95-B39D-D95D2566E7E9}"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685875-3480-42E4-ADC9-F5CC74D104DD}" type="slidenum">
              <a:rPr lang="en-IN" smtClean="0"/>
              <a:t>‹#›</a:t>
            </a:fld>
            <a:endParaRPr lang="en-IN"/>
          </a:p>
        </p:txBody>
      </p:sp>
    </p:spTree>
    <p:extLst>
      <p:ext uri="{BB962C8B-B14F-4D97-AF65-F5344CB8AC3E}">
        <p14:creationId xmlns:p14="http://schemas.microsoft.com/office/powerpoint/2010/main" val="3731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FF8F41-4225-4C95-B39D-D95D2566E7E9}" type="datetimeFigureOut">
              <a:rPr lang="en-IN" smtClean="0"/>
              <a:t>20-12-2025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F685875-3480-42E4-ADC9-F5CC74D104DD}"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35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FF8F41-4225-4C95-B39D-D95D2566E7E9}" type="datetimeFigureOut">
              <a:rPr lang="en-IN" smtClean="0"/>
              <a:t>20-12-2025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F685875-3480-42E4-ADC9-F5CC74D104D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35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F8F41-4225-4C95-B39D-D95D2566E7E9}" type="datetimeFigureOut">
              <a:rPr lang="en-IN" smtClean="0"/>
              <a:t>20-12-2025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F685875-3480-42E4-ADC9-F5CC74D104DD}" type="slidenum">
              <a:rPr lang="en-IN" smtClean="0"/>
              <a:t>‹#›</a:t>
            </a:fld>
            <a:endParaRPr lang="en-IN"/>
          </a:p>
        </p:txBody>
      </p:sp>
    </p:spTree>
    <p:extLst>
      <p:ext uri="{BB962C8B-B14F-4D97-AF65-F5344CB8AC3E}">
        <p14:creationId xmlns:p14="http://schemas.microsoft.com/office/powerpoint/2010/main" val="380739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FF8F41-4225-4C95-B39D-D95D2566E7E9}"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685875-3480-42E4-ADC9-F5CC74D104DD}"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59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FF8F41-4225-4C95-B39D-D95D2566E7E9}"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685875-3480-42E4-ADC9-F5CC74D104DD}" type="slidenum">
              <a:rPr lang="en-IN" smtClean="0"/>
              <a:t>‹#›</a:t>
            </a:fld>
            <a:endParaRPr lang="en-IN"/>
          </a:p>
        </p:txBody>
      </p:sp>
    </p:spTree>
    <p:extLst>
      <p:ext uri="{BB962C8B-B14F-4D97-AF65-F5344CB8AC3E}">
        <p14:creationId xmlns:p14="http://schemas.microsoft.com/office/powerpoint/2010/main" val="308606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FF8F41-4225-4C95-B39D-D95D2566E7E9}" type="datetimeFigureOut">
              <a:rPr lang="en-IN" smtClean="0"/>
              <a:t>20-12-2025</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685875-3480-42E4-ADC9-F5CC74D104DD}" type="slidenum">
              <a:rPr lang="en-IN" smtClean="0"/>
              <a:t>‹#›</a:t>
            </a:fld>
            <a:endParaRPr lang="en-IN"/>
          </a:p>
        </p:txBody>
      </p:sp>
      <p:pic>
        <p:nvPicPr>
          <p:cNvPr id="13" name="Picture 12">
            <a:extLst>
              <a:ext uri="{FF2B5EF4-FFF2-40B4-BE49-F238E27FC236}">
                <a16:creationId xmlns:a16="http://schemas.microsoft.com/office/drawing/2014/main" xmlns="" id="{782D8307-9590-A5FC-A353-C6DAE7F6D10C}"/>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171681" y="516465"/>
            <a:ext cx="1481305" cy="1303867"/>
          </a:xfrm>
          <a:prstGeom prst="rect">
            <a:avLst/>
          </a:prstGeom>
        </p:spPr>
      </p:pic>
    </p:spTree>
    <p:extLst>
      <p:ext uri="{BB962C8B-B14F-4D97-AF65-F5344CB8AC3E}">
        <p14:creationId xmlns:p14="http://schemas.microsoft.com/office/powerpoint/2010/main" val="3466214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11B738-D354-6D87-FF70-6A8E90FFC3F8}"/>
              </a:ext>
            </a:extLst>
          </p:cNvPr>
          <p:cNvSpPr>
            <a:spLocks noGrp="1"/>
          </p:cNvSpPr>
          <p:nvPr>
            <p:ph type="ctrTitle"/>
          </p:nvPr>
        </p:nvSpPr>
        <p:spPr/>
        <p:txBody>
          <a:bodyPr/>
          <a:lstStyle/>
          <a:p>
            <a:r>
              <a:rPr lang="hi-IN" dirty="0">
                <a:solidFill>
                  <a:srgbClr val="7030A0"/>
                </a:solidFill>
                <a:latin typeface="Adobe Caslon Pro" panose="0205050205050A020403" pitchFamily="18" charset="0"/>
              </a:rPr>
              <a:t>तंत्रिका तंत्र</a:t>
            </a:r>
            <a:endParaRPr lang="en-IN" dirty="0">
              <a:latin typeface="Adobe Caslon Pro" panose="0205050205050A020403" pitchFamily="18" charset="0"/>
            </a:endParaRPr>
          </a:p>
        </p:txBody>
      </p:sp>
      <p:sp>
        <p:nvSpPr>
          <p:cNvPr id="3" name="TextBox 2">
            <a:extLst>
              <a:ext uri="{FF2B5EF4-FFF2-40B4-BE49-F238E27FC236}">
                <a16:creationId xmlns:a16="http://schemas.microsoft.com/office/drawing/2014/main" xmlns="" id="{DD05DC17-949E-3324-990F-60C22D949B63}"/>
              </a:ext>
            </a:extLst>
          </p:cNvPr>
          <p:cNvSpPr txBox="1"/>
          <p:nvPr/>
        </p:nvSpPr>
        <p:spPr>
          <a:xfrm>
            <a:off x="5448226" y="1738853"/>
            <a:ext cx="1462260"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i-IN" sz="3600" b="1" dirty="0">
                <a:solidFill>
                  <a:srgbClr val="00B050"/>
                </a:solidFill>
              </a:rPr>
              <a:t>पाठ-</a:t>
            </a:r>
            <a:r>
              <a:rPr lang="en-IN" sz="3600" b="1">
                <a:solidFill>
                  <a:srgbClr val="00B050"/>
                </a:solidFill>
              </a:rPr>
              <a:t>09</a:t>
            </a:r>
            <a:endParaRPr lang="en-IN" sz="3600" b="1" dirty="0">
              <a:solidFill>
                <a:srgbClr val="00B050"/>
              </a:solidFill>
            </a:endParaRPr>
          </a:p>
        </p:txBody>
      </p:sp>
      <p:pic>
        <p:nvPicPr>
          <p:cNvPr id="4" name="Picture 3">
            <a:extLst>
              <a:ext uri="{FF2B5EF4-FFF2-40B4-BE49-F238E27FC236}">
                <a16:creationId xmlns:a16="http://schemas.microsoft.com/office/drawing/2014/main" xmlns="" id="{9333BFC2-F4AB-6BC8-0032-BABD0C236F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475" y="71870"/>
            <a:ext cx="1247775" cy="1098550"/>
          </a:xfrm>
          <a:prstGeom prst="rect">
            <a:avLst/>
          </a:prstGeom>
          <a:noFill/>
          <a:ln>
            <a:noFill/>
          </a:ln>
        </p:spPr>
      </p:pic>
      <p:sp>
        <p:nvSpPr>
          <p:cNvPr id="5" name="Title 1"/>
          <p:cNvSpPr txBox="1">
            <a:spLocks/>
          </p:cNvSpPr>
          <p:nvPr/>
        </p:nvSpPr>
        <p:spPr>
          <a:xfrm>
            <a:off x="8150412" y="4509247"/>
            <a:ext cx="157480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1691325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B714E6A-B177-426E-A1AA-4F58C086B935}"/>
              </a:ext>
            </a:extLst>
          </p:cNvPr>
          <p:cNvSpPr txBox="1"/>
          <p:nvPr/>
        </p:nvSpPr>
        <p:spPr>
          <a:xfrm>
            <a:off x="711200" y="563418"/>
            <a:ext cx="10677235" cy="6435608"/>
          </a:xfrm>
          <a:prstGeom prst="rect">
            <a:avLst/>
          </a:prstGeom>
          <a:noFill/>
        </p:spPr>
        <p:txBody>
          <a:bodyPr wrap="square" rtlCol="0">
            <a:spAutoFit/>
          </a:bodyPr>
          <a:lstStyle/>
          <a:p>
            <a:pPr lvl="0" algn="just">
              <a:lnSpc>
                <a:spcPct val="115000"/>
              </a:lnSpc>
              <a:spcAft>
                <a:spcPts val="1000"/>
              </a:spcAft>
            </a:pPr>
            <a:r>
              <a:rPr lang="hi-IN" sz="2800" u="sng" dirty="0">
                <a:solidFill>
                  <a:srgbClr val="FF0000"/>
                </a:solidFill>
                <a:latin typeface="Bookman Old Style" panose="02050604050505020204" pitchFamily="18" charset="0"/>
                <a:ea typeface="Times New Roman" panose="02020603050405020304" pitchFamily="18" charset="0"/>
              </a:rPr>
              <a:t>डेन्ड्राइट</a:t>
            </a:r>
            <a:r>
              <a:rPr lang="en-US" sz="28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 –</a:t>
            </a:r>
            <a:endParaRPr lang="en-IN" sz="2800" u="sng"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डेंड्राइट तंत्रिका कोशिका की छोटी शाखाएँ होती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जिनके माध्यम से तंत्रिका आवेग कोशिका में प्रवेश करते हैं</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lvl="0" algn="just">
              <a:lnSpc>
                <a:spcPct val="115000"/>
              </a:lnSpc>
              <a:spcAft>
                <a:spcPts val="1000"/>
              </a:spcAft>
            </a:pPr>
            <a:r>
              <a:rPr lang="hi-IN" sz="3200" u="sng" dirty="0">
                <a:solidFill>
                  <a:srgbClr val="FF0000"/>
                </a:solidFill>
                <a:latin typeface="Bookman Old Style" panose="02050604050505020204" pitchFamily="18" charset="0"/>
                <a:ea typeface="Times New Roman" panose="02020603050405020304" pitchFamily="18" charset="0"/>
              </a:rPr>
              <a:t>एक्सोन</a:t>
            </a:r>
            <a:r>
              <a:rPr lang="en-US" sz="32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u="sng"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यह एक एकल तंतु है, जो कोशिका से उसके अंत तक निरंतर रहता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लंबाई कुछ मिलीमीटर से लेकर कई सेंटीमीटर तक भिन्न होती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तंत्रिका आवेग कोशिका से अक्षतंतुओं के माध्यम से निकलते हैं।</a:t>
            </a:r>
            <a:endParaRPr lang="en-IN" dirty="0"/>
          </a:p>
        </p:txBody>
      </p:sp>
    </p:spTree>
    <p:extLst>
      <p:ext uri="{BB962C8B-B14F-4D97-AF65-F5344CB8AC3E}">
        <p14:creationId xmlns:p14="http://schemas.microsoft.com/office/powerpoint/2010/main" val="408739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839396E-3E09-4829-AE12-6BBD24F15F46}"/>
              </a:ext>
            </a:extLst>
          </p:cNvPr>
          <p:cNvSpPr txBox="1"/>
          <p:nvPr/>
        </p:nvSpPr>
        <p:spPr>
          <a:xfrm>
            <a:off x="609600" y="581891"/>
            <a:ext cx="11000509" cy="6068328"/>
          </a:xfrm>
          <a:prstGeom prst="rect">
            <a:avLst/>
          </a:prstGeom>
          <a:noFill/>
        </p:spPr>
        <p:txBody>
          <a:bodyPr wrap="square" rtlCol="0">
            <a:spAutoFit/>
          </a:bodyPr>
          <a:lstStyle/>
          <a:p>
            <a:pPr lvl="0" algn="just">
              <a:lnSpc>
                <a:spcPct val="115000"/>
              </a:lnSpc>
              <a:spcAft>
                <a:spcPts val="1000"/>
              </a:spcAft>
            </a:pPr>
            <a:r>
              <a:rPr lang="hi-IN" sz="3200" u="sng" dirty="0">
                <a:solidFill>
                  <a:srgbClr val="7030A0"/>
                </a:solidFill>
                <a:latin typeface="Bookman Old Style" panose="02050604050505020204" pitchFamily="18" charset="0"/>
                <a:ea typeface="Times New Roman" panose="02020603050405020304" pitchFamily="18" charset="0"/>
              </a:rPr>
              <a:t>न्यूरोलेम्मा</a:t>
            </a:r>
            <a:r>
              <a:rPr lang="en-US" sz="3200" u="sng" dirty="0">
                <a:solidFill>
                  <a:srgbClr val="7030A0"/>
                </a:solidFill>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u="sng"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यह एक महीन, नाज़ुक झिल्ली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यह माइलिन आवरण को ढकती है</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lvl="0" algn="just">
              <a:lnSpc>
                <a:spcPct val="115000"/>
              </a:lnSpc>
              <a:spcAft>
                <a:spcPts val="1000"/>
              </a:spcAft>
            </a:pPr>
            <a:r>
              <a:rPr lang="hi-IN" sz="3200" u="sng" dirty="0">
                <a:solidFill>
                  <a:srgbClr val="7030A0"/>
                </a:solidFill>
                <a:latin typeface="Bookman Old Style" panose="02050604050505020204" pitchFamily="18" charset="0"/>
                <a:ea typeface="Times New Roman" panose="02020603050405020304" pitchFamily="18" charset="0"/>
              </a:rPr>
              <a:t>माइलिन आवरण</a:t>
            </a:r>
            <a:r>
              <a:rPr lang="en-US" sz="3200" u="sng" dirty="0">
                <a:solidFill>
                  <a:srgbClr val="7030A0"/>
                </a:solidFill>
                <a:effectLst/>
                <a:latin typeface="Bookman Old Style" panose="02050604050505020204" pitchFamily="18" charset="0"/>
                <a:ea typeface="Times New Roman" panose="02020603050405020304" pitchFamily="18" charset="0"/>
                <a:cs typeface="Mangal" panose="02040503050203030202" pitchFamily="18" charset="0"/>
              </a:rPr>
              <a:t> –</a:t>
            </a:r>
          </a:p>
          <a:p>
            <a:pPr lvl="0" algn="just">
              <a:lnSpc>
                <a:spcPct val="115000"/>
              </a:lnSpc>
              <a:spcAft>
                <a:spcPts val="1000"/>
              </a:spcAft>
              <a:tabLst>
                <a:tab pos="342900" algn="l"/>
              </a:tabLst>
            </a:pPr>
            <a:r>
              <a:rPr lang="hi-IN" sz="3200" dirty="0">
                <a:latin typeface="Bookman Old Style" panose="02050604050505020204" pitchFamily="18" charset="0"/>
                <a:ea typeface="Times New Roman" panose="02020603050405020304" pitchFamily="18" charset="0"/>
              </a:rPr>
              <a:t>अक्षतंतु के लिए एक इन्सुलेटर के रूप में कार्य करता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तंत्रिका आवेगों के मार्ग को तेज़ करता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अक्षीय बेलन को चोट और दबाव से बचाता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संभवतः, अक्षतंतु को पोषक तत्वों की आपूर्ति में सहायता करता है</a:t>
            </a:r>
            <a:endParaRPr lang="en-IN" dirty="0"/>
          </a:p>
        </p:txBody>
      </p:sp>
    </p:spTree>
    <p:extLst>
      <p:ext uri="{BB962C8B-B14F-4D97-AF65-F5344CB8AC3E}">
        <p14:creationId xmlns:p14="http://schemas.microsoft.com/office/powerpoint/2010/main" val="340758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98F4916-F139-4F20-8006-3368167725A3}"/>
              </a:ext>
            </a:extLst>
          </p:cNvPr>
          <p:cNvSpPr txBox="1"/>
          <p:nvPr/>
        </p:nvSpPr>
        <p:spPr>
          <a:xfrm>
            <a:off x="877455" y="646545"/>
            <a:ext cx="10538689" cy="4846455"/>
          </a:xfrm>
          <a:prstGeom prst="rect">
            <a:avLst/>
          </a:prstGeom>
          <a:noFill/>
        </p:spPr>
        <p:txBody>
          <a:bodyPr wrap="square" rtlCol="0">
            <a:spAutoFit/>
          </a:bodyPr>
          <a:lstStyle/>
          <a:p>
            <a:pPr lvl="0" algn="just">
              <a:lnSpc>
                <a:spcPct val="115000"/>
              </a:lnSpc>
              <a:spcAft>
                <a:spcPts val="1000"/>
              </a:spcAft>
            </a:pPr>
            <a:r>
              <a:rPr lang="hi-IN" sz="3200" u="sng" dirty="0">
                <a:solidFill>
                  <a:srgbClr val="7030A0"/>
                </a:solidFill>
                <a:latin typeface="Bookman Old Style" panose="02050604050505020204" pitchFamily="18" charset="0"/>
                <a:ea typeface="Times New Roman" panose="02020603050405020304" pitchFamily="18" charset="0"/>
              </a:rPr>
              <a:t>रन्वियर का नोड</a:t>
            </a:r>
            <a:r>
              <a:rPr lang="en-US" sz="3200" u="sng" dirty="0">
                <a:solidFill>
                  <a:srgbClr val="7030A0"/>
                </a:solidFill>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u="sng"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माइलिन आवरण निरंतर नहीं होता (लगभग 1 मिमी के अंतराल पर अनुपस्थित)</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माइलिन आवरण के बीच के रिक्त स्थान को रैनवियर नोड्स कहा जाता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यह मेडुलेटेड तंतुओं के साथ तंत्रिका आवेगों के संचरण के लिए आवश्यक है</a:t>
            </a: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9904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13FA297-8673-41D8-98DE-B39A36875BB0}"/>
              </a:ext>
            </a:extLst>
          </p:cNvPr>
          <p:cNvSpPr txBox="1"/>
          <p:nvPr/>
        </p:nvSpPr>
        <p:spPr>
          <a:xfrm>
            <a:off x="932872" y="711201"/>
            <a:ext cx="10390909" cy="4679230"/>
          </a:xfrm>
          <a:prstGeom prst="rect">
            <a:avLst/>
          </a:prstGeom>
          <a:noFill/>
        </p:spPr>
        <p:txBody>
          <a:bodyPr wrap="square" rtlCol="0">
            <a:spAutoFit/>
          </a:bodyPr>
          <a:lstStyle/>
          <a:p>
            <a:pPr algn="ctr">
              <a:lnSpc>
                <a:spcPct val="115000"/>
              </a:lnSpc>
              <a:spcAft>
                <a:spcPts val="1000"/>
              </a:spcAft>
            </a:pPr>
            <a:r>
              <a:rPr lang="hi-IN" sz="3200" b="1" u="sng" dirty="0">
                <a:solidFill>
                  <a:srgbClr val="7030A0"/>
                </a:solidFill>
                <a:latin typeface="Calibri" panose="020F0502020204030204" pitchFamily="34" charset="0"/>
                <a:ea typeface="Times New Roman" panose="02020603050405020304" pitchFamily="18" charset="0"/>
              </a:rPr>
              <a:t>केंद्रीय तंत्रिका तंत्र</a:t>
            </a:r>
          </a:p>
          <a:p>
            <a:pPr algn="ctr">
              <a:lnSpc>
                <a:spcPct val="115000"/>
              </a:lnSpc>
              <a:spcAft>
                <a:spcPts val="1000"/>
              </a:spcAft>
            </a:pPr>
            <a:r>
              <a:rPr lang="hi-IN" sz="3200" b="1" u="sng" dirty="0">
                <a:solidFill>
                  <a:srgbClr val="7030A0"/>
                </a:solidFill>
                <a:latin typeface="Calibri" panose="020F0502020204030204" pitchFamily="34" charset="0"/>
                <a:ea typeface="Times New Roman" panose="02020603050405020304" pitchFamily="18" charset="0"/>
              </a:rPr>
              <a:t>मस्तिष्क - आवरण/भाग/कार्य</a:t>
            </a:r>
            <a:r>
              <a:rPr lang="en-US" sz="3200" b="1" u="none" strike="noStrike" dirty="0">
                <a:effectLst/>
                <a:latin typeface="Calibri" panose="020F0502020204030204" pitchFamily="34"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hi-IN" sz="3200" dirty="0">
                <a:latin typeface="Bookman Old Style" panose="02050604050505020204" pitchFamily="18" charset="0"/>
                <a:ea typeface="Times New Roman" panose="02020603050405020304" pitchFamily="18" charset="0"/>
              </a:rPr>
              <a:t>इसे 'सेरेब्रो-स्पाइनल सिस्टम' भी कहा जाता है। इसमें शामिल हैं:</a:t>
            </a:r>
          </a:p>
          <a:p>
            <a:pPr marL="342900" lvl="0" indent="-342900" algn="just">
              <a:lnSpc>
                <a:spcPct val="115000"/>
              </a:lnSpc>
              <a:spcAft>
                <a:spcPts val="1000"/>
              </a:spcAft>
              <a:buFont typeface="Wingdings" panose="05000000000000000000" pitchFamily="2" charset="2"/>
              <a:buChar char=""/>
              <a:tabLst>
                <a:tab pos="457200" algn="l"/>
              </a:tabLst>
            </a:pPr>
            <a:r>
              <a:rPr lang="hi-IN" sz="3200" dirty="0">
                <a:latin typeface="Bookman Old Style" panose="02050604050505020204" pitchFamily="18" charset="0"/>
                <a:ea typeface="Times New Roman" panose="02020603050405020304" pitchFamily="18" charset="0"/>
              </a:rPr>
              <a:t>मस्तिष्क और उसकी तंत्रिकाएँ</a:t>
            </a:r>
          </a:p>
          <a:p>
            <a:pPr marL="342900" lvl="0" indent="-342900" algn="just">
              <a:lnSpc>
                <a:spcPct val="115000"/>
              </a:lnSpc>
              <a:spcAft>
                <a:spcPts val="1000"/>
              </a:spcAft>
              <a:buFont typeface="Wingdings" panose="05000000000000000000" pitchFamily="2" charset="2"/>
              <a:buChar char=""/>
              <a:tabLst>
                <a:tab pos="457200" algn="l"/>
              </a:tabLst>
            </a:pPr>
            <a:r>
              <a:rPr lang="hi-IN" sz="3200" dirty="0">
                <a:latin typeface="Bookman Old Style" panose="02050604050505020204" pitchFamily="18" charset="0"/>
                <a:ea typeface="Times New Roman" panose="02020603050405020304" pitchFamily="18" charset="0"/>
              </a:rPr>
              <a:t>रीढ़ की हड्डी और उसकी तंत्रिकाएँ</a:t>
            </a:r>
          </a:p>
          <a:p>
            <a:pPr marL="342900" lvl="0" indent="-342900" algn="just">
              <a:lnSpc>
                <a:spcPct val="115000"/>
              </a:lnSpc>
              <a:spcAft>
                <a:spcPts val="1000"/>
              </a:spcAft>
              <a:buFont typeface="Wingdings" panose="05000000000000000000" pitchFamily="2" charset="2"/>
              <a:buChar char=""/>
              <a:tabLst>
                <a:tab pos="457200" algn="l"/>
              </a:tabLst>
            </a:pPr>
            <a:r>
              <a:rPr lang="hi-IN" sz="3200" dirty="0">
                <a:latin typeface="Bookman Old Style" panose="02050604050505020204" pitchFamily="18" charset="0"/>
                <a:ea typeface="Times New Roman" panose="02020603050405020304" pitchFamily="18" charset="0"/>
              </a:rPr>
              <a:t>सेरेब्रो-स्पाइनल द्रव</a:t>
            </a:r>
            <a:endParaRPr lang="en-IN" dirty="0"/>
          </a:p>
        </p:txBody>
      </p:sp>
    </p:spTree>
    <p:extLst>
      <p:ext uri="{BB962C8B-B14F-4D97-AF65-F5344CB8AC3E}">
        <p14:creationId xmlns:p14="http://schemas.microsoft.com/office/powerpoint/2010/main" val="408554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xmlns="" id="{0DB23FC9-9876-447A-B3DC-1871CBD07D5C}"/>
              </a:ext>
            </a:extLst>
          </p:cNvPr>
          <p:cNvPicPr>
            <a:picLocks noChangeAspect="1"/>
          </p:cNvPicPr>
          <p:nvPr/>
        </p:nvPicPr>
        <p:blipFill>
          <a:blip r:embed="rId2"/>
          <a:srcRect/>
          <a:stretch>
            <a:fillRect/>
          </a:stretch>
        </p:blipFill>
        <p:spPr bwMode="auto">
          <a:xfrm>
            <a:off x="1464817" y="603849"/>
            <a:ext cx="8639765" cy="5615796"/>
          </a:xfrm>
          <a:prstGeom prst="rect">
            <a:avLst/>
          </a:prstGeom>
          <a:noFill/>
          <a:ln w="9525">
            <a:noFill/>
            <a:miter lim="800000"/>
            <a:headEnd/>
            <a:tailEnd/>
          </a:ln>
        </p:spPr>
      </p:pic>
      <p:sp>
        <p:nvSpPr>
          <p:cNvPr id="4" name="TextBox 3">
            <a:extLst>
              <a:ext uri="{FF2B5EF4-FFF2-40B4-BE49-F238E27FC236}">
                <a16:creationId xmlns:a16="http://schemas.microsoft.com/office/drawing/2014/main" xmlns="" id="{81DA860D-6EC8-400E-B147-1B98D3C0CC0E}"/>
              </a:ext>
            </a:extLst>
          </p:cNvPr>
          <p:cNvSpPr txBox="1"/>
          <p:nvPr/>
        </p:nvSpPr>
        <p:spPr>
          <a:xfrm>
            <a:off x="9028591" y="1429305"/>
            <a:ext cx="1783000" cy="369332"/>
          </a:xfrm>
          <a:prstGeom prst="rect">
            <a:avLst/>
          </a:prstGeom>
          <a:solidFill>
            <a:schemeClr val="bg1"/>
          </a:solidFill>
        </p:spPr>
        <p:txBody>
          <a:bodyPr wrap="square" rtlCol="0">
            <a:spAutoFit/>
          </a:bodyPr>
          <a:lstStyle/>
          <a:p>
            <a:r>
              <a:rPr lang="en-US" dirty="0"/>
              <a:t>LUMBIC SYSTEM</a:t>
            </a:r>
            <a:endParaRPr lang="en-IN" dirty="0"/>
          </a:p>
        </p:txBody>
      </p:sp>
    </p:spTree>
    <p:extLst>
      <p:ext uri="{BB962C8B-B14F-4D97-AF65-F5344CB8AC3E}">
        <p14:creationId xmlns:p14="http://schemas.microsoft.com/office/powerpoint/2010/main" val="62869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91BF46-5A6A-4514-A5A7-7704135ABCEB}"/>
              </a:ext>
            </a:extLst>
          </p:cNvPr>
          <p:cNvSpPr txBox="1"/>
          <p:nvPr/>
        </p:nvSpPr>
        <p:spPr>
          <a:xfrm>
            <a:off x="683491" y="665018"/>
            <a:ext cx="10898909" cy="3736664"/>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tabLst>
                <a:tab pos="457200" algn="l"/>
              </a:tabLst>
            </a:pPr>
            <a:r>
              <a:rPr lang="hi-IN" sz="3200" dirty="0">
                <a:latin typeface="Bookman Old Style" panose="02050604050505020204" pitchFamily="18" charset="0"/>
                <a:ea typeface="Times New Roman" panose="02020603050405020304" pitchFamily="18" charset="0"/>
              </a:rPr>
              <a:t>कपाल गुहा में स्थित</a:t>
            </a:r>
          </a:p>
          <a:p>
            <a:pPr marL="342900" lvl="0" indent="-342900" algn="just">
              <a:lnSpc>
                <a:spcPct val="115000"/>
              </a:lnSpc>
              <a:spcAft>
                <a:spcPts val="1000"/>
              </a:spcAft>
              <a:buFont typeface="Symbol" panose="05050102010706020507" pitchFamily="18" charset="2"/>
              <a:buChar char=""/>
              <a:tabLst>
                <a:tab pos="457200" algn="l"/>
              </a:tabLst>
            </a:pPr>
            <a:r>
              <a:rPr lang="hi-IN" sz="3200" dirty="0">
                <a:latin typeface="Bookman Old Style" panose="02050604050505020204" pitchFamily="18" charset="0"/>
                <a:ea typeface="Times New Roman" panose="02020603050405020304" pitchFamily="18" charset="0"/>
              </a:rPr>
              <a:t>लगभग 2 किलोग्राम वजन</a:t>
            </a:r>
          </a:p>
          <a:p>
            <a:pPr marL="342900" lvl="0" indent="-342900" algn="just">
              <a:lnSpc>
                <a:spcPct val="115000"/>
              </a:lnSpc>
              <a:spcAft>
                <a:spcPts val="1000"/>
              </a:spcAft>
              <a:buFont typeface="Symbol" panose="05050102010706020507" pitchFamily="18" charset="2"/>
              <a:buChar char=""/>
              <a:tabLst>
                <a:tab pos="457200" algn="l"/>
              </a:tabLst>
            </a:pPr>
            <a:r>
              <a:rPr lang="hi-IN" sz="3200" dirty="0">
                <a:latin typeface="Bookman Old Style" panose="02050604050505020204" pitchFamily="18" charset="0"/>
                <a:ea typeface="Times New Roman" panose="02020603050405020304" pitchFamily="18" charset="0"/>
              </a:rPr>
              <a:t>दो पालियों (गोलार्धों) से मिलकर बना है, जो केंद्र में जुड़े हुए हैं</a:t>
            </a:r>
          </a:p>
          <a:p>
            <a:pPr marL="342900" lvl="0" indent="-342900" algn="just">
              <a:lnSpc>
                <a:spcPct val="115000"/>
              </a:lnSpc>
              <a:spcAft>
                <a:spcPts val="1000"/>
              </a:spcAft>
              <a:buFont typeface="Symbol" panose="05050102010706020507" pitchFamily="18" charset="2"/>
              <a:buChar char=""/>
              <a:tabLst>
                <a:tab pos="457200" algn="l"/>
              </a:tabLst>
            </a:pPr>
            <a:r>
              <a:rPr lang="hi-IN" sz="3200" dirty="0">
                <a:latin typeface="Bookman Old Style" panose="02050604050505020204" pitchFamily="18" charset="0"/>
                <a:ea typeface="Times New Roman" panose="02020603050405020304" pitchFamily="18" charset="0"/>
              </a:rPr>
              <a:t>'मेनिन्जेस' नामक झिल्लियों की तीन परतों से ढका हुआ</a:t>
            </a: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Wingdings" panose="05000000000000000000" pitchFamily="2" charset="2"/>
              <a:buChar char=""/>
            </a:pPr>
            <a:endParaRPr lang="en-IN"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38668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18C922-36A9-1153-0BF9-827DB96A3165}"/>
              </a:ext>
            </a:extLst>
          </p:cNvPr>
          <p:cNvSpPr txBox="1"/>
          <p:nvPr/>
        </p:nvSpPr>
        <p:spPr>
          <a:xfrm>
            <a:off x="775855" y="471055"/>
            <a:ext cx="10649527" cy="5928931"/>
          </a:xfrm>
          <a:prstGeom prst="rect">
            <a:avLst/>
          </a:prstGeom>
          <a:noFill/>
        </p:spPr>
        <p:txBody>
          <a:bodyPr wrap="square">
            <a:spAutoFit/>
          </a:bodyPr>
          <a:lstStyle/>
          <a:p>
            <a:pPr marL="742950" lvl="1" indent="-285750" algn="just">
              <a:lnSpc>
                <a:spcPct val="115000"/>
              </a:lnSpc>
              <a:spcAft>
                <a:spcPts val="1000"/>
              </a:spcAft>
              <a:buFont typeface="Wingdings" panose="05000000000000000000" pitchFamily="2" charset="2"/>
              <a:buChar char=""/>
            </a:pPr>
            <a:r>
              <a:rPr lang="hi-IN" sz="3200" u="sng" dirty="0">
                <a:latin typeface="Bookman Old Style" panose="02050604050505020204" pitchFamily="18" charset="0"/>
                <a:ea typeface="Times New Roman" panose="02020603050405020304" pitchFamily="18" charset="0"/>
              </a:rPr>
              <a:t>ड्यूरा मैटर</a:t>
            </a:r>
            <a:r>
              <a:rPr lang="en-US" sz="3200" u="sng" dirty="0">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hi-IN" sz="3200" dirty="0">
                <a:latin typeface="Bookman Old Style" panose="02050604050505020204" pitchFamily="18" charset="0"/>
                <a:ea typeface="Times New Roman" panose="02020603050405020304" pitchFamily="18" charset="0"/>
              </a:rPr>
              <a:t>रेशेदार, सबसे बाहरी परत</a:t>
            </a:r>
          </a:p>
          <a:p>
            <a:pPr marL="742950" lvl="1" indent="-285750" algn="just">
              <a:lnSpc>
                <a:spcPct val="115000"/>
              </a:lnSpc>
              <a:spcAft>
                <a:spcPts val="1000"/>
              </a:spcAft>
              <a:buFont typeface="Courier New" panose="02070309020205020404" pitchFamily="49" charset="0"/>
              <a:buChar char="o"/>
              <a:tabLst>
                <a:tab pos="914400" algn="l"/>
              </a:tabLst>
            </a:pPr>
            <a:r>
              <a:rPr lang="hi-IN" sz="3200" dirty="0">
                <a:latin typeface="Bookman Old Style" panose="02050604050505020204" pitchFamily="18" charset="0"/>
                <a:ea typeface="Times New Roman" panose="02020603050405020304" pitchFamily="18" charset="0"/>
              </a:rPr>
              <a:t>दरांती के आकार की तह दोनों गोलार्धों को अलग करती है - 'फाल्क्स सेरेब्री'</a:t>
            </a:r>
          </a:p>
          <a:p>
            <a:pPr marL="742950" lvl="1" indent="-285750" algn="just">
              <a:lnSpc>
                <a:spcPct val="115000"/>
              </a:lnSpc>
              <a:spcAft>
                <a:spcPts val="1000"/>
              </a:spcAft>
              <a:buFont typeface="Courier New" panose="02070309020205020404" pitchFamily="49" charset="0"/>
              <a:buChar char="o"/>
              <a:tabLst>
                <a:tab pos="914400" algn="l"/>
              </a:tabLst>
            </a:pPr>
            <a:r>
              <a:rPr lang="hi-IN" sz="3200" dirty="0">
                <a:latin typeface="Bookman Old Style" panose="02050604050505020204" pitchFamily="18" charset="0"/>
                <a:ea typeface="Times New Roman" panose="02020603050405020304" pitchFamily="18" charset="0"/>
              </a:rPr>
              <a:t>एक और तह सेरिब्रम और सेरिबैलम को अलग करती है - 'टेंटोरियम सेरेबेली'</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Wingdings" panose="05000000000000000000" pitchFamily="2" charset="2"/>
              <a:buChar char=""/>
            </a:pPr>
            <a:r>
              <a:rPr lang="hi-IN" sz="3200" u="sng" dirty="0">
                <a:latin typeface="Bookman Old Style" panose="02050604050505020204" pitchFamily="18" charset="0"/>
                <a:ea typeface="Times New Roman" panose="02020603050405020304" pitchFamily="18" charset="0"/>
              </a:rPr>
              <a:t>अर्कनोइड मेटर</a:t>
            </a:r>
            <a:r>
              <a:rPr lang="en-US" sz="3200" u="sng" dirty="0">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hi-IN" sz="3200" dirty="0">
                <a:latin typeface="Bookman Old Style" panose="02050604050505020204" pitchFamily="18" charset="0"/>
                <a:ea typeface="Times New Roman" panose="02020603050405020304" pitchFamily="18" charset="0"/>
              </a:rPr>
              <a:t>मध्य परत</a:t>
            </a:r>
          </a:p>
          <a:p>
            <a:pPr marL="742950" lvl="1" indent="-285750" algn="just">
              <a:lnSpc>
                <a:spcPct val="115000"/>
              </a:lnSpc>
              <a:spcAft>
                <a:spcPts val="1000"/>
              </a:spcAft>
              <a:buFont typeface="Courier New" panose="02070309020205020404" pitchFamily="49" charset="0"/>
              <a:buChar char="o"/>
              <a:tabLst>
                <a:tab pos="914400" algn="l"/>
              </a:tabLst>
            </a:pPr>
            <a:r>
              <a:rPr lang="hi-IN" sz="3200" dirty="0">
                <a:latin typeface="Bookman Old Style" panose="02050604050505020204" pitchFamily="18" charset="0"/>
                <a:ea typeface="Times New Roman" panose="02020603050405020304" pitchFamily="18" charset="0"/>
              </a:rPr>
              <a:t>ड्यूरा मेटर से निकटता से जुड़ी हुई</a:t>
            </a:r>
            <a:endParaRPr lang="en-IN" sz="3200" dirty="0"/>
          </a:p>
        </p:txBody>
      </p:sp>
    </p:spTree>
    <p:extLst>
      <p:ext uri="{BB962C8B-B14F-4D97-AF65-F5344CB8AC3E}">
        <p14:creationId xmlns:p14="http://schemas.microsoft.com/office/powerpoint/2010/main" val="42883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F8A89F-CE4E-4BE2-B91A-0CBD21C466C6}"/>
              </a:ext>
            </a:extLst>
          </p:cNvPr>
          <p:cNvSpPr txBox="1"/>
          <p:nvPr/>
        </p:nvSpPr>
        <p:spPr>
          <a:xfrm>
            <a:off x="4554245" y="1216241"/>
            <a:ext cx="62143" cy="369332"/>
          </a:xfrm>
          <a:prstGeom prst="rect">
            <a:avLst/>
          </a:prstGeom>
          <a:noFill/>
        </p:spPr>
        <p:txBody>
          <a:bodyPr wrap="square" rtlCol="0">
            <a:spAutoFit/>
          </a:bodyPr>
          <a:lstStyle/>
          <a:p>
            <a:endParaRPr lang="en-IN" dirty="0"/>
          </a:p>
        </p:txBody>
      </p:sp>
      <p:sp>
        <p:nvSpPr>
          <p:cNvPr id="22" name="TextBox 21">
            <a:extLst>
              <a:ext uri="{FF2B5EF4-FFF2-40B4-BE49-F238E27FC236}">
                <a16:creationId xmlns:a16="http://schemas.microsoft.com/office/drawing/2014/main" xmlns="" id="{D45E8846-EFD8-44B1-95FC-E6AB6C27191E}"/>
              </a:ext>
            </a:extLst>
          </p:cNvPr>
          <p:cNvSpPr txBox="1"/>
          <p:nvPr/>
        </p:nvSpPr>
        <p:spPr>
          <a:xfrm>
            <a:off x="4962617" y="2539014"/>
            <a:ext cx="184731" cy="369332"/>
          </a:xfrm>
          <a:prstGeom prst="rect">
            <a:avLst/>
          </a:prstGeom>
          <a:noFill/>
        </p:spPr>
        <p:txBody>
          <a:bodyPr wrap="none" rtlCol="0">
            <a:spAutoFit/>
          </a:bodyPr>
          <a:lstStyle/>
          <a:p>
            <a:endParaRPr lang="en-IN" dirty="0"/>
          </a:p>
        </p:txBody>
      </p:sp>
      <p:sp>
        <p:nvSpPr>
          <p:cNvPr id="43" name="TextBox 42">
            <a:extLst>
              <a:ext uri="{FF2B5EF4-FFF2-40B4-BE49-F238E27FC236}">
                <a16:creationId xmlns:a16="http://schemas.microsoft.com/office/drawing/2014/main" xmlns="" id="{E0383557-9354-4410-941D-C075BD26AB92}"/>
              </a:ext>
            </a:extLst>
          </p:cNvPr>
          <p:cNvSpPr txBox="1"/>
          <p:nvPr/>
        </p:nvSpPr>
        <p:spPr>
          <a:xfrm>
            <a:off x="591127" y="540928"/>
            <a:ext cx="10760363" cy="2959785"/>
          </a:xfrm>
          <a:prstGeom prst="rect">
            <a:avLst/>
          </a:prstGeom>
          <a:noFill/>
        </p:spPr>
        <p:txBody>
          <a:bodyPr wrap="square" rtlCol="0">
            <a:spAutoFit/>
          </a:bodyPr>
          <a:lstStyle/>
          <a:p>
            <a:endParaRPr lang="en-IN" sz="3200" dirty="0">
              <a:effectLst/>
            </a:endParaRPr>
          </a:p>
          <a:p>
            <a:pPr marL="742950" lvl="1" indent="-285750" algn="just">
              <a:lnSpc>
                <a:spcPct val="115000"/>
              </a:lnSpc>
              <a:spcAft>
                <a:spcPts val="1000"/>
              </a:spcAft>
              <a:buFont typeface="Courier New" panose="02070309020205020404" pitchFamily="49" charset="0"/>
              <a:buChar char="o"/>
              <a:tabLst>
                <a:tab pos="914400" algn="l"/>
              </a:tabLst>
            </a:pPr>
            <a:r>
              <a:rPr lang="hi-IN" sz="3200" dirty="0">
                <a:latin typeface="Bookman Old Style" panose="02050604050505020204" pitchFamily="18" charset="0"/>
                <a:ea typeface="Times New Roman" panose="02020603050405020304" pitchFamily="18" charset="0"/>
              </a:rPr>
              <a:t>इसमें अंतर्निहित ऊतक को रक्त की आपूर्ति करने वाली रक्त वाहिकाएं होती हैं</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3200" dirty="0">
                <a:latin typeface="Bookman Old Style" panose="02050604050505020204" pitchFamily="18" charset="0"/>
                <a:ea typeface="Times New Roman" panose="02020603050405020304" pitchFamily="18" charset="0"/>
              </a:rPr>
              <a:t>सब-एराक्नॉइड स्पेस एराक्नॉइड परत के नीचे स्थित होता है और इसमें</a:t>
            </a:r>
            <a:r>
              <a:rPr lang="en-IN" sz="3200" dirty="0">
                <a:latin typeface="Bookman Old Style" panose="02050604050505020204" pitchFamily="18" charset="0"/>
                <a:ea typeface="Times New Roman" panose="02020603050405020304" pitchFamily="18" charset="0"/>
              </a:rPr>
              <a:t>-</a:t>
            </a:r>
            <a:r>
              <a:rPr lang="hi-IN" sz="3200" dirty="0">
                <a:latin typeface="Bookman Old Style" panose="02050604050505020204" pitchFamily="18" charset="0"/>
                <a:ea typeface="Times New Roman" panose="02020603050405020304" pitchFamily="18" charset="0"/>
              </a:rPr>
              <a:t>सेरेब्रो-स्पाइनल द्रव होता है</a:t>
            </a:r>
            <a:endParaRPr lang="en-IN" dirty="0"/>
          </a:p>
        </p:txBody>
      </p:sp>
    </p:spTree>
    <p:extLst>
      <p:ext uri="{BB962C8B-B14F-4D97-AF65-F5344CB8AC3E}">
        <p14:creationId xmlns:p14="http://schemas.microsoft.com/office/powerpoint/2010/main" val="476966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92A6288-BE02-8D1D-B965-3F12F988FB27}"/>
              </a:ext>
            </a:extLst>
          </p:cNvPr>
          <p:cNvSpPr txBox="1"/>
          <p:nvPr/>
        </p:nvSpPr>
        <p:spPr>
          <a:xfrm>
            <a:off x="637309" y="637309"/>
            <a:ext cx="10631055" cy="5016758"/>
          </a:xfrm>
          <a:prstGeom prst="rect">
            <a:avLst/>
          </a:prstGeom>
          <a:noFill/>
        </p:spPr>
        <p:txBody>
          <a:bodyPr wrap="square" rtlCol="0">
            <a:spAutoFit/>
          </a:bodyPr>
          <a:lstStyle/>
          <a:p>
            <a:r>
              <a:rPr lang="en-US" sz="2400" dirty="0"/>
              <a:t>                                                   </a:t>
            </a:r>
            <a:r>
              <a:rPr lang="hi-IN" sz="2400" b="1" u="sng" dirty="0">
                <a:solidFill>
                  <a:srgbClr val="00B0F0"/>
                </a:solidFill>
              </a:rPr>
              <a:t>तंत्रिका तंत्र</a:t>
            </a:r>
            <a:endParaRPr lang="en-US" sz="2400" dirty="0"/>
          </a:p>
          <a:p>
            <a:r>
              <a:rPr lang="en-IN" sz="2000" dirty="0"/>
              <a:t>                                                               ↓</a:t>
            </a:r>
          </a:p>
          <a:p>
            <a:r>
              <a:rPr lang="en-IN" sz="2000" dirty="0"/>
              <a:t>↓………………………………………………………………….↓</a:t>
            </a:r>
          </a:p>
          <a:p>
            <a:r>
              <a:rPr lang="en-IN" sz="3200" dirty="0"/>
              <a:t>CNS                                                       PNS CONSIST OF SPINAL MIXED AND CRENIAL</a:t>
            </a:r>
          </a:p>
          <a:p>
            <a:r>
              <a:rPr lang="en-IN" sz="3200" dirty="0"/>
              <a:t>BRAIN                                                     SENSORY AND MOTOR</a:t>
            </a:r>
          </a:p>
          <a:p>
            <a:r>
              <a:rPr lang="en-IN" sz="3200" dirty="0"/>
              <a:t>SPINAL CORD                                     SOMATIC VOLUNTARY </a:t>
            </a:r>
          </a:p>
          <a:p>
            <a:r>
              <a:rPr lang="en-IN" sz="3200" dirty="0"/>
              <a:t>NERVES                                                VISCERAL AND AUTONOMIC</a:t>
            </a:r>
          </a:p>
        </p:txBody>
      </p:sp>
    </p:spTree>
    <p:extLst>
      <p:ext uri="{BB962C8B-B14F-4D97-AF65-F5344CB8AC3E}">
        <p14:creationId xmlns:p14="http://schemas.microsoft.com/office/powerpoint/2010/main" val="971679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F677D67-C5DF-41A0-94BF-108B77A3B477}"/>
              </a:ext>
            </a:extLst>
          </p:cNvPr>
          <p:cNvGraphicFramePr>
            <a:graphicFrameLocks noGrp="1"/>
          </p:cNvGraphicFramePr>
          <p:nvPr>
            <p:extLst>
              <p:ext uri="{D42A27DB-BD31-4B8C-83A1-F6EECF244321}">
                <p14:modId xmlns:p14="http://schemas.microsoft.com/office/powerpoint/2010/main" val="390815882"/>
              </p:ext>
            </p:extLst>
          </p:nvPr>
        </p:nvGraphicFramePr>
        <p:xfrm>
          <a:off x="0" y="1"/>
          <a:ext cx="12192000" cy="7046866"/>
        </p:xfrm>
        <a:graphic>
          <a:graphicData uri="http://schemas.openxmlformats.org/drawingml/2006/table">
            <a:tbl>
              <a:tblPr firstRow="1" firstCol="1" lastRow="1" lastCol="1" bandRow="1" bandCol="1">
                <a:tableStyleId>{5C22544A-7EE6-4342-B048-85BDC9FD1C3A}</a:tableStyleId>
              </a:tblPr>
              <a:tblGrid>
                <a:gridCol w="1076611">
                  <a:extLst>
                    <a:ext uri="{9D8B030D-6E8A-4147-A177-3AD203B41FA5}">
                      <a16:colId xmlns:a16="http://schemas.microsoft.com/office/drawing/2014/main" xmlns="" val="3380519960"/>
                    </a:ext>
                  </a:extLst>
                </a:gridCol>
                <a:gridCol w="2367790">
                  <a:extLst>
                    <a:ext uri="{9D8B030D-6E8A-4147-A177-3AD203B41FA5}">
                      <a16:colId xmlns:a16="http://schemas.microsoft.com/office/drawing/2014/main" xmlns="" val="680862408"/>
                    </a:ext>
                  </a:extLst>
                </a:gridCol>
                <a:gridCol w="1791980">
                  <a:extLst>
                    <a:ext uri="{9D8B030D-6E8A-4147-A177-3AD203B41FA5}">
                      <a16:colId xmlns:a16="http://schemas.microsoft.com/office/drawing/2014/main" xmlns="" val="2460939318"/>
                    </a:ext>
                  </a:extLst>
                </a:gridCol>
                <a:gridCol w="3553773">
                  <a:extLst>
                    <a:ext uri="{9D8B030D-6E8A-4147-A177-3AD203B41FA5}">
                      <a16:colId xmlns:a16="http://schemas.microsoft.com/office/drawing/2014/main" xmlns="" val="3229951766"/>
                    </a:ext>
                  </a:extLst>
                </a:gridCol>
                <a:gridCol w="3401846">
                  <a:extLst>
                    <a:ext uri="{9D8B030D-6E8A-4147-A177-3AD203B41FA5}">
                      <a16:colId xmlns:a16="http://schemas.microsoft.com/office/drawing/2014/main" xmlns="" val="1287919103"/>
                    </a:ext>
                  </a:extLst>
                </a:gridCol>
              </a:tblGrid>
              <a:tr h="783056">
                <a:tc>
                  <a:txBody>
                    <a:bodyPr/>
                    <a:lstStyle/>
                    <a:p>
                      <a:pPr algn="ctr">
                        <a:lnSpc>
                          <a:spcPct val="115000"/>
                        </a:lnSpc>
                        <a:spcAft>
                          <a:spcPts val="1000"/>
                        </a:spcAft>
                      </a:pPr>
                      <a:r>
                        <a:rPr lang="hi-IN" sz="2400" dirty="0">
                          <a:solidFill>
                            <a:srgbClr val="FF0000"/>
                          </a:solidFill>
                          <a:effectLst/>
                        </a:rPr>
                        <a:t>तंत्रिका</a:t>
                      </a:r>
                      <a:endParaRPr lang="en-IN" sz="24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hi-IN" sz="2800" dirty="0">
                          <a:solidFill>
                            <a:srgbClr val="FF0000"/>
                          </a:solidFill>
                          <a:effectLst/>
                        </a:rPr>
                        <a:t>नाम</a:t>
                      </a:r>
                      <a:endParaRPr lang="en-IN" sz="28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hi-IN" sz="3200" dirty="0">
                          <a:solidFill>
                            <a:srgbClr val="FF0000"/>
                          </a:solidFill>
                          <a:effectLst/>
                        </a:rPr>
                        <a:t>प्रकार</a:t>
                      </a:r>
                      <a:endParaRPr lang="en-IN" sz="32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hi-IN" sz="3200" dirty="0">
                          <a:solidFill>
                            <a:srgbClr val="FF0000"/>
                          </a:solidFill>
                          <a:effectLst/>
                        </a:rPr>
                        <a:t>वितरण</a:t>
                      </a:r>
                      <a:endParaRPr lang="en-IN" sz="32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hi-IN" sz="3600" dirty="0">
                          <a:solidFill>
                            <a:srgbClr val="FF0000"/>
                          </a:solidFill>
                          <a:effectLst/>
                        </a:rPr>
                        <a:t>कार्य</a:t>
                      </a:r>
                      <a:endParaRPr lang="en-IN" sz="36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603984658"/>
                  </a:ext>
                </a:extLst>
              </a:tr>
              <a:tr h="2158450">
                <a:tc>
                  <a:txBody>
                    <a:bodyPr/>
                    <a:lstStyle/>
                    <a:p>
                      <a:pPr algn="ctr">
                        <a:lnSpc>
                          <a:spcPct val="115000"/>
                        </a:lnSpc>
                        <a:spcAft>
                          <a:spcPts val="1000"/>
                        </a:spcAft>
                      </a:pPr>
                      <a:r>
                        <a:rPr lang="en-US" sz="1100" dirty="0">
                          <a:effectLst/>
                        </a:rPr>
                        <a:t>I</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सूंघनेवाला</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नाक में तारे और घ्राण बल्ब तक जाता है</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4000" dirty="0">
                          <a:effectLst/>
                        </a:rPr>
                        <a:t>गंध</a:t>
                      </a:r>
                      <a:r>
                        <a:rPr lang="en-US" sz="4000" dirty="0">
                          <a:effectLst/>
                        </a:rPr>
                        <a:t> </a:t>
                      </a:r>
                      <a:endParaRPr lang="en-IN" sz="4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344388156"/>
                  </a:ext>
                </a:extLst>
              </a:tr>
              <a:tr h="2158450">
                <a:tc>
                  <a:txBody>
                    <a:bodyPr/>
                    <a:lstStyle/>
                    <a:p>
                      <a:pPr algn="ctr">
                        <a:lnSpc>
                          <a:spcPct val="115000"/>
                        </a:lnSpc>
                        <a:spcAft>
                          <a:spcPts val="1000"/>
                        </a:spcAft>
                      </a:pPr>
                      <a:r>
                        <a:rPr lang="en-US" sz="1100">
                          <a:effectLst/>
                        </a:rPr>
                        <a:t>II</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ऑप्टिक</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धार्मिक से शुरू हुई जेनेटिक जेनेटिक बॉडी तक</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600" dirty="0">
                          <a:effectLst/>
                        </a:rPr>
                        <a:t>दृष्टि</a:t>
                      </a:r>
                      <a:r>
                        <a:rPr lang="en-US" sz="3600" dirty="0">
                          <a:effectLst/>
                        </a:rPr>
                        <a:t> </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969269334"/>
                  </a:ext>
                </a:extLst>
              </a:tr>
              <a:tr h="1614881">
                <a:tc>
                  <a:txBody>
                    <a:bodyPr/>
                    <a:lstStyle/>
                    <a:p>
                      <a:pPr algn="ctr">
                        <a:lnSpc>
                          <a:spcPct val="115000"/>
                        </a:lnSpc>
                        <a:spcAft>
                          <a:spcPts val="1000"/>
                        </a:spcAft>
                      </a:pPr>
                      <a:r>
                        <a:rPr lang="en-US" sz="1100">
                          <a:effectLst/>
                        </a:rPr>
                        <a:t>III</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2800" dirty="0">
                          <a:effectLst/>
                        </a:rPr>
                        <a:t>नेत्र-प्रेरक</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मोटर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2800" dirty="0">
                          <a:effectLst/>
                        </a:rPr>
                        <a:t>मध्य मस्तिष्क में उत्पन्न होता है और आंख की मांसपेशियों में समाप्त होता है</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आँखों की गतिविधियाँ</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2137297667"/>
                  </a:ext>
                </a:extLst>
              </a:tr>
            </a:tbl>
          </a:graphicData>
        </a:graphic>
      </p:graphicFrame>
      <p:sp>
        <p:nvSpPr>
          <p:cNvPr id="5" name="Rectangle 1">
            <a:extLst>
              <a:ext uri="{FF2B5EF4-FFF2-40B4-BE49-F238E27FC236}">
                <a16:creationId xmlns:a16="http://schemas.microsoft.com/office/drawing/2014/main" xmlns="" id="{3E321C99-57DF-4191-91C2-A4E04F4FA982}"/>
              </a:ext>
            </a:extLst>
          </p:cNvPr>
          <p:cNvSpPr>
            <a:spLocks noChangeArrowheads="1"/>
          </p:cNvSpPr>
          <p:nvPr/>
        </p:nvSpPr>
        <p:spPr bwMode="auto">
          <a:xfrm>
            <a:off x="8534399" y="2002066"/>
            <a:ext cx="26231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hi-IN" altLang="en-US" sz="3200" b="1" u="sng" dirty="0">
                <a:latin typeface="Calibri" panose="020F0502020204030204" pitchFamily="34" charset="0"/>
                <a:ea typeface="Times New Roman" panose="02020603050405020304" pitchFamily="18" charset="0"/>
              </a:rPr>
              <a:t>कपाल नसे</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xmlns="" id="{1D720652-BD24-D88D-BE63-44D13CD10B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0"/>
            <a:ext cx="1247775" cy="1098550"/>
          </a:xfrm>
          <a:prstGeom prst="rect">
            <a:avLst/>
          </a:prstGeom>
          <a:noFill/>
          <a:ln>
            <a:noFill/>
          </a:ln>
        </p:spPr>
      </p:pic>
    </p:spTree>
    <p:extLst>
      <p:ext uri="{BB962C8B-B14F-4D97-AF65-F5344CB8AC3E}">
        <p14:creationId xmlns:p14="http://schemas.microsoft.com/office/powerpoint/2010/main" val="395084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A2A9B86-538D-4249-A99A-2AE80B12FD46}"/>
              </a:ext>
            </a:extLst>
          </p:cNvPr>
          <p:cNvSpPr txBox="1"/>
          <p:nvPr/>
        </p:nvSpPr>
        <p:spPr>
          <a:xfrm>
            <a:off x="812801" y="609600"/>
            <a:ext cx="10603344" cy="5232202"/>
          </a:xfrm>
          <a:prstGeom prst="rect">
            <a:avLst/>
          </a:prstGeom>
          <a:noFill/>
        </p:spPr>
        <p:txBody>
          <a:bodyPr wrap="square" rtlCol="0">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rPr>
              <a:t>उद्देश्य</a:t>
            </a:r>
            <a:endParaRPr lang="en-IN" sz="2400" dirty="0">
              <a:effectLst/>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r>
              <a:rPr lang="hi-IN" sz="3200" dirty="0">
                <a:latin typeface="Calibri" panose="020F0502020204030204" pitchFamily="34" charset="0"/>
                <a:ea typeface="Times New Roman" panose="02020603050405020304" pitchFamily="18" charset="0"/>
              </a:rPr>
              <a:t>इस पाठ के पूरा होने पर, आप सक्षम हो जायेंगे</a:t>
            </a:r>
            <a:r>
              <a:rPr lang="en-US" sz="3200" dirty="0">
                <a:effectLst/>
                <a:latin typeface="Calibri" panose="020F0502020204030204" pitchFamily="34"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mj-lt"/>
              <a:buAutoNum type="arabicPeriod"/>
              <a:tabLst>
                <a:tab pos="457200" algn="l"/>
              </a:tabLst>
            </a:pPr>
            <a:r>
              <a:rPr lang="hi-IN" sz="3200" dirty="0">
                <a:latin typeface="Bookman Old Style" panose="02050604050505020204" pitchFamily="18" charset="0"/>
                <a:ea typeface="Times New Roman" panose="02020603050405020304" pitchFamily="18" charset="0"/>
              </a:rPr>
              <a:t>तंत्रिका तंत्र का परिचय</a:t>
            </a:r>
          </a:p>
          <a:p>
            <a:pPr marL="342900" lvl="0" indent="-342900" algn="just">
              <a:lnSpc>
                <a:spcPct val="115000"/>
              </a:lnSpc>
              <a:spcAft>
                <a:spcPts val="1000"/>
              </a:spcAft>
              <a:buFont typeface="+mj-lt"/>
              <a:buAutoNum type="arabicPeriod"/>
              <a:tabLst>
                <a:tab pos="457200" algn="l"/>
              </a:tabLst>
            </a:pPr>
            <a:r>
              <a:rPr lang="hi-IN" sz="3200" dirty="0">
                <a:latin typeface="Bookman Old Style" panose="02050604050505020204" pitchFamily="18" charset="0"/>
                <a:ea typeface="Times New Roman" panose="02020603050405020304" pitchFamily="18" charset="0"/>
              </a:rPr>
              <a:t>न्यूरॉन की संरचना और उसके भागों के बारे में जानने के लिए</a:t>
            </a:r>
          </a:p>
          <a:p>
            <a:pPr marL="342900" lvl="0" indent="-342900" algn="just">
              <a:lnSpc>
                <a:spcPct val="115000"/>
              </a:lnSpc>
              <a:spcAft>
                <a:spcPts val="1000"/>
              </a:spcAft>
              <a:buFont typeface="+mj-lt"/>
              <a:buAutoNum type="arabicPeriod"/>
              <a:tabLst>
                <a:tab pos="457200" algn="l"/>
              </a:tabLst>
            </a:pPr>
            <a:r>
              <a:rPr lang="hi-IN" sz="3200" dirty="0">
                <a:latin typeface="Bookman Old Style" panose="02050604050505020204" pitchFamily="18" charset="0"/>
                <a:ea typeface="Times New Roman" panose="02020603050405020304" pitchFamily="18" charset="0"/>
              </a:rPr>
              <a:t>केंद्रीय तंत्रिका तंत्र का परिचय</a:t>
            </a:r>
          </a:p>
          <a:p>
            <a:pPr marL="342900" lvl="0" indent="-342900" algn="just">
              <a:lnSpc>
                <a:spcPct val="115000"/>
              </a:lnSpc>
              <a:spcAft>
                <a:spcPts val="1000"/>
              </a:spcAft>
              <a:buFont typeface="+mj-lt"/>
              <a:buAutoNum type="arabicPeriod"/>
              <a:tabLst>
                <a:tab pos="457200" algn="l"/>
              </a:tabLst>
            </a:pPr>
            <a:r>
              <a:rPr lang="hi-IN" sz="3200" dirty="0">
                <a:latin typeface="Bookman Old Style" panose="02050604050505020204" pitchFamily="18" charset="0"/>
                <a:ea typeface="Times New Roman" panose="02020603050405020304" pitchFamily="18" charset="0"/>
              </a:rPr>
              <a:t>मस्तिष्क की संरचना और आवरण के बारे में जानने के लिए</a:t>
            </a:r>
          </a:p>
          <a:p>
            <a:pPr marL="342900" lvl="0" indent="-342900" algn="just">
              <a:lnSpc>
                <a:spcPct val="115000"/>
              </a:lnSpc>
              <a:spcAft>
                <a:spcPts val="1000"/>
              </a:spcAft>
              <a:buFont typeface="+mj-lt"/>
              <a:buAutoNum type="arabicPeriod"/>
              <a:tabLst>
                <a:tab pos="457200" algn="l"/>
              </a:tabLst>
            </a:pPr>
            <a:r>
              <a:rPr lang="hi-IN" sz="3200" dirty="0">
                <a:latin typeface="Bookman Old Style" panose="02050604050505020204" pitchFamily="18" charset="0"/>
                <a:ea typeface="Times New Roman" panose="02020603050405020304" pitchFamily="18" charset="0"/>
              </a:rPr>
              <a:t>मस्तिष्क के भागों के बारे में विस्तार से जानने के लिए</a:t>
            </a:r>
            <a:endParaRPr lang="en-IN" sz="2800" dirty="0"/>
          </a:p>
        </p:txBody>
      </p:sp>
    </p:spTree>
    <p:extLst>
      <p:ext uri="{BB962C8B-B14F-4D97-AF65-F5344CB8AC3E}">
        <p14:creationId xmlns:p14="http://schemas.microsoft.com/office/powerpoint/2010/main" val="2852781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8566989-7C50-48B6-817B-605BDB25B209}"/>
              </a:ext>
            </a:extLst>
          </p:cNvPr>
          <p:cNvGraphicFramePr>
            <a:graphicFrameLocks noGrp="1"/>
          </p:cNvGraphicFramePr>
          <p:nvPr>
            <p:extLst>
              <p:ext uri="{D42A27DB-BD31-4B8C-83A1-F6EECF244321}">
                <p14:modId xmlns:p14="http://schemas.microsoft.com/office/powerpoint/2010/main" val="2076608456"/>
              </p:ext>
            </p:extLst>
          </p:nvPr>
        </p:nvGraphicFramePr>
        <p:xfrm>
          <a:off x="0" y="0"/>
          <a:ext cx="12192000" cy="7767129"/>
        </p:xfrm>
        <a:graphic>
          <a:graphicData uri="http://schemas.openxmlformats.org/drawingml/2006/table">
            <a:tbl>
              <a:tblPr firstRow="1" firstCol="1" lastRow="1" lastCol="1" bandRow="1" bandCol="1">
                <a:tableStyleId>{5C22544A-7EE6-4342-B048-85BDC9FD1C3A}</a:tableStyleId>
              </a:tblPr>
              <a:tblGrid>
                <a:gridCol w="1173018">
                  <a:extLst>
                    <a:ext uri="{9D8B030D-6E8A-4147-A177-3AD203B41FA5}">
                      <a16:colId xmlns:a16="http://schemas.microsoft.com/office/drawing/2014/main" xmlns="" val="3307827282"/>
                    </a:ext>
                  </a:extLst>
                </a:gridCol>
                <a:gridCol w="2318327">
                  <a:extLst>
                    <a:ext uri="{9D8B030D-6E8A-4147-A177-3AD203B41FA5}">
                      <a16:colId xmlns:a16="http://schemas.microsoft.com/office/drawing/2014/main" xmlns="" val="366065307"/>
                    </a:ext>
                  </a:extLst>
                </a:gridCol>
                <a:gridCol w="1713145">
                  <a:extLst>
                    <a:ext uri="{9D8B030D-6E8A-4147-A177-3AD203B41FA5}">
                      <a16:colId xmlns:a16="http://schemas.microsoft.com/office/drawing/2014/main" xmlns="" val="1082242576"/>
                    </a:ext>
                  </a:extLst>
                </a:gridCol>
                <a:gridCol w="3614229">
                  <a:extLst>
                    <a:ext uri="{9D8B030D-6E8A-4147-A177-3AD203B41FA5}">
                      <a16:colId xmlns:a16="http://schemas.microsoft.com/office/drawing/2014/main" xmlns="" val="228394365"/>
                    </a:ext>
                  </a:extLst>
                </a:gridCol>
                <a:gridCol w="3373281">
                  <a:extLst>
                    <a:ext uri="{9D8B030D-6E8A-4147-A177-3AD203B41FA5}">
                      <a16:colId xmlns:a16="http://schemas.microsoft.com/office/drawing/2014/main" xmlns="" val="3118994171"/>
                    </a:ext>
                  </a:extLst>
                </a:gridCol>
              </a:tblGrid>
              <a:tr h="1545496">
                <a:tc>
                  <a:txBody>
                    <a:bodyPr/>
                    <a:lstStyle/>
                    <a:p>
                      <a:pPr algn="ctr">
                        <a:lnSpc>
                          <a:spcPct val="115000"/>
                        </a:lnSpc>
                        <a:spcAft>
                          <a:spcPts val="1000"/>
                        </a:spcAft>
                      </a:pPr>
                      <a:r>
                        <a:rPr lang="en-US" sz="3200" dirty="0">
                          <a:effectLst/>
                        </a:rPr>
                        <a:t>IV</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ट्रोक्लियर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मोटर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2800" dirty="0">
                          <a:solidFill>
                            <a:srgbClr val="FFFF00"/>
                          </a:solidFill>
                          <a:effectLst/>
                        </a:rPr>
                        <a:t>मध्य मस्तिष्क में उत्पन्न होता है और आंख की मांसपेशियों में समाप्त होता है</a:t>
                      </a:r>
                      <a:endParaRPr lang="en-IN" sz="2800" dirty="0">
                        <a:solidFill>
                          <a:srgbClr val="FFFF00"/>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आँखों की गतिविधियाँ</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1753337150"/>
                  </a:ext>
                </a:extLst>
              </a:tr>
              <a:tr h="3595179">
                <a:tc>
                  <a:txBody>
                    <a:bodyPr/>
                    <a:lstStyle/>
                    <a:p>
                      <a:pPr algn="ctr">
                        <a:lnSpc>
                          <a:spcPct val="115000"/>
                        </a:lnSpc>
                        <a:spcAft>
                          <a:spcPts val="1000"/>
                        </a:spcAft>
                      </a:pPr>
                      <a:r>
                        <a:rPr lang="en-US" sz="1100">
                          <a:effectLst/>
                        </a:rPr>
                        <a:t>V</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ट्राइजेमिनल</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मिश्रित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चबाने वाली मांसपेशियां और जबड़े, जबड़े और नेत्र संबंधी क्षेत्र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 मैंडिबुलर, मैक्सिलरी; नेत्र संबंधी</a:t>
                      </a:r>
                    </a:p>
                    <a:p>
                      <a:pPr>
                        <a:lnSpc>
                          <a:spcPct val="115000"/>
                        </a:lnSpc>
                        <a:spcAft>
                          <a:spcPts val="1000"/>
                        </a:spcAft>
                      </a:pPr>
                      <a:r>
                        <a:rPr lang="hi-IN" sz="3200" dirty="0">
                          <a:effectLst/>
                        </a:rPr>
                        <a:t>मोटर: चबाना</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1881929507"/>
                  </a:ext>
                </a:extLst>
              </a:tr>
              <a:tr h="1717325">
                <a:tc>
                  <a:txBody>
                    <a:bodyPr/>
                    <a:lstStyle/>
                    <a:p>
                      <a:pPr algn="ctr">
                        <a:lnSpc>
                          <a:spcPct val="115000"/>
                        </a:lnSpc>
                        <a:spcAft>
                          <a:spcPts val="1000"/>
                        </a:spcAft>
                      </a:pPr>
                      <a:r>
                        <a:rPr lang="en-US" sz="3200" dirty="0">
                          <a:effectLst/>
                        </a:rPr>
                        <a:t>VI</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अपकर्षिणी</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मोटर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यह पोन्स में उत्पन्न होता है और आंख की मांसपेशी में समाप्त होता है</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आँखों की गति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98162026"/>
                  </a:ext>
                </a:extLst>
              </a:tr>
            </a:tbl>
          </a:graphicData>
        </a:graphic>
      </p:graphicFrame>
      <p:pic>
        <p:nvPicPr>
          <p:cNvPr id="3" name="Picture 2">
            <a:extLst>
              <a:ext uri="{FF2B5EF4-FFF2-40B4-BE49-F238E27FC236}">
                <a16:creationId xmlns:a16="http://schemas.microsoft.com/office/drawing/2014/main" xmlns="" id="{F4195A12-6CB7-8778-BC46-ABDDAC3923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0"/>
            <a:ext cx="1247775" cy="1098550"/>
          </a:xfrm>
          <a:prstGeom prst="rect">
            <a:avLst/>
          </a:prstGeom>
          <a:noFill/>
          <a:ln>
            <a:noFill/>
          </a:ln>
        </p:spPr>
      </p:pic>
    </p:spTree>
    <p:extLst>
      <p:ext uri="{BB962C8B-B14F-4D97-AF65-F5344CB8AC3E}">
        <p14:creationId xmlns:p14="http://schemas.microsoft.com/office/powerpoint/2010/main" val="2098204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D9DF3BA-D9F6-A12D-2EBB-297FEE2A3214}"/>
              </a:ext>
            </a:extLst>
          </p:cNvPr>
          <p:cNvGraphicFramePr>
            <a:graphicFrameLocks noGrp="1"/>
          </p:cNvGraphicFramePr>
          <p:nvPr>
            <p:extLst>
              <p:ext uri="{D42A27DB-BD31-4B8C-83A1-F6EECF244321}">
                <p14:modId xmlns:p14="http://schemas.microsoft.com/office/powerpoint/2010/main" val="2955849598"/>
              </p:ext>
            </p:extLst>
          </p:nvPr>
        </p:nvGraphicFramePr>
        <p:xfrm>
          <a:off x="489528" y="554183"/>
          <a:ext cx="11092871" cy="2352040"/>
        </p:xfrm>
        <a:graphic>
          <a:graphicData uri="http://schemas.openxmlformats.org/drawingml/2006/table">
            <a:tbl>
              <a:tblPr firstRow="1" firstCol="1" lastRow="1" lastCol="1" bandRow="1" bandCol="1">
                <a:tableStyleId>{5C22544A-7EE6-4342-B048-85BDC9FD1C3A}</a:tableStyleId>
              </a:tblPr>
              <a:tblGrid>
                <a:gridCol w="1064468">
                  <a:extLst>
                    <a:ext uri="{9D8B030D-6E8A-4147-A177-3AD203B41FA5}">
                      <a16:colId xmlns:a16="http://schemas.microsoft.com/office/drawing/2014/main" xmlns="" val="2111024816"/>
                    </a:ext>
                  </a:extLst>
                </a:gridCol>
                <a:gridCol w="2131313">
                  <a:extLst>
                    <a:ext uri="{9D8B030D-6E8A-4147-A177-3AD203B41FA5}">
                      <a16:colId xmlns:a16="http://schemas.microsoft.com/office/drawing/2014/main" xmlns="" val="84374988"/>
                    </a:ext>
                  </a:extLst>
                </a:gridCol>
                <a:gridCol w="1539516">
                  <a:extLst>
                    <a:ext uri="{9D8B030D-6E8A-4147-A177-3AD203B41FA5}">
                      <a16:colId xmlns:a16="http://schemas.microsoft.com/office/drawing/2014/main" xmlns="" val="2411735926"/>
                    </a:ext>
                  </a:extLst>
                </a:gridCol>
                <a:gridCol w="3272630">
                  <a:extLst>
                    <a:ext uri="{9D8B030D-6E8A-4147-A177-3AD203B41FA5}">
                      <a16:colId xmlns:a16="http://schemas.microsoft.com/office/drawing/2014/main" xmlns="" val="1843274768"/>
                    </a:ext>
                  </a:extLst>
                </a:gridCol>
                <a:gridCol w="3084944">
                  <a:extLst>
                    <a:ext uri="{9D8B030D-6E8A-4147-A177-3AD203B41FA5}">
                      <a16:colId xmlns:a16="http://schemas.microsoft.com/office/drawing/2014/main" xmlns="" val="1647059838"/>
                    </a:ext>
                  </a:extLst>
                </a:gridCol>
              </a:tblGrid>
              <a:tr h="1819562">
                <a:tc>
                  <a:txBody>
                    <a:bodyPr/>
                    <a:lstStyle/>
                    <a:p>
                      <a:pPr algn="ctr">
                        <a:lnSpc>
                          <a:spcPct val="115000"/>
                        </a:lnSpc>
                        <a:spcAft>
                          <a:spcPts val="1000"/>
                        </a:spcAft>
                      </a:pPr>
                      <a:r>
                        <a:rPr lang="en-US" sz="3200" dirty="0">
                          <a:effectLst/>
                        </a:rPr>
                        <a:t>VII</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चेहरे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मिश्रित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चेहरे की मांसपेशियां और जीभ</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 जीभ</a:t>
                      </a:r>
                    </a:p>
                    <a:p>
                      <a:pPr>
                        <a:lnSpc>
                          <a:spcPct val="115000"/>
                        </a:lnSpc>
                        <a:spcAft>
                          <a:spcPts val="1000"/>
                        </a:spcAft>
                      </a:pPr>
                      <a:r>
                        <a:rPr lang="hi-IN" sz="3200" dirty="0">
                          <a:effectLst/>
                        </a:rPr>
                        <a:t>गतिशील: चेहरे कीमांसपेशियाँ</a:t>
                      </a:r>
                      <a:r>
                        <a:rPr lang="en-IN" sz="3200" dirty="0">
                          <a:effectLst/>
                        </a:rPr>
                        <a:t> </a:t>
                      </a:r>
                      <a:r>
                        <a:rPr lang="hi-IN" sz="3200" dirty="0">
                          <a:effectLst/>
                        </a:rPr>
                        <a:t>(अभिव्यक्ति)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140509386"/>
                  </a:ext>
                </a:extLst>
              </a:tr>
            </a:tbl>
          </a:graphicData>
        </a:graphic>
      </p:graphicFrame>
      <p:graphicFrame>
        <p:nvGraphicFramePr>
          <p:cNvPr id="3" name="Table 2">
            <a:extLst>
              <a:ext uri="{FF2B5EF4-FFF2-40B4-BE49-F238E27FC236}">
                <a16:creationId xmlns:a16="http://schemas.microsoft.com/office/drawing/2014/main" xmlns="" id="{5C383196-1844-D51D-6EC6-58DAA5066EDA}"/>
              </a:ext>
            </a:extLst>
          </p:cNvPr>
          <p:cNvGraphicFramePr>
            <a:graphicFrameLocks noGrp="1"/>
          </p:cNvGraphicFramePr>
          <p:nvPr>
            <p:extLst>
              <p:ext uri="{D42A27DB-BD31-4B8C-83A1-F6EECF244321}">
                <p14:modId xmlns:p14="http://schemas.microsoft.com/office/powerpoint/2010/main" val="782471988"/>
              </p:ext>
            </p:extLst>
          </p:nvPr>
        </p:nvGraphicFramePr>
        <p:xfrm>
          <a:off x="489528" y="2863273"/>
          <a:ext cx="11092872" cy="3440544"/>
        </p:xfrm>
        <a:graphic>
          <a:graphicData uri="http://schemas.openxmlformats.org/drawingml/2006/table">
            <a:tbl>
              <a:tblPr firstRow="1" firstCol="1" lastRow="1" lastCol="1" bandRow="1" bandCol="1">
                <a:tableStyleId>{5C22544A-7EE6-4342-B048-85BDC9FD1C3A}</a:tableStyleId>
              </a:tblPr>
              <a:tblGrid>
                <a:gridCol w="1064467">
                  <a:extLst>
                    <a:ext uri="{9D8B030D-6E8A-4147-A177-3AD203B41FA5}">
                      <a16:colId xmlns:a16="http://schemas.microsoft.com/office/drawing/2014/main" xmlns="" val="217536327"/>
                    </a:ext>
                  </a:extLst>
                </a:gridCol>
                <a:gridCol w="2136242">
                  <a:extLst>
                    <a:ext uri="{9D8B030D-6E8A-4147-A177-3AD203B41FA5}">
                      <a16:colId xmlns:a16="http://schemas.microsoft.com/office/drawing/2014/main" xmlns="" val="1223046305"/>
                    </a:ext>
                  </a:extLst>
                </a:gridCol>
                <a:gridCol w="1534587">
                  <a:extLst>
                    <a:ext uri="{9D8B030D-6E8A-4147-A177-3AD203B41FA5}">
                      <a16:colId xmlns:a16="http://schemas.microsoft.com/office/drawing/2014/main" xmlns="" val="3583989094"/>
                    </a:ext>
                  </a:extLst>
                </a:gridCol>
                <a:gridCol w="3288401">
                  <a:extLst>
                    <a:ext uri="{9D8B030D-6E8A-4147-A177-3AD203B41FA5}">
                      <a16:colId xmlns:a16="http://schemas.microsoft.com/office/drawing/2014/main" xmlns="" val="727177945"/>
                    </a:ext>
                  </a:extLst>
                </a:gridCol>
                <a:gridCol w="3069175">
                  <a:extLst>
                    <a:ext uri="{9D8B030D-6E8A-4147-A177-3AD203B41FA5}">
                      <a16:colId xmlns:a16="http://schemas.microsoft.com/office/drawing/2014/main" xmlns="" val="3435033804"/>
                    </a:ext>
                  </a:extLst>
                </a:gridCol>
              </a:tblGrid>
              <a:tr h="1316588">
                <a:tc>
                  <a:txBody>
                    <a:bodyPr/>
                    <a:lstStyle/>
                    <a:p>
                      <a:pPr algn="ctr">
                        <a:lnSpc>
                          <a:spcPct val="115000"/>
                        </a:lnSpc>
                        <a:spcAft>
                          <a:spcPts val="1000"/>
                        </a:spcAft>
                      </a:pPr>
                      <a:r>
                        <a:rPr lang="en-US" sz="3200" dirty="0">
                          <a:effectLst/>
                        </a:rPr>
                        <a:t>VIII</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वेस्टिब्यूल-कोक्लियर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आंतरिक कान</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श्रवण और संतुलन</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751801112"/>
                  </a:ext>
                </a:extLst>
              </a:tr>
              <a:tr h="2123956">
                <a:tc>
                  <a:txBody>
                    <a:bodyPr/>
                    <a:lstStyle/>
                    <a:p>
                      <a:pPr algn="ctr">
                        <a:lnSpc>
                          <a:spcPct val="115000"/>
                        </a:lnSpc>
                        <a:spcAft>
                          <a:spcPts val="1000"/>
                        </a:spcAft>
                      </a:pPr>
                      <a:r>
                        <a:rPr lang="en-US" sz="3200" dirty="0">
                          <a:effectLst/>
                        </a:rPr>
                        <a:t>IX</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ग्लोसो-ग्रसनी</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मिश्रित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जीभ और ग्रसनी</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 स्वाद</a:t>
                      </a:r>
                    </a:p>
                    <a:p>
                      <a:pPr>
                        <a:lnSpc>
                          <a:spcPct val="115000"/>
                        </a:lnSpc>
                        <a:spcAft>
                          <a:spcPts val="1000"/>
                        </a:spcAft>
                      </a:pPr>
                      <a:r>
                        <a:rPr lang="hi-IN" sz="3200" dirty="0">
                          <a:effectLst/>
                        </a:rPr>
                        <a:t>मोटर: ग्रसनी</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2453719967"/>
                  </a:ext>
                </a:extLst>
              </a:tr>
            </a:tbl>
          </a:graphicData>
        </a:graphic>
      </p:graphicFrame>
      <p:pic>
        <p:nvPicPr>
          <p:cNvPr id="4" name="Picture 3">
            <a:extLst>
              <a:ext uri="{FF2B5EF4-FFF2-40B4-BE49-F238E27FC236}">
                <a16:creationId xmlns:a16="http://schemas.microsoft.com/office/drawing/2014/main" xmlns="" id="{BE40BD62-FAE8-D86D-0E0A-7C7B0B9C28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1348" y="164234"/>
            <a:ext cx="1247775" cy="1098550"/>
          </a:xfrm>
          <a:prstGeom prst="rect">
            <a:avLst/>
          </a:prstGeom>
          <a:noFill/>
          <a:ln>
            <a:noFill/>
          </a:ln>
        </p:spPr>
      </p:pic>
    </p:spTree>
    <p:extLst>
      <p:ext uri="{BB962C8B-B14F-4D97-AF65-F5344CB8AC3E}">
        <p14:creationId xmlns:p14="http://schemas.microsoft.com/office/powerpoint/2010/main" val="131007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C075098-3298-4FC9-A583-99E9532638E7}"/>
              </a:ext>
            </a:extLst>
          </p:cNvPr>
          <p:cNvGraphicFramePr>
            <a:graphicFrameLocks noGrp="1"/>
          </p:cNvGraphicFramePr>
          <p:nvPr>
            <p:extLst>
              <p:ext uri="{D42A27DB-BD31-4B8C-83A1-F6EECF244321}">
                <p14:modId xmlns:p14="http://schemas.microsoft.com/office/powerpoint/2010/main" val="4262660659"/>
              </p:ext>
            </p:extLst>
          </p:nvPr>
        </p:nvGraphicFramePr>
        <p:xfrm>
          <a:off x="461818" y="360218"/>
          <a:ext cx="11157527" cy="5511861"/>
        </p:xfrm>
        <a:graphic>
          <a:graphicData uri="http://schemas.openxmlformats.org/drawingml/2006/table">
            <a:tbl>
              <a:tblPr firstRow="1" firstCol="1" lastRow="1" lastCol="1" bandRow="1" bandCol="1">
                <a:tableStyleId>{5C22544A-7EE6-4342-B048-85BDC9FD1C3A}</a:tableStyleId>
              </a:tblPr>
              <a:tblGrid>
                <a:gridCol w="1070672">
                  <a:extLst>
                    <a:ext uri="{9D8B030D-6E8A-4147-A177-3AD203B41FA5}">
                      <a16:colId xmlns:a16="http://schemas.microsoft.com/office/drawing/2014/main" xmlns="" val="831748880"/>
                    </a:ext>
                  </a:extLst>
                </a:gridCol>
                <a:gridCol w="2148693">
                  <a:extLst>
                    <a:ext uri="{9D8B030D-6E8A-4147-A177-3AD203B41FA5}">
                      <a16:colId xmlns:a16="http://schemas.microsoft.com/office/drawing/2014/main" xmlns="" val="3730158916"/>
                    </a:ext>
                  </a:extLst>
                </a:gridCol>
                <a:gridCol w="1543531">
                  <a:extLst>
                    <a:ext uri="{9D8B030D-6E8A-4147-A177-3AD203B41FA5}">
                      <a16:colId xmlns:a16="http://schemas.microsoft.com/office/drawing/2014/main" xmlns="" val="2031313849"/>
                    </a:ext>
                  </a:extLst>
                </a:gridCol>
                <a:gridCol w="3307568">
                  <a:extLst>
                    <a:ext uri="{9D8B030D-6E8A-4147-A177-3AD203B41FA5}">
                      <a16:colId xmlns:a16="http://schemas.microsoft.com/office/drawing/2014/main" xmlns="" val="2949411749"/>
                    </a:ext>
                  </a:extLst>
                </a:gridCol>
                <a:gridCol w="3087063">
                  <a:extLst>
                    <a:ext uri="{9D8B030D-6E8A-4147-A177-3AD203B41FA5}">
                      <a16:colId xmlns:a16="http://schemas.microsoft.com/office/drawing/2014/main" xmlns="" val="4059156881"/>
                    </a:ext>
                  </a:extLst>
                </a:gridCol>
              </a:tblGrid>
              <a:tr h="2484582">
                <a:tc>
                  <a:txBody>
                    <a:bodyPr/>
                    <a:lstStyle/>
                    <a:p>
                      <a:pPr algn="ctr">
                        <a:lnSpc>
                          <a:spcPct val="115000"/>
                        </a:lnSpc>
                        <a:spcAft>
                          <a:spcPts val="1000"/>
                        </a:spcAft>
                      </a:pPr>
                      <a:r>
                        <a:rPr lang="en-US" sz="3200" dirty="0">
                          <a:effectLst/>
                        </a:rPr>
                        <a:t>X</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वेगस</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मिश्रित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पाचन नाल</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 पाचन तंत्र</a:t>
                      </a:r>
                    </a:p>
                    <a:p>
                      <a:pPr>
                        <a:lnSpc>
                          <a:spcPct val="115000"/>
                        </a:lnSpc>
                        <a:spcAft>
                          <a:spcPts val="1000"/>
                        </a:spcAft>
                      </a:pPr>
                      <a:r>
                        <a:rPr lang="hi-IN" sz="3200" dirty="0">
                          <a:effectLst/>
                        </a:rPr>
                        <a:t>गतिशील: पाचन तंत्र स्राव/गति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777760357"/>
                  </a:ext>
                </a:extLst>
              </a:tr>
              <a:tr h="1822466">
                <a:tc>
                  <a:txBody>
                    <a:bodyPr/>
                    <a:lstStyle/>
                    <a:p>
                      <a:pPr algn="ctr">
                        <a:lnSpc>
                          <a:spcPct val="115000"/>
                        </a:lnSpc>
                        <a:spcAft>
                          <a:spcPts val="1000"/>
                        </a:spcAft>
                      </a:pPr>
                      <a:r>
                        <a:rPr lang="en-US" sz="3200">
                          <a:effectLst/>
                        </a:rPr>
                        <a:t>XI</a:t>
                      </a:r>
                      <a:endParaRPr lang="en-IN" sz="3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सहायक</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मोटर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ग्रसनी, कोमल तालु और गर्दन की मांसपेशियां</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कोमल तालु, ग्रसनी और गर्दन की गतिविधियाँ</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852212821"/>
                  </a:ext>
                </a:extLst>
              </a:tr>
              <a:tr h="1204813">
                <a:tc>
                  <a:txBody>
                    <a:bodyPr/>
                    <a:lstStyle/>
                    <a:p>
                      <a:pPr algn="ctr">
                        <a:lnSpc>
                          <a:spcPct val="115000"/>
                        </a:lnSpc>
                        <a:spcAft>
                          <a:spcPts val="1000"/>
                        </a:spcAft>
                      </a:pPr>
                      <a:r>
                        <a:rPr lang="en-US" sz="3200">
                          <a:effectLst/>
                        </a:rPr>
                        <a:t>XII</a:t>
                      </a:r>
                      <a:endParaRPr lang="en-IN" sz="3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3200">
                          <a:effectLst/>
                        </a:rPr>
                        <a:t>Hypoglossal</a:t>
                      </a:r>
                      <a:endParaRPr lang="en-IN" sz="3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मोटर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जीभ</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जीभ की हरकतें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175603257"/>
                  </a:ext>
                </a:extLst>
              </a:tr>
            </a:tbl>
          </a:graphicData>
        </a:graphic>
      </p:graphicFrame>
      <p:pic>
        <p:nvPicPr>
          <p:cNvPr id="3" name="Picture 2">
            <a:extLst>
              <a:ext uri="{FF2B5EF4-FFF2-40B4-BE49-F238E27FC236}">
                <a16:creationId xmlns:a16="http://schemas.microsoft.com/office/drawing/2014/main" xmlns="" id="{AD76273C-5389-F05C-8D5A-8B9FFC7B94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57727"/>
            <a:ext cx="1247775" cy="1098550"/>
          </a:xfrm>
          <a:prstGeom prst="rect">
            <a:avLst/>
          </a:prstGeom>
          <a:noFill/>
          <a:ln>
            <a:noFill/>
          </a:ln>
        </p:spPr>
      </p:pic>
    </p:spTree>
    <p:extLst>
      <p:ext uri="{BB962C8B-B14F-4D97-AF65-F5344CB8AC3E}">
        <p14:creationId xmlns:p14="http://schemas.microsoft.com/office/powerpoint/2010/main" val="3428002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A9942-6AC9-A2B1-EB68-5E73058BDE2E}"/>
              </a:ext>
            </a:extLst>
          </p:cNvPr>
          <p:cNvSpPr>
            <a:spLocks noGrp="1"/>
          </p:cNvSpPr>
          <p:nvPr>
            <p:ph type="title"/>
          </p:nvPr>
        </p:nvSpPr>
        <p:spPr>
          <a:xfrm>
            <a:off x="1446213" y="982132"/>
            <a:ext cx="6654078" cy="1576341"/>
          </a:xfrm>
        </p:spPr>
        <p:txBody>
          <a:bodyPr>
            <a:noAutofit/>
          </a:bodyPr>
          <a:lstStyle/>
          <a:p>
            <a:r>
              <a:rPr lang="hi-IN" sz="6000" dirty="0">
                <a:solidFill>
                  <a:srgbClr val="00B050"/>
                </a:solidFill>
              </a:rPr>
              <a:t>कोई प्रश्न</a:t>
            </a:r>
            <a:endParaRPr lang="en-IN" sz="6000" dirty="0">
              <a:solidFill>
                <a:srgbClr val="00B050"/>
              </a:solidFill>
            </a:endParaRPr>
          </a:p>
        </p:txBody>
      </p:sp>
      <p:sp>
        <p:nvSpPr>
          <p:cNvPr id="4" name="Text Placeholder 3">
            <a:extLst>
              <a:ext uri="{FF2B5EF4-FFF2-40B4-BE49-F238E27FC236}">
                <a16:creationId xmlns:a16="http://schemas.microsoft.com/office/drawing/2014/main" xmlns="" id="{1D3C4597-D84E-7AC2-8E44-B069A1A06443}"/>
              </a:ext>
            </a:extLst>
          </p:cNvPr>
          <p:cNvSpPr>
            <a:spLocks noGrp="1"/>
          </p:cNvSpPr>
          <p:nvPr>
            <p:ph type="body" idx="1"/>
          </p:nvPr>
        </p:nvSpPr>
        <p:spPr>
          <a:xfrm>
            <a:off x="6991927" y="4343399"/>
            <a:ext cx="3913140" cy="1532467"/>
          </a:xfrm>
        </p:spPr>
        <p:txBody>
          <a:bodyPr>
            <a:normAutofit/>
          </a:bodyPr>
          <a:lstStyle/>
          <a:p>
            <a:r>
              <a:rPr lang="hi-IN" sz="6600">
                <a:solidFill>
                  <a:srgbClr val="0070C0"/>
                </a:solidFill>
              </a:rPr>
              <a:t>धन्यवाद</a:t>
            </a:r>
            <a:r>
              <a:rPr lang="en-US" sz="6600">
                <a:solidFill>
                  <a:srgbClr val="0070C0"/>
                </a:solidFill>
              </a:rPr>
              <a:t> </a:t>
            </a:r>
            <a:endParaRPr lang="en-IN" sz="6600" dirty="0">
              <a:solidFill>
                <a:srgbClr val="0070C0"/>
              </a:solidFill>
            </a:endParaRPr>
          </a:p>
        </p:txBody>
      </p:sp>
    </p:spTree>
    <p:extLst>
      <p:ext uri="{BB962C8B-B14F-4D97-AF65-F5344CB8AC3E}">
        <p14:creationId xmlns:p14="http://schemas.microsoft.com/office/powerpoint/2010/main" val="351244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93EA7DA-D52D-2FD1-039A-0F2D40669342}"/>
              </a:ext>
            </a:extLst>
          </p:cNvPr>
          <p:cNvSpPr txBox="1"/>
          <p:nvPr/>
        </p:nvSpPr>
        <p:spPr>
          <a:xfrm>
            <a:off x="960582" y="748145"/>
            <a:ext cx="10326254" cy="4031873"/>
          </a:xfrm>
          <a:prstGeom prst="rect">
            <a:avLst/>
          </a:prstGeom>
          <a:noFill/>
        </p:spPr>
        <p:txBody>
          <a:bodyPr wrap="square">
            <a:spAutoFit/>
          </a:bodyPr>
          <a:lstStyle/>
          <a:p>
            <a:pPr lvl="0" algn="just">
              <a:tabLst>
                <a:tab pos="457200" algn="l"/>
              </a:tabLs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6. </a:t>
            </a:r>
            <a:r>
              <a:rPr lang="hi-IN" sz="3200" dirty="0">
                <a:latin typeface="Bookman Old Style" panose="02050604050505020204" pitchFamily="18" charset="0"/>
                <a:ea typeface="Times New Roman" panose="02020603050405020304" pitchFamily="18" charset="0"/>
              </a:rPr>
              <a:t>मस्तिष्क के प्रत्येक भाग के कार्यों के बारे में जानने के लिए</a:t>
            </a:r>
          </a:p>
          <a:p>
            <a:pPr lvl="0" algn="just">
              <a:tabLst>
                <a:tab pos="457200" algn="l"/>
              </a:tabLst>
            </a:pPr>
            <a:r>
              <a:rPr lang="hi-IN" sz="3200" dirty="0">
                <a:latin typeface="Bookman Old Style" panose="02050604050505020204" pitchFamily="18" charset="0"/>
                <a:ea typeface="Times New Roman" panose="02020603050405020304" pitchFamily="18" charset="0"/>
              </a:rPr>
              <a:t>7. मेरुरज्जु का परिचय और उसकी महत्वपूर्ण विशेषताएँ</a:t>
            </a:r>
          </a:p>
          <a:p>
            <a:pPr lvl="0" algn="just">
              <a:tabLst>
                <a:tab pos="457200" algn="l"/>
              </a:tabLst>
            </a:pPr>
            <a:r>
              <a:rPr lang="hi-IN" sz="3200" dirty="0">
                <a:latin typeface="Bookman Old Style" panose="02050604050505020204" pitchFamily="18" charset="0"/>
                <a:ea typeface="Times New Roman" panose="02020603050405020304" pitchFamily="18" charset="0"/>
              </a:rPr>
              <a:t>8. मेरुरज्जु की संरचना के बारे में जानने के लिए</a:t>
            </a:r>
          </a:p>
          <a:p>
            <a:pPr lvl="0" algn="just">
              <a:tabLst>
                <a:tab pos="457200" algn="l"/>
              </a:tabLst>
            </a:pPr>
            <a:r>
              <a:rPr lang="hi-IN" sz="3200" dirty="0">
                <a:latin typeface="Bookman Old Style" panose="02050604050505020204" pitchFamily="18" charset="0"/>
                <a:ea typeface="Times New Roman" panose="02020603050405020304" pitchFamily="18" charset="0"/>
              </a:rPr>
              <a:t>9. मेरुरज्जु के कार्यों के बारे में जानने के लिए</a:t>
            </a:r>
          </a:p>
          <a:p>
            <a:pPr lvl="0" algn="just">
              <a:tabLst>
                <a:tab pos="457200" algn="l"/>
              </a:tabLst>
            </a:pPr>
            <a:r>
              <a:rPr lang="hi-IN" sz="3200" dirty="0">
                <a:latin typeface="Bookman Old Style" panose="02050604050505020204" pitchFamily="18" charset="0"/>
                <a:ea typeface="Times New Roman" panose="02020603050405020304" pitchFamily="18" charset="0"/>
              </a:rPr>
              <a:t>10. विभिन्न कपाल तंत्रिकाओं, उनके कार्यों और वितरण के बारे में जानने के लिए</a:t>
            </a:r>
          </a:p>
          <a:p>
            <a:pPr lvl="0" algn="just">
              <a:tabLst>
                <a:tab pos="457200" algn="l"/>
              </a:tabLst>
            </a:pPr>
            <a:r>
              <a:rPr lang="hi-IN" sz="3200" dirty="0">
                <a:latin typeface="Bookman Old Style" panose="02050604050505020204" pitchFamily="18" charset="0"/>
                <a:ea typeface="Times New Roman" panose="02020603050405020304" pitchFamily="18" charset="0"/>
              </a:rPr>
              <a:t>11. स्वायत्त तंत्रिका तंत्र के बारे में जानने के लिए</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93825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ntral Nervous System">
            <a:extLst>
              <a:ext uri="{FF2B5EF4-FFF2-40B4-BE49-F238E27FC236}">
                <a16:creationId xmlns:a16="http://schemas.microsoft.com/office/drawing/2014/main" xmlns="" id="{73BDC72A-94C8-4548-8061-9D493AC3A17A}"/>
              </a:ext>
            </a:extLst>
          </p:cNvPr>
          <p:cNvPicPr>
            <a:picLocks noChangeAspect="1"/>
          </p:cNvPicPr>
          <p:nvPr/>
        </p:nvPicPr>
        <p:blipFill>
          <a:blip r:embed="rId2"/>
          <a:srcRect/>
          <a:stretch>
            <a:fillRect/>
          </a:stretch>
        </p:blipFill>
        <p:spPr bwMode="auto">
          <a:xfrm>
            <a:off x="3024167" y="974393"/>
            <a:ext cx="7347995" cy="5183343"/>
          </a:xfrm>
          <a:prstGeom prst="rect">
            <a:avLst/>
          </a:prstGeom>
          <a:solidFill>
            <a:schemeClr val="bg1"/>
          </a:solidFill>
          <a:ln w="9525">
            <a:noFill/>
            <a:miter lim="800000"/>
            <a:headEnd/>
            <a:tailEnd/>
          </a:ln>
        </p:spPr>
      </p:pic>
      <p:sp>
        <p:nvSpPr>
          <p:cNvPr id="5" name="TextBox 4">
            <a:extLst>
              <a:ext uri="{FF2B5EF4-FFF2-40B4-BE49-F238E27FC236}">
                <a16:creationId xmlns:a16="http://schemas.microsoft.com/office/drawing/2014/main" xmlns="" id="{A3556D0A-4837-4257-A5F9-9CECEC767519}"/>
              </a:ext>
            </a:extLst>
          </p:cNvPr>
          <p:cNvSpPr txBox="1"/>
          <p:nvPr/>
        </p:nvSpPr>
        <p:spPr>
          <a:xfrm>
            <a:off x="7457813" y="1879134"/>
            <a:ext cx="2382061" cy="369332"/>
          </a:xfrm>
          <a:prstGeom prst="rect">
            <a:avLst/>
          </a:prstGeom>
          <a:solidFill>
            <a:schemeClr val="bg1"/>
          </a:solidFill>
        </p:spPr>
        <p:txBody>
          <a:bodyPr wrap="square" rtlCol="0">
            <a:spAutoFit/>
          </a:bodyPr>
          <a:lstStyle/>
          <a:p>
            <a:r>
              <a:rPr lang="hi-IN" dirty="0"/>
              <a:t>महासंयोजिका</a:t>
            </a:r>
            <a:endParaRPr lang="en-IN" dirty="0"/>
          </a:p>
        </p:txBody>
      </p:sp>
      <p:sp>
        <p:nvSpPr>
          <p:cNvPr id="6" name="TextBox 5">
            <a:extLst>
              <a:ext uri="{FF2B5EF4-FFF2-40B4-BE49-F238E27FC236}">
                <a16:creationId xmlns:a16="http://schemas.microsoft.com/office/drawing/2014/main" xmlns="" id="{2AAD3E8A-4850-41E4-93B3-F74A6A0D9E4C}"/>
              </a:ext>
            </a:extLst>
          </p:cNvPr>
          <p:cNvSpPr txBox="1"/>
          <p:nvPr/>
        </p:nvSpPr>
        <p:spPr>
          <a:xfrm>
            <a:off x="7122253" y="1468073"/>
            <a:ext cx="1587826" cy="369332"/>
          </a:xfrm>
          <a:prstGeom prst="rect">
            <a:avLst/>
          </a:prstGeom>
          <a:solidFill>
            <a:schemeClr val="bg1"/>
          </a:solidFill>
        </p:spPr>
        <p:txBody>
          <a:bodyPr wrap="square" rtlCol="0">
            <a:spAutoFit/>
          </a:bodyPr>
          <a:lstStyle/>
          <a:p>
            <a:r>
              <a:rPr lang="hi-IN" dirty="0"/>
              <a:t>मस्तिष्क</a:t>
            </a:r>
            <a:endParaRPr lang="en-IN" dirty="0"/>
          </a:p>
        </p:txBody>
      </p:sp>
      <p:sp>
        <p:nvSpPr>
          <p:cNvPr id="7" name="TextBox 6">
            <a:extLst>
              <a:ext uri="{FF2B5EF4-FFF2-40B4-BE49-F238E27FC236}">
                <a16:creationId xmlns:a16="http://schemas.microsoft.com/office/drawing/2014/main" xmlns="" id="{4968F049-71E3-4770-A24A-3D8413077EC8}"/>
              </a:ext>
            </a:extLst>
          </p:cNvPr>
          <p:cNvSpPr txBox="1"/>
          <p:nvPr/>
        </p:nvSpPr>
        <p:spPr>
          <a:xfrm>
            <a:off x="7516537" y="2290195"/>
            <a:ext cx="1736520" cy="369332"/>
          </a:xfrm>
          <a:prstGeom prst="rect">
            <a:avLst/>
          </a:prstGeom>
          <a:solidFill>
            <a:schemeClr val="bg1"/>
          </a:solidFill>
        </p:spPr>
        <p:txBody>
          <a:bodyPr wrap="square" rtlCol="0">
            <a:spAutoFit/>
          </a:bodyPr>
          <a:lstStyle/>
          <a:p>
            <a:r>
              <a:rPr lang="hi-IN" dirty="0"/>
              <a:t>सेरिबैलम</a:t>
            </a:r>
            <a:endParaRPr lang="en-IN" dirty="0"/>
          </a:p>
        </p:txBody>
      </p:sp>
      <p:sp>
        <p:nvSpPr>
          <p:cNvPr id="8" name="TextBox 7">
            <a:extLst>
              <a:ext uri="{FF2B5EF4-FFF2-40B4-BE49-F238E27FC236}">
                <a16:creationId xmlns:a16="http://schemas.microsoft.com/office/drawing/2014/main" xmlns="" id="{A24542D3-B5F9-46EC-8BDC-298DA91B93E8}"/>
              </a:ext>
            </a:extLst>
          </p:cNvPr>
          <p:cNvSpPr txBox="1"/>
          <p:nvPr/>
        </p:nvSpPr>
        <p:spPr>
          <a:xfrm>
            <a:off x="7290033" y="2701256"/>
            <a:ext cx="1923707" cy="369332"/>
          </a:xfrm>
          <a:prstGeom prst="rect">
            <a:avLst/>
          </a:prstGeom>
          <a:solidFill>
            <a:schemeClr val="bg1"/>
          </a:solidFill>
        </p:spPr>
        <p:txBody>
          <a:bodyPr wrap="square" rtlCol="0">
            <a:spAutoFit/>
          </a:bodyPr>
          <a:lstStyle/>
          <a:p>
            <a:r>
              <a:rPr lang="hi-IN" dirty="0"/>
              <a:t>मस्तिष्क स्तंभ</a:t>
            </a:r>
            <a:endParaRPr lang="en-IN" dirty="0"/>
          </a:p>
        </p:txBody>
      </p:sp>
      <p:sp>
        <p:nvSpPr>
          <p:cNvPr id="9" name="TextBox 8">
            <a:extLst>
              <a:ext uri="{FF2B5EF4-FFF2-40B4-BE49-F238E27FC236}">
                <a16:creationId xmlns:a16="http://schemas.microsoft.com/office/drawing/2014/main" xmlns="" id="{7DCD1AC8-78B9-4BD8-B7B4-380FF09FDDE2}"/>
              </a:ext>
            </a:extLst>
          </p:cNvPr>
          <p:cNvSpPr txBox="1"/>
          <p:nvPr/>
        </p:nvSpPr>
        <p:spPr>
          <a:xfrm>
            <a:off x="7457813" y="4337107"/>
            <a:ext cx="1996580" cy="369332"/>
          </a:xfrm>
          <a:prstGeom prst="rect">
            <a:avLst/>
          </a:prstGeom>
          <a:solidFill>
            <a:schemeClr val="bg1"/>
          </a:solidFill>
        </p:spPr>
        <p:txBody>
          <a:bodyPr wrap="square" rtlCol="0">
            <a:spAutoFit/>
          </a:bodyPr>
          <a:lstStyle/>
          <a:p>
            <a:r>
              <a:rPr lang="hi-IN" dirty="0"/>
              <a:t>मेरुदंड</a:t>
            </a:r>
            <a:endParaRPr lang="en-IN" dirty="0"/>
          </a:p>
        </p:txBody>
      </p:sp>
      <p:sp>
        <p:nvSpPr>
          <p:cNvPr id="10" name="TextBox 9">
            <a:extLst>
              <a:ext uri="{FF2B5EF4-FFF2-40B4-BE49-F238E27FC236}">
                <a16:creationId xmlns:a16="http://schemas.microsoft.com/office/drawing/2014/main" xmlns="" id="{185D676C-F885-4CEA-BF19-C0D615AE344C}"/>
              </a:ext>
            </a:extLst>
          </p:cNvPr>
          <p:cNvSpPr txBox="1"/>
          <p:nvPr/>
        </p:nvSpPr>
        <p:spPr>
          <a:xfrm>
            <a:off x="7513101" y="5788404"/>
            <a:ext cx="2382061" cy="369332"/>
          </a:xfrm>
          <a:prstGeom prst="rect">
            <a:avLst/>
          </a:prstGeom>
          <a:solidFill>
            <a:schemeClr val="bg1"/>
          </a:solidFill>
        </p:spPr>
        <p:txBody>
          <a:bodyPr wrap="square" rtlCol="0">
            <a:spAutoFit/>
          </a:bodyPr>
          <a:lstStyle/>
          <a:p>
            <a:r>
              <a:rPr lang="hi-IN" dirty="0"/>
              <a:t>ड्यूरा मैटर</a:t>
            </a:r>
            <a:endParaRPr lang="en-IN" dirty="0"/>
          </a:p>
        </p:txBody>
      </p:sp>
      <p:sp>
        <p:nvSpPr>
          <p:cNvPr id="11" name="TextBox 10">
            <a:extLst>
              <a:ext uri="{FF2B5EF4-FFF2-40B4-BE49-F238E27FC236}">
                <a16:creationId xmlns:a16="http://schemas.microsoft.com/office/drawing/2014/main" xmlns="" id="{334EDDB4-9461-4AB2-96F2-3D3D33551F18}"/>
              </a:ext>
            </a:extLst>
          </p:cNvPr>
          <p:cNvSpPr txBox="1"/>
          <p:nvPr/>
        </p:nvSpPr>
        <p:spPr>
          <a:xfrm>
            <a:off x="3926048" y="1690688"/>
            <a:ext cx="2207717" cy="369332"/>
          </a:xfrm>
          <a:prstGeom prst="rect">
            <a:avLst/>
          </a:prstGeom>
          <a:solidFill>
            <a:schemeClr val="bg1"/>
          </a:solidFill>
        </p:spPr>
        <p:txBody>
          <a:bodyPr wrap="square" rtlCol="0">
            <a:spAutoFit/>
          </a:bodyPr>
          <a:lstStyle/>
          <a:p>
            <a:r>
              <a:rPr lang="hi-IN" dirty="0"/>
              <a:t>डाइएनसेफेलॉन</a:t>
            </a:r>
            <a:endParaRPr lang="en-IN" dirty="0"/>
          </a:p>
        </p:txBody>
      </p:sp>
      <p:sp>
        <p:nvSpPr>
          <p:cNvPr id="14" name="TextBox 13">
            <a:extLst>
              <a:ext uri="{FF2B5EF4-FFF2-40B4-BE49-F238E27FC236}">
                <a16:creationId xmlns:a16="http://schemas.microsoft.com/office/drawing/2014/main" xmlns="" id="{CB893A50-F071-48EB-9F51-F04E76AA59BB}"/>
              </a:ext>
            </a:extLst>
          </p:cNvPr>
          <p:cNvSpPr txBox="1"/>
          <p:nvPr/>
        </p:nvSpPr>
        <p:spPr>
          <a:xfrm>
            <a:off x="3341789" y="2290195"/>
            <a:ext cx="1923706" cy="369332"/>
          </a:xfrm>
          <a:prstGeom prst="rect">
            <a:avLst/>
          </a:prstGeom>
          <a:solidFill>
            <a:schemeClr val="bg1"/>
          </a:solidFill>
        </p:spPr>
        <p:txBody>
          <a:bodyPr wrap="square" rtlCol="0">
            <a:spAutoFit/>
          </a:bodyPr>
          <a:lstStyle/>
          <a:p>
            <a:r>
              <a:rPr lang="hi-IN" dirty="0"/>
              <a:t>पिट्यूटरी ग्रंथि</a:t>
            </a:r>
            <a:endParaRPr lang="en-IN" dirty="0"/>
          </a:p>
        </p:txBody>
      </p:sp>
      <p:sp>
        <p:nvSpPr>
          <p:cNvPr id="15" name="TextBox 14">
            <a:extLst>
              <a:ext uri="{FF2B5EF4-FFF2-40B4-BE49-F238E27FC236}">
                <a16:creationId xmlns:a16="http://schemas.microsoft.com/office/drawing/2014/main" xmlns="" id="{52CBD928-0487-46FC-8F26-532EB5CA3F9E}"/>
              </a:ext>
            </a:extLst>
          </p:cNvPr>
          <p:cNvSpPr txBox="1"/>
          <p:nvPr/>
        </p:nvSpPr>
        <p:spPr>
          <a:xfrm>
            <a:off x="4269996" y="2932066"/>
            <a:ext cx="914400" cy="369332"/>
          </a:xfrm>
          <a:prstGeom prst="rect">
            <a:avLst/>
          </a:prstGeom>
          <a:solidFill>
            <a:schemeClr val="bg1"/>
          </a:solidFill>
        </p:spPr>
        <p:txBody>
          <a:bodyPr wrap="square" rtlCol="0">
            <a:spAutoFit/>
          </a:bodyPr>
          <a:lstStyle/>
          <a:p>
            <a:r>
              <a:rPr lang="hi-IN" dirty="0"/>
              <a:t>पोन्स</a:t>
            </a:r>
            <a:endParaRPr lang="en-IN" dirty="0"/>
          </a:p>
        </p:txBody>
      </p:sp>
      <p:sp>
        <p:nvSpPr>
          <p:cNvPr id="16" name="TextBox 15">
            <a:extLst>
              <a:ext uri="{FF2B5EF4-FFF2-40B4-BE49-F238E27FC236}">
                <a16:creationId xmlns:a16="http://schemas.microsoft.com/office/drawing/2014/main" xmlns="" id="{6F2AC86D-F86B-4612-86DA-BF877E723586}"/>
              </a:ext>
            </a:extLst>
          </p:cNvPr>
          <p:cNvSpPr txBox="1"/>
          <p:nvPr/>
        </p:nvSpPr>
        <p:spPr>
          <a:xfrm>
            <a:off x="3406103" y="4068661"/>
            <a:ext cx="2323578" cy="369332"/>
          </a:xfrm>
          <a:prstGeom prst="rect">
            <a:avLst/>
          </a:prstGeom>
          <a:solidFill>
            <a:schemeClr val="bg1"/>
          </a:solidFill>
        </p:spPr>
        <p:txBody>
          <a:bodyPr wrap="square" rtlCol="0">
            <a:spAutoFit/>
          </a:bodyPr>
          <a:lstStyle/>
          <a:p>
            <a:r>
              <a:rPr lang="hi-IN" dirty="0"/>
              <a:t>कशेरुक स्तंभ</a:t>
            </a:r>
            <a:endParaRPr lang="en-IN" dirty="0"/>
          </a:p>
        </p:txBody>
      </p:sp>
      <p:sp>
        <p:nvSpPr>
          <p:cNvPr id="17" name="TextBox 16">
            <a:extLst>
              <a:ext uri="{FF2B5EF4-FFF2-40B4-BE49-F238E27FC236}">
                <a16:creationId xmlns:a16="http://schemas.microsoft.com/office/drawing/2014/main" xmlns="" id="{0824A41C-D7D6-482B-BCA8-1E53CA3A9635}"/>
              </a:ext>
            </a:extLst>
          </p:cNvPr>
          <p:cNvSpPr txBox="1"/>
          <p:nvPr/>
        </p:nvSpPr>
        <p:spPr>
          <a:xfrm>
            <a:off x="3926048" y="5356383"/>
            <a:ext cx="1803633" cy="369332"/>
          </a:xfrm>
          <a:prstGeom prst="rect">
            <a:avLst/>
          </a:prstGeom>
          <a:solidFill>
            <a:schemeClr val="bg1"/>
          </a:solidFill>
        </p:spPr>
        <p:txBody>
          <a:bodyPr wrap="square" rtlCol="0">
            <a:spAutoFit/>
          </a:bodyPr>
          <a:lstStyle/>
          <a:p>
            <a:r>
              <a:rPr lang="hi-IN" dirty="0"/>
              <a:t>काउडा एक्विना</a:t>
            </a:r>
            <a:endParaRPr lang="en-IN" dirty="0"/>
          </a:p>
        </p:txBody>
      </p:sp>
      <p:sp>
        <p:nvSpPr>
          <p:cNvPr id="2" name="TextBox 1"/>
          <p:cNvSpPr txBox="1"/>
          <p:nvPr/>
        </p:nvSpPr>
        <p:spPr>
          <a:xfrm>
            <a:off x="4960189" y="569358"/>
            <a:ext cx="1737976" cy="523220"/>
          </a:xfrm>
          <a:prstGeom prst="rect">
            <a:avLst/>
          </a:prstGeom>
          <a:noFill/>
        </p:spPr>
        <p:txBody>
          <a:bodyPr wrap="none" rtlCol="0">
            <a:spAutoFit/>
          </a:bodyPr>
          <a:lstStyle/>
          <a:p>
            <a:r>
              <a:rPr lang="hi-IN" sz="2800" b="1" dirty="0">
                <a:solidFill>
                  <a:srgbClr val="002060"/>
                </a:solidFill>
              </a:rPr>
              <a:t>तंत्रिका तंत्र</a:t>
            </a:r>
            <a:endParaRPr lang="en-IN" sz="2800" b="1" dirty="0">
              <a:solidFill>
                <a:srgbClr val="002060"/>
              </a:solidFill>
            </a:endParaRPr>
          </a:p>
        </p:txBody>
      </p:sp>
    </p:spTree>
    <p:extLst>
      <p:ext uri="{BB962C8B-B14F-4D97-AF65-F5344CB8AC3E}">
        <p14:creationId xmlns:p14="http://schemas.microsoft.com/office/powerpoint/2010/main" val="87296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89C3EF8-D3C6-4495-8A16-2C47630ACEE6}"/>
              </a:ext>
            </a:extLst>
          </p:cNvPr>
          <p:cNvSpPr txBox="1"/>
          <p:nvPr/>
        </p:nvSpPr>
        <p:spPr>
          <a:xfrm>
            <a:off x="932873" y="775855"/>
            <a:ext cx="10252991" cy="4591000"/>
          </a:xfrm>
          <a:prstGeom prst="rect">
            <a:avLst/>
          </a:prstGeom>
          <a:noFill/>
        </p:spPr>
        <p:txBody>
          <a:bodyPr wrap="square" rtlCol="0">
            <a:spAutoFit/>
          </a:bodyPr>
          <a:lstStyle/>
          <a:p>
            <a:pPr algn="just">
              <a:lnSpc>
                <a:spcPct val="115000"/>
              </a:lnSpc>
              <a:spcAft>
                <a:spcPts val="1000"/>
              </a:spcAft>
            </a:pPr>
            <a:r>
              <a:rPr lang="en-US" sz="2400" dirty="0">
                <a:effectLst/>
                <a:latin typeface="Bookman Old Style" panose="02050604050505020204" pitchFamily="18" charset="0"/>
                <a:ea typeface="Times New Roman" panose="02020603050405020304" pitchFamily="18" charset="0"/>
                <a:cs typeface="Mangal" panose="02040503050203030202" pitchFamily="18" charset="0"/>
              </a:rPr>
              <a:t>   </a:t>
            </a:r>
          </a:p>
          <a:p>
            <a:pPr algn="just">
              <a:lnSpc>
                <a:spcPct val="115000"/>
              </a:lnSpc>
              <a:spcAft>
                <a:spcPts val="1000"/>
              </a:spcAft>
            </a:pPr>
            <a:r>
              <a:rPr lang="hi-IN" sz="3200" dirty="0">
                <a:latin typeface="Bookman Old Style" panose="02050604050505020204" pitchFamily="18" charset="0"/>
                <a:ea typeface="Times New Roman" panose="02020603050405020304" pitchFamily="18" charset="0"/>
              </a:rPr>
              <a:t>यह शरीर की शारीरिक संरचना को नियंत्रित करने वाली एक महत्वपूर्ण प्रणाली है और मनुष्य की शारीरिक एवं मानसिक क्षमताओं के लिए ज़िम्मेदार है। इसमें मस्तिष्क, मेरुरज्जु और विभिन्न तंत्रिकाएँ शामिल हैं जो शरीर के महत्वपूर्ण कार्यों को नियंत्रित करती हैं। यह केंद्रीय तंत्रिका तंत्र (जिसमें मस्तिष्क और मेरुरज्जु और उनकी संबंधित तंत्रिकाएँ शामिल हैं) और स्वायत्त तंत्रिका तंत्र में विभाजित है।</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p:cNvSpPr txBox="1"/>
          <p:nvPr/>
        </p:nvSpPr>
        <p:spPr>
          <a:xfrm>
            <a:off x="4960189" y="681496"/>
            <a:ext cx="1737976" cy="523220"/>
          </a:xfrm>
          <a:prstGeom prst="rect">
            <a:avLst/>
          </a:prstGeom>
          <a:noFill/>
        </p:spPr>
        <p:txBody>
          <a:bodyPr wrap="none" rtlCol="0">
            <a:spAutoFit/>
          </a:bodyPr>
          <a:lstStyle/>
          <a:p>
            <a:r>
              <a:rPr lang="hi-IN" sz="2800" b="1" u="sng" dirty="0">
                <a:solidFill>
                  <a:srgbClr val="00B0F0"/>
                </a:solidFill>
              </a:rPr>
              <a:t>तंत्रिका तंत्र</a:t>
            </a:r>
            <a:endParaRPr lang="en-IN" sz="2800" b="1" u="sng" dirty="0">
              <a:solidFill>
                <a:srgbClr val="00B0F0"/>
              </a:solidFill>
            </a:endParaRPr>
          </a:p>
        </p:txBody>
      </p:sp>
    </p:spTree>
    <p:extLst>
      <p:ext uri="{BB962C8B-B14F-4D97-AF65-F5344CB8AC3E}">
        <p14:creationId xmlns:p14="http://schemas.microsoft.com/office/powerpoint/2010/main" val="341430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B034763-4246-4CD6-0D41-2C1C57BDCC59}"/>
              </a:ext>
            </a:extLst>
          </p:cNvPr>
          <p:cNvSpPr txBox="1"/>
          <p:nvPr/>
        </p:nvSpPr>
        <p:spPr>
          <a:xfrm>
            <a:off x="895927" y="646545"/>
            <a:ext cx="9845964" cy="4480201"/>
          </a:xfrm>
          <a:prstGeom prst="rect">
            <a:avLst/>
          </a:prstGeom>
          <a:noFill/>
        </p:spPr>
        <p:txBody>
          <a:bodyPr wrap="square" rtlCol="0">
            <a:spAutoFit/>
          </a:bodyPr>
          <a:lstStyle/>
          <a:p>
            <a:pPr>
              <a:lnSpc>
                <a:spcPct val="115000"/>
              </a:lnSpc>
              <a:spcAft>
                <a:spcPts val="1000"/>
              </a:spcAft>
            </a:pPr>
            <a:r>
              <a:rPr lang="hi-IN" sz="2800" b="1" u="sng" dirty="0">
                <a:solidFill>
                  <a:srgbClr val="7030A0"/>
                </a:solidFill>
                <a:latin typeface="Calibri" panose="020F0502020204030204" pitchFamily="34" charset="0"/>
                <a:ea typeface="Times New Roman" panose="02020603050405020304" pitchFamily="18" charset="0"/>
              </a:rPr>
              <a:t>न्यूरॉन्स</a:t>
            </a:r>
            <a:r>
              <a:rPr lang="en-US" sz="2800" b="1" u="sng"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28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hi-IN" sz="3200" dirty="0">
                <a:latin typeface="Bookman Old Style" panose="02050604050505020204" pitchFamily="18" charset="0"/>
                <a:ea typeface="Times New Roman" panose="02020603050405020304" pitchFamily="18" charset="0"/>
              </a:rPr>
              <a:t>वे तंत्रिका तंत्र के मूल घटक हैं और</a:t>
            </a:r>
          </a:p>
          <a:p>
            <a:pPr algn="just">
              <a:lnSpc>
                <a:spcPct val="115000"/>
              </a:lnSpc>
              <a:spcAft>
                <a:spcPts val="1000"/>
              </a:spcAft>
            </a:pPr>
            <a:r>
              <a:rPr lang="hi-IN" sz="3200" dirty="0">
                <a:latin typeface="Bookman Old Style" panose="02050604050505020204" pitchFamily="18" charset="0"/>
                <a:ea typeface="Times New Roman" panose="02020603050405020304" pitchFamily="18" charset="0"/>
              </a:rPr>
              <a:t>तंत्रिका कोशिका और संबंधित तंत्रिका-तंतु से मिलकर बने होते हैं।</a:t>
            </a:r>
            <a:endParaRPr lang="en-IN" sz="3200" dirty="0">
              <a:latin typeface="Bookman Old Style" panose="02050604050505020204" pitchFamily="18" charset="0"/>
              <a:ea typeface="Times New Roman" panose="02020603050405020304" pitchFamily="18" charset="0"/>
            </a:endParaRPr>
          </a:p>
          <a:p>
            <a:pPr algn="just">
              <a:lnSpc>
                <a:spcPct val="115000"/>
              </a:lnSpc>
              <a:spcAft>
                <a:spcPts val="1000"/>
              </a:spcAft>
            </a:pPr>
            <a:r>
              <a:rPr lang="hi-IN" sz="3200" dirty="0">
                <a:latin typeface="Bookman Old Style" panose="02050604050505020204" pitchFamily="18" charset="0"/>
                <a:ea typeface="Times New Roman" panose="02020603050405020304" pitchFamily="18" charset="0"/>
              </a:rPr>
              <a:t>'न्यूरोग्लिया' एक विशेष प्रकार का संयोजी ऊतक है,</a:t>
            </a:r>
          </a:p>
          <a:p>
            <a:pPr algn="just">
              <a:lnSpc>
                <a:spcPct val="115000"/>
              </a:lnSpc>
              <a:spcAft>
                <a:spcPts val="1000"/>
              </a:spcAft>
            </a:pPr>
            <a:r>
              <a:rPr lang="hi-IN" sz="3200" dirty="0">
                <a:latin typeface="Bookman Old Style" panose="02050604050505020204" pitchFamily="18" charset="0"/>
                <a:ea typeface="Times New Roman" panose="02020603050405020304" pitchFamily="18" charset="0"/>
              </a:rPr>
              <a:t>जो केवल तंत्रिका तंत्र में पाया जाता है, और न्यूरॉन्स को सहारा देता है।</a:t>
            </a:r>
            <a:endParaRPr lang="en-IN" dirty="0"/>
          </a:p>
        </p:txBody>
      </p:sp>
    </p:spTree>
    <p:extLst>
      <p:ext uri="{BB962C8B-B14F-4D97-AF65-F5344CB8AC3E}">
        <p14:creationId xmlns:p14="http://schemas.microsoft.com/office/powerpoint/2010/main" val="305743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E8CAD-E72C-401D-9DBE-EB2D5634DA79}"/>
              </a:ext>
            </a:extLst>
          </p:cNvPr>
          <p:cNvSpPr>
            <a:spLocks noGrp="1"/>
          </p:cNvSpPr>
          <p:nvPr>
            <p:ph type="title" idx="4294967295"/>
          </p:nvPr>
        </p:nvSpPr>
        <p:spPr>
          <a:xfrm>
            <a:off x="1016000" y="677917"/>
            <a:ext cx="8585199" cy="720436"/>
          </a:xfrm>
        </p:spPr>
        <p:txBody>
          <a:bodyPr>
            <a:normAutofit fontScale="90000"/>
          </a:bodyPr>
          <a:lstStyle/>
          <a:p>
            <a:r>
              <a:rPr lang="en-US" dirty="0"/>
              <a:t>                      </a:t>
            </a:r>
            <a:r>
              <a:rPr lang="en-US" sz="4000" b="1" dirty="0">
                <a:solidFill>
                  <a:srgbClr val="00B0F0"/>
                </a:solidFill>
                <a:latin typeface="Calibri" pitchFamily="34" charset="0"/>
                <a:cs typeface="Calibri" pitchFamily="34" charset="0"/>
              </a:rPr>
              <a:t>PARTS OF NEURON </a:t>
            </a:r>
            <a:r>
              <a:rPr lang="en-US" sz="4000" b="1" dirty="0">
                <a:latin typeface="Calibri" pitchFamily="34" charset="0"/>
                <a:cs typeface="Calibri" pitchFamily="34" charset="0"/>
              </a:rPr>
              <a:t>-</a:t>
            </a:r>
            <a:endParaRPr lang="en-IN" sz="4000" b="1" dirty="0">
              <a:latin typeface="Calibri" pitchFamily="34" charset="0"/>
              <a:cs typeface="Calibri" pitchFamily="34" charset="0"/>
            </a:endParaRPr>
          </a:p>
        </p:txBody>
      </p:sp>
      <p:sp>
        <p:nvSpPr>
          <p:cNvPr id="3" name="TextBox 2">
            <a:extLst>
              <a:ext uri="{FF2B5EF4-FFF2-40B4-BE49-F238E27FC236}">
                <a16:creationId xmlns:a16="http://schemas.microsoft.com/office/drawing/2014/main" xmlns="" id="{16BB3DBE-095F-41D2-978C-9E386352EB63}"/>
              </a:ext>
            </a:extLst>
          </p:cNvPr>
          <p:cNvSpPr txBox="1"/>
          <p:nvPr/>
        </p:nvSpPr>
        <p:spPr>
          <a:xfrm>
            <a:off x="785091" y="1450109"/>
            <a:ext cx="10538691" cy="4057777"/>
          </a:xfrm>
          <a:prstGeom prst="rect">
            <a:avLst/>
          </a:prstGeom>
          <a:noFill/>
        </p:spPr>
        <p:txBody>
          <a:bodyPr wrap="square" rtlCol="0">
            <a:spAutoFit/>
          </a:bodyPr>
          <a:lstStyle/>
          <a:p>
            <a:pPr marL="342900" lvl="0" indent="-342900">
              <a:lnSpc>
                <a:spcPct val="115000"/>
              </a:lnSpc>
              <a:spcAft>
                <a:spcPts val="1000"/>
              </a:spcAft>
              <a:buFont typeface="+mj-lt"/>
              <a:buAutoNum type="arabicPeriod"/>
            </a:pPr>
            <a:r>
              <a:rPr lang="hi-IN" sz="2800" u="sng" dirty="0">
                <a:solidFill>
                  <a:srgbClr val="FF0000"/>
                </a:solidFill>
                <a:latin typeface="Bookman Old Style" panose="02050604050505020204" pitchFamily="18" charset="0"/>
                <a:ea typeface="Times New Roman" panose="02020603050405020304" pitchFamily="18" charset="0"/>
              </a:rPr>
              <a:t>चेता कोष</a:t>
            </a:r>
            <a:r>
              <a:rPr lang="en-US" sz="28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 –</a:t>
            </a:r>
            <a:endParaRPr lang="en-IN" sz="2800" u="sng"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342900" algn="l"/>
              </a:tabLst>
            </a:pPr>
            <a:r>
              <a:rPr lang="hi-IN" sz="2800" dirty="0">
                <a:latin typeface="Bookman Old Style" panose="02050604050505020204" pitchFamily="18" charset="0"/>
                <a:ea typeface="Times New Roman" panose="02020603050405020304" pitchFamily="18" charset="0"/>
              </a:rPr>
              <a:t>अपेक्षाकृत बड़ा कोशिका शरीर। न्यूरॉन की स्थिति और उसके कार्य के अनुसार आकार और माप भिन्न हो सकते हैं।</a:t>
            </a:r>
          </a:p>
          <a:p>
            <a:pPr marL="342900" lvl="0" indent="-342900" algn="just">
              <a:lnSpc>
                <a:spcPct val="115000"/>
              </a:lnSpc>
              <a:spcAft>
                <a:spcPts val="1000"/>
              </a:spcAft>
              <a:buFont typeface="Symbol" panose="05050102010706020507" pitchFamily="18" charset="2"/>
              <a:buChar char=""/>
              <a:tabLst>
                <a:tab pos="342900" algn="l"/>
              </a:tabLst>
            </a:pPr>
            <a:r>
              <a:rPr lang="hi-IN" sz="2800" dirty="0">
                <a:latin typeface="Bookman Old Style" panose="02050604050505020204" pitchFamily="18" charset="0"/>
                <a:ea typeface="Times New Roman" panose="02020603050405020304" pitchFamily="18" charset="0"/>
              </a:rPr>
              <a:t>स्पष्ट रूप से परिभाषित केंद्रक।</a:t>
            </a:r>
          </a:p>
          <a:p>
            <a:pPr marL="342900" lvl="0" indent="-342900" algn="just">
              <a:lnSpc>
                <a:spcPct val="115000"/>
              </a:lnSpc>
              <a:spcAft>
                <a:spcPts val="1000"/>
              </a:spcAft>
              <a:buFont typeface="Symbol" panose="05050102010706020507" pitchFamily="18" charset="2"/>
              <a:buChar char=""/>
              <a:tabLst>
                <a:tab pos="342900" algn="l"/>
              </a:tabLst>
            </a:pPr>
            <a:r>
              <a:rPr lang="hi-IN" sz="2800" dirty="0">
                <a:latin typeface="Bookman Old Style" panose="02050604050505020204" pitchFamily="18" charset="0"/>
                <a:ea typeface="Times New Roman" panose="02020603050405020304" pitchFamily="18" charset="0"/>
              </a:rPr>
              <a:t>जीवद्रव्य कणिकामय होता है।</a:t>
            </a:r>
          </a:p>
          <a:p>
            <a:pPr marL="342900" lvl="0" indent="-342900" algn="just">
              <a:lnSpc>
                <a:spcPct val="115000"/>
              </a:lnSpc>
              <a:spcAft>
                <a:spcPts val="1000"/>
              </a:spcAft>
              <a:buFont typeface="Symbol" panose="05050102010706020507" pitchFamily="18" charset="2"/>
              <a:buChar char=""/>
              <a:tabLst>
                <a:tab pos="342900" algn="l"/>
              </a:tabLst>
            </a:pPr>
            <a:r>
              <a:rPr lang="hi-IN" sz="2800" dirty="0">
                <a:latin typeface="Bookman Old Style" panose="02050604050505020204" pitchFamily="18" charset="0"/>
                <a:ea typeface="Times New Roman" panose="02020603050405020304" pitchFamily="18" charset="0"/>
              </a:rPr>
              <a:t>मस्तिष्क और मेरुमज्जा के धूसर पदार्थ की कोशिकाओं में कई प्रक्रियाएँ हो सकती हैं जिन्हें डेंड्राइट कहते हैं।</a:t>
            </a:r>
            <a:endParaRPr lang="en-IN" sz="2800" dirty="0"/>
          </a:p>
        </p:txBody>
      </p:sp>
    </p:spTree>
    <p:extLst>
      <p:ext uri="{BB962C8B-B14F-4D97-AF65-F5344CB8AC3E}">
        <p14:creationId xmlns:p14="http://schemas.microsoft.com/office/powerpoint/2010/main" val="12559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 of Neuron Anatomy 358962 Vector Art at Vecteezy">
            <a:extLst>
              <a:ext uri="{FF2B5EF4-FFF2-40B4-BE49-F238E27FC236}">
                <a16:creationId xmlns:a16="http://schemas.microsoft.com/office/drawing/2014/main" xmlns="" id="{6B159667-9C78-89CD-8374-140869E1CB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4163"/>
            <a:ext cx="12192000" cy="62880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4BBD8068-6212-5A13-5FFE-A0936EB1C8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9967" y="348961"/>
            <a:ext cx="1247775" cy="1098550"/>
          </a:xfrm>
          <a:prstGeom prst="rect">
            <a:avLst/>
          </a:prstGeom>
          <a:noFill/>
          <a:ln>
            <a:noFill/>
          </a:ln>
        </p:spPr>
      </p:pic>
    </p:spTree>
    <p:extLst>
      <p:ext uri="{BB962C8B-B14F-4D97-AF65-F5344CB8AC3E}">
        <p14:creationId xmlns:p14="http://schemas.microsoft.com/office/powerpoint/2010/main" val="32229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ypes of Tissue Part 4: Nervous Tissue - YouTube">
            <a:extLst>
              <a:ext uri="{FF2B5EF4-FFF2-40B4-BE49-F238E27FC236}">
                <a16:creationId xmlns:a16="http://schemas.microsoft.com/office/drawing/2014/main" xmlns="" id="{A3F21CB2-FC80-23B9-5F63-9BDE5CC82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A7A2E7B3-F3DA-201A-6460-3994766AAD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4225" y="0"/>
            <a:ext cx="1247775" cy="1098550"/>
          </a:xfrm>
          <a:prstGeom prst="rect">
            <a:avLst/>
          </a:prstGeom>
          <a:noFill/>
          <a:ln>
            <a:noFill/>
          </a:ln>
        </p:spPr>
      </p:pic>
    </p:spTree>
    <p:extLst>
      <p:ext uri="{BB962C8B-B14F-4D97-AF65-F5344CB8AC3E}">
        <p14:creationId xmlns:p14="http://schemas.microsoft.com/office/powerpoint/2010/main" val="41920143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Integral</Template>
  <TotalTime>156</TotalTime>
  <Words>843</Words>
  <Application>Microsoft Office PowerPoint</Application>
  <PresentationFormat>Custom</PresentationFormat>
  <Paragraphs>163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Organic</vt:lpstr>
      <vt:lpstr>तंत्रिका तंत्र</vt:lpstr>
      <vt:lpstr>PowerPoint Presentation</vt:lpstr>
      <vt:lpstr>PowerPoint Presentation</vt:lpstr>
      <vt:lpstr>PowerPoint Presentation</vt:lpstr>
      <vt:lpstr>PowerPoint Presentation</vt:lpstr>
      <vt:lpstr>PowerPoint Presentation</vt:lpstr>
      <vt:lpstr>                      PARTS OF NEURON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कोई प्रश्न</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MTI MTI</dc:creator>
  <cp:lastModifiedBy>NDRF MEDICAL</cp:lastModifiedBy>
  <cp:revision>24</cp:revision>
  <dcterms:created xsi:type="dcterms:W3CDTF">2022-04-26T05:39:28Z</dcterms:created>
  <dcterms:modified xsi:type="dcterms:W3CDTF">2025-12-20T07:55:17Z</dcterms:modified>
</cp:coreProperties>
</file>