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576" r:id="rId4"/>
    <p:sldId id="281" r:id="rId5"/>
    <p:sldId id="258" r:id="rId6"/>
    <p:sldId id="259" r:id="rId7"/>
    <p:sldId id="260" r:id="rId8"/>
    <p:sldId id="261" r:id="rId9"/>
    <p:sldId id="282" r:id="rId10"/>
    <p:sldId id="262" r:id="rId11"/>
    <p:sldId id="283" r:id="rId12"/>
    <p:sldId id="284" r:id="rId13"/>
    <p:sldId id="285" r:id="rId14"/>
    <p:sldId id="265" r:id="rId15"/>
    <p:sldId id="286" r:id="rId16"/>
    <p:sldId id="287" r:id="rId17"/>
    <p:sldId id="288" r:id="rId18"/>
    <p:sldId id="289" r:id="rId19"/>
    <p:sldId id="271" r:id="rId20"/>
    <p:sldId id="299" r:id="rId21"/>
    <p:sldId id="290" r:id="rId22"/>
    <p:sldId id="291" r:id="rId23"/>
    <p:sldId id="292" r:id="rId24"/>
    <p:sldId id="293" r:id="rId25"/>
    <p:sldId id="294" r:id="rId26"/>
    <p:sldId id="295" r:id="rId27"/>
    <p:sldId id="296" r:id="rId28"/>
    <p:sldId id="577" r:id="rId29"/>
    <p:sldId id="578" r:id="rId30"/>
    <p:sldId id="579" r:id="rId31"/>
    <p:sldId id="580" r:id="rId32"/>
    <p:sldId id="574" r:id="rId33"/>
    <p:sldId id="5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1" d="100"/>
          <a:sy n="101" d="100"/>
        </p:scale>
        <p:origin x="1800" y="102"/>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4T12:02:34"/>
    </inkml:context>
    <inkml:brush xml:id="br0">
      <inkml:brushProperty name="width" value="0.05" units="cm"/>
      <inkml:brushProperty name="height" value="0.05" units="cm"/>
    </inkml:brush>
  </inkml:definitions>
  <inkml:trace contextRef="#ctx0" brushRef="#br0">0 1 24575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6814-4CB0-4BD0-A985-72C9C44C0BA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AEAC84F-45E6-2897-B9CB-0924F6B746A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98D910-6ACA-5285-1FF2-F8310D95A7F6}"/>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5" name="Footer Placeholder 4">
            <a:extLst>
              <a:ext uri="{FF2B5EF4-FFF2-40B4-BE49-F238E27FC236}">
                <a16:creationId xmlns:a16="http://schemas.microsoft.com/office/drawing/2014/main" id="{C0BDB63E-D86B-BF80-3898-31521E0044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958468-124C-06B5-C860-10590ABA643C}"/>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198201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429A-5D51-36FC-D253-DBF7B25180C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60AC79-2628-8F43-0A34-08CBC39F7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55F4A9-08ED-DD9A-B06D-39ED34B71674}"/>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5" name="Footer Placeholder 4">
            <a:extLst>
              <a:ext uri="{FF2B5EF4-FFF2-40B4-BE49-F238E27FC236}">
                <a16:creationId xmlns:a16="http://schemas.microsoft.com/office/drawing/2014/main" id="{76DA71CA-4E50-2CEA-8A67-735BAA3E88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475A4-F4C5-F3F7-E4A3-B047656AD83F}"/>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82663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6CADD-42EB-8BF5-786F-5C31322197D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2EFB7F-EFB8-DF32-7157-320926FC7AA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F0EF8C-7619-0F4A-CEA8-E6BEC55AFE75}"/>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5" name="Footer Placeholder 4">
            <a:extLst>
              <a:ext uri="{FF2B5EF4-FFF2-40B4-BE49-F238E27FC236}">
                <a16:creationId xmlns:a16="http://schemas.microsoft.com/office/drawing/2014/main" id="{F1D86457-D59F-8D46-7DF6-0116AFC439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D73EB7-38F8-9FB4-6D95-7789A31508A8}"/>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183112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651-A8F0-FB76-5429-8F0446613E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BD410A-3446-DA90-3851-D27BD9A1B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F7EDCB-3C19-4527-5013-83375B766442}"/>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5" name="Footer Placeholder 4">
            <a:extLst>
              <a:ext uri="{FF2B5EF4-FFF2-40B4-BE49-F238E27FC236}">
                <a16:creationId xmlns:a16="http://schemas.microsoft.com/office/drawing/2014/main" id="{8F088A9F-6CCF-0CFB-0F5E-EA7810088E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73E9C8-536F-AD09-9540-2A51460E5BCE}"/>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316438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3A9D-5E9F-83F7-6A50-7FCBD187A8A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73CB664-AD2C-9F84-1F8E-8EFC1EF7766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C8328-5537-AD47-D420-9937B5C07308}"/>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5" name="Footer Placeholder 4">
            <a:extLst>
              <a:ext uri="{FF2B5EF4-FFF2-40B4-BE49-F238E27FC236}">
                <a16:creationId xmlns:a16="http://schemas.microsoft.com/office/drawing/2014/main" id="{66F39A91-C818-B714-2B66-CEC4572B4F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937A9F-197B-E7B5-B94E-4FC0B4660217}"/>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37256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347C-1B47-C1F5-F5BC-9708EE69056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E87E3A-FE61-4D0E-8A08-6E54BC0FC8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032FADD-0B3A-861B-0DFF-AB2034FC7E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0A25B6-60DE-7B17-AB69-0644E64B7DEC}"/>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6" name="Footer Placeholder 5">
            <a:extLst>
              <a:ext uri="{FF2B5EF4-FFF2-40B4-BE49-F238E27FC236}">
                <a16:creationId xmlns:a16="http://schemas.microsoft.com/office/drawing/2014/main" id="{63013B51-4CCC-2C6F-F5A5-EA60857E7D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2ED748-BF98-14BC-8D5A-56A8342DDD5A}"/>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44227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F840-EF26-07D0-819F-28671B46DA94}"/>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1DC966C-8096-C5D5-295B-FA41A02ECE9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7F783-9624-7A05-D72C-5E820849D6F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26A630-8C80-4A8B-DD8B-B99D3BB8D8A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1729B-5C0D-53CD-65DC-71144E97E12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7BFF346-6EAE-2A30-A667-1A1584F5FC39}"/>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8" name="Footer Placeholder 7">
            <a:extLst>
              <a:ext uri="{FF2B5EF4-FFF2-40B4-BE49-F238E27FC236}">
                <a16:creationId xmlns:a16="http://schemas.microsoft.com/office/drawing/2014/main" id="{6E4AE49A-540C-0FA3-3D87-37A767E6C05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F6A662-156B-93DD-732F-19A1AB50FF0D}"/>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399168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2848-43C2-ACF0-02C6-20E332CAAC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8F19998-4C11-75CC-7A94-EDED92E4386F}"/>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4" name="Footer Placeholder 3">
            <a:extLst>
              <a:ext uri="{FF2B5EF4-FFF2-40B4-BE49-F238E27FC236}">
                <a16:creationId xmlns:a16="http://schemas.microsoft.com/office/drawing/2014/main" id="{37E3DE61-428D-F4E9-239A-72D2CE9D94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B66FC2F-CC4B-C425-3D13-293C80435357}"/>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426984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BD3A5-6ADD-0CC9-3BB7-CFCA70A4B439}"/>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3" name="Footer Placeholder 2">
            <a:extLst>
              <a:ext uri="{FF2B5EF4-FFF2-40B4-BE49-F238E27FC236}">
                <a16:creationId xmlns:a16="http://schemas.microsoft.com/office/drawing/2014/main" id="{BEE0083C-BBAC-1391-614C-0CE9675BD3E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A8C389-E1F4-AD5B-9480-A690D7A454CD}"/>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2106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21F1-44F1-3F6A-FAE2-B354F3DBB4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55F28A0-F573-6F04-54EC-C1CE905BAD0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DCD5B14-60BE-9553-258A-BD9492A61E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69D48-877E-7131-BC9E-5A28351A798D}"/>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6" name="Footer Placeholder 5">
            <a:extLst>
              <a:ext uri="{FF2B5EF4-FFF2-40B4-BE49-F238E27FC236}">
                <a16:creationId xmlns:a16="http://schemas.microsoft.com/office/drawing/2014/main" id="{E94A7B6C-167D-8093-AF78-72CF20E323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67B9613-058A-3625-E610-A785B350D873}"/>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93708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A8BD-4040-3F78-2751-20E2D7B8EF3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861D4AC-C47C-2788-4964-7013FFCCD5D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FFABC7A-7056-02C9-37CB-8BFA732C742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6F4B5-B1B1-0612-B482-B9971C3EBC45}"/>
              </a:ext>
            </a:extLst>
          </p:cNvPr>
          <p:cNvSpPr>
            <a:spLocks noGrp="1"/>
          </p:cNvSpPr>
          <p:nvPr>
            <p:ph type="dt" sz="half" idx="10"/>
          </p:nvPr>
        </p:nvSpPr>
        <p:spPr/>
        <p:txBody>
          <a:bodyPr/>
          <a:lstStyle/>
          <a:p>
            <a:fld id="{268DAE04-63C3-4A79-845E-1CF87AC48376}" type="datetimeFigureOut">
              <a:rPr lang="en-IN" smtClean="0"/>
              <a:t>13-01-2026</a:t>
            </a:fld>
            <a:endParaRPr lang="en-IN"/>
          </a:p>
        </p:txBody>
      </p:sp>
      <p:sp>
        <p:nvSpPr>
          <p:cNvPr id="6" name="Footer Placeholder 5">
            <a:extLst>
              <a:ext uri="{FF2B5EF4-FFF2-40B4-BE49-F238E27FC236}">
                <a16:creationId xmlns:a16="http://schemas.microsoft.com/office/drawing/2014/main" id="{8F485BBC-176A-C371-7E5E-75CC2C315D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6EDD2C-426F-4D8A-42FA-9FE91386ABC7}"/>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356941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3BF4E3-38F8-366E-29CA-902311146D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36866" y="0"/>
            <a:ext cx="1407134" cy="1238581"/>
          </a:xfrm>
          <a:prstGeom prst="rect">
            <a:avLst/>
          </a:prstGeom>
        </p:spPr>
      </p:pic>
      <p:sp>
        <p:nvSpPr>
          <p:cNvPr id="2" name="Title Placeholder 1">
            <a:extLst>
              <a:ext uri="{FF2B5EF4-FFF2-40B4-BE49-F238E27FC236}">
                <a16:creationId xmlns:a16="http://schemas.microsoft.com/office/drawing/2014/main" id="{E09A6EFD-849C-C6CE-298C-ADDADEB12F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425D13-34F9-15A4-AB09-0225B836A9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0B810C-60E3-B95D-734F-69A4FBC6C3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DAE04-63C3-4A79-845E-1CF87AC48376}" type="datetimeFigureOut">
              <a:rPr lang="en-IN" smtClean="0"/>
              <a:t>13-01-2026</a:t>
            </a:fld>
            <a:endParaRPr lang="en-IN"/>
          </a:p>
        </p:txBody>
      </p:sp>
      <p:sp>
        <p:nvSpPr>
          <p:cNvPr id="5" name="Footer Placeholder 4">
            <a:extLst>
              <a:ext uri="{FF2B5EF4-FFF2-40B4-BE49-F238E27FC236}">
                <a16:creationId xmlns:a16="http://schemas.microsoft.com/office/drawing/2014/main" id="{0DE431E4-4AF6-35A3-4582-2C7458589B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3209029-9CFE-BA0D-2BC5-C596EECAD7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C9AB1-54AB-4ADB-BD1A-096A60D70289}" type="slidenum">
              <a:rPr lang="en-IN" smtClean="0"/>
              <a:t>‹#›</a:t>
            </a:fld>
            <a:endParaRPr lang="en-IN"/>
          </a:p>
        </p:txBody>
      </p:sp>
    </p:spTree>
    <p:extLst>
      <p:ext uri="{BB962C8B-B14F-4D97-AF65-F5344CB8AC3E}">
        <p14:creationId xmlns:p14="http://schemas.microsoft.com/office/powerpoint/2010/main" val="385217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7420"/>
            <a:ext cx="7886700" cy="904874"/>
          </a:xfrm>
        </p:spPr>
        <p:txBody>
          <a:bodyPr>
            <a:normAutofit/>
          </a:bodyPr>
          <a:lstStyle/>
          <a:p>
            <a:pPr algn="ctr"/>
            <a:r>
              <a:rPr lang="hi-IN" sz="5400" b="1" dirty="0">
                <a:solidFill>
                  <a:srgbClr val="002060"/>
                </a:solidFill>
                <a:latin typeface="+mn-lt"/>
              </a:rPr>
              <a:t>अंत: स्रावी प्रणाली</a:t>
            </a:r>
            <a:endParaRPr lang="en-IN" sz="5400" b="1" dirty="0">
              <a:solidFill>
                <a:srgbClr val="002060"/>
              </a:solidFill>
              <a:latin typeface="+mn-lt"/>
            </a:endParaRPr>
          </a:p>
        </p:txBody>
      </p:sp>
      <p:sp>
        <p:nvSpPr>
          <p:cNvPr id="3" name="TextBox 2"/>
          <p:cNvSpPr txBox="1"/>
          <p:nvPr/>
        </p:nvSpPr>
        <p:spPr>
          <a:xfrm>
            <a:off x="3166533" y="1320800"/>
            <a:ext cx="1295547" cy="646331"/>
          </a:xfrm>
          <a:prstGeom prst="rect">
            <a:avLst/>
          </a:prstGeom>
          <a:noFill/>
        </p:spPr>
        <p:txBody>
          <a:bodyPr wrap="none" rtlCol="0">
            <a:spAutoFit/>
          </a:bodyPr>
          <a:lstStyle/>
          <a:p>
            <a:r>
              <a:rPr lang="hi-IN" sz="3600" b="1" dirty="0">
                <a:solidFill>
                  <a:srgbClr val="00B050"/>
                </a:solidFill>
              </a:rPr>
              <a:t>पाठ-9</a:t>
            </a:r>
            <a:endParaRPr lang="en-IN" sz="3600" b="1" dirty="0">
              <a:solidFill>
                <a:srgbClr val="00B050"/>
              </a:solidFill>
            </a:endParaRPr>
          </a:p>
        </p:txBody>
      </p:sp>
    </p:spTree>
    <p:extLst>
      <p:ext uri="{BB962C8B-B14F-4D97-AF65-F5344CB8AC3E}">
        <p14:creationId xmlns:p14="http://schemas.microsoft.com/office/powerpoint/2010/main" val="215660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DD2FBF-8A13-BFB5-A55D-4CA043BDD9F7}"/>
              </a:ext>
            </a:extLst>
          </p:cNvPr>
          <p:cNvSpPr txBox="1"/>
          <p:nvPr/>
        </p:nvSpPr>
        <p:spPr>
          <a:xfrm>
            <a:off x="476250" y="2438017"/>
            <a:ext cx="5979886" cy="4401205"/>
          </a:xfrm>
          <a:prstGeom prst="rect">
            <a:avLst/>
          </a:prstGeom>
          <a:noFill/>
        </p:spPr>
        <p:txBody>
          <a:bodyPr wrap="square">
            <a:spAutoFit/>
          </a:bodyPr>
          <a:lstStyle/>
          <a:p>
            <a:pPr algn="just"/>
            <a:r>
              <a:rPr lang="en-US" dirty="0">
                <a:effectLst/>
                <a:latin typeface="Bookman Old Style" panose="02050604050505020204" pitchFamily="18" charset="0"/>
                <a:ea typeface="Times New Roman" panose="02020603050405020304" pitchFamily="18" charset="0"/>
                <a:cs typeface="Mangal" panose="02040503050203030202" pitchFamily="18" charset="0"/>
              </a:rPr>
              <a:t> </a:t>
            </a:r>
            <a:r>
              <a:rPr lang="hi-IN" sz="2800" dirty="0">
                <a:ea typeface="Times New Roman" panose="02020603050405020304" pitchFamily="18" charset="0"/>
              </a:rPr>
              <a:t>गुर्दे के ऊपर स्थित</a:t>
            </a:r>
          </a:p>
          <a:p>
            <a:pPr algn="just"/>
            <a:r>
              <a:rPr lang="hi-IN" sz="2800" dirty="0">
                <a:ea typeface="Times New Roman" panose="02020603050405020304" pitchFamily="18" charset="0"/>
              </a:rPr>
              <a:t>स्रावित -</a:t>
            </a:r>
          </a:p>
          <a:p>
            <a:pPr algn="just"/>
            <a:r>
              <a:rPr lang="hi-IN" sz="2800" dirty="0">
                <a:ea typeface="Times New Roman" panose="02020603050405020304" pitchFamily="18" charset="0"/>
              </a:rPr>
              <a:t>एड्रेनालाईन और नॉर-एड्रेनालाईन -</a:t>
            </a:r>
          </a:p>
          <a:p>
            <a:pPr algn="just"/>
            <a:r>
              <a:rPr lang="hi-IN" sz="2800" dirty="0">
                <a:ea typeface="Times New Roman" panose="02020603050405020304" pitchFamily="18" charset="0"/>
              </a:rPr>
              <a:t>शरीर को 'लड़ो या भागो' की स्थिति में तैयार करते हैं</a:t>
            </a:r>
          </a:p>
          <a:p>
            <a:pPr algn="just"/>
            <a:r>
              <a:rPr lang="hi-IN" sz="2800" dirty="0">
                <a:ea typeface="Times New Roman" panose="02020603050405020304" pitchFamily="18" charset="0"/>
              </a:rPr>
              <a:t>कोटिकोस्टेरॉइड्स -</a:t>
            </a:r>
          </a:p>
          <a:p>
            <a:pPr algn="just"/>
            <a:r>
              <a:rPr lang="hi-IN" sz="2800" dirty="0">
                <a:ea typeface="Times New Roman" panose="02020603050405020304" pitchFamily="18" charset="0"/>
              </a:rPr>
              <a:t>विकास, मांसपेशियों के भार को नियंत्रित करते हैं</a:t>
            </a:r>
          </a:p>
          <a:p>
            <a:pPr algn="just"/>
            <a:r>
              <a:rPr lang="hi-IN" sz="2800" dirty="0">
                <a:ea typeface="Times New Roman" panose="02020603050405020304" pitchFamily="18" charset="0"/>
              </a:rPr>
              <a:t>और विभिन्न अन्य गतिविधियों को नियंत्रित करते हैं</a:t>
            </a:r>
            <a:r>
              <a:rPr lang="en-US" sz="4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2352A0C-6444-F001-FBB9-3C13A67BF67E}"/>
              </a:ext>
            </a:extLst>
          </p:cNvPr>
          <p:cNvSpPr txBox="1">
            <a:spLocks/>
          </p:cNvSpPr>
          <p:nvPr/>
        </p:nvSpPr>
        <p:spPr>
          <a:xfrm>
            <a:off x="628650" y="130630"/>
            <a:ext cx="7886700" cy="4959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00B050"/>
                </a:solidFill>
                <a:latin typeface="Calibri" panose="020F0502020204030204" pitchFamily="34" charset="0"/>
                <a:ea typeface="Times New Roman" panose="02020603050405020304" pitchFamily="18" charset="0"/>
              </a:rPr>
              <a:t>थाइमस</a:t>
            </a:r>
            <a:r>
              <a:rPr lang="en-US" sz="32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rgbClr val="00B050"/>
              </a:solidFill>
            </a:endParaRPr>
          </a:p>
        </p:txBody>
      </p:sp>
      <p:sp>
        <p:nvSpPr>
          <p:cNvPr id="4" name="Title 1">
            <a:extLst>
              <a:ext uri="{FF2B5EF4-FFF2-40B4-BE49-F238E27FC236}">
                <a16:creationId xmlns:a16="http://schemas.microsoft.com/office/drawing/2014/main" id="{4A15E515-16C1-84D9-A1DF-BD9A09EF9034}"/>
              </a:ext>
            </a:extLst>
          </p:cNvPr>
          <p:cNvSpPr txBox="1">
            <a:spLocks/>
          </p:cNvSpPr>
          <p:nvPr/>
        </p:nvSpPr>
        <p:spPr>
          <a:xfrm>
            <a:off x="2496638" y="1974277"/>
            <a:ext cx="2614084" cy="4637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00B050"/>
                </a:solidFill>
                <a:latin typeface="Calibri" panose="020F0502020204030204" pitchFamily="34" charset="0"/>
                <a:ea typeface="Times New Roman" panose="02020603050405020304" pitchFamily="18" charset="0"/>
              </a:rPr>
              <a:t>अधिवृक्क</a:t>
            </a:r>
            <a:r>
              <a:rPr lang="en-US" sz="32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rgbClr val="00B050"/>
              </a:solidFill>
            </a:endParaRPr>
          </a:p>
        </p:txBody>
      </p:sp>
      <p:sp>
        <p:nvSpPr>
          <p:cNvPr id="5" name="Title 1">
            <a:extLst>
              <a:ext uri="{FF2B5EF4-FFF2-40B4-BE49-F238E27FC236}">
                <a16:creationId xmlns:a16="http://schemas.microsoft.com/office/drawing/2014/main" id="{ED34721F-8110-BD26-2730-875566FCB9F3}"/>
              </a:ext>
            </a:extLst>
          </p:cNvPr>
          <p:cNvSpPr txBox="1">
            <a:spLocks/>
          </p:cNvSpPr>
          <p:nvPr/>
        </p:nvSpPr>
        <p:spPr>
          <a:xfrm>
            <a:off x="781050" y="766834"/>
            <a:ext cx="4182836" cy="18239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15000"/>
              </a:lnSpc>
              <a:spcAft>
                <a:spcPts val="1000"/>
              </a:spcAft>
            </a:pPr>
            <a:r>
              <a:rPr lang="hi-IN" sz="2800" dirty="0">
                <a:latin typeface="+mn-lt"/>
                <a:ea typeface="Times New Roman" panose="02020603050405020304" pitchFamily="18" charset="0"/>
              </a:rPr>
              <a:t>बच्चों में, यह लिम्फोसाइटों के उत्पादन को नियंत्रित करता है</a:t>
            </a:r>
            <a:endParaRPr lang="en-IN" sz="2800" dirty="0">
              <a:effectLst/>
              <a:latin typeface="+mn-lt"/>
              <a:ea typeface="Times New Roman" panose="02020603050405020304" pitchFamily="18" charset="0"/>
              <a:cs typeface="Mangal" panose="02040503050203030202" pitchFamily="18" charset="0"/>
            </a:endParaRPr>
          </a:p>
        </p:txBody>
      </p:sp>
      <p:pic>
        <p:nvPicPr>
          <p:cNvPr id="1026" name="Picture 2" descr="Adrenal Gland and Adrenal Hormones – Integrated Huma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533" y="3377078"/>
            <a:ext cx="3056467" cy="3404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87533" y="3843906"/>
            <a:ext cx="237067" cy="2585323"/>
          </a:xfrm>
          <a:prstGeom prst="rect">
            <a:avLst/>
          </a:prstGeom>
          <a:solidFill>
            <a:schemeClr val="bg1"/>
          </a:solidFill>
        </p:spPr>
        <p:txBody>
          <a:bodyPr wrap="square" rtlCol="0">
            <a:sp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867" y="626534"/>
            <a:ext cx="3005666" cy="217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9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96389" y="1417311"/>
            <a:ext cx="7950925" cy="5223481"/>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en-US" sz="2400" dirty="0">
                <a:effectLst/>
                <a:ea typeface="Times New Roman" panose="02020603050405020304" pitchFamily="18" charset="0"/>
                <a:cs typeface="Mangal" panose="02040503050203030202" pitchFamily="18" charset="0"/>
              </a:rPr>
              <a:t> </a:t>
            </a:r>
            <a:r>
              <a:rPr lang="hi-IN" sz="2400" dirty="0">
                <a:ea typeface="Times New Roman" panose="02020603050405020304" pitchFamily="18" charset="0"/>
              </a:rPr>
              <a:t>यह एक मिश्रित ग्रंथि है (बहिःस्रावी और अंतःस्रावी दोनों)</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बहिःस्रावी कार्य अग्नाशयी वाहिनी के माध्यम से आँतों में अग्नाशयी रस का स्राव करना है, जो पाचन में सहायता करता है।</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अंतःस्रावी स्राव -</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इंसुलिन -</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शरीर में शर्करा के स्तर को </a:t>
            </a:r>
            <a:endParaRPr lang="en-IN" sz="2400" dirty="0">
              <a:ea typeface="Times New Roman" panose="02020603050405020304" pitchFamily="18" charset="0"/>
            </a:endParaRPr>
          </a:p>
          <a:p>
            <a:pPr lvl="0" algn="just">
              <a:lnSpc>
                <a:spcPct val="115000"/>
              </a:lnSpc>
              <a:spcAft>
                <a:spcPts val="1000"/>
              </a:spcAft>
              <a:tabLst>
                <a:tab pos="457200" algn="l"/>
              </a:tabLst>
            </a:pPr>
            <a:r>
              <a:rPr lang="hi-IN" sz="2400" dirty="0">
                <a:ea typeface="Times New Roman" panose="02020603050405020304" pitchFamily="18" charset="0"/>
              </a:rPr>
              <a:t>नियंत्रित करता है।</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ग्लूकागन -</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शरीर में कार्बोहाइड्रेट चयापचय को नियंत्रित करता है।</a:t>
            </a:r>
            <a:endParaRPr lang="en-IN" sz="24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dirty="0">
                <a:solidFill>
                  <a:srgbClr val="FF0000"/>
                </a:solidFill>
                <a:latin typeface="Calibri" panose="020F0502020204030204" pitchFamily="34" charset="0"/>
                <a:ea typeface="Times New Roman" panose="02020603050405020304" pitchFamily="18" charset="0"/>
              </a:rPr>
              <a:t>अग्न्याशय</a:t>
            </a:r>
            <a:endParaRPr lang="en-IN" sz="4000" dirty="0">
              <a:solidFill>
                <a:srgbClr val="00B05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753" y="2780701"/>
            <a:ext cx="3666067" cy="316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5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87681" y="1312808"/>
            <a:ext cx="7950925" cy="4809778"/>
          </a:xfrm>
          <a:prstGeom prst="rect">
            <a:avLst/>
          </a:prstGeom>
          <a:noFill/>
        </p:spPr>
        <p:txBody>
          <a:bodyPr wrap="square">
            <a:spAutoFit/>
          </a:bodyPr>
          <a:lstStyle/>
          <a:p>
            <a:pPr lvl="0" algn="just">
              <a:lnSpc>
                <a:spcPct val="115000"/>
              </a:lnSpc>
              <a:spcAft>
                <a:spcPts val="1000"/>
              </a:spcAft>
              <a:tabLst>
                <a:tab pos="457200" algn="l"/>
              </a:tabLst>
            </a:pPr>
            <a:r>
              <a:rPr lang="hi-IN" sz="2800" dirty="0">
                <a:ea typeface="Times New Roman" panose="02020603050405020304" pitchFamily="18" charset="0"/>
              </a:rPr>
              <a:t>गर्भाशय के दोनों ओर पेट में स्थित</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स्रावित</a:t>
            </a:r>
            <a:r>
              <a:rPr lang="en-US" sz="2800" dirty="0">
                <a:effectLst/>
                <a:ea typeface="Times New Roman" panose="02020603050405020304" pitchFamily="18" charset="0"/>
                <a:cs typeface="Mangal" panose="02040503050203030202" pitchFamily="18" charset="0"/>
              </a:rPr>
              <a:t>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एस्ट्रोजन और प्रोजेस्ट्रोन</a:t>
            </a:r>
            <a:r>
              <a:rPr lang="en-US" sz="2800" dirty="0">
                <a:effectLst/>
                <a:ea typeface="Times New Roman" panose="02020603050405020304" pitchFamily="18" charset="0"/>
                <a:cs typeface="Mangal" panose="02040503050203030202" pitchFamily="18" charset="0"/>
              </a:rPr>
              <a:t>–</a:t>
            </a:r>
          </a:p>
          <a:p>
            <a:pPr lvl="1" algn="just">
              <a:lnSpc>
                <a:spcPct val="115000"/>
              </a:lnSpc>
              <a:spcAft>
                <a:spcPts val="1000"/>
              </a:spcAft>
              <a:tabLst>
                <a:tab pos="914400" algn="l"/>
              </a:tabLst>
            </a:pP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tabLst>
                <a:tab pos="-822960" algn="l"/>
              </a:tabLst>
            </a:pPr>
            <a:r>
              <a:rPr lang="hi-IN" sz="2800" dirty="0">
                <a:ea typeface="Times New Roman" panose="02020603050405020304" pitchFamily="18" charset="0"/>
              </a:rPr>
              <a:t>महिलाओं में द्वितीयक यौन लक्षणों का निर्धारण करें</a:t>
            </a:r>
            <a:endParaRPr lang="en-IN" sz="2800" dirty="0">
              <a:ea typeface="Times New Roman" panose="02020603050405020304" pitchFamily="18" charset="0"/>
            </a:endParaRPr>
          </a:p>
          <a:p>
            <a:pPr marL="742950" lvl="1" indent="-285750" algn="just">
              <a:lnSpc>
                <a:spcPct val="115000"/>
              </a:lnSpc>
              <a:spcAft>
                <a:spcPts val="1000"/>
              </a:spcAft>
              <a:buFont typeface="Wingdings" panose="05000000000000000000" pitchFamily="2" charset="2"/>
              <a:buChar char=""/>
              <a:tabLst>
                <a:tab pos="-822960" algn="l"/>
              </a:tabLst>
            </a:pPr>
            <a:r>
              <a:rPr lang="hi-IN" sz="2800" dirty="0">
                <a:ea typeface="Times New Roman" panose="02020603050405020304" pitchFamily="18" charset="0"/>
              </a:rPr>
              <a:t>मासिक धर्म चक्र को नियमित करें</a:t>
            </a:r>
          </a:p>
          <a:p>
            <a:pPr marL="742950" lvl="1" indent="-285750" algn="just">
              <a:lnSpc>
                <a:spcPct val="115000"/>
              </a:lnSpc>
              <a:spcAft>
                <a:spcPts val="1000"/>
              </a:spcAft>
              <a:buFont typeface="Wingdings" panose="05000000000000000000" pitchFamily="2" charset="2"/>
              <a:buChar char=""/>
              <a:tabLst>
                <a:tab pos="-822960" algn="l"/>
              </a:tabLst>
            </a:pPr>
            <a:r>
              <a:rPr lang="hi-IN" sz="2800" dirty="0">
                <a:ea typeface="Times New Roman" panose="02020603050405020304" pitchFamily="18" charset="0"/>
              </a:rPr>
              <a:t>गर्भावस्था के लिए गर्भाशय की तैयारी</a:t>
            </a:r>
            <a:endParaRPr lang="en-IN" sz="2800" dirty="0">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अंडाशय</a:t>
            </a:r>
            <a:endParaRPr lang="en-IN" sz="4000" dirty="0">
              <a:solidFill>
                <a:srgbClr val="00B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074" y="1417311"/>
            <a:ext cx="3378926" cy="248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25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19449" y="1406587"/>
            <a:ext cx="5345626" cy="4044825"/>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अंडकोश में स्थित</a:t>
            </a:r>
            <a:endParaRPr lang="en-IN" sz="2800" dirty="0">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स्रावित</a:t>
            </a:r>
            <a:r>
              <a:rPr lang="en-US" sz="2800" dirty="0">
                <a:effectLst/>
                <a:ea typeface="Times New Roman" panose="02020603050405020304" pitchFamily="18" charset="0"/>
                <a:cs typeface="Mangal" panose="02040503050203030202" pitchFamily="18" charset="0"/>
              </a:rPr>
              <a:t>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टेस्टोस्टेरोन</a:t>
            </a:r>
            <a:r>
              <a:rPr lang="en-US" sz="2800" dirty="0">
                <a:effectLst/>
                <a:ea typeface="Times New Roman" panose="02020603050405020304" pitchFamily="18" charset="0"/>
                <a:cs typeface="Mangal" panose="02040503050203030202" pitchFamily="18" charset="0"/>
              </a:rPr>
              <a:t>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tabLst>
                <a:tab pos="-1097280" algn="l"/>
              </a:tabLst>
            </a:pPr>
            <a:r>
              <a:rPr lang="hi-IN" sz="2800" dirty="0">
                <a:ea typeface="Times New Roman" panose="02020603050405020304" pitchFamily="18" charset="0"/>
              </a:rPr>
              <a:t>पुरुषों में द्वितीयक यौन लक्षणों का निर्धारण करना</a:t>
            </a:r>
            <a:endParaRPr lang="en-IN" sz="2800" dirty="0">
              <a:ea typeface="Times New Roman" panose="02020603050405020304" pitchFamily="18" charset="0"/>
            </a:endParaRPr>
          </a:p>
          <a:p>
            <a:pPr marL="742950" lvl="1" indent="-285750" algn="just">
              <a:lnSpc>
                <a:spcPct val="115000"/>
              </a:lnSpc>
              <a:spcAft>
                <a:spcPts val="1000"/>
              </a:spcAft>
              <a:buFont typeface="Wingdings" panose="05000000000000000000" pitchFamily="2" charset="2"/>
              <a:buChar char=""/>
              <a:tabLst>
                <a:tab pos="-1097280" algn="l"/>
              </a:tabLst>
            </a:pPr>
            <a:r>
              <a:rPr lang="hi-IN" sz="2800" dirty="0">
                <a:ea typeface="Times New Roman" panose="02020603050405020304" pitchFamily="18" charset="0"/>
              </a:rPr>
              <a:t>शुक्राणुओं के उत्पादन को विनियमित करें</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वृषण</a:t>
            </a:r>
            <a:endParaRPr lang="en-IN" sz="4000" dirty="0">
              <a:solidFill>
                <a:srgbClr val="00B05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34" y="1261505"/>
            <a:ext cx="3453688" cy="305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8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6DE5B-E02A-A2D7-2DF1-11BA6BAF0369}"/>
              </a:ext>
            </a:extLst>
          </p:cNvPr>
          <p:cNvSpPr txBox="1"/>
          <p:nvPr/>
        </p:nvSpPr>
        <p:spPr>
          <a:xfrm>
            <a:off x="778932" y="0"/>
            <a:ext cx="7907867" cy="5721053"/>
          </a:xfrm>
          <a:prstGeom prst="rect">
            <a:avLst/>
          </a:prstGeom>
          <a:noFill/>
        </p:spPr>
        <p:txBody>
          <a:bodyPr wrap="square">
            <a:spAutoFit/>
          </a:bodyPr>
          <a:lstStyle/>
          <a:p>
            <a:pPr algn="ctr">
              <a:lnSpc>
                <a:spcPct val="115000"/>
              </a:lnSpc>
              <a:spcAft>
                <a:spcPts val="1000"/>
              </a:spcAft>
            </a:pPr>
            <a:r>
              <a:rPr lang="hi-IN" sz="2400" b="1" u="sng" dirty="0">
                <a:latin typeface="Calibri" panose="020F0502020204030204" pitchFamily="34" charset="0"/>
                <a:ea typeface="Times New Roman" panose="02020603050405020304" pitchFamily="18" charset="0"/>
              </a:rPr>
              <a:t>विशेष </a:t>
            </a:r>
            <a:r>
              <a:rPr lang="hi-IN" sz="2800" b="1" u="sng" dirty="0">
                <a:latin typeface="Calibri" panose="020F0502020204030204" pitchFamily="34" charset="0"/>
                <a:ea typeface="Times New Roman" panose="02020603050405020304" pitchFamily="18" charset="0"/>
              </a:rPr>
              <a:t>अंग</a:t>
            </a:r>
            <a:r>
              <a:rPr lang="hi-IN" sz="2800" b="1" u="sng" dirty="0">
                <a:solidFill>
                  <a:srgbClr val="FF0000"/>
                </a:solidFill>
                <a:latin typeface="Calibri" panose="020F0502020204030204" pitchFamily="34" charset="0"/>
                <a:ea typeface="Times New Roman" panose="02020603050405020304" pitchFamily="18" charset="0"/>
              </a:rPr>
              <a:t> आँख</a:t>
            </a:r>
            <a:endParaRPr lang="en-US" sz="2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1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1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1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600"/>
              </a:spcAft>
              <a:buFont typeface="Wingdings" panose="05000000000000000000" pitchFamily="2" charset="2"/>
              <a:buChar char=""/>
              <a:tabLst>
                <a:tab pos="457200" algn="l"/>
              </a:tabLst>
            </a:pPr>
            <a:r>
              <a:rPr lang="hi-IN" sz="2800" dirty="0">
                <a:ea typeface="Times New Roman" panose="02020603050405020304" pitchFamily="18" charset="0"/>
              </a:rPr>
              <a:t>यह दृष्टि का अंग है।</a:t>
            </a:r>
          </a:p>
          <a:p>
            <a:pPr marL="342900" lvl="0" indent="-342900" algn="just">
              <a:spcAft>
                <a:spcPts val="600"/>
              </a:spcAft>
              <a:buFont typeface="Wingdings" panose="05000000000000000000" pitchFamily="2" charset="2"/>
              <a:buChar char=""/>
              <a:tabLst>
                <a:tab pos="457200" algn="l"/>
              </a:tabLst>
            </a:pPr>
            <a:r>
              <a:rPr lang="hi-IN" sz="2800" dirty="0">
                <a:ea typeface="Times New Roman" panose="02020603050405020304" pitchFamily="18" charset="0"/>
              </a:rPr>
              <a:t>कक्षीय गुहा में स्थित।</a:t>
            </a:r>
          </a:p>
          <a:p>
            <a:pPr marL="342900" lvl="0" indent="-342900" algn="just">
              <a:spcAft>
                <a:spcPts val="600"/>
              </a:spcAft>
              <a:buFont typeface="Wingdings" panose="05000000000000000000" pitchFamily="2" charset="2"/>
              <a:buChar char=""/>
              <a:tabLst>
                <a:tab pos="457200" algn="l"/>
              </a:tabLst>
            </a:pPr>
            <a:r>
              <a:rPr lang="hi-IN" sz="2800" dirty="0">
                <a:ea typeface="Times New Roman" panose="02020603050405020304" pitchFamily="18" charset="0"/>
              </a:rPr>
              <a:t>पार्श्व और पश्च भाग में कक्षीय गुहा की अस्थियों द्वारा तथा सामने पलकों द्वारा सुरक्षित।</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775063"/>
            <a:ext cx="8051799" cy="265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49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80044" y="1486983"/>
            <a:ext cx="6109089" cy="5177058"/>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3 परतें</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lvl="1" algn="just">
              <a:lnSpc>
                <a:spcPct val="115000"/>
              </a:lnSpc>
              <a:spcAft>
                <a:spcPts val="1000"/>
              </a:spcAft>
              <a:tabLst>
                <a:tab pos="914400" algn="l"/>
              </a:tabLst>
            </a:pPr>
            <a:r>
              <a:rPr lang="en-US" sz="2800" b="1" dirty="0">
                <a:solidFill>
                  <a:srgbClr val="00B0F0"/>
                </a:solidFill>
                <a:effectLst/>
                <a:ea typeface="Times New Roman" panose="02020603050405020304" pitchFamily="18" charset="0"/>
                <a:cs typeface="Mangal" panose="02040503050203030202" pitchFamily="18" charset="0"/>
              </a:rPr>
              <a:t>1. </a:t>
            </a:r>
            <a:r>
              <a:rPr lang="hi-IN" sz="2800" b="1" dirty="0">
                <a:solidFill>
                  <a:srgbClr val="00B0F0"/>
                </a:solidFill>
                <a:ea typeface="Times New Roman" panose="02020603050405020304" pitchFamily="18" charset="0"/>
              </a:rPr>
              <a:t>श्वेतपटल</a:t>
            </a:r>
            <a:r>
              <a:rPr lang="en-US" sz="2800" b="1" dirty="0">
                <a:solidFill>
                  <a:srgbClr val="00B0F0"/>
                </a:solidFill>
                <a:effectLst/>
                <a:ea typeface="Times New Roman" panose="02020603050405020304" pitchFamily="18" charset="0"/>
                <a:cs typeface="Mangal" panose="02040503050203030202" pitchFamily="18" charset="0"/>
              </a:rPr>
              <a:t> – </a:t>
            </a:r>
            <a:endParaRPr lang="en-IN" sz="2800" b="1" dirty="0">
              <a:solidFill>
                <a:srgbClr val="00B0F0"/>
              </a:solidFill>
              <a:effectLst/>
              <a:ea typeface="Times New Roman" panose="02020603050405020304" pitchFamily="18" charset="0"/>
              <a:cs typeface="Mangal" panose="02040503050203030202" pitchFamily="18" charset="0"/>
            </a:endParaRP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बाहरी आवरण</a:t>
            </a: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रेशेदार ऊतक से बना</a:t>
            </a: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आँख का पार्श्व 'श्वेत भाग' बनाता है</a:t>
            </a: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सामने की ओर, यह एक पारदर्शी वृत्त बनाता है जिसे 'कॉर्निया' कहते हैं</a:t>
            </a:r>
            <a:endParaRPr lang="en-US"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आँख की संरचना</a:t>
            </a:r>
            <a:endParaRPr lang="en-IN" sz="4000" dirty="0">
              <a:solidFill>
                <a:srgbClr val="00B05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133" y="1114670"/>
            <a:ext cx="2956528" cy="518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74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1266841"/>
            <a:ext cx="7698377" cy="5279009"/>
          </a:xfrm>
          <a:prstGeom prst="rect">
            <a:avLst/>
          </a:prstGeom>
          <a:noFill/>
        </p:spPr>
        <p:txBody>
          <a:bodyPr wrap="square">
            <a:spAutoFit/>
          </a:bodyPr>
          <a:lstStyle/>
          <a:p>
            <a:pPr lvl="1" algn="just">
              <a:lnSpc>
                <a:spcPct val="115000"/>
              </a:lnSpc>
              <a:spcAft>
                <a:spcPts val="1000"/>
              </a:spcAft>
            </a:pPr>
            <a:r>
              <a:rPr lang="en-US" sz="2400" b="1" dirty="0">
                <a:solidFill>
                  <a:srgbClr val="00B0F0"/>
                </a:solidFill>
                <a:effectLst/>
                <a:ea typeface="Times New Roman" panose="02020603050405020304" pitchFamily="18" charset="0"/>
                <a:cs typeface="Mangal" panose="02040503050203030202" pitchFamily="18" charset="0"/>
              </a:rPr>
              <a:t>2. </a:t>
            </a:r>
            <a:r>
              <a:rPr lang="hi-IN" sz="2400" b="1" dirty="0">
                <a:solidFill>
                  <a:srgbClr val="00B0F0"/>
                </a:solidFill>
                <a:ea typeface="Times New Roman" panose="02020603050405020304" pitchFamily="18" charset="0"/>
              </a:rPr>
              <a:t>कोरॉइड</a:t>
            </a:r>
            <a:r>
              <a:rPr lang="en-US" sz="2400" b="1" dirty="0">
                <a:solidFill>
                  <a:srgbClr val="00B0F0"/>
                </a:solidFill>
                <a:effectLst/>
                <a:ea typeface="Times New Roman" panose="02020603050405020304" pitchFamily="18" charset="0"/>
                <a:cs typeface="Mangal" panose="02040503050203030202" pitchFamily="18" charset="0"/>
              </a:rPr>
              <a:t> –</a:t>
            </a:r>
            <a:endParaRPr lang="en-IN" sz="2400" b="1" dirty="0">
              <a:solidFill>
                <a:srgbClr val="00B0F0"/>
              </a:solidFill>
              <a:effectLst/>
              <a:ea typeface="Times New Roman" panose="02020603050405020304" pitchFamily="18" charset="0"/>
              <a:cs typeface="Mangal" panose="02040503050203030202" pitchFamily="18" charset="0"/>
            </a:endParaRP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मध्य परत</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इसमें रक्त वाहिकाएँ होती हैं</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अग्र भाग में, एक केंद्रीय छिद्र (पुतली) के साथ 'आइरिस' बनता है</a:t>
            </a:r>
            <a:endParaRPr lang="en-IN" sz="2800" dirty="0">
              <a:ea typeface="Times New Roman" panose="02020603050405020304" pitchFamily="18" charset="0"/>
            </a:endParaRPr>
          </a:p>
          <a:p>
            <a:pPr marL="1257300" lvl="2" indent="-342900" algn="just">
              <a:lnSpc>
                <a:spcPct val="115000"/>
              </a:lnSpc>
              <a:spcAft>
                <a:spcPts val="1000"/>
              </a:spcAft>
              <a:buFont typeface="Wingdings" pitchFamily="2" charset="2"/>
              <a:buChar char="ü"/>
              <a:tabLst>
                <a:tab pos="1371600" algn="l"/>
              </a:tabLst>
            </a:pPr>
            <a:r>
              <a:rPr lang="en-US" sz="2400" b="1" dirty="0">
                <a:solidFill>
                  <a:srgbClr val="00B0F0"/>
                </a:solidFill>
                <a:effectLst/>
                <a:ea typeface="Times New Roman" panose="02020603050405020304" pitchFamily="18" charset="0"/>
                <a:cs typeface="Mangal" panose="02040503050203030202" pitchFamily="18" charset="0"/>
              </a:rPr>
              <a:t>3. </a:t>
            </a:r>
            <a:r>
              <a:rPr lang="hi-IN" sz="2400" b="1" dirty="0">
                <a:solidFill>
                  <a:srgbClr val="00B0F0"/>
                </a:solidFill>
                <a:ea typeface="Times New Roman" panose="02020603050405020304" pitchFamily="18" charset="0"/>
              </a:rPr>
              <a:t>रेटिना</a:t>
            </a:r>
            <a:r>
              <a:rPr lang="en-US" sz="2400" b="1" dirty="0">
                <a:solidFill>
                  <a:srgbClr val="00B0F0"/>
                </a:solidFill>
                <a:effectLst/>
                <a:ea typeface="Times New Roman" panose="02020603050405020304" pitchFamily="18" charset="0"/>
                <a:cs typeface="Mangal" panose="02040503050203030202" pitchFamily="18" charset="0"/>
              </a:rPr>
              <a:t> –</a:t>
            </a:r>
            <a:endParaRPr lang="en-IN" sz="2400" b="1" dirty="0">
              <a:solidFill>
                <a:srgbClr val="00B0F0"/>
              </a:solidFill>
              <a:effectLst/>
              <a:ea typeface="Times New Roman" panose="02020603050405020304" pitchFamily="18" charset="0"/>
              <a:cs typeface="Mangal" panose="02040503050203030202" pitchFamily="18" charset="0"/>
            </a:endParaRP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सबसे भीतरी परत</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इसमें दृष्टि की विशेष</a:t>
            </a:r>
            <a:r>
              <a:rPr lang="en-IN" sz="2800" dirty="0">
                <a:ea typeface="Times New Roman" panose="02020603050405020304" pitchFamily="18" charset="0"/>
              </a:rPr>
              <a:t> </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कोशिकाएँ </a:t>
            </a:r>
            <a:r>
              <a:rPr lang="hi-IN" sz="1600" dirty="0">
                <a:ea typeface="Times New Roman" panose="02020603050405020304" pitchFamily="18" charset="0"/>
              </a:rPr>
              <a:t>('छड़ें' और 'शंकु') </a:t>
            </a:r>
            <a:r>
              <a:rPr lang="hi-IN" sz="2800" dirty="0">
                <a:ea typeface="Times New Roman" panose="02020603050405020304" pitchFamily="18" charset="0"/>
              </a:rPr>
              <a:t>होती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आँख की संरचना</a:t>
            </a:r>
            <a:endParaRPr lang="en-IN" sz="40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200" y="3648295"/>
            <a:ext cx="3098800" cy="320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4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558759" y="215732"/>
            <a:ext cx="8339708" cy="6555641"/>
          </a:xfrm>
          <a:prstGeom prst="rect">
            <a:avLst/>
          </a:prstGeom>
          <a:noFill/>
        </p:spPr>
        <p:txBody>
          <a:bodyPr wrap="square">
            <a:spAutoFit/>
          </a:bodyPr>
          <a:lstStyle/>
          <a:p>
            <a:pPr marL="355600" lvl="1" indent="-355600" algn="just">
              <a:buFont typeface="Arial" pitchFamily="34" charset="0"/>
              <a:buChar char="•"/>
            </a:pPr>
            <a:r>
              <a:rPr lang="hi-IN" sz="2800" b="1" dirty="0">
                <a:solidFill>
                  <a:srgbClr val="00B050"/>
                </a:solidFill>
                <a:ea typeface="Times New Roman" panose="02020603050405020304" pitchFamily="18" charset="0"/>
              </a:rPr>
              <a:t>आँख का अग्र कक्ष</a:t>
            </a:r>
            <a:endParaRPr lang="en-IN" sz="2800" b="1" dirty="0">
              <a:solidFill>
                <a:srgbClr val="00B050"/>
              </a:solidFill>
            </a:endParaRPr>
          </a:p>
          <a:p>
            <a:pPr marL="742950" lvl="1" indent="-285750" algn="just">
              <a:buFont typeface="Wingdings" panose="05000000000000000000" pitchFamily="2" charset="2"/>
              <a:buChar char=""/>
            </a:pPr>
            <a:r>
              <a:rPr lang="hi-IN" sz="2800" dirty="0">
                <a:ea typeface="Times New Roman" panose="02020603050405020304" pitchFamily="18" charset="0"/>
              </a:rPr>
              <a:t>आगे की ओर कॉर्निया और पीछे की ओर </a:t>
            </a:r>
            <a:endParaRPr lang="en-IN" sz="2800" dirty="0">
              <a:ea typeface="Times New Roman" panose="02020603050405020304" pitchFamily="18" charset="0"/>
            </a:endParaRPr>
          </a:p>
          <a:p>
            <a:pPr lvl="1" algn="just"/>
            <a:r>
              <a:rPr lang="hi-IN" sz="2800" dirty="0">
                <a:ea typeface="Times New Roman" panose="02020603050405020304" pitchFamily="18" charset="0"/>
              </a:rPr>
              <a:t>आइरिस से घिरा</a:t>
            </a:r>
          </a:p>
          <a:p>
            <a:pPr marL="742950" lvl="1" indent="-285750" algn="just">
              <a:buFont typeface="Wingdings" panose="05000000000000000000" pitchFamily="2" charset="2"/>
              <a:buChar char=""/>
            </a:pPr>
            <a:r>
              <a:rPr lang="hi-IN" sz="2800" dirty="0">
                <a:ea typeface="Times New Roman" panose="02020603050405020304" pitchFamily="18" charset="0"/>
              </a:rPr>
              <a:t>'जलीय द्रव' नामक द्रव से भरा हुआ</a:t>
            </a:r>
            <a:r>
              <a:rPr lang="en-US" sz="2800" dirty="0">
                <a:effectLst/>
                <a:ea typeface="Times New Roman" panose="02020603050405020304" pitchFamily="18" charset="0"/>
                <a:cs typeface="Mangal" panose="02040503050203030202" pitchFamily="18" charset="0"/>
              </a:rPr>
              <a:t>’</a:t>
            </a:r>
            <a:endParaRPr lang="en-IN" sz="2800" dirty="0">
              <a:effectLst/>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आँख की पुतली</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buFont typeface="Wingdings" panose="05000000000000000000" pitchFamily="2" charset="2"/>
              <a:buChar char=""/>
            </a:pPr>
            <a:r>
              <a:rPr lang="hi-IN" sz="2800" dirty="0">
                <a:ea typeface="Times New Roman" panose="02020603050405020304" pitchFamily="18" charset="0"/>
              </a:rPr>
              <a:t>परितारिका में छिद्र जिसके माध्यम से प्रकाश आँख में प्रवेश करता है</a:t>
            </a:r>
            <a:endParaRPr lang="en-IN" sz="2800" dirty="0">
              <a:effectLst/>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आईरिस</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आँख के मध्य भाग में आगे की ओर कोरॉइड परत का विस्तार</a:t>
            </a: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काला या भूरा रंग</a:t>
            </a: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विकिरणशील और गोलाकार तंतुओं से बना</a:t>
            </a: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पुतली के आकार को नियंत्रित करता है, इस प्रकार लेंस से गुजरने वाले प्रकाश की मात्रा को बनाए रखता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558759" y="435432"/>
            <a:ext cx="5647267" cy="52130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Arial" pitchFamily="34" charset="0"/>
              <a:buChar char="•"/>
            </a:pPr>
            <a:endParaRPr lang="en-IN" sz="3200" b="1" dirty="0">
              <a:solidFill>
                <a:srgbClr val="00B050"/>
              </a:solidFill>
              <a:latin typeface="+mn-lt"/>
            </a:endParaRPr>
          </a:p>
        </p:txBody>
      </p:sp>
    </p:spTree>
    <p:extLst>
      <p:ext uri="{BB962C8B-B14F-4D97-AF65-F5344CB8AC3E}">
        <p14:creationId xmlns:p14="http://schemas.microsoft.com/office/powerpoint/2010/main" val="10481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816673" y="447737"/>
            <a:ext cx="7698377" cy="5493812"/>
          </a:xfrm>
          <a:prstGeom prst="rect">
            <a:avLst/>
          </a:prstGeom>
          <a:noFill/>
        </p:spPr>
        <p:txBody>
          <a:bodyPr wrap="square">
            <a:spAutoFit/>
          </a:bodyPr>
          <a:lstStyle/>
          <a:p>
            <a:pPr marL="355600" lvl="1" indent="-355600" algn="just">
              <a:spcAft>
                <a:spcPts val="1000"/>
              </a:spcAft>
              <a:buFont typeface="Arial" pitchFamily="34" charset="0"/>
              <a:buChar char="•"/>
              <a:tabLst>
                <a:tab pos="914400" algn="l"/>
              </a:tabLst>
            </a:pPr>
            <a:r>
              <a:rPr lang="hi-IN" sz="2800" b="1" dirty="0">
                <a:solidFill>
                  <a:srgbClr val="00B050"/>
                </a:solidFill>
                <a:ea typeface="Times New Roman" panose="02020603050405020304" pitchFamily="18" charset="0"/>
              </a:rPr>
              <a:t>पश्च कक्ष</a:t>
            </a:r>
            <a:endParaRPr lang="en-IN" sz="2800" b="1" dirty="0">
              <a:solidFill>
                <a:srgbClr val="00B050"/>
              </a:solidFill>
            </a:endParaRP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आगे आइरिस से घिरा और पीछे लेंस से</a:t>
            </a: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जलीय द्रव्य से भरा</a:t>
            </a:r>
            <a:endParaRPr lang="en-IN" sz="2400" dirty="0">
              <a:effectLst/>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लेंस</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यह पुतली के पीछे स्थित एक पारदर्शी संरचना है</a:t>
            </a: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आकार में उत्तल</a:t>
            </a: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निलंबन स्नायुबंधन द्वारा अपनी जगह पर स्थिर रहती है</a:t>
            </a:r>
            <a:endParaRPr lang="en-IN" sz="2400" dirty="0">
              <a:effectLst/>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कांचयुक्त कक्ष</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लेंस के पीछे नेत्रगोलक का बड़ा भाग</a:t>
            </a:r>
            <a:r>
              <a:rPr lang="en-IN" sz="2400" dirty="0">
                <a:ea typeface="Times New Roman" panose="02020603050405020304" pitchFamily="18" charset="0"/>
              </a:rPr>
              <a:t> </a:t>
            </a:r>
            <a:r>
              <a:rPr lang="hi-IN" sz="2400" dirty="0">
                <a:ea typeface="Times New Roman" panose="02020603050405020304" pitchFamily="18" charset="0"/>
              </a:rPr>
              <a:t>कांचीय द्रव्य नामक द्रव से भरा हुआ</a:t>
            </a:r>
            <a:endParaRPr lang="en-IN" sz="2400" dirty="0"/>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N" sz="3200" b="1" dirty="0">
              <a:solidFill>
                <a:srgbClr val="00B050"/>
              </a:solidFill>
              <a:latin typeface="+mn-lt"/>
            </a:endParaRPr>
          </a:p>
        </p:txBody>
      </p:sp>
    </p:spTree>
    <p:extLst>
      <p:ext uri="{BB962C8B-B14F-4D97-AF65-F5344CB8AC3E}">
        <p14:creationId xmlns:p14="http://schemas.microsoft.com/office/powerpoint/2010/main" val="69769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F8DAD-AB09-FC4D-5E17-0DE665E9B966}"/>
              </a:ext>
            </a:extLst>
          </p:cNvPr>
          <p:cNvSpPr txBox="1"/>
          <p:nvPr/>
        </p:nvSpPr>
        <p:spPr>
          <a:xfrm>
            <a:off x="304799" y="270935"/>
            <a:ext cx="8482149" cy="6245043"/>
          </a:xfrm>
          <a:prstGeom prst="rect">
            <a:avLst/>
          </a:prstGeom>
          <a:noFill/>
        </p:spPr>
        <p:txBody>
          <a:bodyPr wrap="square">
            <a:spAutoFit/>
          </a:bodyPr>
          <a:lstStyle/>
          <a:p>
            <a:pPr algn="ctr">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rPr>
              <a:t>कान</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यह श्रवण अंग है</a:t>
            </a:r>
          </a:p>
          <a:p>
            <a:pPr marL="342900" lvl="0" indent="-342900">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खोपड़ी के दोनों ओर, टेम्पोरल अस्थि के भीतर स्थित</a:t>
            </a:r>
          </a:p>
          <a:p>
            <a:pPr marL="342900" lvl="0" indent="-342900">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इसे आठवीं कपालीय (वेस्टिब्यूल-कोक्लियर) तंत्रिका द्वारा ऊर्जा प्राप्त होती है</a:t>
            </a: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lvl="0">
              <a:lnSpc>
                <a:spcPct val="115000"/>
              </a:lnSpc>
              <a:spcAft>
                <a:spcPts val="1000"/>
              </a:spcAft>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p:txBody>
      </p:sp>
      <p:pic>
        <p:nvPicPr>
          <p:cNvPr id="4" name="Picture 3" descr="Ear">
            <a:extLst>
              <a:ext uri="{FF2B5EF4-FFF2-40B4-BE49-F238E27FC236}">
                <a16:creationId xmlns:a16="http://schemas.microsoft.com/office/drawing/2014/main" id="{316C0E17-8533-12D1-54F9-52AD78E738A9}"/>
              </a:ext>
            </a:extLst>
          </p:cNvPr>
          <p:cNvPicPr>
            <a:picLocks noChangeAspect="1"/>
          </p:cNvPicPr>
          <p:nvPr/>
        </p:nvPicPr>
        <p:blipFill>
          <a:blip r:embed="rId2"/>
          <a:srcRect/>
          <a:stretch>
            <a:fillRect/>
          </a:stretch>
        </p:blipFill>
        <p:spPr bwMode="auto">
          <a:xfrm>
            <a:off x="931819" y="2934789"/>
            <a:ext cx="6705599" cy="3474720"/>
          </a:xfrm>
          <a:prstGeom prst="rect">
            <a:avLst/>
          </a:prstGeom>
          <a:noFill/>
          <a:ln w="9525">
            <a:noFill/>
            <a:miter lim="800000"/>
            <a:headEnd/>
            <a:tailEnd/>
          </a:ln>
        </p:spPr>
      </p:pic>
    </p:spTree>
    <p:extLst>
      <p:ext uri="{BB962C8B-B14F-4D97-AF65-F5344CB8AC3E}">
        <p14:creationId xmlns:p14="http://schemas.microsoft.com/office/powerpoint/2010/main" val="216895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8577-EFCE-CCA7-E808-0742303960D9}"/>
              </a:ext>
            </a:extLst>
          </p:cNvPr>
          <p:cNvSpPr>
            <a:spLocks noGrp="1"/>
          </p:cNvSpPr>
          <p:nvPr>
            <p:ph type="ctrTitle"/>
          </p:nvPr>
        </p:nvSpPr>
        <p:spPr>
          <a:xfrm>
            <a:off x="1193800" y="410671"/>
            <a:ext cx="6858000" cy="512205"/>
          </a:xfrm>
        </p:spPr>
        <p:txBody>
          <a:bodyPr>
            <a:noAutofit/>
          </a:bodyPr>
          <a:lstStyle/>
          <a:p>
            <a:r>
              <a:rPr lang="hi-IN" sz="3600" b="1" u="sng" dirty="0">
                <a:solidFill>
                  <a:srgbClr val="FF0000"/>
                </a:solidFill>
                <a:latin typeface="Calibri" panose="020F0502020204030204" pitchFamily="34" charset="0"/>
                <a:ea typeface="Times New Roman" panose="02020603050405020304" pitchFamily="18" charset="0"/>
              </a:rPr>
              <a:t>उद्देश्य</a:t>
            </a:r>
            <a:endParaRPr lang="en-IN" sz="3600" dirty="0"/>
          </a:p>
        </p:txBody>
      </p:sp>
      <p:sp>
        <p:nvSpPr>
          <p:cNvPr id="3" name="Subtitle 2">
            <a:extLst>
              <a:ext uri="{FF2B5EF4-FFF2-40B4-BE49-F238E27FC236}">
                <a16:creationId xmlns:a16="http://schemas.microsoft.com/office/drawing/2014/main" id="{096F4E07-3035-0913-D30F-BC59D02161D1}"/>
              </a:ext>
            </a:extLst>
          </p:cNvPr>
          <p:cNvSpPr>
            <a:spLocks noGrp="1"/>
          </p:cNvSpPr>
          <p:nvPr>
            <p:ph type="subTitle" idx="1"/>
          </p:nvPr>
        </p:nvSpPr>
        <p:spPr>
          <a:xfrm>
            <a:off x="819804" y="2508032"/>
            <a:ext cx="7958677" cy="3352787"/>
          </a:xfrm>
        </p:spPr>
        <p:txBody>
          <a:bodyPr>
            <a:noAutofit/>
          </a:bodyPr>
          <a:lstStyle/>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अंतःस्रावी तंत्र का परिचय</a:t>
            </a:r>
          </a:p>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विभिन्न अंतःस्रावी ग्रंथियों और उनकी संरचना के बारे में जानने के लिए</a:t>
            </a:r>
          </a:p>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इन ग्रंथियों द्वारा स्रावित हार्मोन के बारे में जानने के लिए</a:t>
            </a:r>
          </a:p>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आँख की संरचना के बारे में जानने के लिए</a:t>
            </a:r>
            <a:endParaRPr lang="en-US" sz="3200" dirty="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mj-lt"/>
              <a:buAutoNum type="arabicPeriod"/>
              <a:tabLst>
                <a:tab pos="457200" algn="l"/>
              </a:tabLst>
            </a:pPr>
            <a:endParaRPr lang="en-IN" sz="3200" dirty="0">
              <a:effectLst/>
              <a:ea typeface="Times New Roman" panose="02020603050405020304" pitchFamily="18" charset="0"/>
              <a:cs typeface="Mangal" panose="02040503050203030202" pitchFamily="18" charset="0"/>
            </a:endParaRPr>
          </a:p>
          <a:p>
            <a:endParaRPr lang="en-IN" sz="4000" dirty="0"/>
          </a:p>
        </p:txBody>
      </p:sp>
      <p:sp>
        <p:nvSpPr>
          <p:cNvPr id="4" name="TextBox 3"/>
          <p:cNvSpPr txBox="1"/>
          <p:nvPr/>
        </p:nvSpPr>
        <p:spPr>
          <a:xfrm>
            <a:off x="431752" y="1176845"/>
            <a:ext cx="7958677" cy="1077218"/>
          </a:xfrm>
          <a:prstGeom prst="rect">
            <a:avLst/>
          </a:prstGeom>
          <a:noFill/>
        </p:spPr>
        <p:txBody>
          <a:bodyPr wrap="square" rtlCol="0">
            <a:spAutoFit/>
          </a:bodyPr>
          <a:lstStyle/>
          <a:p>
            <a:r>
              <a:rPr lang="hi-IN" sz="3200" dirty="0">
                <a:latin typeface="Calibri" panose="020F0502020204030204" pitchFamily="34" charset="0"/>
                <a:ea typeface="Times New Roman" panose="02020603050405020304" pitchFamily="18" charset="0"/>
              </a:rPr>
              <a:t>इस पाठ के पूरा होने पर आप निम्नलिखित कार्य करने में सक्षम होंगे:</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42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A8F0FD0-174C-1A8F-F5BA-98E5E9BB1D45}"/>
                  </a:ext>
                </a:extLst>
              </p14:cNvPr>
              <p14:cNvContentPartPr/>
              <p14:nvPr/>
            </p14:nvContentPartPr>
            <p14:xfrm>
              <a:off x="3899520" y="2934593"/>
              <a:ext cx="270" cy="270"/>
            </p14:xfrm>
          </p:contentPart>
        </mc:Choice>
        <mc:Fallback xmlns="">
          <p:pic>
            <p:nvPicPr>
              <p:cNvPr id="9" name="Ink 8">
                <a:extLst>
                  <a:ext uri="{FF2B5EF4-FFF2-40B4-BE49-F238E27FC236}">
                    <a16:creationId xmlns:a16="http://schemas.microsoft.com/office/drawing/2014/main" id="{6A8F0FD0-174C-1A8F-F5BA-98E5E9BB1D45}"/>
                  </a:ext>
                </a:extLst>
              </p:cNvPr>
              <p:cNvPicPr/>
              <p:nvPr/>
            </p:nvPicPr>
            <p:blipFill>
              <a:blip r:embed="rId3"/>
              <a:stretch>
                <a:fillRect/>
              </a:stretch>
            </p:blipFill>
            <p:spPr>
              <a:xfrm>
                <a:off x="3892770" y="2927843"/>
                <a:ext cx="13500" cy="13500"/>
              </a:xfrm>
              <a:prstGeom prst="rect">
                <a:avLst/>
              </a:prstGeom>
            </p:spPr>
          </p:pic>
        </mc:Fallback>
      </mc:AlternateContent>
      <p:pic>
        <p:nvPicPr>
          <p:cNvPr id="36" name="Picture 35">
            <a:extLst>
              <a:ext uri="{FF2B5EF4-FFF2-40B4-BE49-F238E27FC236}">
                <a16:creationId xmlns:a16="http://schemas.microsoft.com/office/drawing/2014/main" id="{B38BE6CA-3682-0665-9998-DDA534BDB7A8}"/>
              </a:ext>
            </a:extLst>
          </p:cNvPr>
          <p:cNvPicPr>
            <a:picLocks noChangeAspect="1"/>
          </p:cNvPicPr>
          <p:nvPr/>
        </p:nvPicPr>
        <p:blipFill>
          <a:blip r:embed="rId4"/>
          <a:stretch>
            <a:fillRect/>
          </a:stretch>
        </p:blipFill>
        <p:spPr>
          <a:xfrm>
            <a:off x="130629" y="111034"/>
            <a:ext cx="8473440" cy="6635931"/>
          </a:xfrm>
          <a:prstGeom prst="rect">
            <a:avLst/>
          </a:prstGeom>
          <a:solidFill>
            <a:srgbClr val="00B050"/>
          </a:solidFill>
        </p:spPr>
      </p:pic>
    </p:spTree>
    <p:extLst>
      <p:ext uri="{BB962C8B-B14F-4D97-AF65-F5344CB8AC3E}">
        <p14:creationId xmlns:p14="http://schemas.microsoft.com/office/powerpoint/2010/main" val="84780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06037" y="1455528"/>
            <a:ext cx="7698377" cy="4825937"/>
          </a:xfrm>
          <a:prstGeom prst="rect">
            <a:avLst/>
          </a:prstGeom>
          <a:noFill/>
        </p:spPr>
        <p:txBody>
          <a:bodyPr wrap="square">
            <a:spAutoFit/>
          </a:bodyPr>
          <a:lstStyle/>
          <a:p>
            <a:pPr algn="just">
              <a:lnSpc>
                <a:spcPct val="115000"/>
              </a:lnSpc>
              <a:spcAft>
                <a:spcPts val="1000"/>
              </a:spcAft>
            </a:pPr>
            <a:r>
              <a:rPr lang="en-US" sz="2800" b="1" dirty="0">
                <a:solidFill>
                  <a:srgbClr val="00B050"/>
                </a:solidFill>
                <a:ea typeface="Times New Roman" panose="02020603050405020304" pitchFamily="18" charset="0"/>
                <a:cs typeface="Mangal" panose="02040503050203030202" pitchFamily="18" charset="0"/>
              </a:rPr>
              <a:t>I] </a:t>
            </a:r>
            <a:r>
              <a:rPr lang="hi-IN" sz="2800" b="1" u="sng" dirty="0">
                <a:solidFill>
                  <a:srgbClr val="00B050"/>
                </a:solidFill>
                <a:ea typeface="Times New Roman" panose="02020603050405020304" pitchFamily="18" charset="0"/>
              </a:rPr>
              <a:t>पिन्ना (ऑरिकल)</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यह वह फैला हुआ भाग है जो</a:t>
            </a:r>
            <a:r>
              <a:rPr lang="en-IN" sz="2800" dirty="0">
                <a:ea typeface="Times New Roman" panose="02020603050405020304" pitchFamily="18" charset="0"/>
              </a:rPr>
              <a:t> </a:t>
            </a:r>
            <a:r>
              <a:rPr lang="hi-IN" sz="2800" dirty="0">
                <a:ea typeface="Times New Roman" panose="02020603050405020304" pitchFamily="18" charset="0"/>
              </a:rPr>
              <a:t>सिर</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के किनारे से बाहर निकला हुआ होता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तंतु-उपास्थि से बना होता है और</a:t>
            </a:r>
          </a:p>
          <a:p>
            <a:pPr lvl="0" algn="just">
              <a:lnSpc>
                <a:spcPct val="115000"/>
              </a:lnSpc>
              <a:spcAft>
                <a:spcPts val="1000"/>
              </a:spcAft>
              <a:tabLst>
                <a:tab pos="457200" algn="l"/>
              </a:tabLst>
            </a:pPr>
            <a:r>
              <a:rPr lang="hi-IN" sz="2800" dirty="0">
                <a:ea typeface="Times New Roman" panose="02020603050405020304" pitchFamily="18" charset="0"/>
              </a:rPr>
              <a:t>त्वचा से ढका होता है</a:t>
            </a:r>
            <a:r>
              <a:rPr lang="en-IN" sz="2800" dirty="0">
                <a:ea typeface="Times New Roman" panose="02020603050405020304" pitchFamily="18" charset="0"/>
              </a:rPr>
              <a:t> </a:t>
            </a:r>
            <a:r>
              <a:rPr lang="hi-IN" sz="2800" dirty="0">
                <a:ea typeface="Times New Roman" panose="02020603050405020304" pitchFamily="18" charset="0"/>
              </a:rPr>
              <a:t>त्वचा महीन</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बालों से ढकी होती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लोब वह भाग होता है जो नीचे की ओर होता है और मुलायम एवं लचीला होता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बाहरी कान</a:t>
            </a:r>
            <a:endParaRPr lang="en-IN" sz="3200" b="1" dirty="0">
              <a:solidFill>
                <a:srgbClr val="00B05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0" y="1674603"/>
            <a:ext cx="304165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47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990581"/>
            <a:ext cx="7698377" cy="5177058"/>
          </a:xfrm>
          <a:prstGeom prst="rect">
            <a:avLst/>
          </a:prstGeom>
          <a:noFill/>
        </p:spPr>
        <p:txBody>
          <a:bodyPr wrap="square">
            <a:spAutoFit/>
          </a:bodyPr>
          <a:lstStyle/>
          <a:p>
            <a:pPr algn="just">
              <a:lnSpc>
                <a:spcPct val="115000"/>
              </a:lnSpc>
              <a:spcAft>
                <a:spcPts val="1000"/>
              </a:spcAft>
            </a:pPr>
            <a:r>
              <a:rPr lang="en-US" sz="2800" b="1" dirty="0">
                <a:solidFill>
                  <a:srgbClr val="00B050"/>
                </a:solidFill>
                <a:effectLst/>
                <a:ea typeface="Times New Roman" panose="02020603050405020304" pitchFamily="18" charset="0"/>
                <a:cs typeface="Mangal" panose="02040503050203030202" pitchFamily="18" charset="0"/>
              </a:rPr>
              <a:t>II] </a:t>
            </a:r>
            <a:r>
              <a:rPr lang="hi-IN" sz="2800" b="1" u="sng" dirty="0">
                <a:solidFill>
                  <a:srgbClr val="00B050"/>
                </a:solidFill>
                <a:ea typeface="Times New Roman" panose="02020603050405020304" pitchFamily="18" charset="0"/>
              </a:rPr>
              <a:t>बाहरी श्रवण नहर</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यह कर्णपटह से कर्णपटह झिल्ली तक फैला होता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लगभग 4 सेमी लंबा</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थोड़ा '</a:t>
            </a:r>
            <a:r>
              <a:rPr lang="en-US" sz="2800" dirty="0">
                <a:ea typeface="Times New Roman" panose="02020603050405020304" pitchFamily="18" charset="0"/>
                <a:cs typeface="Mangal" panose="02040503050203030202" pitchFamily="18" charset="0"/>
              </a:rPr>
              <a:t>S' </a:t>
            </a:r>
            <a:r>
              <a:rPr lang="hi-IN" sz="2800" dirty="0">
                <a:ea typeface="Times New Roman" panose="02020603050405020304" pitchFamily="18" charset="0"/>
              </a:rPr>
              <a:t>आकार का</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कर्णपटह से त्वचा की निरंतरता से आच्छादित</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इसमें एक उपास्थियुक्त भाग होता है जिसमें संशोधित स्वेद ग्रंथियाँ होती हैं जो सेरुमेन (मोम) का स्राव करती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बाहरी कान</a:t>
            </a:r>
            <a:endParaRPr lang="en-IN" sz="3200" b="1" dirty="0">
              <a:solidFill>
                <a:srgbClr val="00B050"/>
              </a:solidFill>
              <a:latin typeface="+mn-lt"/>
            </a:endParaRPr>
          </a:p>
        </p:txBody>
      </p:sp>
    </p:spTree>
    <p:extLst>
      <p:ext uri="{BB962C8B-B14F-4D97-AF65-F5344CB8AC3E}">
        <p14:creationId xmlns:p14="http://schemas.microsoft.com/office/powerpoint/2010/main" val="122658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1112507"/>
            <a:ext cx="7698377" cy="4825937"/>
          </a:xfrm>
          <a:prstGeom prst="rect">
            <a:avLst/>
          </a:prstGeom>
          <a:noFill/>
        </p:spPr>
        <p:txBody>
          <a:bodyPr wrap="square">
            <a:spAutoFit/>
          </a:bodyPr>
          <a:lstStyle/>
          <a:p>
            <a:pPr algn="just">
              <a:lnSpc>
                <a:spcPct val="115000"/>
              </a:lnSpc>
              <a:spcAft>
                <a:spcPts val="1000"/>
              </a:spcAft>
            </a:pPr>
            <a:r>
              <a:rPr lang="en-US" sz="2800" b="1" dirty="0">
                <a:solidFill>
                  <a:srgbClr val="00B050"/>
                </a:solidFill>
                <a:effectLst/>
                <a:ea typeface="Times New Roman" panose="02020603050405020304" pitchFamily="18" charset="0"/>
                <a:cs typeface="Mangal" panose="02040503050203030202" pitchFamily="18" charset="0"/>
              </a:rPr>
              <a:t>III] </a:t>
            </a:r>
            <a:r>
              <a:rPr lang="hi-IN" sz="2800" b="1" u="sng" dirty="0">
                <a:solidFill>
                  <a:srgbClr val="00B050"/>
                </a:solidFill>
                <a:ea typeface="Times New Roman" panose="02020603050405020304" pitchFamily="18" charset="0"/>
              </a:rPr>
              <a:t>टिम्पेनिक झिल्ली (कान का परदा)</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बाहरी कर्ण को मध्य कर्ण से अलग करता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अंडाकार आकार; नीचे की तुलना में ऊपर थोड़ा चौड़ा</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तीन प्रकार के ऊतकों से निर्मित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solidFill>
                  <a:srgbClr val="00B0F0"/>
                </a:solidFill>
                <a:ea typeface="Times New Roman" panose="02020603050405020304" pitchFamily="18" charset="0"/>
              </a:rPr>
              <a:t>बाहरी आवरण - स्तरीकृत उपकला</a:t>
            </a: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solidFill>
                  <a:srgbClr val="00B0F0"/>
                </a:solidFill>
                <a:ea typeface="Times New Roman" panose="02020603050405020304" pitchFamily="18" charset="0"/>
              </a:rPr>
              <a:t>मध्य परत - रेशेदार ऊतक</a:t>
            </a: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solidFill>
                  <a:srgbClr val="00B0F0"/>
                </a:solidFill>
                <a:ea typeface="Times New Roman" panose="02020603050405020304" pitchFamily="18" charset="0"/>
              </a:rPr>
              <a:t>आंतरिक परत - घनाकार उपकला</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बाहरी कान</a:t>
            </a:r>
            <a:endParaRPr lang="en-IN" sz="3200" b="1" dirty="0">
              <a:solidFill>
                <a:srgbClr val="00B050"/>
              </a:solidFill>
              <a:latin typeface="+mn-lt"/>
            </a:endParaRPr>
          </a:p>
        </p:txBody>
      </p:sp>
    </p:spTree>
    <p:extLst>
      <p:ext uri="{BB962C8B-B14F-4D97-AF65-F5344CB8AC3E}">
        <p14:creationId xmlns:p14="http://schemas.microsoft.com/office/powerpoint/2010/main" val="392692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34612" y="1504396"/>
            <a:ext cx="7698377" cy="4809778"/>
          </a:xfrm>
          <a:prstGeom prst="rect">
            <a:avLst/>
          </a:prstGeom>
          <a:noFill/>
        </p:spPr>
        <p:txBody>
          <a:bodyPr wrap="square">
            <a:spAutoFit/>
          </a:bodyPr>
          <a:lstStyle/>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यह टेम्पोरल अस्थि के भीतर</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एक अनियमित गुहा है</a:t>
            </a:r>
            <a:r>
              <a:rPr lang="en-IN" sz="2800" dirty="0">
                <a:ea typeface="Times New Roman" panose="02020603050405020304" pitchFamily="18" charset="0"/>
              </a:rPr>
              <a:t> </a:t>
            </a:r>
            <a:r>
              <a:rPr lang="hi-IN" sz="2800" dirty="0">
                <a:ea typeface="Times New Roman" panose="02020603050405020304" pitchFamily="18" charset="0"/>
              </a:rPr>
              <a:t>श्लेष्मा </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झिल्ली से आच्छादित</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मध्य कर्ण की पार्श्व भित्ति</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टिम्पेनिक झिल्ली द्वारा निर्मित होती है</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तल टेम्पोरल अस्थि द्वारा निर्मित होता है</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इसमें 2 वेस्टिबुलर छिद्र (अंडाकार खिड़की) और 1 कर्णावर्त (गोल) खिड़की होती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मध्य कान</a:t>
            </a:r>
            <a:endParaRPr lang="en-IN" sz="3200" b="1" dirty="0">
              <a:solidFill>
                <a:srgbClr val="00B050"/>
              </a:solidFill>
              <a:latin typeface="+mn-lt"/>
            </a:endParaRPr>
          </a:p>
        </p:txBody>
      </p:sp>
      <p:sp>
        <p:nvSpPr>
          <p:cNvPr id="3" name="AutoShape 4" descr="middle ear anat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99" y="1358537"/>
            <a:ext cx="2570526" cy="27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94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999295"/>
            <a:ext cx="7698377" cy="3732304"/>
          </a:xfrm>
          <a:prstGeom prst="rect">
            <a:avLst/>
          </a:prstGeom>
          <a:noFill/>
        </p:spPr>
        <p:txBody>
          <a:bodyPr wrap="square">
            <a:spAutoFit/>
          </a:bodyPr>
          <a:lstStyle/>
          <a:p>
            <a:pPr algn="just">
              <a:lnSpc>
                <a:spcPct val="115000"/>
              </a:lnSpc>
              <a:spcAft>
                <a:spcPts val="1000"/>
              </a:spcAft>
            </a:pPr>
            <a:r>
              <a:rPr lang="en-US" sz="2800" b="1" dirty="0">
                <a:solidFill>
                  <a:srgbClr val="00B050"/>
                </a:solidFill>
                <a:effectLst/>
                <a:ea typeface="Times New Roman" panose="02020603050405020304" pitchFamily="18" charset="0"/>
                <a:cs typeface="Mangal" panose="02040503050203030202" pitchFamily="18" charset="0"/>
              </a:rPr>
              <a:t>1. </a:t>
            </a:r>
            <a:r>
              <a:rPr lang="hi-IN" sz="2800" b="1" u="sng" dirty="0">
                <a:solidFill>
                  <a:srgbClr val="00B050"/>
                </a:solidFill>
                <a:ea typeface="Times New Roman" panose="02020603050405020304" pitchFamily="18" charset="0"/>
              </a:rPr>
              <a:t>श्रवण (यूस्टेशियन/ ग्रसनी-टिम्पेनिक) ट्यूब</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मध्य कर्ण को नासिका-ग्रसनी</a:t>
            </a:r>
            <a:endParaRPr lang="en-IN" sz="2800" dirty="0">
              <a:ea typeface="Times New Roman" panose="02020603050405020304" pitchFamily="18" charset="0"/>
            </a:endParaRPr>
          </a:p>
          <a:p>
            <a:pPr lvl="0" algn="just">
              <a:tabLst>
                <a:tab pos="457200" algn="l"/>
              </a:tabLst>
            </a:pPr>
            <a:r>
              <a:rPr lang="hi-IN" sz="2800" dirty="0">
                <a:ea typeface="Times New Roman" panose="02020603050405020304" pitchFamily="18" charset="0"/>
              </a:rPr>
              <a:t>से जोड़ता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लगभग 4 सेमी लंबा</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उपकला से आच्छादित</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यह कर्णपटह झिल्ली के</a:t>
            </a:r>
            <a:endParaRPr lang="en-IN" sz="2800" dirty="0">
              <a:ea typeface="Times New Roman" panose="02020603050405020304" pitchFamily="18" charset="0"/>
            </a:endParaRPr>
          </a:p>
          <a:p>
            <a:pPr lvl="0" algn="just">
              <a:tabLst>
                <a:tab pos="457200" algn="l"/>
              </a:tabLst>
            </a:pPr>
            <a:r>
              <a:rPr lang="hi-IN" sz="2800" dirty="0">
                <a:ea typeface="Times New Roman" panose="02020603050405020304" pitchFamily="18" charset="0"/>
              </a:rPr>
              <a:t>दोनों ओर समान वायुदाब </a:t>
            </a:r>
            <a:endParaRPr lang="en-IN" sz="2800" dirty="0">
              <a:ea typeface="Times New Roman" panose="02020603050405020304" pitchFamily="18" charset="0"/>
            </a:endParaRPr>
          </a:p>
          <a:p>
            <a:pPr lvl="0" algn="just">
              <a:tabLst>
                <a:tab pos="457200" algn="l"/>
              </a:tabLst>
            </a:pPr>
            <a:r>
              <a:rPr lang="hi-IN" sz="2800" dirty="0">
                <a:ea typeface="Times New Roman" panose="02020603050405020304" pitchFamily="18" charset="0"/>
              </a:rPr>
              <a:t>बनाए रखने में सहायता करता है</a:t>
            </a:r>
            <a:endParaRPr lang="en-IN" sz="2800" dirty="0">
              <a:ea typeface="Times New Roman" panose="02020603050405020304"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मध्य कान</a:t>
            </a:r>
            <a:endParaRPr lang="en-IN" sz="3200" b="1" dirty="0">
              <a:solidFill>
                <a:srgbClr val="00B050"/>
              </a:solidFill>
              <a:latin typeface="+mn-lt"/>
            </a:endParaRPr>
          </a:p>
        </p:txBody>
      </p:sp>
      <p:sp>
        <p:nvSpPr>
          <p:cNvPr id="3" name="AutoShape 2" descr="Middle-Ear-Anat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Middle-Ear-Anatom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6" descr="Middle-Ear-Anatom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49" y="1895475"/>
            <a:ext cx="3533776"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69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161062"/>
            <a:ext cx="7698377" cy="6812121"/>
          </a:xfrm>
          <a:prstGeom prst="rect">
            <a:avLst/>
          </a:prstGeom>
          <a:noFill/>
        </p:spPr>
        <p:txBody>
          <a:bodyPr wrap="square">
            <a:spAutoFit/>
          </a:bodyPr>
          <a:lstStyle/>
          <a:p>
            <a:pPr lvl="1" indent="-457200" algn="just"/>
            <a:r>
              <a:rPr lang="en-US" sz="2800" b="1" dirty="0">
                <a:solidFill>
                  <a:srgbClr val="00B050"/>
                </a:solidFill>
                <a:ea typeface="Times New Roman" panose="02020603050405020304" pitchFamily="18" charset="0"/>
                <a:cs typeface="Mangal" panose="02040503050203030202" pitchFamily="18" charset="0"/>
              </a:rPr>
              <a:t>2. </a:t>
            </a:r>
            <a:r>
              <a:rPr lang="hi-IN" sz="2800" b="1" u="sng" dirty="0">
                <a:solidFill>
                  <a:srgbClr val="00B050"/>
                </a:solidFill>
                <a:ea typeface="Times New Roman" panose="02020603050405020304" pitchFamily="18" charset="0"/>
              </a:rPr>
              <a:t>श्रवण अस्थियाँ</a:t>
            </a:r>
            <a:r>
              <a:rPr lang="en-US" sz="2800" b="1" dirty="0">
                <a:solidFill>
                  <a:srgbClr val="00B050"/>
                </a:solidFill>
                <a:ea typeface="Times New Roman" panose="02020603050405020304" pitchFamily="18" charset="0"/>
                <a:cs typeface="Mangal" panose="02040503050203030202" pitchFamily="18" charset="0"/>
              </a:rPr>
              <a:t> –</a:t>
            </a:r>
            <a:endParaRPr lang="en-IN" sz="2800" b="1" dirty="0">
              <a:solidFill>
                <a:srgbClr val="00B050"/>
              </a:solidFill>
              <a:ea typeface="Times New Roman" panose="02020603050405020304" pitchFamily="18" charset="0"/>
              <a:cs typeface="Mangal" panose="02040503050203030202" pitchFamily="18" charset="0"/>
            </a:endParaRPr>
          </a:p>
          <a:p>
            <a:pPr lvl="1" indent="-457200" algn="just"/>
            <a:r>
              <a:rPr lang="hi-IN" sz="2800" dirty="0">
                <a:ea typeface="Times New Roman" panose="02020603050405020304" pitchFamily="18" charset="0"/>
              </a:rPr>
              <a:t>यह 03 छोटी हड्डियों की एक श्रृंखला है</a:t>
            </a:r>
            <a:endParaRPr lang="en-IN" sz="2800" dirty="0">
              <a:ea typeface="Times New Roman" panose="02020603050405020304" pitchFamily="18" charset="0"/>
            </a:endParaRPr>
          </a:p>
          <a:p>
            <a:pPr lvl="1" indent="-457200" algn="just"/>
            <a:r>
              <a:rPr lang="en-US" sz="2800" dirty="0">
                <a:solidFill>
                  <a:srgbClr val="00B0F0"/>
                </a:solidFill>
                <a:ea typeface="Times New Roman" panose="02020603050405020304" pitchFamily="18" charset="0"/>
                <a:cs typeface="Mangal" panose="02040503050203030202" pitchFamily="18" charset="0"/>
              </a:rPr>
              <a:t>1. </a:t>
            </a:r>
            <a:r>
              <a:rPr lang="hi-IN" sz="2800" dirty="0">
                <a:solidFill>
                  <a:srgbClr val="00B0F0"/>
                </a:solidFill>
                <a:ea typeface="Times New Roman" panose="02020603050405020304" pitchFamily="18" charset="0"/>
              </a:rPr>
              <a:t>कान में की हड्डी</a:t>
            </a:r>
            <a:r>
              <a:rPr lang="en-US" sz="2800" dirty="0">
                <a:solidFill>
                  <a:srgbClr val="00B0F0"/>
                </a:solidFill>
                <a:ea typeface="Times New Roman" panose="02020603050405020304" pitchFamily="18" charset="0"/>
                <a:cs typeface="Mangal" panose="02040503050203030202" pitchFamily="18" charset="0"/>
              </a:rPr>
              <a:t> –</a:t>
            </a:r>
            <a:endParaRPr lang="en-IN" sz="2800" dirty="0">
              <a:solidFill>
                <a:srgbClr val="00B0F0"/>
              </a:solidFill>
              <a:ea typeface="Times New Roman" panose="02020603050405020304" pitchFamily="18" charset="0"/>
              <a:cs typeface="Mangal" panose="02040503050203030202" pitchFamily="18" charset="0"/>
            </a:endParaRP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हथौड़े के आकार का</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हैंडल वाला सिरा टिम्पेनिक झिल्ली से जुड़ता है</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सिर वाला सिरा इन्कस से जुड़ता है</a:t>
            </a:r>
            <a:r>
              <a:rPr lang="en-US" sz="2800" dirty="0">
                <a:ea typeface="Times New Roman" panose="02020603050405020304" pitchFamily="18" charset="0"/>
                <a:cs typeface="Mangal" panose="02040503050203030202" pitchFamily="18" charset="0"/>
              </a:rPr>
              <a:t> </a:t>
            </a:r>
            <a:endParaRPr lang="en-IN" sz="2800" dirty="0">
              <a:ea typeface="Times New Roman" panose="02020603050405020304" pitchFamily="18" charset="0"/>
              <a:cs typeface="Mangal" panose="02040503050203030202" pitchFamily="18" charset="0"/>
            </a:endParaRPr>
          </a:p>
          <a:p>
            <a:pPr algn="just">
              <a:spcAft>
                <a:spcPts val="1000"/>
              </a:spcAft>
            </a:pPr>
            <a:r>
              <a:rPr lang="en-US" sz="2800" dirty="0">
                <a:solidFill>
                  <a:srgbClr val="00B0F0"/>
                </a:solidFill>
                <a:effectLst/>
                <a:ea typeface="Times New Roman" panose="02020603050405020304" pitchFamily="18" charset="0"/>
                <a:cs typeface="Mangal" panose="02040503050203030202" pitchFamily="18" charset="0"/>
              </a:rPr>
              <a:t>2. </a:t>
            </a:r>
            <a:r>
              <a:rPr lang="hi-IN" sz="2800" dirty="0">
                <a:solidFill>
                  <a:srgbClr val="00B0F0"/>
                </a:solidFill>
                <a:ea typeface="Times New Roman" panose="02020603050405020304" pitchFamily="18" charset="0"/>
              </a:rPr>
              <a:t>इंकस</a:t>
            </a:r>
            <a:r>
              <a:rPr lang="en-US" sz="2800" dirty="0">
                <a:solidFill>
                  <a:srgbClr val="00B0F0"/>
                </a:solidFill>
                <a:effectLst/>
                <a:ea typeface="Times New Roman" panose="02020603050405020304" pitchFamily="18" charset="0"/>
                <a:cs typeface="Mangal" panose="02040503050203030202" pitchFamily="18" charset="0"/>
              </a:rPr>
              <a:t> –</a:t>
            </a:r>
            <a:endParaRPr lang="en-IN" sz="2800" dirty="0">
              <a:solidFill>
                <a:srgbClr val="00B0F0"/>
              </a:solidFill>
              <a:effectLst/>
              <a:ea typeface="Times New Roman" panose="02020603050405020304" pitchFamily="18" charset="0"/>
              <a:cs typeface="Mangal" panose="02040503050203030202" pitchFamily="18" charset="0"/>
            </a:endParaRP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निहाई के आकार का</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शरीर मैलियस से जुड़ता है</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दीर्घ-प्रवर्ध स्टेपीज़ से जुड़ता है</a:t>
            </a:r>
            <a:endParaRPr lang="en-IN" sz="2800" dirty="0">
              <a:ea typeface="Times New Roman" panose="02020603050405020304" pitchFamily="18" charset="0"/>
              <a:cs typeface="Mangal" panose="02040503050203030202" pitchFamily="18" charset="0"/>
            </a:endParaRPr>
          </a:p>
          <a:p>
            <a:pPr lvl="2" indent="-914400" algn="just">
              <a:spcAft>
                <a:spcPts val="1000"/>
              </a:spcAft>
            </a:pPr>
            <a:r>
              <a:rPr lang="en-US" sz="2800" dirty="0">
                <a:solidFill>
                  <a:srgbClr val="00B0F0"/>
                </a:solidFill>
                <a:effectLst/>
                <a:ea typeface="Times New Roman" panose="02020603050405020304" pitchFamily="18" charset="0"/>
                <a:cs typeface="Mangal" panose="02040503050203030202" pitchFamily="18" charset="0"/>
              </a:rPr>
              <a:t>3. </a:t>
            </a:r>
            <a:r>
              <a:rPr lang="hi-IN" sz="2800" dirty="0">
                <a:solidFill>
                  <a:srgbClr val="00B0F0"/>
                </a:solidFill>
                <a:ea typeface="Times New Roman" panose="02020603050405020304" pitchFamily="18" charset="0"/>
              </a:rPr>
              <a:t>स्टेप्स</a:t>
            </a:r>
            <a:r>
              <a:rPr lang="en-US" sz="2800" dirty="0">
                <a:solidFill>
                  <a:srgbClr val="00B0F0"/>
                </a:solidFill>
                <a:effectLst/>
                <a:ea typeface="Times New Roman" panose="02020603050405020304" pitchFamily="18" charset="0"/>
                <a:cs typeface="Mangal" panose="02040503050203030202" pitchFamily="18" charset="0"/>
              </a:rPr>
              <a:t> –</a:t>
            </a:r>
            <a:endParaRPr lang="en-IN" sz="2800" dirty="0">
              <a:solidFill>
                <a:srgbClr val="00B0F0"/>
              </a:solidFill>
              <a:effectLst/>
              <a:ea typeface="Times New Roman" panose="02020603050405020304" pitchFamily="18" charset="0"/>
              <a:cs typeface="Mangal" panose="02040503050203030202" pitchFamily="18" charset="0"/>
            </a:endParaRP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रकाब के आकार का</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ऊपरी भाग इन्कस से जुड़ता है</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आधार अंडाकार खिड़की से जुड़ता है</a:t>
            </a:r>
            <a:endParaRPr lang="en-IN" sz="28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1656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859008" y="587558"/>
            <a:ext cx="7698377" cy="6309420"/>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pPr>
            <a:r>
              <a:rPr lang="hi-IN" sz="2800" b="1" dirty="0">
                <a:solidFill>
                  <a:srgbClr val="00B050"/>
                </a:solidFill>
                <a:ea typeface="Times New Roman" panose="02020603050405020304" pitchFamily="18" charset="0"/>
              </a:rPr>
              <a:t>बोनी भूलभुलैया</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यह टेम्पोरल अस्थि के भीतर एक गुहा है</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झिल्लीदार भूलभुलैया से बड़ी</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'पेरिलिम्फ' नामक द्रव से भरी हुई</a:t>
            </a:r>
            <a:r>
              <a:rPr lang="en-US" sz="2800" dirty="0">
                <a:effectLst/>
                <a:ea typeface="Times New Roman" panose="02020603050405020304" pitchFamily="18" charset="0"/>
                <a:cs typeface="Mangal" panose="02040503050203030202" pitchFamily="18" charset="0"/>
              </a:rPr>
              <a:t>’</a:t>
            </a:r>
            <a:endParaRPr lang="en-IN" sz="28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b="1" dirty="0">
                <a:solidFill>
                  <a:srgbClr val="00B050"/>
                </a:solidFill>
                <a:ea typeface="Times New Roman" panose="02020603050405020304" pitchFamily="18" charset="0"/>
              </a:rPr>
              <a:t>झिल्लीदार भूलभुलैया</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यह हड्डी की भूलभुलैया में एक नली के भीतर एक नली की तरह फिट हो जाता है</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'एंडोलिम्फ' नामक द्रव से भरा होता है</a:t>
            </a:r>
            <a:r>
              <a:rPr lang="en-US" sz="2800" dirty="0">
                <a:effectLst/>
                <a:ea typeface="Times New Roman" panose="02020603050405020304" pitchFamily="18" charset="0"/>
                <a:cs typeface="Mangal" panose="02040503050203030202" pitchFamily="18" charset="0"/>
              </a:rPr>
              <a:t>’</a:t>
            </a:r>
            <a:endParaRPr lang="en-IN" sz="28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b="1" dirty="0">
                <a:solidFill>
                  <a:srgbClr val="00B050"/>
                </a:solidFill>
                <a:ea typeface="Times New Roman" panose="02020603050405020304" pitchFamily="18" charset="0"/>
              </a:rPr>
              <a:t>कोक्लीया</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इसका आकार घोंघे के खोल जैसा है</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यह ढाई चक्कर लगाता है</a:t>
            </a:r>
            <a:endParaRPr lang="en-IN" sz="20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58770"/>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आंतरिक कान</a:t>
            </a:r>
            <a:endParaRPr lang="en-IN" sz="3200" b="1" dirty="0">
              <a:solidFill>
                <a:srgbClr val="00B050"/>
              </a:solidFill>
              <a:latin typeface="+mn-lt"/>
            </a:endParaRPr>
          </a:p>
        </p:txBody>
      </p:sp>
    </p:spTree>
    <p:extLst>
      <p:ext uri="{BB962C8B-B14F-4D97-AF65-F5344CB8AC3E}">
        <p14:creationId xmlns:p14="http://schemas.microsoft.com/office/powerpoint/2010/main" val="208939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23531"/>
            <a:ext cx="8178799" cy="6124754"/>
          </a:xfrm>
          <a:prstGeom prst="rect">
            <a:avLst/>
          </a:prstGeom>
        </p:spPr>
        <p:txBody>
          <a:bodyPr wrap="square">
            <a:spAutoFit/>
          </a:bodyPr>
          <a:lstStyle/>
          <a:p>
            <a:r>
              <a:rPr lang="hi-IN" sz="2800" dirty="0">
                <a:solidFill>
                  <a:srgbClr val="002060"/>
                </a:solidFill>
              </a:rPr>
              <a:t>प्रत्येक ध्वनि एक ध्वनि-तरंग (हवा में एक विक्षोभ) उत्पन्न करती है जो 332 मीटर/सेकेंड की गति से यात्रा करती है।</a:t>
            </a:r>
            <a:r>
              <a:rPr lang="en-IN" sz="2800" dirty="0">
                <a:solidFill>
                  <a:srgbClr val="002060"/>
                </a:solidFill>
              </a:rPr>
              <a:t> </a:t>
            </a:r>
            <a:r>
              <a:rPr lang="hi-IN" sz="2800" dirty="0">
                <a:solidFill>
                  <a:srgbClr val="00B050"/>
                </a:solidFill>
              </a:rPr>
              <a:t>कर्णपल्लव ध्वनि तरंगों को एकत्रित करता है और उसे बाह्य श्रवण द्वार के माध्यम से कर्णपटह तक पहुंचाता है। </a:t>
            </a:r>
            <a:r>
              <a:rPr lang="hi-IN" sz="2800" dirty="0">
                <a:solidFill>
                  <a:srgbClr val="0070C0"/>
                </a:solidFill>
              </a:rPr>
              <a:t>इससे टिम्पेनिक झिल्ली में कंपन उत्पन्न होता है जो श्रवण अस्थियों द्वारा अंडाकार खिड़की तक प्रेषित होता है।</a:t>
            </a:r>
            <a:endParaRPr lang="en-US" sz="2800" dirty="0">
              <a:solidFill>
                <a:srgbClr val="0070C0"/>
              </a:solidFill>
            </a:endParaRPr>
          </a:p>
          <a:p>
            <a:r>
              <a:rPr lang="hi-IN" sz="2800" dirty="0">
                <a:solidFill>
                  <a:srgbClr val="92D050"/>
                </a:solidFill>
              </a:rPr>
              <a:t>इससे पेरिलिम्फ और आगे एंडोलिम्फ में एक द्रव तरंग उत्पन्न होती है। यह 'ऑर्गन ऑफ कॉर्टिस' (श्रवण का मूल अंग) को उत्तेजित करता है।</a:t>
            </a:r>
            <a:r>
              <a:rPr lang="en-US" sz="2800" dirty="0">
                <a:solidFill>
                  <a:srgbClr val="92D050"/>
                </a:solidFill>
              </a:rPr>
              <a:t> </a:t>
            </a:r>
            <a:r>
              <a:rPr lang="hi-IN" sz="2800" dirty="0">
                <a:solidFill>
                  <a:srgbClr val="7030A0"/>
                </a:solidFill>
              </a:rPr>
              <a:t>तंत्रिका आवेग उत्पन्न होते हैं जो 8वें कपाल (वेस्टिब्यूल-कोक्लीयर) तंत्रिका के कर्णावर्त भाग से होकर टेम्पोरल लोब में सेरेब्रल कॉर्टेक्स के श्रवण केंद्र तक पहुंचते हैं, जहां ध्वनि का बोध होता है।</a:t>
            </a:r>
            <a:endParaRPr lang="en-IN" sz="2800" dirty="0">
              <a:solidFill>
                <a:srgbClr val="7030A0"/>
              </a:solidFill>
            </a:endParaRPr>
          </a:p>
        </p:txBody>
      </p:sp>
      <p:sp>
        <p:nvSpPr>
          <p:cNvPr id="3" name="TextBox 2"/>
          <p:cNvSpPr txBox="1"/>
          <p:nvPr/>
        </p:nvSpPr>
        <p:spPr>
          <a:xfrm>
            <a:off x="2280043" y="-8487"/>
            <a:ext cx="4176143" cy="584775"/>
          </a:xfrm>
          <a:prstGeom prst="rect">
            <a:avLst/>
          </a:prstGeom>
          <a:noFill/>
        </p:spPr>
        <p:txBody>
          <a:bodyPr wrap="none" rtlCol="0">
            <a:spAutoFit/>
          </a:bodyPr>
          <a:lstStyle/>
          <a:p>
            <a:pPr algn="ctr"/>
            <a:r>
              <a:rPr lang="hi-IN" sz="3200" b="1" u="sng" dirty="0">
                <a:solidFill>
                  <a:srgbClr val="00B0F0"/>
                </a:solidFill>
              </a:rPr>
              <a:t>श्रवण शरीरक्रिया विज्ञान</a:t>
            </a:r>
            <a:endParaRPr lang="en-IN" sz="3200" dirty="0">
              <a:solidFill>
                <a:srgbClr val="00B0F0"/>
              </a:solidFill>
            </a:endParaRPr>
          </a:p>
        </p:txBody>
      </p:sp>
    </p:spTree>
    <p:extLst>
      <p:ext uri="{BB962C8B-B14F-4D97-AF65-F5344CB8AC3E}">
        <p14:creationId xmlns:p14="http://schemas.microsoft.com/office/powerpoint/2010/main" val="92572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19876"/>
            <a:ext cx="8178799" cy="4832092"/>
          </a:xfrm>
          <a:prstGeom prst="rect">
            <a:avLst/>
          </a:prstGeom>
        </p:spPr>
        <p:txBody>
          <a:bodyPr wrap="square">
            <a:spAutoFit/>
          </a:bodyPr>
          <a:lstStyle/>
          <a:p>
            <a:r>
              <a:rPr lang="hi-IN" sz="2800" dirty="0">
                <a:solidFill>
                  <a:srgbClr val="7030A0"/>
                </a:solidFill>
              </a:rPr>
              <a:t>अर्द्ध-चन्द्र नलिकाओं में एंडोलिम्फ का स्तर सिर की स्थिति में परिवर्तन के साथ बदलता है।</a:t>
            </a:r>
            <a:endParaRPr lang="en-IN" sz="2800" dirty="0">
              <a:solidFill>
                <a:srgbClr val="7030A0"/>
              </a:solidFill>
            </a:endParaRPr>
          </a:p>
          <a:p>
            <a:r>
              <a:rPr lang="hi-IN" sz="2800" dirty="0">
                <a:solidFill>
                  <a:srgbClr val="00B050"/>
                </a:solidFill>
              </a:rPr>
              <a:t>तंत्रिका अंत उत्तेजित हो जाते हैं और आवेग वेस्टिबुलर तंत्रिका के माध्यम से प्रेषित होते हैं, जो कोक्लीयर तंत्रिका से जुड़कर वेस्टिब्यूल-कोक्लीयर तंत्रिका बनाती है।</a:t>
            </a:r>
            <a:r>
              <a:rPr lang="en-IN" sz="2800" dirty="0">
                <a:solidFill>
                  <a:srgbClr val="00B050"/>
                </a:solidFill>
              </a:rPr>
              <a:t> </a:t>
            </a:r>
            <a:r>
              <a:rPr lang="hi-IN" sz="2800" dirty="0">
                <a:solidFill>
                  <a:srgbClr val="00B0F0"/>
                </a:solidFill>
              </a:rPr>
              <a:t>ये आवेग अनुमस्तिष्क तक पहुंचते हैं जो मांसपेशियों और जोड़ों जैसे अन्य स्रोतों से शरीर की स्थिति के संबंध में आवेग प्राप्त करता है।</a:t>
            </a:r>
            <a:endParaRPr lang="en-US" sz="2800" dirty="0">
              <a:solidFill>
                <a:srgbClr val="00B0F0"/>
              </a:solidFill>
            </a:endParaRPr>
          </a:p>
          <a:p>
            <a:r>
              <a:rPr lang="hi-IN" sz="2800" dirty="0">
                <a:solidFill>
                  <a:srgbClr val="FFC000"/>
                </a:solidFill>
              </a:rPr>
              <a:t>सभी आवेगों का विश्लेषण अनुमस्तिष्क में किया जाता है और मुद्रा बनाए रखने के लिए उपयुक्त आवेगों को मांसपेशियों और जोड़ों तक पहुंचाया जाता है।</a:t>
            </a:r>
            <a:endParaRPr lang="en-IN" sz="2800" dirty="0">
              <a:solidFill>
                <a:srgbClr val="FFC000"/>
              </a:solidFill>
            </a:endParaRPr>
          </a:p>
        </p:txBody>
      </p:sp>
      <p:sp>
        <p:nvSpPr>
          <p:cNvPr id="3" name="TextBox 2"/>
          <p:cNvSpPr txBox="1"/>
          <p:nvPr/>
        </p:nvSpPr>
        <p:spPr>
          <a:xfrm>
            <a:off x="1819982" y="296325"/>
            <a:ext cx="5096268" cy="584775"/>
          </a:xfrm>
          <a:prstGeom prst="rect">
            <a:avLst/>
          </a:prstGeom>
          <a:noFill/>
        </p:spPr>
        <p:txBody>
          <a:bodyPr wrap="none" rtlCol="0">
            <a:spAutoFit/>
          </a:bodyPr>
          <a:lstStyle/>
          <a:p>
            <a:pPr algn="ctr"/>
            <a:r>
              <a:rPr lang="hi-IN" sz="3200" b="1" u="sng" dirty="0">
                <a:solidFill>
                  <a:srgbClr val="00B0F0"/>
                </a:solidFill>
              </a:rPr>
              <a:t>संतुलन का शरीरक्रिया विज्ञान</a:t>
            </a:r>
            <a:endParaRPr lang="en-IN" sz="3200" dirty="0">
              <a:solidFill>
                <a:srgbClr val="00B0F0"/>
              </a:solidFill>
            </a:endParaRPr>
          </a:p>
        </p:txBody>
      </p:sp>
    </p:spTree>
    <p:extLst>
      <p:ext uri="{BB962C8B-B14F-4D97-AF65-F5344CB8AC3E}">
        <p14:creationId xmlns:p14="http://schemas.microsoft.com/office/powerpoint/2010/main" val="285425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8577-EFCE-CCA7-E808-0742303960D9}"/>
              </a:ext>
            </a:extLst>
          </p:cNvPr>
          <p:cNvSpPr>
            <a:spLocks noGrp="1"/>
          </p:cNvSpPr>
          <p:nvPr>
            <p:ph type="ctrTitle"/>
          </p:nvPr>
        </p:nvSpPr>
        <p:spPr>
          <a:xfrm>
            <a:off x="1143000" y="748602"/>
            <a:ext cx="6858000" cy="512205"/>
          </a:xfrm>
        </p:spPr>
        <p:txBody>
          <a:bodyPr>
            <a:noAutofit/>
          </a:bodyPr>
          <a:lstStyle/>
          <a:p>
            <a:r>
              <a:rPr lang="hi-IN" sz="3600" b="1" u="sng" dirty="0">
                <a:solidFill>
                  <a:srgbClr val="FF0000"/>
                </a:solidFill>
                <a:latin typeface="Calibri" panose="020F0502020204030204" pitchFamily="34" charset="0"/>
                <a:ea typeface="Times New Roman" panose="02020603050405020304" pitchFamily="18" charset="0"/>
              </a:rPr>
              <a:t>उद्देश्य</a:t>
            </a:r>
            <a:endParaRPr lang="en-IN" sz="3600" dirty="0"/>
          </a:p>
        </p:txBody>
      </p:sp>
      <p:sp>
        <p:nvSpPr>
          <p:cNvPr id="3" name="Subtitle 2">
            <a:extLst>
              <a:ext uri="{FF2B5EF4-FFF2-40B4-BE49-F238E27FC236}">
                <a16:creationId xmlns:a16="http://schemas.microsoft.com/office/drawing/2014/main" id="{096F4E07-3035-0913-D30F-BC59D02161D1}"/>
              </a:ext>
            </a:extLst>
          </p:cNvPr>
          <p:cNvSpPr>
            <a:spLocks noGrp="1"/>
          </p:cNvSpPr>
          <p:nvPr>
            <p:ph type="subTitle" idx="1"/>
          </p:nvPr>
        </p:nvSpPr>
        <p:spPr>
          <a:xfrm>
            <a:off x="828513" y="2255291"/>
            <a:ext cx="7314002" cy="3225787"/>
          </a:xfrm>
        </p:spPr>
        <p:txBody>
          <a:bodyPr>
            <a:noAutofit/>
          </a:bodyPr>
          <a:lstStyle/>
          <a:p>
            <a:pPr lvl="0" algn="just">
              <a:lnSpc>
                <a:spcPct val="100000"/>
              </a:lnSpc>
              <a:spcBef>
                <a:spcPts val="0"/>
              </a:spcBef>
            </a:pPr>
            <a:r>
              <a:rPr lang="en-US" sz="3200" dirty="0">
                <a:ea typeface="Times New Roman" panose="02020603050405020304" pitchFamily="18" charset="0"/>
                <a:cs typeface="Mangal" panose="02040503050203030202" pitchFamily="18" charset="0"/>
              </a:rPr>
              <a:t>5. </a:t>
            </a:r>
            <a:r>
              <a:rPr lang="hi-IN" sz="3200" dirty="0">
                <a:ea typeface="Times New Roman" panose="02020603050405020304" pitchFamily="18" charset="0"/>
              </a:rPr>
              <a:t>दृष्टि की क्रियाविधि के बारे में संक्षेप में जानने के लिए।</a:t>
            </a:r>
          </a:p>
          <a:p>
            <a:pPr lvl="0" algn="just">
              <a:lnSpc>
                <a:spcPct val="100000"/>
              </a:lnSpc>
              <a:spcBef>
                <a:spcPts val="0"/>
              </a:spcBef>
            </a:pPr>
            <a:r>
              <a:rPr lang="hi-IN" sz="3200" dirty="0">
                <a:ea typeface="Times New Roman" panose="02020603050405020304" pitchFamily="18" charset="0"/>
              </a:rPr>
              <a:t>6. कान की संरचना और श्रवण क्रियाविधि के बारे में जानने के लिए।</a:t>
            </a:r>
          </a:p>
          <a:p>
            <a:pPr lvl="0" algn="just">
              <a:lnSpc>
                <a:spcPct val="100000"/>
              </a:lnSpc>
              <a:spcBef>
                <a:spcPts val="0"/>
              </a:spcBef>
            </a:pPr>
            <a:r>
              <a:rPr lang="hi-IN" sz="3200" dirty="0">
                <a:ea typeface="Times New Roman" panose="02020603050405020304" pitchFamily="18" charset="0"/>
              </a:rPr>
              <a:t>7. संतुलन क्रियाविधि के बारे में जानने के लिए।</a:t>
            </a:r>
            <a:endParaRPr lang="en-US" sz="3200" dirty="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mj-lt"/>
              <a:buAutoNum type="arabicPeriod"/>
              <a:tabLst>
                <a:tab pos="457200" algn="l"/>
              </a:tabLst>
            </a:pPr>
            <a:endParaRPr lang="en-IN" sz="3200" dirty="0">
              <a:effectLst/>
              <a:ea typeface="Times New Roman" panose="02020603050405020304" pitchFamily="18" charset="0"/>
              <a:cs typeface="Mangal" panose="02040503050203030202" pitchFamily="18" charset="0"/>
            </a:endParaRPr>
          </a:p>
          <a:p>
            <a:endParaRPr lang="en-IN" sz="4000" dirty="0"/>
          </a:p>
        </p:txBody>
      </p:sp>
    </p:spTree>
    <p:extLst>
      <p:ext uri="{BB962C8B-B14F-4D97-AF65-F5344CB8AC3E}">
        <p14:creationId xmlns:p14="http://schemas.microsoft.com/office/powerpoint/2010/main" val="323507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604963"/>
            <a:ext cx="6697132" cy="481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75429" y="365657"/>
            <a:ext cx="2452916" cy="584775"/>
          </a:xfrm>
          <a:prstGeom prst="rect">
            <a:avLst/>
          </a:prstGeom>
          <a:solidFill>
            <a:srgbClr val="00B0F0"/>
          </a:solidFill>
        </p:spPr>
        <p:txBody>
          <a:bodyPr wrap="none">
            <a:spAutoFit/>
          </a:bodyPr>
          <a:lstStyle/>
          <a:p>
            <a:r>
              <a:rPr lang="hi-IN" sz="3200" b="1" dirty="0">
                <a:solidFill>
                  <a:srgbClr val="7030A0"/>
                </a:solidFill>
              </a:rPr>
              <a:t>अर्ध-चंद्र नहरें</a:t>
            </a:r>
            <a:r>
              <a:rPr lang="en-US" sz="3200" b="1" dirty="0">
                <a:solidFill>
                  <a:srgbClr val="7030A0"/>
                </a:solidFill>
              </a:rPr>
              <a:t> </a:t>
            </a:r>
            <a:endParaRPr lang="en-IN" sz="3200" b="1" dirty="0"/>
          </a:p>
        </p:txBody>
      </p:sp>
      <p:sp>
        <p:nvSpPr>
          <p:cNvPr id="4" name="Right Arrow 3">
            <a:hlinkClick r:id="rId3" action="ppaction://hlinksldjump"/>
          </p:cNvPr>
          <p:cNvSpPr/>
          <p:nvPr/>
        </p:nvSpPr>
        <p:spPr>
          <a:xfrm flipH="1">
            <a:off x="7763932" y="3433317"/>
            <a:ext cx="686858" cy="433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966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424" y="1162050"/>
            <a:ext cx="7288129" cy="533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57500" y="628650"/>
            <a:ext cx="1651414" cy="584775"/>
          </a:xfrm>
          <a:prstGeom prst="rect">
            <a:avLst/>
          </a:prstGeom>
          <a:noFill/>
        </p:spPr>
        <p:txBody>
          <a:bodyPr wrap="none" rtlCol="0">
            <a:spAutoFit/>
          </a:bodyPr>
          <a:lstStyle/>
          <a:p>
            <a:r>
              <a:rPr lang="hi-IN" sz="3200" b="1" dirty="0">
                <a:solidFill>
                  <a:srgbClr val="00B050"/>
                </a:solidFill>
              </a:rPr>
              <a:t>सेरिबैलम</a:t>
            </a:r>
            <a:endParaRPr lang="en-IN" sz="3200" b="1" dirty="0">
              <a:solidFill>
                <a:srgbClr val="00B050"/>
              </a:solidFill>
            </a:endParaRPr>
          </a:p>
        </p:txBody>
      </p:sp>
      <p:sp>
        <p:nvSpPr>
          <p:cNvPr id="4" name="Right Arrow 3">
            <a:hlinkClick r:id="rId3" action="ppaction://hlinksldjump"/>
          </p:cNvPr>
          <p:cNvSpPr/>
          <p:nvPr/>
        </p:nvSpPr>
        <p:spPr>
          <a:xfrm flipH="1">
            <a:off x="7791451" y="3278759"/>
            <a:ext cx="515840"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1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प्रश्न</a:t>
            </a:r>
            <a:r>
              <a:rPr lang="en-IN" sz="9600" b="1" dirty="0">
                <a:solidFill>
                  <a:srgbClr val="FF0000"/>
                </a:solidFill>
              </a:rPr>
              <a:t>?</a:t>
            </a:r>
          </a:p>
        </p:txBody>
      </p:sp>
    </p:spTree>
    <p:extLst>
      <p:ext uri="{BB962C8B-B14F-4D97-AF65-F5344CB8AC3E}">
        <p14:creationId xmlns:p14="http://schemas.microsoft.com/office/powerpoint/2010/main" val="1986116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77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23654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8E06-442F-ED6A-07FA-1B14119F1C9C}"/>
              </a:ext>
            </a:extLst>
          </p:cNvPr>
          <p:cNvSpPr>
            <a:spLocks noGrp="1"/>
          </p:cNvSpPr>
          <p:nvPr>
            <p:ph type="title"/>
          </p:nvPr>
        </p:nvSpPr>
        <p:spPr>
          <a:xfrm>
            <a:off x="628650" y="144985"/>
            <a:ext cx="7886700" cy="650874"/>
          </a:xfrm>
        </p:spPr>
        <p:txBody>
          <a:bodyPr>
            <a:normAutofit fontScale="90000"/>
          </a:bodyPr>
          <a:lstStyle/>
          <a:p>
            <a:pPr algn="ctr"/>
            <a:r>
              <a:rPr lang="hi-IN" b="1" u="sng" dirty="0">
                <a:solidFill>
                  <a:srgbClr val="FF0000"/>
                </a:solidFill>
                <a:latin typeface="Calibri" panose="020F0502020204030204" pitchFamily="34" charset="0"/>
                <a:ea typeface="Times New Roman" panose="02020603050405020304" pitchFamily="18" charset="0"/>
              </a:rPr>
              <a:t>परिचय</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846667"/>
            <a:ext cx="6282267" cy="593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7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C00F-651C-2F34-582A-317EBD57B224}"/>
              </a:ext>
            </a:extLst>
          </p:cNvPr>
          <p:cNvSpPr>
            <a:spLocks noGrp="1"/>
          </p:cNvSpPr>
          <p:nvPr>
            <p:ph type="ctrTitle"/>
          </p:nvPr>
        </p:nvSpPr>
        <p:spPr>
          <a:xfrm>
            <a:off x="1143000" y="43541"/>
            <a:ext cx="6858000" cy="853440"/>
          </a:xfrm>
        </p:spPr>
        <p:txBody>
          <a:bodyPr>
            <a:normAutofit/>
          </a:bodyPr>
          <a:lstStyle/>
          <a:p>
            <a:r>
              <a:rPr lang="hi-IN" sz="4400" b="1" u="sng" dirty="0">
                <a:solidFill>
                  <a:srgbClr val="FF0000"/>
                </a:solidFill>
                <a:latin typeface="Calibri" panose="020F0502020204030204" pitchFamily="34" charset="0"/>
                <a:ea typeface="Times New Roman" panose="02020603050405020304" pitchFamily="18" charset="0"/>
              </a:rPr>
              <a:t>परिचय</a:t>
            </a:r>
            <a:endParaRPr lang="en-IN" sz="4400" dirty="0"/>
          </a:p>
        </p:txBody>
      </p:sp>
      <p:sp>
        <p:nvSpPr>
          <p:cNvPr id="3" name="Subtitle 2">
            <a:extLst>
              <a:ext uri="{FF2B5EF4-FFF2-40B4-BE49-F238E27FC236}">
                <a16:creationId xmlns:a16="http://schemas.microsoft.com/office/drawing/2014/main" id="{13AA0C81-017A-FAA1-32ED-A42739CC82F3}"/>
              </a:ext>
            </a:extLst>
          </p:cNvPr>
          <p:cNvSpPr>
            <a:spLocks noGrp="1"/>
          </p:cNvSpPr>
          <p:nvPr>
            <p:ph type="subTitle" idx="1"/>
          </p:nvPr>
        </p:nvSpPr>
        <p:spPr>
          <a:xfrm>
            <a:off x="557349" y="948267"/>
            <a:ext cx="8142513" cy="5909733"/>
          </a:xfrm>
        </p:spPr>
        <p:txBody>
          <a:bodyPr>
            <a:normAutofit/>
          </a:bodyPr>
          <a:lstStyle/>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अंतःस्रावी तंत्र नलिकाविहीन ग्रंथियों से बना होता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स्राव सीधे रक्तप्रवाह में पहुँचते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स्राव को हार्मोन कहते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हार्मोन रक्तप्रवाह के माध्यम से पूरे शरीर में प्रवाहित होते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हार्मोन शरीर के समन्वित विकास को नियंत्रित करते हैं और शरीर की विभिन्न अन्य महत्वपूर्ण गतिविधियों को नियंत्रित करते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हार्मोन का उत्पादन और स्राव फीडबैक सिस्टम द्वारा नियंत्रित होता है (उदाहरण के लिए, रक्त में शर्करा के स्तर में वृद्धि से इंसुलिन का स्राव बढ़ जाता है जिससे शर्करा का स्तर कम हो जाता है।</a:t>
            </a:r>
            <a:endParaRPr lang="en-US" sz="30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069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9B56-F927-7B3F-1685-1FF2A633A6EF}"/>
              </a:ext>
            </a:extLst>
          </p:cNvPr>
          <p:cNvSpPr>
            <a:spLocks noGrp="1"/>
          </p:cNvSpPr>
          <p:nvPr>
            <p:ph type="title"/>
          </p:nvPr>
        </p:nvSpPr>
        <p:spPr>
          <a:xfrm>
            <a:off x="628650" y="20317"/>
            <a:ext cx="7886700" cy="589280"/>
          </a:xfrm>
        </p:spPr>
        <p:txBody>
          <a:bodyPr>
            <a:normAutofit fontScale="90000"/>
          </a:bodyPr>
          <a:lstStyle/>
          <a:p>
            <a:pPr algn="ctr"/>
            <a:r>
              <a:rPr lang="hi-IN" sz="3600" b="1" u="sng" dirty="0">
                <a:solidFill>
                  <a:srgbClr val="00B050"/>
                </a:solidFill>
                <a:latin typeface="Calibri" panose="020F0502020204030204" pitchFamily="34" charset="0"/>
                <a:ea typeface="Times New Roman" panose="02020603050405020304" pitchFamily="18" charset="0"/>
              </a:rPr>
              <a:t>पिट्यूटरी</a:t>
            </a:r>
            <a:endParaRPr lang="en-IN" sz="3600" dirty="0">
              <a:solidFill>
                <a:srgbClr val="00B050"/>
              </a:solidFill>
            </a:endParaRPr>
          </a:p>
        </p:txBody>
      </p:sp>
      <p:sp>
        <p:nvSpPr>
          <p:cNvPr id="3" name="Content Placeholder 2">
            <a:extLst>
              <a:ext uri="{FF2B5EF4-FFF2-40B4-BE49-F238E27FC236}">
                <a16:creationId xmlns:a16="http://schemas.microsoft.com/office/drawing/2014/main" id="{44D7A9EF-181E-16AB-104C-38D562088F20}"/>
              </a:ext>
            </a:extLst>
          </p:cNvPr>
          <p:cNvSpPr>
            <a:spLocks noGrp="1"/>
          </p:cNvSpPr>
          <p:nvPr>
            <p:ph idx="1"/>
          </p:nvPr>
        </p:nvSpPr>
        <p:spPr>
          <a:xfrm>
            <a:off x="628649" y="597950"/>
            <a:ext cx="6111785" cy="6260050"/>
          </a:xfrm>
        </p:spPr>
        <p:txBody>
          <a:bodyPr>
            <a:noAutofit/>
          </a:bodyPr>
          <a:lstStyle/>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यह मस्तिष्क गोलार्द्धों के नीचे कपाल गुहा में स्थित होता है।</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सबसे महत्वपूर्ण अंतःस्रावी ग्रंथियों में से एक, जो अन्य अंतःस्रावी ग्रंथियों को नियंत्रित करती है।</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स्रावित -</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GH (</a:t>
            </a:r>
            <a:r>
              <a:rPr lang="hi-IN" sz="2400" dirty="0">
                <a:ea typeface="Times New Roman" panose="02020603050405020304" pitchFamily="18" charset="0"/>
              </a:rPr>
              <a:t>वृद्धि हार्मोन) -</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शरीर की वृद्धि को नियंत्रित करता है।</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GH </a:t>
            </a:r>
            <a:r>
              <a:rPr lang="hi-IN" sz="2400" dirty="0">
                <a:ea typeface="Times New Roman" panose="02020603050405020304" pitchFamily="18" charset="0"/>
              </a:rPr>
              <a:t>के उत्पादन और स्राव में कमी से 'बौनापन' होता है।</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GH </a:t>
            </a:r>
            <a:r>
              <a:rPr lang="hi-IN" sz="2400" dirty="0">
                <a:ea typeface="Times New Roman" panose="02020603050405020304" pitchFamily="18" charset="0"/>
              </a:rPr>
              <a:t>के उत्पादन और स्राव में वृद्धि से 'विशालता' होती है।</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ACTH (</a:t>
            </a:r>
            <a:r>
              <a:rPr lang="hi-IN" sz="2400" dirty="0">
                <a:ea typeface="Times New Roman" panose="02020603050405020304" pitchFamily="18" charset="0"/>
              </a:rPr>
              <a:t>एड्रेनो-कॉर्टिकोट्रॉफिक हार्मोन) -</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अधिवृक्क ग्रंथियों की गतिविधि को नियंत्रित करता है।</a:t>
            </a:r>
            <a:endParaRPr lang="en-IN" sz="2400" dirty="0">
              <a:effectLst/>
              <a:ea typeface="Times New Roman" panose="02020603050405020304" pitchFamily="18" charset="0"/>
              <a:cs typeface="Mangal" panose="02040503050203030202"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434" y="1419497"/>
            <a:ext cx="1976846" cy="459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71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13D40-77DD-AF25-00F7-C2A6D6003C4E}"/>
              </a:ext>
            </a:extLst>
          </p:cNvPr>
          <p:cNvSpPr>
            <a:spLocks noGrp="1"/>
          </p:cNvSpPr>
          <p:nvPr>
            <p:ph idx="1"/>
          </p:nvPr>
        </p:nvSpPr>
        <p:spPr>
          <a:xfrm>
            <a:off x="637117" y="688232"/>
            <a:ext cx="7886700" cy="5272314"/>
          </a:xfrm>
        </p:spPr>
        <p:txBody>
          <a:bodyPr>
            <a:noAutofit/>
          </a:bodyPr>
          <a:lstStyle/>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टीएसएच (थायरॉइड उत्तेजक हार्मोन)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थायरॉइड ग्रंथि की गतिविधि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एफएसएच (फॉलिकल उत्तेजक हार्मोन)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अंडाशय की गतिविधि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एलएच (ल्यूटिनाइजिंग हार्मोन)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अंडाशय की गतिविधि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एडीएच (एंटी-डाययूरेटिक हार्मोन; वैसोप्रेसिन)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मूत्र निर्माण को नियंत्रित करता है और रक्तचाप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ऑक्सीटोसिन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स्तन से दूध के उत्पादन और निष्कासन को नियंत्रित करता है</a:t>
            </a:r>
            <a:endParaRPr lang="en-IN" sz="2800" dirty="0"/>
          </a:p>
        </p:txBody>
      </p:sp>
    </p:spTree>
    <p:extLst>
      <p:ext uri="{BB962C8B-B14F-4D97-AF65-F5344CB8AC3E}">
        <p14:creationId xmlns:p14="http://schemas.microsoft.com/office/powerpoint/2010/main" val="233494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124094" y="694499"/>
            <a:ext cx="8778240" cy="6124754"/>
          </a:xfrm>
          <a:prstGeom prst="rect">
            <a:avLst/>
          </a:prstGeom>
          <a:noFill/>
        </p:spPr>
        <p:txBody>
          <a:bodyPr wrap="square">
            <a:spAutoFit/>
          </a:bodyPr>
          <a:lstStyle/>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यह गर्दन के अग्र भाग में स्थित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आयोडीन की कमी से 'गण्डमाला' रोग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(थायरॉइड ग्रंथि में सूजन)</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स्रावित होता है – </a:t>
            </a:r>
            <a:endParaRPr lang="en-IN" sz="2800" dirty="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1. थायरोक्सिन -</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शरीर में कार्बोहाइड्रेट, प्रोटीन</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और वसा के चयापचय को नियंत्रित करता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आयोडीन इसके संश्लेषण के लिए आवश्यक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थायरोक्सिन के उत्पादन और स्राव में वृद्धि से 'थायरोटॉक्सिकोसिस'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थायरोक्सिन के उत्पादन और स्राव में कमी से 'हाइपोथायरायडिज्म'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2. कैल्सीटोनिन -</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शरीर में 'कैल्शियम-संतुलन' बनाए रखता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9DDC56EC-9820-7F77-5B77-B0824A976E90}"/>
              </a:ext>
            </a:extLst>
          </p:cNvPr>
          <p:cNvSpPr txBox="1">
            <a:spLocks/>
          </p:cNvSpPr>
          <p:nvPr/>
        </p:nvSpPr>
        <p:spPr>
          <a:xfrm>
            <a:off x="628650" y="87085"/>
            <a:ext cx="7886700" cy="497116"/>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600" b="1" u="sng" dirty="0">
                <a:solidFill>
                  <a:srgbClr val="00B050"/>
                </a:solidFill>
                <a:latin typeface="Calibri" panose="020F0502020204030204" pitchFamily="34" charset="0"/>
                <a:ea typeface="Times New Roman" panose="02020603050405020304" pitchFamily="18" charset="0"/>
              </a:rPr>
              <a:t>थाइरोइड</a:t>
            </a:r>
            <a:r>
              <a:rPr lang="en-US" sz="40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40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503" y="1269759"/>
            <a:ext cx="3178497" cy="241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34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592663" y="1359486"/>
            <a:ext cx="5240867" cy="4202176"/>
          </a:xfrm>
          <a:prstGeom prst="rect">
            <a:avLst/>
          </a:prstGeom>
          <a:noFill/>
        </p:spPr>
        <p:txBody>
          <a:bodyPr wrap="square">
            <a:spAutoFit/>
          </a:bodyPr>
          <a:lstStyle/>
          <a:p>
            <a:pPr algn="just">
              <a:lnSpc>
                <a:spcPct val="115000"/>
              </a:lnSpc>
              <a:spcAft>
                <a:spcPts val="1000"/>
              </a:spcAft>
            </a:pPr>
            <a:r>
              <a:rPr lang="en-US" sz="1400" dirty="0">
                <a:effectLst/>
                <a:latin typeface="Bookman Old Style" panose="02050604050505020204" pitchFamily="18" charset="0"/>
                <a:ea typeface="Times New Roman" panose="02020603050405020304" pitchFamily="18" charset="0"/>
                <a:cs typeface="Mangal" panose="02040503050203030202" pitchFamily="18" charset="0"/>
              </a:rPr>
              <a:t> </a:t>
            </a:r>
            <a:r>
              <a:rPr lang="hi-IN" sz="2800" dirty="0">
                <a:ea typeface="Times New Roman" panose="02020603050405020304" pitchFamily="18" charset="0"/>
              </a:rPr>
              <a:t>गर्दन के सामने,</a:t>
            </a:r>
          </a:p>
          <a:p>
            <a:pPr algn="just">
              <a:lnSpc>
                <a:spcPct val="115000"/>
              </a:lnSpc>
              <a:spcAft>
                <a:spcPts val="1000"/>
              </a:spcAft>
            </a:pPr>
            <a:r>
              <a:rPr lang="hi-IN" sz="2800" dirty="0">
                <a:ea typeface="Times New Roman" panose="02020603050405020304" pitchFamily="18" charset="0"/>
              </a:rPr>
              <a:t>थायरॉइड ग्रंथि के पास स्थित</a:t>
            </a:r>
          </a:p>
          <a:p>
            <a:pPr algn="just">
              <a:lnSpc>
                <a:spcPct val="115000"/>
              </a:lnSpc>
              <a:spcAft>
                <a:spcPts val="1000"/>
              </a:spcAft>
            </a:pPr>
            <a:r>
              <a:rPr lang="hi-IN" sz="2800" dirty="0">
                <a:ea typeface="Times New Roman" panose="02020603050405020304" pitchFamily="18" charset="0"/>
              </a:rPr>
              <a:t>स्रावित करता है –</a:t>
            </a:r>
          </a:p>
          <a:p>
            <a:pPr algn="just">
              <a:lnSpc>
                <a:spcPct val="115000"/>
              </a:lnSpc>
              <a:spcAft>
                <a:spcPts val="1000"/>
              </a:spcAft>
            </a:pPr>
            <a:r>
              <a:rPr lang="hi-IN" sz="2800" dirty="0">
                <a:ea typeface="Times New Roman" panose="02020603050405020304" pitchFamily="18" charset="0"/>
              </a:rPr>
              <a:t>पैराथॉर्मोन –</a:t>
            </a:r>
          </a:p>
          <a:p>
            <a:pPr algn="just">
              <a:lnSpc>
                <a:spcPct val="115000"/>
              </a:lnSpc>
              <a:spcAft>
                <a:spcPts val="1000"/>
              </a:spcAft>
            </a:pPr>
            <a:r>
              <a:rPr lang="hi-IN" sz="2800" dirty="0">
                <a:ea typeface="Times New Roman" panose="02020603050405020304" pitchFamily="18" charset="0"/>
              </a:rPr>
              <a:t>मूत्र उत्सर्जन को नियंत्रित करता है</a:t>
            </a:r>
          </a:p>
          <a:p>
            <a:pPr algn="just">
              <a:lnSpc>
                <a:spcPct val="115000"/>
              </a:lnSpc>
              <a:spcAft>
                <a:spcPts val="1000"/>
              </a:spcAft>
            </a:pPr>
            <a:r>
              <a:rPr lang="hi-IN" sz="2800" dirty="0">
                <a:ea typeface="Times New Roman" panose="02020603050405020304" pitchFamily="18" charset="0"/>
              </a:rPr>
              <a:t>शरीर में 'कैल्शियम-संतुलन' को नियंत्रित करता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00B050"/>
                </a:solidFill>
                <a:latin typeface="Calibri" panose="020F0502020204030204" pitchFamily="34" charset="0"/>
                <a:ea typeface="Times New Roman" panose="02020603050405020304" pitchFamily="18" charset="0"/>
              </a:rPr>
              <a:t>पैराथाइरॉइड</a:t>
            </a:r>
            <a:r>
              <a:rPr lang="en-US" sz="40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4000" dirty="0">
              <a:solidFill>
                <a:srgbClr val="00B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934" y="1445663"/>
            <a:ext cx="340413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36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1575</Words>
  <Application>Microsoft Office PowerPoint</Application>
  <PresentationFormat>On-screen Show (4:3)</PresentationFormat>
  <Paragraphs>236</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Black</vt:lpstr>
      <vt:lpstr>Bookman Old Style</vt:lpstr>
      <vt:lpstr>Calibri</vt:lpstr>
      <vt:lpstr>Calibri Light</vt:lpstr>
      <vt:lpstr>Courier New</vt:lpstr>
      <vt:lpstr>Monotype Sorts</vt:lpstr>
      <vt:lpstr>Symbol</vt:lpstr>
      <vt:lpstr>Times New Roman</vt:lpstr>
      <vt:lpstr>Wingdings</vt:lpstr>
      <vt:lpstr>Office Theme</vt:lpstr>
      <vt:lpstr>अंत: स्रावी प्रणाली</vt:lpstr>
      <vt:lpstr>उद्देश्य</vt:lpstr>
      <vt:lpstr>उद्देश्य</vt:lpstr>
      <vt:lpstr>परिचय</vt:lpstr>
      <vt:lpstr>परिचय</vt:lpstr>
      <vt:lpstr>पिट्यूटरी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MTI MTI</dc:creator>
  <cp:lastModifiedBy>NDRF NDRF</cp:lastModifiedBy>
  <cp:revision>65</cp:revision>
  <dcterms:created xsi:type="dcterms:W3CDTF">2022-07-15T05:20:35Z</dcterms:created>
  <dcterms:modified xsi:type="dcterms:W3CDTF">2026-01-13T06:12:31Z</dcterms:modified>
</cp:coreProperties>
</file>