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576" r:id="rId4"/>
    <p:sldId id="281" r:id="rId5"/>
    <p:sldId id="258" r:id="rId6"/>
    <p:sldId id="259" r:id="rId7"/>
    <p:sldId id="260" r:id="rId8"/>
    <p:sldId id="261" r:id="rId9"/>
    <p:sldId id="282" r:id="rId10"/>
    <p:sldId id="262" r:id="rId11"/>
    <p:sldId id="283" r:id="rId12"/>
    <p:sldId id="284" r:id="rId13"/>
    <p:sldId id="285" r:id="rId14"/>
    <p:sldId id="265" r:id="rId15"/>
    <p:sldId id="286" r:id="rId16"/>
    <p:sldId id="287" r:id="rId17"/>
    <p:sldId id="288" r:id="rId18"/>
    <p:sldId id="289" r:id="rId19"/>
    <p:sldId id="271" r:id="rId20"/>
    <p:sldId id="29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577" r:id="rId29"/>
    <p:sldId id="578" r:id="rId30"/>
    <p:sldId id="579" r:id="rId31"/>
    <p:sldId id="580" r:id="rId32"/>
    <p:sldId id="574" r:id="rId33"/>
    <p:sldId id="57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800" y="102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12:02: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66814-4CB0-4BD0-A985-72C9C44C0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EAC84F-45E6-2897-B9CB-0924F6B74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8D910-6ACA-5285-1FF2-F8310D95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AE04-63C3-4A79-845E-1CF87AC48376}" type="datetimeFigureOut">
              <a:rPr lang="en-IN" smtClean="0"/>
              <a:t>04-02-2026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DB63E-D86B-BF80-3898-31521E004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58468-124C-06B5-C860-10590ABA6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9AB1-54AB-4ADB-BD1A-096A60D702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201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5429A-5D51-36FC-D253-DBF7B251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0AC79-2628-8F43-0A34-08CBC39F7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5F4A9-08ED-DD9A-B06D-39ED34B71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AE04-63C3-4A79-845E-1CF87AC48376}" type="datetimeFigureOut">
              <a:rPr lang="en-IN" smtClean="0"/>
              <a:t>04-02-2026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A71CA-4E50-2CEA-8A67-735BAA3E8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475A4-F4C5-F3F7-E4A3-B047656A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9AB1-54AB-4ADB-BD1A-096A60D702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663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86CADD-42EB-8BF5-786F-5C3132219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2EFB7F-EFB8-DF32-7157-320926FC7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0EF8C-7619-0F4A-CEA8-E6BEC55AF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AE04-63C3-4A79-845E-1CF87AC48376}" type="datetimeFigureOut">
              <a:rPr lang="en-IN" smtClean="0"/>
              <a:t>04-02-2026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86457-D59F-8D46-7DF6-0116AFC43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73EB7-38F8-9FB4-6D95-7789A315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9AB1-54AB-4ADB-BD1A-096A60D702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112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A6651-A8F0-FB76-5429-8F044661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D410A-3446-DA90-3851-D27BD9A1B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7EDCB-3C19-4527-5013-83375B766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AE04-63C3-4A79-845E-1CF87AC48376}" type="datetimeFigureOut">
              <a:rPr lang="en-IN" smtClean="0"/>
              <a:t>04-02-2026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88A9F-6CCF-0CFB-0F5E-EA781008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3E9C8-536F-AD09-9540-2A51460E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9AB1-54AB-4ADB-BD1A-096A60D702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438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53A9D-5E9F-83F7-6A50-7FCBD187A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CB664-AD2C-9F84-1F8E-8EFC1EF77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C8328-5537-AD47-D420-9937B5C07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AE04-63C3-4A79-845E-1CF87AC48376}" type="datetimeFigureOut">
              <a:rPr lang="en-IN" smtClean="0"/>
              <a:t>04-02-2026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39A91-C818-B714-2B66-CEC4572B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37A9F-197B-E7B5-B94E-4FC0B4660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9AB1-54AB-4ADB-BD1A-096A60D702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256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4347C-1B47-C1F5-F5BC-9708EE690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87E3A-FE61-4D0E-8A08-6E54BC0FC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2FADD-0B3A-861B-0DFF-AB2034FC7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A25B6-60DE-7B17-AB69-0644E64B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AE04-63C3-4A79-845E-1CF87AC48376}" type="datetimeFigureOut">
              <a:rPr lang="en-IN" smtClean="0"/>
              <a:t>04-02-2026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13B51-4CCC-2C6F-F5A5-EA60857E7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ED748-BF98-14BC-8D5A-56A8342D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9AB1-54AB-4ADB-BD1A-096A60D702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227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3F840-EF26-07D0-819F-28671B46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C966C-8096-C5D5-295B-FA41A02EC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7F783-9624-7A05-D72C-5E820849D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6A630-8C80-4A8B-DD8B-B99D3BB8D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A1729B-5C0D-53CD-65DC-71144E97E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BFF346-6EAE-2A30-A667-1A1584F5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AE04-63C3-4A79-845E-1CF87AC48376}" type="datetimeFigureOut">
              <a:rPr lang="en-IN" smtClean="0"/>
              <a:t>04-02-2026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4AE49A-540C-0FA3-3D87-37A767E6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F6A662-156B-93DD-732F-19A1AB50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9AB1-54AB-4ADB-BD1A-096A60D702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168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22848-43C2-ACF0-02C6-20E332CAA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19998-4C11-75CC-7A94-EDED92E43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AE04-63C3-4A79-845E-1CF87AC48376}" type="datetimeFigureOut">
              <a:rPr lang="en-IN" smtClean="0"/>
              <a:t>04-02-2026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3DE61-428D-F4E9-239A-72D2CE9D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6FC2F-CC4B-C425-3D13-293C8043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9AB1-54AB-4ADB-BD1A-096A60D702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984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9BD3A5-6ADD-0CC9-3BB7-CFCA70A4B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AE04-63C3-4A79-845E-1CF87AC48376}" type="datetimeFigureOut">
              <a:rPr lang="en-IN" smtClean="0"/>
              <a:t>04-02-2026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E0083C-BBAC-1391-614C-0CE9675B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8C389-E1F4-AD5B-9480-A690D7A4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9AB1-54AB-4ADB-BD1A-096A60D702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067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521F1-44F1-3F6A-FAE2-B354F3DB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F28A0-F573-6F04-54EC-C1CE905BA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D5B14-60BE-9553-258A-BD9492A61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69D48-877E-7131-BC9E-5A28351A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AE04-63C3-4A79-845E-1CF87AC48376}" type="datetimeFigureOut">
              <a:rPr lang="en-IN" smtClean="0"/>
              <a:t>04-02-2026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A7B6C-167D-8093-AF78-72CF20E3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B9613-058A-3625-E610-A785B350D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9AB1-54AB-4ADB-BD1A-096A60D702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708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EA8BD-4040-3F78-2751-20E2D7B8E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61D4AC-C47C-2788-4964-7013FFCCD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FABC7A-7056-02C9-37CB-8BFA732C7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6F4B5-B1B1-0612-B482-B9971C3EB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AE04-63C3-4A79-845E-1CF87AC48376}" type="datetimeFigureOut">
              <a:rPr lang="en-IN" smtClean="0"/>
              <a:t>04-02-2026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85BBC-176A-C371-7E5E-75CC2C315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EDD2C-426F-4D8A-42FA-9FE91386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9AB1-54AB-4ADB-BD1A-096A60D702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941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9A6EFD-849C-C6CE-298C-ADDADEB12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25D13-34F9-15A4-AB09-0225B836A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B810C-60E3-B95D-734F-69A4FBC6C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DAE04-63C3-4A79-845E-1CF87AC48376}" type="datetimeFigureOut">
              <a:rPr lang="en-IN" smtClean="0"/>
              <a:t>04-02-2026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431E4-4AF6-35A3-4582-2C7458589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09029-9CFE-BA0D-2BC5-C596EECAD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C9AB1-54AB-4ADB-BD1A-096A60D70289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61E53A-0524-5F0F-3BAB-13B1487A2E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487" y="0"/>
            <a:ext cx="1181726" cy="104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7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27420"/>
            <a:ext cx="7886700" cy="90487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+mn-lt"/>
              </a:rPr>
              <a:t>ENDOCRINE SYSTEM</a:t>
            </a:r>
            <a:endParaRPr lang="en-IN" sz="5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6533" y="1320800"/>
            <a:ext cx="2028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LESSON-9</a:t>
            </a:r>
            <a:endParaRPr lang="en-IN" sz="3600" b="1" dirty="0">
              <a:solidFill>
                <a:srgbClr val="00B05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69F47A-239E-285A-C792-C375AD8955DA}"/>
              </a:ext>
            </a:extLst>
          </p:cNvPr>
          <p:cNvSpPr txBox="1">
            <a:spLocks/>
          </p:cNvSpPr>
          <p:nvPr/>
        </p:nvSpPr>
        <p:spPr>
          <a:xfrm>
            <a:off x="6305550" y="5363391"/>
            <a:ext cx="2209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AMANDEEP KAUR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ASI/ANM</a:t>
            </a:r>
          </a:p>
        </p:txBody>
      </p:sp>
    </p:spTree>
    <p:extLst>
      <p:ext uri="{BB962C8B-B14F-4D97-AF65-F5344CB8AC3E}">
        <p14:creationId xmlns:p14="http://schemas.microsoft.com/office/powerpoint/2010/main" val="2156602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DD2FBF-8A13-BFB5-A55D-4CA043BDD9F7}"/>
              </a:ext>
            </a:extLst>
          </p:cNvPr>
          <p:cNvSpPr txBox="1"/>
          <p:nvPr/>
        </p:nvSpPr>
        <p:spPr>
          <a:xfrm>
            <a:off x="508000" y="3152379"/>
            <a:ext cx="8426450" cy="361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Located on top the kidneys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Secrete –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71463" lvl="1" indent="185738" algn="just"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Adrenaline &amp; Nor-adrenaline – 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71463" lvl="1" indent="185738" algn="just">
              <a:buFont typeface="Wingdings" panose="05000000000000000000" pitchFamily="2" charset="2"/>
              <a:buChar char=""/>
              <a:tabLst>
                <a:tab pos="-27432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Prepare the body in ‘fight or flight’ </a:t>
            </a:r>
          </a:p>
          <a:p>
            <a:pPr marL="271463" lvl="1" indent="185738" algn="just">
              <a:tabLst>
                <a:tab pos="-27432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    </a:t>
            </a: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situations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71463" lvl="1" indent="185738" algn="just"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 err="1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Coticosteroids</a:t>
            </a: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 –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271463" lvl="1" indent="185738" algn="just">
              <a:buFont typeface="Wingdings" panose="05000000000000000000" pitchFamily="2" charset="2"/>
              <a:buChar char=""/>
              <a:tabLst>
                <a:tab pos="-41148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Regulate growth, muscle mass </a:t>
            </a:r>
          </a:p>
          <a:p>
            <a:pPr marL="271463" lvl="1" indent="185738" algn="just">
              <a:tabLst>
                <a:tab pos="-41148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    </a:t>
            </a: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&amp; various other activities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52A0C-6444-F001-FBB9-3C13A67BF67E}"/>
              </a:ext>
            </a:extLst>
          </p:cNvPr>
          <p:cNvSpPr txBox="1">
            <a:spLocks/>
          </p:cNvSpPr>
          <p:nvPr/>
        </p:nvSpPr>
        <p:spPr>
          <a:xfrm>
            <a:off x="628650" y="130630"/>
            <a:ext cx="7886700" cy="4959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u="sng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THYMUS </a:t>
            </a:r>
            <a:endParaRPr lang="en-IN" sz="3200" dirty="0">
              <a:solidFill>
                <a:srgbClr val="00B05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15E515-16C1-84D9-A1DF-BD9A09EF9034}"/>
              </a:ext>
            </a:extLst>
          </p:cNvPr>
          <p:cNvSpPr txBox="1">
            <a:spLocks/>
          </p:cNvSpPr>
          <p:nvPr/>
        </p:nvSpPr>
        <p:spPr>
          <a:xfrm>
            <a:off x="781050" y="2711314"/>
            <a:ext cx="7886700" cy="4637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u="sng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ADRENAL </a:t>
            </a:r>
            <a:endParaRPr lang="en-IN" sz="3200" dirty="0">
              <a:solidFill>
                <a:srgbClr val="00B05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34721F-8110-BD26-2730-875566FCB9F3}"/>
              </a:ext>
            </a:extLst>
          </p:cNvPr>
          <p:cNvSpPr txBox="1">
            <a:spLocks/>
          </p:cNvSpPr>
          <p:nvPr/>
        </p:nvSpPr>
        <p:spPr>
          <a:xfrm>
            <a:off x="781050" y="766834"/>
            <a:ext cx="3647017" cy="18239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  <a:cs typeface="Mangal" panose="02040503050203030202" pitchFamily="18" charset="0"/>
              </a:rPr>
              <a:t>In children, it regulates the production of lymphocytes</a:t>
            </a:r>
            <a:endParaRPr lang="en-IN" sz="2800" dirty="0">
              <a:effectLst/>
              <a:latin typeface="+mn-lt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pic>
        <p:nvPicPr>
          <p:cNvPr id="1026" name="Picture 2" descr="Adrenal Gland and Adrenal Hormones – Integrated Huma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33" y="3377078"/>
            <a:ext cx="3056467" cy="340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87533" y="3843906"/>
            <a:ext cx="237067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67" y="626534"/>
            <a:ext cx="3005666" cy="217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91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836DDD-D53A-D44F-6B65-BC19374D27D9}"/>
              </a:ext>
            </a:extLst>
          </p:cNvPr>
          <p:cNvSpPr txBox="1"/>
          <p:nvPr/>
        </p:nvSpPr>
        <p:spPr>
          <a:xfrm>
            <a:off x="496389" y="1417311"/>
            <a:ext cx="7950925" cy="4648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 It Is A Mixed Gland (Exocrine As Well As Endocrine)</a:t>
            </a:r>
            <a:endParaRPr lang="en-IN" sz="24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Exocrine Function Is To Secrete Pancreatic Juice Through The Pancreatic Duct Into The Intestines, Which Aids In Digestion</a:t>
            </a:r>
            <a:endParaRPr lang="en-IN" sz="24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Endocrine secretions –</a:t>
            </a:r>
            <a:endParaRPr lang="en-IN" sz="24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Insulin –</a:t>
            </a:r>
            <a:endParaRPr lang="en-IN" sz="24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-54864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Control sugar levels in the body</a:t>
            </a:r>
            <a:endParaRPr lang="en-IN" sz="24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Glucagon –</a:t>
            </a:r>
            <a:endParaRPr lang="en-IN" sz="24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-6858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Controls carbohydrate metabolism</a:t>
            </a:r>
          </a:p>
          <a:p>
            <a:pPr lvl="1" algn="just">
              <a:spcAft>
                <a:spcPts val="600"/>
              </a:spcAft>
              <a:tabLst>
                <a:tab pos="-685800" algn="l"/>
              </a:tabLst>
            </a:pPr>
            <a:r>
              <a:rPr lang="en-US" sz="2400" dirty="0">
                <a:ea typeface="Times New Roman" panose="02020603050405020304" pitchFamily="18" charset="0"/>
                <a:cs typeface="Mangal" panose="02040503050203030202" pitchFamily="18" charset="0"/>
              </a:rPr>
              <a:t>    </a:t>
            </a:r>
            <a:r>
              <a:rPr lang="en-US" sz="24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 in the body</a:t>
            </a:r>
            <a:endParaRPr lang="en-IN" sz="24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72C07-7D96-B3A1-AEE9-C3DDD8009589}"/>
              </a:ext>
            </a:extLst>
          </p:cNvPr>
          <p:cNvSpPr txBox="1">
            <a:spLocks/>
          </p:cNvSpPr>
          <p:nvPr/>
        </p:nvSpPr>
        <p:spPr>
          <a:xfrm>
            <a:off x="628650" y="435432"/>
            <a:ext cx="7886700" cy="6792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PANCREAS</a:t>
            </a:r>
            <a:r>
              <a:rPr lang="en-US" sz="4000" b="1" u="sng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endParaRPr lang="en-IN" sz="4000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99" y="2954872"/>
            <a:ext cx="3666067" cy="316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53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836DDD-D53A-D44F-6B65-BC19374D27D9}"/>
              </a:ext>
            </a:extLst>
          </p:cNvPr>
          <p:cNvSpPr txBox="1"/>
          <p:nvPr/>
        </p:nvSpPr>
        <p:spPr>
          <a:xfrm>
            <a:off x="496389" y="1417311"/>
            <a:ext cx="7950925" cy="4796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LOCATED IN THE ABDOMEN ON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    </a:t>
            </a: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EITHER SIDE OF THE UTERUS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SECRETE –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OESTROGEN&amp;PROGESTRONE –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-82296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DETERMINE SECONDARY SEXUAL CHARACTERS IN FEMALES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REGULATE MENSTRUAL CYCLES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-96012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PREPARATION OF UTERUS FOR PREGNANCY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72C07-7D96-B3A1-AEE9-C3DDD8009589}"/>
              </a:ext>
            </a:extLst>
          </p:cNvPr>
          <p:cNvSpPr txBox="1">
            <a:spLocks/>
          </p:cNvSpPr>
          <p:nvPr/>
        </p:nvSpPr>
        <p:spPr>
          <a:xfrm>
            <a:off x="628650" y="435432"/>
            <a:ext cx="7886700" cy="6792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OVARIES</a:t>
            </a:r>
            <a:endParaRPr lang="en-IN" sz="4000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267" y="1015940"/>
            <a:ext cx="3496733" cy="248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253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836DDD-D53A-D44F-6B65-BC19374D27D9}"/>
              </a:ext>
            </a:extLst>
          </p:cNvPr>
          <p:cNvSpPr txBox="1"/>
          <p:nvPr/>
        </p:nvSpPr>
        <p:spPr>
          <a:xfrm>
            <a:off x="393323" y="2359084"/>
            <a:ext cx="7698377" cy="3549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Located in the scrotum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Secrete –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Testosterone –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-109728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Determine secondary sexual characters in males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-109728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Regulate production of spermatozoa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72C07-7D96-B3A1-AEE9-C3DDD8009589}"/>
              </a:ext>
            </a:extLst>
          </p:cNvPr>
          <p:cNvSpPr txBox="1">
            <a:spLocks/>
          </p:cNvSpPr>
          <p:nvPr/>
        </p:nvSpPr>
        <p:spPr>
          <a:xfrm>
            <a:off x="628650" y="435432"/>
            <a:ext cx="7886700" cy="6792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TESTES</a:t>
            </a:r>
            <a:endParaRPr lang="en-IN" sz="4000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34" y="1261505"/>
            <a:ext cx="3453688" cy="305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380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E6DE5B-E02A-A2D7-2DF1-11BA6BAF0369}"/>
              </a:ext>
            </a:extLst>
          </p:cNvPr>
          <p:cNvSpPr txBox="1"/>
          <p:nvPr/>
        </p:nvSpPr>
        <p:spPr>
          <a:xfrm>
            <a:off x="778932" y="0"/>
            <a:ext cx="7907867" cy="6917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SPECIAL ORGANS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EYE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b="1" u="sng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800" b="1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b="1" u="sng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800" b="1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b="1" u="sng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800" b="1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b="1" u="sng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It is the organ of sight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Located in the orbital cavity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Protected by the bones of the orbital cavity on the lateral &amp; posterior aspects and by the eye-lids in front.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1" y="482600"/>
            <a:ext cx="7202714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496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836DDD-D53A-D44F-6B65-BC19374D27D9}"/>
              </a:ext>
            </a:extLst>
          </p:cNvPr>
          <p:cNvSpPr txBox="1"/>
          <p:nvPr/>
        </p:nvSpPr>
        <p:spPr>
          <a:xfrm>
            <a:off x="80044" y="1486983"/>
            <a:ext cx="6109089" cy="469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u="sng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3 LAYERS</a:t>
            </a:r>
            <a:r>
              <a:rPr lang="en-US" sz="2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 –</a:t>
            </a:r>
            <a:endParaRPr lang="en-IN" sz="2800" b="1" dirty="0">
              <a:solidFill>
                <a:srgbClr val="00B050"/>
              </a:solidFill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28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1. SCLERA – </a:t>
            </a:r>
            <a:endParaRPr lang="en-IN" sz="2800" b="1" dirty="0">
              <a:solidFill>
                <a:srgbClr val="00B0F0"/>
              </a:solidFill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074738" lvl="2" indent="-3556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Outer coat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074738" lvl="2" indent="-3556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Made up of fibrous tissue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074738" lvl="2" indent="-3556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Forms the ‘white part’ of the eye laterally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074738" lvl="2" indent="-3556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Anteriorly, it forms a transparent circle called ‘cornea’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72C07-7D96-B3A1-AEE9-C3DDD8009589}"/>
              </a:ext>
            </a:extLst>
          </p:cNvPr>
          <p:cNvSpPr txBox="1">
            <a:spLocks/>
          </p:cNvSpPr>
          <p:nvPr/>
        </p:nvSpPr>
        <p:spPr>
          <a:xfrm>
            <a:off x="628650" y="435432"/>
            <a:ext cx="7886700" cy="6792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STRUCTURE OF THE EYE</a:t>
            </a:r>
            <a:endParaRPr lang="en-IN" sz="4000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33" y="1114670"/>
            <a:ext cx="2956528" cy="518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740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836DDD-D53A-D44F-6B65-BC19374D27D9}"/>
              </a:ext>
            </a:extLst>
          </p:cNvPr>
          <p:cNvSpPr txBox="1"/>
          <p:nvPr/>
        </p:nvSpPr>
        <p:spPr>
          <a:xfrm>
            <a:off x="748937" y="1266841"/>
            <a:ext cx="7698377" cy="5308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2. CHOROID –</a:t>
            </a:r>
            <a:endParaRPr lang="en-IN" sz="2400" b="1" dirty="0">
              <a:solidFill>
                <a:srgbClr val="00B0F0"/>
              </a:solidFill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257300" lvl="2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  <a:tabLst>
                <a:tab pos="13716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Middle layer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257300" lvl="2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  <a:tabLst>
                <a:tab pos="13716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Contains the blood vessels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257300" lvl="2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  <a:tabLst>
                <a:tab pos="13716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Anteriorly, forms the ‘iris’ with a central opening (pupil)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US" sz="24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3. RETINA –</a:t>
            </a:r>
            <a:endParaRPr lang="en-IN" sz="2400" b="1" dirty="0">
              <a:solidFill>
                <a:srgbClr val="00B0F0"/>
              </a:solidFill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257300" lvl="2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  <a:tabLst>
                <a:tab pos="13716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Innermost layer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257300" lvl="2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  <a:tabLst>
                <a:tab pos="13716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Contains the special </a:t>
            </a:r>
          </a:p>
          <a:p>
            <a:pPr lvl="2" algn="just">
              <a:lnSpc>
                <a:spcPct val="115000"/>
              </a:lnSpc>
              <a:spcAft>
                <a:spcPts val="1000"/>
              </a:spcAft>
              <a:tabLst>
                <a:tab pos="13716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cells of sight (‘rods’ &amp; ‘cones’)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72C07-7D96-B3A1-AEE9-C3DDD8009589}"/>
              </a:ext>
            </a:extLst>
          </p:cNvPr>
          <p:cNvSpPr txBox="1">
            <a:spLocks/>
          </p:cNvSpPr>
          <p:nvPr/>
        </p:nvSpPr>
        <p:spPr>
          <a:xfrm>
            <a:off x="628650" y="435432"/>
            <a:ext cx="7886700" cy="6792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STRUCTURE OF THE EYE</a:t>
            </a:r>
            <a:endParaRPr lang="en-IN" sz="40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3648295"/>
            <a:ext cx="3098800" cy="320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042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836DDD-D53A-D44F-6B65-BC19374D27D9}"/>
              </a:ext>
            </a:extLst>
          </p:cNvPr>
          <p:cNvSpPr txBox="1"/>
          <p:nvPr/>
        </p:nvSpPr>
        <p:spPr>
          <a:xfrm>
            <a:off x="558759" y="215732"/>
            <a:ext cx="833970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1" indent="-355600" algn="just">
              <a:buFont typeface="Arial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ANTERIOR CHAMBER OF THE EYE</a:t>
            </a:r>
            <a:endParaRPr lang="en-IN" sz="2800" b="1" dirty="0">
              <a:solidFill>
                <a:srgbClr val="00B05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Bounded anteriorly by the cornea &amp; posteriorly by the iris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Filled with fluid called ‘aqueous </a:t>
            </a:r>
            <a:r>
              <a:rPr lang="en-US" sz="2800" dirty="0" err="1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humour</a:t>
            </a: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’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u="sng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PUPIL</a:t>
            </a:r>
            <a:r>
              <a:rPr lang="en-US" sz="2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 –</a:t>
            </a:r>
            <a:endParaRPr lang="en-IN" sz="2800" b="1" dirty="0">
              <a:solidFill>
                <a:srgbClr val="00B050"/>
              </a:solidFill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Aperture in the iris through which light enters the eye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u="sng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IRIS</a:t>
            </a:r>
            <a:r>
              <a:rPr lang="en-US" sz="2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 –</a:t>
            </a:r>
            <a:endParaRPr lang="en-IN" sz="2800" b="1" dirty="0">
              <a:solidFill>
                <a:srgbClr val="00B050"/>
              </a:solidFill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Continuation of the choroid layer in the central part of the eye anteriorly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Blackish or brownish in </a:t>
            </a:r>
            <a:r>
              <a:rPr lang="en-US" sz="2800" dirty="0" err="1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colour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Consist of radiating &amp; circular </a:t>
            </a:r>
            <a:r>
              <a:rPr lang="en-US" sz="2800" dirty="0" err="1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fibres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Controls the size of the pupil, thus maintaining the amount of light passing over the lens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72C07-7D96-B3A1-AEE9-C3DDD8009589}"/>
              </a:ext>
            </a:extLst>
          </p:cNvPr>
          <p:cNvSpPr txBox="1">
            <a:spLocks/>
          </p:cNvSpPr>
          <p:nvPr/>
        </p:nvSpPr>
        <p:spPr>
          <a:xfrm>
            <a:off x="558759" y="435432"/>
            <a:ext cx="5647267" cy="52130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Font typeface="Arial" pitchFamily="34" charset="0"/>
              <a:buChar char="•"/>
            </a:pPr>
            <a:endParaRPr lang="en-IN" sz="3200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813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836DDD-D53A-D44F-6B65-BC19374D27D9}"/>
              </a:ext>
            </a:extLst>
          </p:cNvPr>
          <p:cNvSpPr txBox="1"/>
          <p:nvPr/>
        </p:nvSpPr>
        <p:spPr>
          <a:xfrm>
            <a:off x="816673" y="447737"/>
            <a:ext cx="7698377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1" indent="-355600" algn="just">
              <a:spcAft>
                <a:spcPts val="100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800" b="1" dirty="0">
                <a:solidFill>
                  <a:srgbClr val="00B05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POSTERIOR CHAMBER</a:t>
            </a:r>
            <a:endParaRPr lang="en-IN" sz="2800" b="1" dirty="0">
              <a:solidFill>
                <a:srgbClr val="00B050"/>
              </a:solidFill>
            </a:endParaRPr>
          </a:p>
          <a:p>
            <a:pPr marL="742950" lvl="1" indent="-28575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BOUNDED IN FRONT BY THE IRIS &amp; BEHIND BY THE LENS</a:t>
            </a:r>
            <a:endParaRPr lang="en-IN" sz="24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FILLED WITH AQUEOUS HUMOUR</a:t>
            </a:r>
            <a:endParaRPr lang="en-IN" sz="24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u="sng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LENS</a:t>
            </a:r>
            <a:r>
              <a:rPr lang="en-US" sz="2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 –</a:t>
            </a:r>
            <a:endParaRPr lang="en-IN" sz="2800" b="1" dirty="0">
              <a:solidFill>
                <a:srgbClr val="00B050"/>
              </a:solidFill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IT IS A TRANSPARENT STRUCTURE LOCATED BEHIND THE PUPIL</a:t>
            </a:r>
            <a:endParaRPr lang="en-IN" sz="24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CONVEX IN SHAPE</a:t>
            </a:r>
            <a:endParaRPr lang="en-IN" sz="24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HELD IN PLACE BY THE SUSPENSORY LIGAMENTS</a:t>
            </a:r>
            <a:endParaRPr lang="en-IN" sz="24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u="sng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VITREOUS CHAMBER</a:t>
            </a:r>
            <a:r>
              <a:rPr lang="en-US" sz="2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 –</a:t>
            </a:r>
            <a:endParaRPr lang="en-IN" sz="2800" b="1" dirty="0">
              <a:solidFill>
                <a:srgbClr val="00B050"/>
              </a:solidFill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LARGE PORTION OF THE EYEBALL BEHIND THE LENS</a:t>
            </a:r>
            <a:endParaRPr lang="en-IN" sz="24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r>
              <a:rPr lang="en-US" sz="24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FILLED WITH FLUID CALLED VITREOUS HUMOUR</a:t>
            </a:r>
            <a:endParaRPr lang="en-IN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72C07-7D96-B3A1-AEE9-C3DDD8009589}"/>
              </a:ext>
            </a:extLst>
          </p:cNvPr>
          <p:cNvSpPr txBox="1">
            <a:spLocks/>
          </p:cNvSpPr>
          <p:nvPr/>
        </p:nvSpPr>
        <p:spPr>
          <a:xfrm>
            <a:off x="628650" y="287379"/>
            <a:ext cx="7886700" cy="6792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IN" sz="3200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7693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9F8DAD-AB09-FC4D-5E17-0DE665E9B966}"/>
              </a:ext>
            </a:extLst>
          </p:cNvPr>
          <p:cNvSpPr txBox="1"/>
          <p:nvPr/>
        </p:nvSpPr>
        <p:spPr>
          <a:xfrm>
            <a:off x="304799" y="270935"/>
            <a:ext cx="8482149" cy="624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EAR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It is the organ of hearing</a:t>
            </a:r>
            <a:endParaRPr lang="en-IN" sz="24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Located on either side of the skull, within the temporal bone</a:t>
            </a:r>
            <a:endParaRPr lang="en-IN" sz="24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It is supplied by the 8</a:t>
            </a:r>
            <a:r>
              <a:rPr lang="en-US" sz="2400" baseline="300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th</a:t>
            </a:r>
            <a:r>
              <a:rPr lang="en-US" sz="24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 cranial (vestibule-cochlear) nerve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endParaRPr lang="en-US" dirty="0">
              <a:latin typeface="Bookman Old Style" panose="0205060405050502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endParaRPr lang="en-US" sz="18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endParaRPr lang="en-US" dirty="0">
              <a:latin typeface="Bookman Old Style" panose="0205060405050502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endParaRPr lang="en-US" sz="18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endParaRPr lang="en-US" dirty="0">
              <a:latin typeface="Bookman Old Style" panose="0205060405050502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endParaRPr lang="en-US" sz="18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endParaRPr lang="en-US" dirty="0">
              <a:latin typeface="Bookman Old Style" panose="0205060405050502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endParaRPr lang="en-US" sz="18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en-US" dirty="0">
              <a:latin typeface="Bookman Old Style" panose="0205060405050502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pic>
        <p:nvPicPr>
          <p:cNvPr id="4" name="Picture 3" descr="Ear">
            <a:extLst>
              <a:ext uri="{FF2B5EF4-FFF2-40B4-BE49-F238E27FC236}">
                <a16:creationId xmlns:a16="http://schemas.microsoft.com/office/drawing/2014/main" id="{316C0E17-8533-12D1-54F9-52AD78E738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819" y="2656114"/>
            <a:ext cx="6705599" cy="375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895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C8577-EFCE-CCA7-E808-074230396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800" y="410671"/>
            <a:ext cx="6858000" cy="512205"/>
          </a:xfrm>
        </p:spPr>
        <p:txBody>
          <a:bodyPr>
            <a:no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OBJECTIVES</a:t>
            </a:r>
            <a:endParaRPr lang="en-IN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F4E07-3035-0913-D30F-BC59D0216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055" y="2023578"/>
            <a:ext cx="7958677" cy="3352787"/>
          </a:xfrm>
        </p:spPr>
        <p:txBody>
          <a:bodyPr>
            <a:noAutofit/>
          </a:bodyPr>
          <a:lstStyle/>
          <a:p>
            <a:pPr marL="1800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Introduction to the endocrine system</a:t>
            </a:r>
            <a:endParaRPr lang="en-IN" sz="32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800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To learn about the various endocrine glands &amp; their structure</a:t>
            </a:r>
            <a:endParaRPr lang="en-IN" sz="32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800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To learn about the hormones secreted by these glands</a:t>
            </a:r>
          </a:p>
          <a:p>
            <a:pPr marL="1800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To learn about the structure of the eye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endParaRPr lang="en-US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32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endParaRPr lang="en-IN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31752" y="1176845"/>
            <a:ext cx="8611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Upon completion of this lesson you will be able to: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A8F0FD0-174C-1A8F-F5BA-98E5E9BB1D45}"/>
                  </a:ext>
                </a:extLst>
              </p14:cNvPr>
              <p14:cNvContentPartPr/>
              <p14:nvPr/>
            </p14:nvContentPartPr>
            <p14:xfrm>
              <a:off x="3899520" y="2934593"/>
              <a:ext cx="270" cy="27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A8F0FD0-174C-1A8F-F5BA-98E5E9BB1D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2770" y="2927843"/>
                <a:ext cx="13500" cy="13500"/>
              </a:xfrm>
              <a:prstGeom prst="rect">
                <a:avLst/>
              </a:prstGeom>
            </p:spPr>
          </p:pic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B38BE6CA-3682-0665-9998-DDA534BDB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3999" cy="6783976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6F0C98-0454-6A5C-47F7-B9BFD80B1E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4" y="0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802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836DDD-D53A-D44F-6B65-BC19374D27D9}"/>
              </a:ext>
            </a:extLst>
          </p:cNvPr>
          <p:cNvSpPr txBox="1"/>
          <p:nvPr/>
        </p:nvSpPr>
        <p:spPr>
          <a:xfrm>
            <a:off x="406037" y="1455528"/>
            <a:ext cx="7698377" cy="4825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B05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I] </a:t>
            </a:r>
            <a:r>
              <a:rPr lang="en-US" sz="2800" b="1" u="sng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PINNA (AURICLE)</a:t>
            </a:r>
            <a:r>
              <a:rPr lang="en-US" sz="2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 –</a:t>
            </a:r>
            <a:endParaRPr lang="en-IN" sz="2800" b="1" dirty="0">
              <a:solidFill>
                <a:srgbClr val="00B050"/>
              </a:solidFill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It is the expanded portion which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    </a:t>
            </a: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projects from the side of the head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Composed of fibro-cartilage covered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    </a:t>
            </a: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 by skin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The skin is covered with fine hair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The lobe is the part which is on the lower side and is soft &amp; pliable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72C07-7D96-B3A1-AEE9-C3DDD8009589}"/>
              </a:ext>
            </a:extLst>
          </p:cNvPr>
          <p:cNvSpPr txBox="1">
            <a:spLocks/>
          </p:cNvSpPr>
          <p:nvPr/>
        </p:nvSpPr>
        <p:spPr>
          <a:xfrm>
            <a:off x="628650" y="287379"/>
            <a:ext cx="7886700" cy="6792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EXTERNAL EAR</a:t>
            </a:r>
            <a:endParaRPr lang="en-IN" sz="32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1674603"/>
            <a:ext cx="304165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472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836DDD-D53A-D44F-6B65-BC19374D27D9}"/>
              </a:ext>
            </a:extLst>
          </p:cNvPr>
          <p:cNvSpPr txBox="1"/>
          <p:nvPr/>
        </p:nvSpPr>
        <p:spPr>
          <a:xfrm>
            <a:off x="748937" y="990581"/>
            <a:ext cx="7698377" cy="469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II] </a:t>
            </a:r>
            <a:r>
              <a:rPr lang="en-US" sz="2800" b="1" u="sng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EXTERNAL AUDITORY MEATUS</a:t>
            </a:r>
            <a:r>
              <a:rPr lang="en-US" sz="2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 –</a:t>
            </a:r>
            <a:endParaRPr lang="en-IN" sz="2800" b="1" dirty="0">
              <a:solidFill>
                <a:srgbClr val="00B050"/>
              </a:solidFill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This extends from the auricle to the tympanic membrane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Approximately 4cms in length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Slightly ‘</a:t>
            </a:r>
            <a:r>
              <a:rPr lang="en-US" sz="2800" b="1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s</a:t>
            </a: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’-shaped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Lined with continuation of skin from the auricle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It has a </a:t>
            </a:r>
            <a:r>
              <a:rPr lang="en-US" sz="2800" dirty="0" err="1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cartilegenous</a:t>
            </a: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 part containing modified sweat glands which secrete </a:t>
            </a:r>
            <a:r>
              <a:rPr lang="en-US" sz="2800" dirty="0" err="1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cerumen</a:t>
            </a: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 (wax) 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72C07-7D96-B3A1-AEE9-C3DDD8009589}"/>
              </a:ext>
            </a:extLst>
          </p:cNvPr>
          <p:cNvSpPr txBox="1">
            <a:spLocks/>
          </p:cNvSpPr>
          <p:nvPr/>
        </p:nvSpPr>
        <p:spPr>
          <a:xfrm>
            <a:off x="628650" y="287379"/>
            <a:ext cx="7886700" cy="6792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EXTERNAL EAR</a:t>
            </a:r>
            <a:endParaRPr lang="en-IN" sz="3200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6581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836DDD-D53A-D44F-6B65-BC19374D27D9}"/>
              </a:ext>
            </a:extLst>
          </p:cNvPr>
          <p:cNvSpPr txBox="1"/>
          <p:nvPr/>
        </p:nvSpPr>
        <p:spPr>
          <a:xfrm>
            <a:off x="748937" y="1112507"/>
            <a:ext cx="7698377" cy="4825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III] </a:t>
            </a:r>
            <a:r>
              <a:rPr lang="en-US" sz="2800" b="1" u="sng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TYMPANIC MEMBRANE (EAR-DRUM)</a:t>
            </a:r>
            <a:r>
              <a:rPr lang="en-US" sz="2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 –</a:t>
            </a:r>
            <a:endParaRPr lang="en-IN" sz="2800" b="1" dirty="0">
              <a:solidFill>
                <a:srgbClr val="00B050"/>
              </a:solidFill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Separates the external from the middle ear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Oval shaped; slightly broader at the top than below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Formed by 3 types of tissues –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Outer covering – stratified epithelium</a:t>
            </a:r>
            <a:endParaRPr lang="en-IN" sz="2800" dirty="0">
              <a:solidFill>
                <a:srgbClr val="00B0F0"/>
              </a:solidFill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Middle layer – fibrous tissue</a:t>
            </a:r>
            <a:endParaRPr lang="en-IN" sz="2800" dirty="0">
              <a:solidFill>
                <a:srgbClr val="7030A0"/>
              </a:solidFill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Inner layer – cuboid epithelium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72C07-7D96-B3A1-AEE9-C3DDD8009589}"/>
              </a:ext>
            </a:extLst>
          </p:cNvPr>
          <p:cNvSpPr txBox="1">
            <a:spLocks/>
          </p:cNvSpPr>
          <p:nvPr/>
        </p:nvSpPr>
        <p:spPr>
          <a:xfrm>
            <a:off x="628650" y="287379"/>
            <a:ext cx="7886700" cy="6792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EXTERNAL EAR</a:t>
            </a:r>
            <a:endParaRPr lang="en-IN" sz="3200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6920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836DDD-D53A-D44F-6B65-BC19374D27D9}"/>
              </a:ext>
            </a:extLst>
          </p:cNvPr>
          <p:cNvSpPr txBox="1"/>
          <p:nvPr/>
        </p:nvSpPr>
        <p:spPr>
          <a:xfrm>
            <a:off x="434612" y="1504396"/>
            <a:ext cx="7698377" cy="4825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It is an irregular cavity within the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     </a:t>
            </a: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temporal bone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Lined with mucous membrane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Lateral wall of the middle ear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     </a:t>
            </a: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is formed by the tympanic membrane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The floor is formed by the temporal bone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There are 2 vestibular openings (oval window) and 1 cochlear (round) window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72C07-7D96-B3A1-AEE9-C3DDD8009589}"/>
              </a:ext>
            </a:extLst>
          </p:cNvPr>
          <p:cNvSpPr txBox="1">
            <a:spLocks/>
          </p:cNvSpPr>
          <p:nvPr/>
        </p:nvSpPr>
        <p:spPr>
          <a:xfrm>
            <a:off x="628650" y="287379"/>
            <a:ext cx="7886700" cy="6792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MIDDLE  EAR</a:t>
            </a:r>
            <a:endParaRPr lang="en-IN" sz="3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AutoShape 4" descr="middle ear anato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098" y="1063139"/>
            <a:ext cx="2842261" cy="308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940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836DDD-D53A-D44F-6B65-BC19374D27D9}"/>
              </a:ext>
            </a:extLst>
          </p:cNvPr>
          <p:cNvSpPr txBox="1"/>
          <p:nvPr/>
        </p:nvSpPr>
        <p:spPr>
          <a:xfrm>
            <a:off x="748937" y="999295"/>
            <a:ext cx="7698377" cy="4227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1. </a:t>
            </a:r>
            <a:r>
              <a:rPr lang="en-US" sz="2800" b="1" u="sng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AUDITORY (EUSTACHIAN/ PHARYNGO-TYMPANIC) TUBE</a:t>
            </a:r>
            <a:r>
              <a:rPr lang="en-US" sz="2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 –</a:t>
            </a:r>
            <a:endParaRPr lang="en-IN" sz="2800" b="1" dirty="0">
              <a:solidFill>
                <a:srgbClr val="00B050"/>
              </a:solidFill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Connects the middle ear with </a:t>
            </a:r>
          </a:p>
          <a:p>
            <a:pPr lvl="0" algn="just">
              <a:tabLst>
                <a:tab pos="45720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     </a:t>
            </a: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the </a:t>
            </a:r>
            <a:r>
              <a:rPr lang="en-US" sz="2800" dirty="0" err="1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naso</a:t>
            </a: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-pharynx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Approximately 4cms in length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Lined with epithelium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It aids in maintaining equal </a:t>
            </a:r>
          </a:p>
          <a:p>
            <a:pPr lvl="0" algn="just">
              <a:tabLst>
                <a:tab pos="45720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     </a:t>
            </a: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air-pressure on both sides</a:t>
            </a:r>
          </a:p>
          <a:p>
            <a:pPr lvl="0" algn="just">
              <a:tabLst>
                <a:tab pos="45720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    </a:t>
            </a: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 of the tympanic membrane</a:t>
            </a:r>
            <a:endParaRPr lang="en-IN" sz="2800" dirty="0">
              <a:effectLst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72C07-7D96-B3A1-AEE9-C3DDD8009589}"/>
              </a:ext>
            </a:extLst>
          </p:cNvPr>
          <p:cNvSpPr txBox="1">
            <a:spLocks/>
          </p:cNvSpPr>
          <p:nvPr/>
        </p:nvSpPr>
        <p:spPr>
          <a:xfrm>
            <a:off x="628650" y="287379"/>
            <a:ext cx="7886700" cy="6792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MIDDLE EAR</a:t>
            </a:r>
            <a:endParaRPr lang="en-IN" sz="3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AutoShape 2" descr="Middle-Ear-Anato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4" descr="Middle-Ear-Anatom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6" descr="Middle-Ear-Anatom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49" y="1895475"/>
            <a:ext cx="3533776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969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836DDD-D53A-D44F-6B65-BC19374D27D9}"/>
              </a:ext>
            </a:extLst>
          </p:cNvPr>
          <p:cNvSpPr txBox="1"/>
          <p:nvPr/>
        </p:nvSpPr>
        <p:spPr>
          <a:xfrm>
            <a:off x="748937" y="161062"/>
            <a:ext cx="7698377" cy="6812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 algn="just"/>
            <a:r>
              <a:rPr lang="en-US" sz="2800" b="1" dirty="0">
                <a:solidFill>
                  <a:srgbClr val="00B05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2. </a:t>
            </a:r>
            <a:r>
              <a:rPr lang="en-US" sz="2800" b="1" u="sng" dirty="0">
                <a:solidFill>
                  <a:srgbClr val="00B05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AUDITORY OSSICLES</a:t>
            </a:r>
            <a:r>
              <a:rPr lang="en-US" sz="2800" b="1" dirty="0">
                <a:solidFill>
                  <a:srgbClr val="00B05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–</a:t>
            </a:r>
            <a:endParaRPr lang="en-IN" sz="2800" b="1" dirty="0">
              <a:solidFill>
                <a:srgbClr val="00B05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1" indent="-457200" algn="just"/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It is a chain of 03 small bones</a:t>
            </a:r>
          </a:p>
          <a:p>
            <a:pPr lvl="1" indent="-457200" algn="just"/>
            <a:r>
              <a:rPr lang="en-US" sz="2800" dirty="0">
                <a:solidFill>
                  <a:srgbClr val="00B0F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1. Malleus –</a:t>
            </a:r>
            <a:endParaRPr lang="en-IN" sz="2800" dirty="0">
              <a:solidFill>
                <a:srgbClr val="00B0F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Hammer-shaped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Handle-end joins with the tympanic membrane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Head-end joins with the incus 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800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2. INCUS –</a:t>
            </a:r>
            <a:endParaRPr lang="en-IN" sz="2800" dirty="0">
              <a:solidFill>
                <a:srgbClr val="00B0F0"/>
              </a:solidFill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Anvil-shaped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Body joins with the malleus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Long-process joins with the stapes</a:t>
            </a:r>
            <a:endParaRPr lang="en-IN" sz="2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2" indent="-914400" algn="just">
              <a:spcAft>
                <a:spcPts val="1000"/>
              </a:spcAft>
            </a:pPr>
            <a:r>
              <a:rPr lang="en-US" sz="2800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3. STAPES –</a:t>
            </a:r>
            <a:endParaRPr lang="en-IN" sz="2800" dirty="0">
              <a:solidFill>
                <a:srgbClr val="00B0F0"/>
              </a:solidFill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Stirrup-shaped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The top-part joins with the incus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The base joins with the oval window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69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836DDD-D53A-D44F-6B65-BC19374D27D9}"/>
              </a:ext>
            </a:extLst>
          </p:cNvPr>
          <p:cNvSpPr txBox="1"/>
          <p:nvPr/>
        </p:nvSpPr>
        <p:spPr>
          <a:xfrm>
            <a:off x="859008" y="587558"/>
            <a:ext cx="7698377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BONY LABYRINTH –</a:t>
            </a:r>
            <a:endParaRPr lang="en-IN" sz="2800" b="1" dirty="0">
              <a:solidFill>
                <a:srgbClr val="00B050"/>
              </a:solidFill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It is a cavity within the temporal bone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Larger than the membranous labyrinth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Filled with a fluid called ‘perilymph’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MEMBRANOUS LABYRINTH –</a:t>
            </a:r>
            <a:endParaRPr lang="en-IN" sz="2800" b="1" dirty="0">
              <a:solidFill>
                <a:srgbClr val="00B050"/>
              </a:solidFill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It fits into the bony labyrinth like a tube within a tube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Filled with a fluid called ‘</a:t>
            </a:r>
            <a:r>
              <a:rPr lang="en-US" sz="2800" dirty="0" err="1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endolymph</a:t>
            </a: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’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COCHLEA –</a:t>
            </a:r>
            <a:endParaRPr lang="en-IN" sz="2800" b="1" dirty="0">
              <a:solidFill>
                <a:srgbClr val="00B050"/>
              </a:solidFill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It is shaped like a snail-shell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It makes 2½  turns</a:t>
            </a:r>
            <a:endParaRPr lang="en-IN" sz="20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72C07-7D96-B3A1-AEE9-C3DDD8009589}"/>
              </a:ext>
            </a:extLst>
          </p:cNvPr>
          <p:cNvSpPr txBox="1">
            <a:spLocks/>
          </p:cNvSpPr>
          <p:nvPr/>
        </p:nvSpPr>
        <p:spPr>
          <a:xfrm>
            <a:off x="628650" y="58770"/>
            <a:ext cx="7886700" cy="6792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INNER EAR</a:t>
            </a:r>
            <a:endParaRPr lang="en-IN" sz="3200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9392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23531"/>
            <a:ext cx="817879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Every sound produces a sound-wave (a disturbance in the air) which travels at a speed of 332 </a:t>
            </a:r>
            <a:r>
              <a:rPr lang="en-US" sz="2800" dirty="0" err="1">
                <a:solidFill>
                  <a:srgbClr val="002060"/>
                </a:solidFill>
              </a:rPr>
              <a:t>mtrs</a:t>
            </a:r>
            <a:r>
              <a:rPr lang="en-US" sz="2800" dirty="0">
                <a:solidFill>
                  <a:srgbClr val="002060"/>
                </a:solidFill>
              </a:rPr>
              <a:t>/sec. </a:t>
            </a:r>
          </a:p>
          <a:p>
            <a:r>
              <a:rPr lang="en-US" sz="2800" dirty="0">
                <a:solidFill>
                  <a:srgbClr val="00B050"/>
                </a:solidFill>
              </a:rPr>
              <a:t>The auricle collects the sound-waves and directs it via the external auditory meatus to the tympanic membrane.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This sets up vibrations in the tympanic membrane which is transmitted by the auditory </a:t>
            </a:r>
            <a:r>
              <a:rPr lang="en-US" sz="2800" dirty="0" err="1">
                <a:solidFill>
                  <a:srgbClr val="0070C0"/>
                </a:solidFill>
              </a:rPr>
              <a:t>ossicles</a:t>
            </a:r>
            <a:r>
              <a:rPr lang="en-US" sz="2800" dirty="0">
                <a:solidFill>
                  <a:srgbClr val="0070C0"/>
                </a:solidFill>
              </a:rPr>
              <a:t> to the oval window. </a:t>
            </a:r>
          </a:p>
          <a:p>
            <a:r>
              <a:rPr lang="en-US" sz="2800" dirty="0">
                <a:solidFill>
                  <a:srgbClr val="92D050"/>
                </a:solidFill>
              </a:rPr>
              <a:t>This sets up a fluid-wave in the perilymph &amp; further to the </a:t>
            </a:r>
            <a:r>
              <a:rPr lang="en-US" sz="2800" dirty="0" err="1">
                <a:solidFill>
                  <a:srgbClr val="92D050"/>
                </a:solidFill>
              </a:rPr>
              <a:t>endolymph</a:t>
            </a:r>
            <a:r>
              <a:rPr lang="en-US" sz="2800" dirty="0">
                <a:solidFill>
                  <a:srgbClr val="92D050"/>
                </a:solidFill>
              </a:rPr>
              <a:t>. This stimulates the ‘Organ of </a:t>
            </a:r>
            <a:r>
              <a:rPr lang="en-US" sz="2800" dirty="0" err="1">
                <a:solidFill>
                  <a:srgbClr val="92D050"/>
                </a:solidFill>
              </a:rPr>
              <a:t>Corti</a:t>
            </a:r>
            <a:r>
              <a:rPr lang="en-US" sz="2800" dirty="0">
                <a:solidFill>
                  <a:srgbClr val="92D050"/>
                </a:solidFill>
              </a:rPr>
              <a:t>’ (the basic organ of hearing). </a:t>
            </a:r>
            <a:r>
              <a:rPr lang="en-US" sz="2800" dirty="0">
                <a:solidFill>
                  <a:srgbClr val="7030A0"/>
                </a:solidFill>
              </a:rPr>
              <a:t>Nerve impulses are produced which are passed through the cochlear portion of the 8</a:t>
            </a:r>
            <a:r>
              <a:rPr lang="en-US" sz="2800" baseline="30000" dirty="0">
                <a:solidFill>
                  <a:srgbClr val="7030A0"/>
                </a:solidFill>
              </a:rPr>
              <a:t>th</a:t>
            </a:r>
            <a:r>
              <a:rPr lang="en-US" sz="2800" dirty="0">
                <a:solidFill>
                  <a:srgbClr val="7030A0"/>
                </a:solidFill>
              </a:rPr>
              <a:t> cranial (vestibule-cochlear) nerve to the hearing </a:t>
            </a:r>
            <a:r>
              <a:rPr lang="en-US" sz="2800" dirty="0" err="1">
                <a:solidFill>
                  <a:srgbClr val="7030A0"/>
                </a:solidFill>
              </a:rPr>
              <a:t>centre</a:t>
            </a:r>
            <a:r>
              <a:rPr lang="en-US" sz="2800" dirty="0">
                <a:solidFill>
                  <a:srgbClr val="7030A0"/>
                </a:solidFill>
              </a:rPr>
              <a:t> of the cerebral cortex in the temporal lobe, where the sound is perceived.</a:t>
            </a:r>
            <a:endParaRPr lang="en-IN" sz="28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3384" y="-8487"/>
            <a:ext cx="458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B0F0"/>
                </a:solidFill>
              </a:rPr>
              <a:t>PHYSIOLOGY OF HEARING</a:t>
            </a:r>
            <a:endParaRPr lang="en-IN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25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19876"/>
            <a:ext cx="81787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The </a:t>
            </a:r>
            <a:r>
              <a:rPr lang="en-US" sz="2800" dirty="0" err="1">
                <a:solidFill>
                  <a:srgbClr val="7030A0"/>
                </a:solidFill>
              </a:rPr>
              <a:t>endolymph</a:t>
            </a:r>
            <a:r>
              <a:rPr lang="en-US" sz="2800" dirty="0">
                <a:solidFill>
                  <a:srgbClr val="7030A0"/>
                </a:solidFill>
              </a:rPr>
              <a:t> in the </a:t>
            </a:r>
            <a:r>
              <a:rPr lang="en-US" sz="2800" dirty="0">
                <a:solidFill>
                  <a:srgbClr val="FF0000"/>
                </a:solidFill>
              </a:rPr>
              <a:t>semi-lunar canals </a:t>
            </a:r>
            <a:r>
              <a:rPr lang="en-US" sz="2800" dirty="0">
                <a:solidFill>
                  <a:srgbClr val="7030A0"/>
                </a:solidFill>
              </a:rPr>
              <a:t>changes its level with changes in the position of the head. </a:t>
            </a:r>
          </a:p>
          <a:p>
            <a:r>
              <a:rPr lang="en-US" sz="2800" dirty="0">
                <a:solidFill>
                  <a:srgbClr val="00B050"/>
                </a:solidFill>
              </a:rPr>
              <a:t>The nerve endings get stimulated and impulses are transmitted via the vestibular nerve, which joins the cochlear nerve to form the vestibule-cochlear nerve. </a:t>
            </a:r>
          </a:p>
          <a:p>
            <a:r>
              <a:rPr lang="en-US" sz="2800" dirty="0">
                <a:solidFill>
                  <a:srgbClr val="00B0F0"/>
                </a:solidFill>
              </a:rPr>
              <a:t>The impulses pass to the </a:t>
            </a:r>
            <a:r>
              <a:rPr lang="en-US" sz="2800" dirty="0">
                <a:solidFill>
                  <a:srgbClr val="FF0000"/>
                </a:solidFill>
              </a:rPr>
              <a:t>cerebellum</a:t>
            </a:r>
            <a:r>
              <a:rPr lang="en-US" sz="2800" dirty="0">
                <a:solidFill>
                  <a:srgbClr val="00B0F0"/>
                </a:solidFill>
              </a:rPr>
              <a:t> which receives impulses with regard to position of the body from other sources like muscles &amp; joints. </a:t>
            </a:r>
          </a:p>
          <a:p>
            <a:r>
              <a:rPr lang="en-US" sz="2800" dirty="0">
                <a:solidFill>
                  <a:srgbClr val="FFC000"/>
                </a:solidFill>
              </a:rPr>
              <a:t>All the impulses are analyzed in the cerebellum and appropriate efferent impulses are passed to the muscles &amp; joints to maintain posture.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8095" y="296325"/>
            <a:ext cx="4600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B0F0"/>
                </a:solidFill>
              </a:rPr>
              <a:t>PHYSIOLOGY OF BALANCE</a:t>
            </a:r>
            <a:endParaRPr lang="en-IN" sz="3200" dirty="0">
              <a:solidFill>
                <a:srgbClr val="00B0F0"/>
              </a:solidFill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307290" y="1180048"/>
            <a:ext cx="557309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8307290" y="3278759"/>
            <a:ext cx="557309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25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C8577-EFCE-CCA7-E808-074230396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800" y="165128"/>
            <a:ext cx="6858000" cy="512205"/>
          </a:xfrm>
        </p:spPr>
        <p:txBody>
          <a:bodyPr>
            <a:no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OBJECTIVES</a:t>
            </a:r>
            <a:endParaRPr lang="en-IN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F4E07-3035-0913-D30F-BC59D0216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055" y="1227680"/>
            <a:ext cx="7958677" cy="3225787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5. To learn briefly about the mechanism of     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    vision.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6. To learn about the structure of the ear &amp;    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    physiology of hearing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7. To learn about the physiology of equilibrium   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3200" dirty="0">
                <a:ea typeface="Times New Roman" panose="02020603050405020304" pitchFamily="18" charset="0"/>
                <a:cs typeface="Mangal" panose="02040503050203030202" pitchFamily="18" charset="0"/>
              </a:rPr>
              <a:t>     (balance)</a:t>
            </a:r>
            <a:endParaRPr lang="en-IN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endParaRPr lang="en-US" sz="32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32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235077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604963"/>
            <a:ext cx="6697132" cy="481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5429" y="365657"/>
            <a:ext cx="3245568" cy="58477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Semi-lunar canals </a:t>
            </a:r>
            <a:endParaRPr lang="en-IN" sz="3200" b="1" dirty="0"/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 flipH="1">
            <a:off x="7763932" y="3433317"/>
            <a:ext cx="686858" cy="433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665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4" y="1162050"/>
            <a:ext cx="7288129" cy="533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500" y="628650"/>
            <a:ext cx="2428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rgbClr val="00B050"/>
                </a:solidFill>
              </a:rPr>
              <a:t>CEREBELLUM</a:t>
            </a: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 flipH="1">
            <a:off x="7791451" y="3278759"/>
            <a:ext cx="515840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13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Monotype Sorts" pitchFamily="2" charset="2"/>
              <a:buNone/>
              <a:defRPr/>
            </a:pPr>
            <a:endParaRPr lang="en-US" dirty="0"/>
          </a:p>
          <a:p>
            <a:pPr algn="ctr">
              <a:buFont typeface="Monotype Sorts" pitchFamily="2" charset="2"/>
              <a:buNone/>
              <a:defRPr/>
            </a:pPr>
            <a:r>
              <a:rPr lang="en-US" sz="9600" b="1" dirty="0">
                <a:solidFill>
                  <a:srgbClr val="FF0000"/>
                </a:solidFill>
              </a:rPr>
              <a:t>ANY QUESTION</a:t>
            </a:r>
          </a:p>
          <a:p>
            <a:pPr marL="0" indent="0" algn="ctr">
              <a:buNone/>
              <a:defRPr/>
            </a:pPr>
            <a:r>
              <a:rPr lang="en-IN" sz="9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6116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2686050"/>
            <a:ext cx="4629150" cy="1371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  <a:defRPr/>
            </a:pPr>
            <a:r>
              <a:rPr lang="en-IN" sz="9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THANKS</a:t>
            </a:r>
          </a:p>
          <a:p>
            <a:pPr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5412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F8E06-442F-ED6A-07FA-1B14119F1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4985"/>
            <a:ext cx="7886700" cy="6508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INTRODUCTION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846667"/>
            <a:ext cx="6282267" cy="593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72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FC00F-651C-2F34-582A-317EBD57B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3541"/>
            <a:ext cx="6858000" cy="853440"/>
          </a:xfrm>
        </p:spPr>
        <p:txBody>
          <a:bodyPr>
            <a:norm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INTRODUCTION</a:t>
            </a:r>
            <a:endParaRPr lang="en-IN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AA0C81-017A-FAA1-32ED-A42739CC8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49" y="948267"/>
            <a:ext cx="8142513" cy="5909733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The </a:t>
            </a:r>
            <a:r>
              <a:rPr lang="en-US" sz="30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endocrine system is made up of ductless glands </a:t>
            </a:r>
            <a:endParaRPr lang="en-IN" sz="30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3000" dirty="0">
                <a:ea typeface="Times New Roman" panose="02020603050405020304" pitchFamily="18" charset="0"/>
                <a:cs typeface="Mangal" panose="02040503050203030202" pitchFamily="18" charset="0"/>
              </a:rPr>
              <a:t>T</a:t>
            </a:r>
            <a:r>
              <a:rPr lang="en-US" sz="30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he secretions are delivered directly into the blood stream</a:t>
            </a:r>
            <a:endParaRPr lang="en-IN" sz="30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30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The secretions are called hormones</a:t>
            </a:r>
            <a:endParaRPr lang="en-IN" sz="30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30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The hormones circulate all over the body via the blood stream</a:t>
            </a:r>
            <a:endParaRPr lang="en-IN" sz="30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30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The hormones control coordinated growth of the body &amp; regulate </a:t>
            </a: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various other vital activities of the body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r>
              <a:rPr lang="en-US" sz="30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Production &amp; secretion of hormones are regulated by feed-back systems (for </a:t>
            </a:r>
            <a:r>
              <a:rPr lang="en-US" sz="3000" dirty="0" err="1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eg.</a:t>
            </a:r>
            <a:r>
              <a:rPr lang="en-US" sz="30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, increase in sugar levels of the blood leads to increased secretion of insulin which reduces the sugar levels</a:t>
            </a:r>
          </a:p>
        </p:txBody>
      </p:sp>
    </p:spTree>
    <p:extLst>
      <p:ext uri="{BB962C8B-B14F-4D97-AF65-F5344CB8AC3E}">
        <p14:creationId xmlns:p14="http://schemas.microsoft.com/office/powerpoint/2010/main" val="370690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9B56-F927-7B3F-1685-1FF2A633A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317"/>
            <a:ext cx="7886700" cy="589280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PITUTARY</a:t>
            </a:r>
            <a:endParaRPr lang="en-IN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7A9EF-181E-16AB-104C-38D562088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597950"/>
            <a:ext cx="8176683" cy="626005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This is located in the cranial cavity below the cerebral hemispheres</a:t>
            </a:r>
            <a:endParaRPr lang="en-IN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One of the most important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>
                <a:ea typeface="Times New Roman" panose="02020603050405020304" pitchFamily="18" charset="0"/>
                <a:cs typeface="Mangal" panose="02040503050203030202" pitchFamily="18" charset="0"/>
              </a:rPr>
              <a:t>    </a:t>
            </a:r>
            <a:r>
              <a:rPr lang="en-US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endocrine glands which controls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>
                <a:ea typeface="Times New Roman" panose="02020603050405020304" pitchFamily="18" charset="0"/>
                <a:cs typeface="Mangal" panose="02040503050203030202" pitchFamily="18" charset="0"/>
              </a:rPr>
              <a:t>   </a:t>
            </a:r>
            <a:r>
              <a:rPr lang="en-US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 the other endocrine glands</a:t>
            </a:r>
            <a:endParaRPr lang="en-IN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Secretes –</a:t>
            </a:r>
            <a:endParaRPr lang="en-IN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60000" lvl="1" indent="-2857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GH (growth hormone) – 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60000" lvl="1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98425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Controls growth of the body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60000" lvl="1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98425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Decrease in production &amp; secretion of GH leads to ‘dwarfism’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60000" lvl="1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98425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Increase in production &amp; secretion of GH leads to ‘gigantism’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60000" lvl="1" indent="-2857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ACTH (adreno-</a:t>
            </a:r>
            <a:r>
              <a:rPr lang="en-US" sz="2800" dirty="0" err="1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corticotrophic</a:t>
            </a: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 hormone) – 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60000" lvl="1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82296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Controls activity of the adrenal glands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34" y="1024467"/>
            <a:ext cx="3361266" cy="346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71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13D40-77DD-AF25-00F7-C2A6D6003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117" y="688232"/>
            <a:ext cx="7886700" cy="5272314"/>
          </a:xfrm>
        </p:spPr>
        <p:txBody>
          <a:bodyPr>
            <a:noAutofit/>
          </a:bodyPr>
          <a:lstStyle/>
          <a:p>
            <a:pPr marL="180000" lvl="1" indent="-2857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TSH (thyroid stimulating hormone) – 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55600" lvl="1" indent="3635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Controls activity of the thyroid gland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80000" lvl="1" indent="-2857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FSH (follicle stimulating hormone) – 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33425" lvl="1" indent="-3778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54864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Controls activity of ovaries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80000" lvl="1" indent="-2857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LH (</a:t>
            </a:r>
            <a:r>
              <a:rPr lang="en-US" sz="2800" dirty="0" err="1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leutinizing</a:t>
            </a: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 hormone) – 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33425" lvl="1" indent="-3778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Controls activity of the ovaries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80000" lvl="1" indent="-2857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ADH (anti-diuretic hormone; Vasopressin) – 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33425" lvl="1" indent="-3778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Controls the formation of urine &amp; regulates blood pressure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80000" lvl="1" indent="-2857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Oxytocin – 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19138" lvl="1" indent="-3635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Controls the production &amp; ejection of milk from the breast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33494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836DDD-D53A-D44F-6B65-BC19374D27D9}"/>
              </a:ext>
            </a:extLst>
          </p:cNvPr>
          <p:cNvSpPr txBox="1"/>
          <p:nvPr/>
        </p:nvSpPr>
        <p:spPr>
          <a:xfrm>
            <a:off x="124094" y="694499"/>
            <a:ext cx="877824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It is located in the anterior part of the neck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Deficiency of iodine causes ‘</a:t>
            </a:r>
            <a:r>
              <a:rPr lang="en-US" sz="2800" dirty="0" err="1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goitre</a:t>
            </a: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’ </a:t>
            </a:r>
          </a:p>
          <a:p>
            <a:pPr lvl="0" algn="just"/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    </a:t>
            </a: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(swelling of the thyroid gland)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 algn="just"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Secretes –</a:t>
            </a:r>
            <a:r>
              <a:rPr lang="en-US" sz="28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1.  THYROXINE – </a:t>
            </a:r>
            <a:endParaRPr lang="en-IN" sz="2800" b="1" dirty="0">
              <a:solidFill>
                <a:srgbClr val="00B0F0"/>
              </a:solidFill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"/>
              <a:tabLst>
                <a:tab pos="13716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Regulates carbohydrate, protein </a:t>
            </a:r>
          </a:p>
          <a:p>
            <a:pPr lvl="1" algn="just">
              <a:tabLst>
                <a:tab pos="137160" algn="l"/>
              </a:tabLst>
            </a:pPr>
            <a:r>
              <a:rPr lang="en-US" sz="2800" dirty="0">
                <a:ea typeface="Times New Roman" panose="02020603050405020304" pitchFamily="18" charset="0"/>
                <a:cs typeface="Mangal" panose="02040503050203030202" pitchFamily="18" charset="0"/>
              </a:rPr>
              <a:t>    </a:t>
            </a: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&amp; fat metabolism in the body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"/>
              <a:tabLst>
                <a:tab pos="13716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Iodine is essential for its synthesis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"/>
              <a:tabLst>
                <a:tab pos="13716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Increase in production &amp; secretion of thyroxine leads to ‘thyrotoxicosis’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"/>
              <a:tabLst>
                <a:tab pos="13716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Decrease in production &amp; secretion of thyroxine leads to ‘hypothyroidism’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1" algn="just">
              <a:tabLst>
                <a:tab pos="914400" algn="l"/>
              </a:tabLst>
            </a:pPr>
            <a:r>
              <a:rPr lang="en-US" sz="28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2. CALCITONIN –</a:t>
            </a:r>
            <a:endParaRPr lang="en-IN" sz="2800" b="1" dirty="0">
              <a:solidFill>
                <a:srgbClr val="00B0F0"/>
              </a:solidFill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Maintains ‘calcium-balance’ in the body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C56EC-9820-7F77-5B77-B0824A976E90}"/>
              </a:ext>
            </a:extLst>
          </p:cNvPr>
          <p:cNvSpPr txBox="1">
            <a:spLocks/>
          </p:cNvSpPr>
          <p:nvPr/>
        </p:nvSpPr>
        <p:spPr>
          <a:xfrm>
            <a:off x="628650" y="87085"/>
            <a:ext cx="7886700" cy="49711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THYROID</a:t>
            </a:r>
            <a:r>
              <a:rPr lang="en-US" sz="4000" b="1" u="sng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endParaRPr lang="en-IN" sz="40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63" y="1278467"/>
            <a:ext cx="3178497" cy="241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34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836DDD-D53A-D44F-6B65-BC19374D27D9}"/>
              </a:ext>
            </a:extLst>
          </p:cNvPr>
          <p:cNvSpPr txBox="1"/>
          <p:nvPr/>
        </p:nvSpPr>
        <p:spPr>
          <a:xfrm>
            <a:off x="592663" y="1359486"/>
            <a:ext cx="5240867" cy="4202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Located in the front of the neck,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near the thyroid gland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Secretes –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Parathormone –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-13716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Regulates excretion of urine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-13716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Regulates ‘calcium-balance’ in the body</a:t>
            </a:r>
            <a:endParaRPr lang="en-IN" sz="2800" dirty="0">
              <a:effectLst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72C07-7D96-B3A1-AEE9-C3DDD8009589}"/>
              </a:ext>
            </a:extLst>
          </p:cNvPr>
          <p:cNvSpPr txBox="1">
            <a:spLocks/>
          </p:cNvSpPr>
          <p:nvPr/>
        </p:nvSpPr>
        <p:spPr>
          <a:xfrm>
            <a:off x="628650" y="435432"/>
            <a:ext cx="7886700" cy="6792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u="sng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PARATHYROID </a:t>
            </a:r>
            <a:endParaRPr lang="en-IN" sz="4000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34" y="1445663"/>
            <a:ext cx="340413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03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1471</Words>
  <Application>Microsoft Office PowerPoint</Application>
  <PresentationFormat>On-screen Show (4:3)</PresentationFormat>
  <Paragraphs>252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Arial Black</vt:lpstr>
      <vt:lpstr>Bookman Old Style</vt:lpstr>
      <vt:lpstr>Calibri</vt:lpstr>
      <vt:lpstr>Calibri Light</vt:lpstr>
      <vt:lpstr>Courier New</vt:lpstr>
      <vt:lpstr>Monotype Sorts</vt:lpstr>
      <vt:lpstr>Symbol</vt:lpstr>
      <vt:lpstr>Times New Roman</vt:lpstr>
      <vt:lpstr>Wingdings</vt:lpstr>
      <vt:lpstr>Office Theme</vt:lpstr>
      <vt:lpstr>ENDOCRINE SYSTEM</vt:lpstr>
      <vt:lpstr>OBJECTIVES</vt:lpstr>
      <vt:lpstr>OBJECTIVES</vt:lpstr>
      <vt:lpstr>INTRODUCTION</vt:lpstr>
      <vt:lpstr>INTRODUCTION</vt:lpstr>
      <vt:lpstr>PITUTARY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SYSTEM</dc:title>
  <dc:creator>MTI MTI</dc:creator>
  <cp:lastModifiedBy>NDRF NDRF</cp:lastModifiedBy>
  <cp:revision>46</cp:revision>
  <dcterms:created xsi:type="dcterms:W3CDTF">2022-07-15T05:20:35Z</dcterms:created>
  <dcterms:modified xsi:type="dcterms:W3CDTF">2026-02-04T08:04:40Z</dcterms:modified>
</cp:coreProperties>
</file>