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77" r:id="rId13"/>
    <p:sldId id="266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8B3EE-4637-479B-99C4-DAE14C95B143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07FD2-B36D-4864-A144-BC5F12D0BD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11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practical ECG interpretation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960C70-AFB9-452E-B3CA-E881737E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BAD9F41-1D16-47E2-4B1E-CFA5D9B6B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971146D-8E13-43A9-CCBC-51AB02232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physiologic vs pathologic causes.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B79F1D-C1DE-9F0A-CE66-365EC5249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12307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Link to increased sympathetic stimulation.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A5052D-BD49-06B2-DA51-69172E16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DBD294F-3383-A2E2-F4D5-320516DF4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60535DC-9302-2672-713C-3E85D9E0C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Link to increased sympathetic stimulation.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44F9BB-53C7-72FF-528F-9C0632C4B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879743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features of a healthy ECG.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Show example with waveform annotations.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Guide on rhythm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rate categories.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physiological implications.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Conclude and prepare for module on arrhythmias.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rhythm strip concept.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the function of rhythm strips.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three primary methods for heart rate calculation.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Simple method for regular rhythms.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Use for accurate calculation on detailed strips.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Preferred method in emergency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Define characteristics of a normal ECG pattern.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physiologic vs pathologic causes.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BC65A9-CB5E-1B27-BC84-F69EB6FCB4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45454" y="0"/>
            <a:ext cx="129854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Determining Heart Rate from Rhythm Strip &amp; Normal ECGs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73DF283-AE4E-329E-E053-184528A8C677}"/>
              </a:ext>
            </a:extLst>
          </p:cNvPr>
          <p:cNvSpPr>
            <a:spLocks noGrp="1"/>
          </p:cNvSpPr>
          <p:nvPr/>
        </p:nvSpPr>
        <p:spPr>
          <a:xfrm>
            <a:off x="2049318" y="8382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LESSON -9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3C05307E-C94C-F4D1-E549-6BEC44D3C122}"/>
              </a:ext>
            </a:extLst>
          </p:cNvPr>
          <p:cNvSpPr txBox="1"/>
          <p:nvPr/>
        </p:nvSpPr>
        <p:spPr>
          <a:xfrm>
            <a:off x="6183719" y="5061048"/>
            <a:ext cx="2478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rgbClr val="00B0F0"/>
                </a:solidFill>
              </a:rPr>
              <a:t>By </a:t>
            </a:r>
          </a:p>
          <a:p>
            <a:r>
              <a:rPr lang="en-IN" sz="2400" b="1" dirty="0" smtClean="0">
                <a:solidFill>
                  <a:srgbClr val="00B0F0"/>
                </a:solidFill>
              </a:rPr>
              <a:t>AMANDEEP KAUR</a:t>
            </a:r>
            <a:endParaRPr lang="en-IN" sz="2400" b="1" dirty="0">
              <a:solidFill>
                <a:srgbClr val="00B0F0"/>
              </a:solidFill>
            </a:endParaRPr>
          </a:p>
          <a:p>
            <a:r>
              <a:rPr lang="en-IN" sz="2400" b="1" dirty="0">
                <a:solidFill>
                  <a:srgbClr val="00B0F0"/>
                </a:solidFill>
              </a:rPr>
              <a:t>               </a:t>
            </a:r>
            <a:r>
              <a:rPr lang="en-IN" sz="2400" b="1" dirty="0" smtClean="0">
                <a:solidFill>
                  <a:srgbClr val="00B0F0"/>
                </a:solidFill>
              </a:rPr>
              <a:t>ASI/ANM</a:t>
            </a:r>
            <a:endParaRPr lang="en-IN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32DCCA-0D73-6964-99FA-2BB44D1A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Normal Sinus Rhythm (NSR)</a:t>
            </a:r>
          </a:p>
        </p:txBody>
      </p:sp>
      <p:pic>
        <p:nvPicPr>
          <p:cNvPr id="1026" name="Picture 2" descr="EKG Normal Sinus Rythms, Sinus Bradycardia, &amp; More – LevelUpRN">
            <a:extLst>
              <a:ext uri="{FF2B5EF4-FFF2-40B4-BE49-F238E27FC236}">
                <a16:creationId xmlns:a16="http://schemas.microsoft.com/office/drawing/2014/main" xmlns="" id="{693002FD-6EF1-5318-FBB0-D192112A19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1091"/>
            <a:ext cx="8229600" cy="35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1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Sinus Bradycardia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Same as NSR but rate &lt; 60 bpm</a:t>
            </a:r>
          </a:p>
          <a:p>
            <a:pPr marL="0" indent="0">
              <a:buNone/>
            </a:pPr>
            <a:r>
              <a:rPr dirty="0"/>
              <a:t>• Often normal in athletes or during sleep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5A60B7-27A4-11A6-81CE-5BCD8EEC5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93CE2-5197-F6FE-F615-56E49757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Sinus Bradycardia</a:t>
            </a:r>
          </a:p>
        </p:txBody>
      </p:sp>
      <p:pic>
        <p:nvPicPr>
          <p:cNvPr id="2050" name="Picture 2" descr="2+ Thousand Bradycardia Royalty-Free Images, Stock Photos &amp; Pictures |  Shutterstock">
            <a:extLst>
              <a:ext uri="{FF2B5EF4-FFF2-40B4-BE49-F238E27FC236}">
                <a16:creationId xmlns:a16="http://schemas.microsoft.com/office/drawing/2014/main" xmlns="" id="{F8D13A3B-1686-6D95-7E3B-8F4E5D54B4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7" y="1417638"/>
            <a:ext cx="7813964" cy="42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Sinus Tachycardia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Same as NSR but rate &gt; 100 bpm</a:t>
            </a:r>
          </a:p>
          <a:p>
            <a:pPr marL="0" indent="0">
              <a:buNone/>
            </a:pPr>
            <a:r>
              <a:rPr dirty="0"/>
              <a:t>• Can occur during stress, fever, exercise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88B19A-C6A2-760E-510A-8683A2BF4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9F04E-4D94-4344-4095-2720598A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Sinus Tachycardia</a:t>
            </a:r>
          </a:p>
        </p:txBody>
      </p:sp>
      <p:pic>
        <p:nvPicPr>
          <p:cNvPr id="3074" name="Picture 2" descr="Electrocardiogram show Sinus tachycardia pattern. Cardiac fibrillation. Heart beat. CPR. ECG. EKG. Vital sign. Life support. Defib. Emergency. Medical healthcare symbol.">
            <a:extLst>
              <a:ext uri="{FF2B5EF4-FFF2-40B4-BE49-F238E27FC236}">
                <a16:creationId xmlns:a16="http://schemas.microsoft.com/office/drawing/2014/main" xmlns="" id="{6A6554CA-F6EE-92BA-0EF0-5C9CB18A0A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3" y="1600200"/>
            <a:ext cx="83068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0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Normal ECG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P wave upright in I, II, aVF</a:t>
            </a:r>
          </a:p>
          <a:p>
            <a:r>
              <a:t>• QRS narrow and consistent</a:t>
            </a:r>
          </a:p>
          <a:p>
            <a:r>
              <a:t>• T wave upright in most leads</a:t>
            </a:r>
          </a:p>
          <a:p>
            <a:r>
              <a:t>• Regular RR intervals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ECG Example – Normal Sinus Rhythm</a:t>
            </a:r>
          </a:p>
        </p:txBody>
      </p:sp>
      <p:pic>
        <p:nvPicPr>
          <p:cNvPr id="4" name="Picture 2" descr="EKG Normal Sinus Rythms, Sinus Bradycardia, &amp; More – LevelUpRN">
            <a:extLst>
              <a:ext uri="{FF2B5EF4-FFF2-40B4-BE49-F238E27FC236}">
                <a16:creationId xmlns:a16="http://schemas.microsoft.com/office/drawing/2014/main" xmlns="" id="{F3B1797F-1E3A-DF00-148F-6ED921308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43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Assessing Rhythm Regularity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Measure intervals between R waves</a:t>
            </a:r>
          </a:p>
          <a:p>
            <a:r>
              <a:t>• Equal spacing = regular rhythm</a:t>
            </a:r>
          </a:p>
          <a:p>
            <a:r>
              <a:t>• Variable spacing = irregular rhythm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Average Heart Rate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&gt;100 bpm: Tachycardia</a:t>
            </a:r>
          </a:p>
          <a:p>
            <a:r>
              <a:t>• 60–100 bpm: Normal</a:t>
            </a:r>
          </a:p>
          <a:p>
            <a:r>
              <a:t>• &lt;60 bpm: Bradycardia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Abnormal rates affect cardiac output</a:t>
            </a:r>
          </a:p>
          <a:p>
            <a:r>
              <a:t>• Bradycardia → low perfusion</a:t>
            </a:r>
          </a:p>
          <a:p>
            <a:r>
              <a:t>• Tachycardia → increased myocardial demand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By the end of this module, you will be able to:</a:t>
            </a:r>
          </a:p>
          <a:p>
            <a:pPr marL="0" indent="0">
              <a:buNone/>
            </a:pPr>
            <a:r>
              <a:rPr dirty="0"/>
              <a:t>• Determine heart rate using various ECG methods</a:t>
            </a:r>
          </a:p>
          <a:p>
            <a:pPr marL="0" indent="0">
              <a:buNone/>
            </a:pPr>
            <a:r>
              <a:rPr dirty="0"/>
              <a:t>• Identify normal sinus rhythm characteristics</a:t>
            </a:r>
          </a:p>
          <a:p>
            <a:pPr marL="0" indent="0">
              <a:buNone/>
            </a:pPr>
            <a:r>
              <a:rPr dirty="0"/>
              <a:t>• Recognize normal ECG waveforms</a:t>
            </a:r>
          </a:p>
          <a:p>
            <a:pPr marL="0" indent="0">
              <a:buNone/>
            </a:pPr>
            <a:r>
              <a:rPr dirty="0"/>
              <a:t>• Understand how rate, rhythm, and morphology relate to cardiac function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Rhythm strips are essential for assessing rate and rhythm</a:t>
            </a:r>
          </a:p>
          <a:p>
            <a:r>
              <a:t>• Multiple methods exist to calculate heart rate</a:t>
            </a:r>
          </a:p>
          <a:p>
            <a:r>
              <a:t>• Recognizing normal ECG patterns is fundamental to interpretation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ANY QUESTION </a:t>
            </a:r>
          </a:p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221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en-IN" sz="8000" b="1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Heart rate and rhythm are key elements of ECG interpretation. Rhythm strips help assess regularity and rate.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Rhythm Strip?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133" y="1417638"/>
            <a:ext cx="7032568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A long recording (usually Lead II)</a:t>
            </a:r>
          </a:p>
          <a:p>
            <a:pPr marL="0" indent="0">
              <a:buNone/>
            </a:pPr>
            <a:r>
              <a:rPr dirty="0"/>
              <a:t>• Captures continuous cardiac electrical activity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098" name="Picture 2" descr="Appendix of Rhythm Strips – Nursing Advanced Skills">
            <a:extLst>
              <a:ext uri="{FF2B5EF4-FFF2-40B4-BE49-F238E27FC236}">
                <a16:creationId xmlns:a16="http://schemas.microsoft.com/office/drawing/2014/main" xmlns="" id="{00766327-8AE2-5412-E3C6-CBD86DD5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3" y="3065605"/>
            <a:ext cx="7813964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Methods of Calculating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300 Method (for regular rhythms)</a:t>
            </a:r>
          </a:p>
          <a:p>
            <a:pPr marL="0" indent="0">
              <a:buNone/>
            </a:pPr>
            <a:r>
              <a:rPr dirty="0"/>
              <a:t>2. 1500 Method (most precise for regular)</a:t>
            </a:r>
          </a:p>
          <a:p>
            <a:pPr marL="0" indent="0">
              <a:buNone/>
            </a:pPr>
            <a:r>
              <a:rPr dirty="0"/>
              <a:t>3. 6-Second Method (for irregular rhythms)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300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Count large boxes between R waves</a:t>
            </a:r>
          </a:p>
          <a:p>
            <a:pPr marL="0" indent="0">
              <a:buNone/>
            </a:pPr>
            <a:r>
              <a:rPr dirty="0"/>
              <a:t>• Heart rate = 300 ÷ number of large boxes</a:t>
            </a:r>
          </a:p>
          <a:p>
            <a:r>
              <a:rPr dirty="0"/>
              <a:t>Example: 4 boxes → 300 ÷ 4 = 75 bpm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1500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Count small boxes between R waves</a:t>
            </a:r>
          </a:p>
          <a:p>
            <a:pPr marL="0" indent="0">
              <a:buNone/>
            </a:pPr>
            <a:r>
              <a:rPr dirty="0"/>
              <a:t>• Heart rate = 1500 ÷ number of small boxes</a:t>
            </a:r>
          </a:p>
          <a:p>
            <a:pPr marL="0" indent="0">
              <a:buNone/>
            </a:pPr>
            <a:r>
              <a:rPr dirty="0"/>
              <a:t>Example: 20 small boxes → 1500 ÷ 20 = 75 bpm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6-Second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3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Count number of QRS complexes in 6 seconds and multiply by 10</a:t>
            </a:r>
          </a:p>
          <a:p>
            <a:pPr marL="0" indent="0">
              <a:buNone/>
            </a:pPr>
            <a:r>
              <a:rPr dirty="0"/>
              <a:t>• Works for regular or irregular rhythms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FC6A4C-47D0-B6E4-BC8D-C80A89A2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" y="2914217"/>
            <a:ext cx="7342909" cy="3669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Normal Sinus Rhythm (NSR)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Originates from SA node</a:t>
            </a:r>
          </a:p>
          <a:p>
            <a:r>
              <a:t>• Regular rhythm</a:t>
            </a:r>
          </a:p>
          <a:p>
            <a:r>
              <a:t>• Rate: 60–100 bpm</a:t>
            </a:r>
          </a:p>
          <a:p>
            <a:r>
              <a:t>• P wave before every QRS</a:t>
            </a:r>
          </a:p>
          <a:p>
            <a:r>
              <a:t>• PR interval: 0.12–0.20 sec</a:t>
            </a:r>
          </a:p>
          <a:p>
            <a:r>
              <a:t>• QRS ≤ 0.12 sec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548</Words>
  <Application>Microsoft Office PowerPoint</Application>
  <PresentationFormat>On-screen Show (4:3)</PresentationFormat>
  <Paragraphs>94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Determining Heart Rate from Rhythm Strip &amp; Normal ECGs</vt:lpstr>
      <vt:lpstr>Learning Objectives</vt:lpstr>
      <vt:lpstr>Introduction</vt:lpstr>
      <vt:lpstr>What is a Rhythm Strip?</vt:lpstr>
      <vt:lpstr>Methods of Calculating Heart Rate</vt:lpstr>
      <vt:lpstr>300 Method</vt:lpstr>
      <vt:lpstr>1500 Method</vt:lpstr>
      <vt:lpstr>6-Second Method</vt:lpstr>
      <vt:lpstr>Normal Sinus Rhythm (NSR)</vt:lpstr>
      <vt:lpstr>Normal Sinus Rhythm (NSR)</vt:lpstr>
      <vt:lpstr>Sinus Bradycardia</vt:lpstr>
      <vt:lpstr>Sinus Bradycardia</vt:lpstr>
      <vt:lpstr>Sinus Tachycardia</vt:lpstr>
      <vt:lpstr>Sinus Tachycardia</vt:lpstr>
      <vt:lpstr>Normal ECG Features</vt:lpstr>
      <vt:lpstr>ECG Example – Normal Sinus Rhythm</vt:lpstr>
      <vt:lpstr>Assessing Rhythm Regularity</vt:lpstr>
      <vt:lpstr>Average Heart Rate Chart</vt:lpstr>
      <vt:lpstr>Clinical Importance</vt:lpstr>
      <vt:lpstr>Summary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Heart Rate from Rhythm Strip &amp; Normal ECGs</dc:title>
  <dc:subject/>
  <dc:creator/>
  <cp:keywords/>
  <dc:description>generated using python-pptx</dc:description>
  <cp:lastModifiedBy>NDRF MEDICAL</cp:lastModifiedBy>
  <cp:revision>6</cp:revision>
  <dcterms:created xsi:type="dcterms:W3CDTF">2013-01-27T09:14:16Z</dcterms:created>
  <dcterms:modified xsi:type="dcterms:W3CDTF">2025-12-20T05:58:03Z</dcterms:modified>
  <cp:category/>
</cp:coreProperties>
</file>