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380" r:id="rId4"/>
    <p:sldId id="381" r:id="rId5"/>
    <p:sldId id="382" r:id="rId6"/>
    <p:sldId id="384" r:id="rId7"/>
    <p:sldId id="385" r:id="rId8"/>
    <p:sldId id="386" r:id="rId9"/>
    <p:sldId id="387" r:id="rId10"/>
    <p:sldId id="388" r:id="rId11"/>
    <p:sldId id="270" r:id="rId12"/>
    <p:sldId id="271"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guide id="3"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29" autoAdjust="0"/>
    <p:restoredTop sz="91529" autoAdjust="0"/>
  </p:normalViewPr>
  <p:slideViewPr>
    <p:cSldViewPr snapToGrid="0" showGuides="1">
      <p:cViewPr varScale="1">
        <p:scale>
          <a:sx n="102" d="100"/>
          <a:sy n="102" d="100"/>
        </p:scale>
        <p:origin x="-1800" y="-90"/>
      </p:cViewPr>
      <p:guideLst>
        <p:guide orient="horz" pos="2160"/>
        <p:guide pos="384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5156266-5F37-49F1-9D18-D1FD0169652F}" type="datetimeFigureOut">
              <a:rPr lang="en-US" smtClean="0"/>
              <a:t>12/19/2025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7E8A6B7-74A2-495F-BE3F-E41B71967D40}" type="slidenum">
              <a:rPr lang="en-US" smtClean="0"/>
              <a:t>‹#›</a:t>
            </a:fld>
            <a:endParaRPr lang="en-US"/>
          </a:p>
        </p:txBody>
      </p:sp>
    </p:spTree>
    <p:extLst>
      <p:ext uri="{BB962C8B-B14F-4D97-AF65-F5344CB8AC3E}">
        <p14:creationId xmlns:p14="http://schemas.microsoft.com/office/powerpoint/2010/main" val="979371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F1F32DC-78EF-6F89-890E-1774635A593A}"/>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xmlns="" id="{79F456D0-7DC2-EEA6-AF82-4E8BB64D0416}"/>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xmlns="" id="{941A90A8-4A43-714A-F516-AE57283A1B8E}"/>
              </a:ext>
            </a:extLst>
          </p:cNvPr>
          <p:cNvSpPr>
            <a:spLocks noGrp="1"/>
          </p:cNvSpPr>
          <p:nvPr>
            <p:ph type="dt" sz="half" idx="10"/>
          </p:nvPr>
        </p:nvSpPr>
        <p:spPr/>
        <p:txBody>
          <a:bodyPr/>
          <a:lstStyle/>
          <a:p>
            <a:fld id="{150B5803-3133-4667-9C08-8D72DE508ACC}" type="datetimeFigureOut">
              <a:rPr lang="en-IN" smtClean="0"/>
              <a:t>19-12-2025</a:t>
            </a:fld>
            <a:endParaRPr lang="en-IN"/>
          </a:p>
        </p:txBody>
      </p:sp>
      <p:sp>
        <p:nvSpPr>
          <p:cNvPr id="5" name="Footer Placeholder 4">
            <a:extLst>
              <a:ext uri="{FF2B5EF4-FFF2-40B4-BE49-F238E27FC236}">
                <a16:creationId xmlns:a16="http://schemas.microsoft.com/office/drawing/2014/main" xmlns="" id="{B2EFE12A-5760-4D6D-D196-F6AF64BC2E3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21D32F4C-431C-7DC6-D1CB-4F099DDE926E}"/>
              </a:ext>
            </a:extLst>
          </p:cNvPr>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35810788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338B723-515E-FBC9-C8D2-75CFC0779A05}"/>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xmlns="" id="{92318903-03F5-1A23-0577-A865216FB49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562CB3C2-4033-F8E5-9CD4-7B2088CC7A13}"/>
              </a:ext>
            </a:extLst>
          </p:cNvPr>
          <p:cNvSpPr>
            <a:spLocks noGrp="1"/>
          </p:cNvSpPr>
          <p:nvPr>
            <p:ph type="dt" sz="half" idx="10"/>
          </p:nvPr>
        </p:nvSpPr>
        <p:spPr/>
        <p:txBody>
          <a:bodyPr/>
          <a:lstStyle/>
          <a:p>
            <a:fld id="{150B5803-3133-4667-9C08-8D72DE508ACC}" type="datetimeFigureOut">
              <a:rPr lang="en-IN" smtClean="0"/>
              <a:t>19-12-2025</a:t>
            </a:fld>
            <a:endParaRPr lang="en-IN"/>
          </a:p>
        </p:txBody>
      </p:sp>
      <p:sp>
        <p:nvSpPr>
          <p:cNvPr id="5" name="Footer Placeholder 4">
            <a:extLst>
              <a:ext uri="{FF2B5EF4-FFF2-40B4-BE49-F238E27FC236}">
                <a16:creationId xmlns:a16="http://schemas.microsoft.com/office/drawing/2014/main" xmlns="" id="{4F7B8239-D212-6A09-1A53-42453E7EC0B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8A1E2C94-EF37-2E00-A13D-8F2196C65310}"/>
              </a:ext>
            </a:extLst>
          </p:cNvPr>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32447202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0388525E-867B-0DF9-1735-C6CF0A3F8628}"/>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xmlns="" id="{7075213C-C5EB-D0B9-3059-E899FF43311F}"/>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A049DB99-8070-EB6D-3A8A-7AAB39710EE0}"/>
              </a:ext>
            </a:extLst>
          </p:cNvPr>
          <p:cNvSpPr>
            <a:spLocks noGrp="1"/>
          </p:cNvSpPr>
          <p:nvPr>
            <p:ph type="dt" sz="half" idx="10"/>
          </p:nvPr>
        </p:nvSpPr>
        <p:spPr/>
        <p:txBody>
          <a:bodyPr/>
          <a:lstStyle/>
          <a:p>
            <a:fld id="{150B5803-3133-4667-9C08-8D72DE508ACC}" type="datetimeFigureOut">
              <a:rPr lang="en-IN" smtClean="0"/>
              <a:t>19-12-2025</a:t>
            </a:fld>
            <a:endParaRPr lang="en-IN"/>
          </a:p>
        </p:txBody>
      </p:sp>
      <p:sp>
        <p:nvSpPr>
          <p:cNvPr id="5" name="Footer Placeholder 4">
            <a:extLst>
              <a:ext uri="{FF2B5EF4-FFF2-40B4-BE49-F238E27FC236}">
                <a16:creationId xmlns:a16="http://schemas.microsoft.com/office/drawing/2014/main" xmlns="" id="{4F338A05-D108-9C3F-888D-38ED76401E4A}"/>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126DF89B-BD6F-1185-6304-CA3DF49AE35C}"/>
              </a:ext>
            </a:extLst>
          </p:cNvPr>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33181915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9064B92-47C5-B934-E095-F0BFB431C606}"/>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0C346068-5D2E-2E79-3A51-51870F34689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E7D32243-CD93-74FD-8A28-AB1620724349}"/>
              </a:ext>
            </a:extLst>
          </p:cNvPr>
          <p:cNvSpPr>
            <a:spLocks noGrp="1"/>
          </p:cNvSpPr>
          <p:nvPr>
            <p:ph type="dt" sz="half" idx="10"/>
          </p:nvPr>
        </p:nvSpPr>
        <p:spPr/>
        <p:txBody>
          <a:bodyPr/>
          <a:lstStyle/>
          <a:p>
            <a:fld id="{150B5803-3133-4667-9C08-8D72DE508ACC}" type="datetimeFigureOut">
              <a:rPr lang="en-IN" smtClean="0"/>
              <a:t>19-12-2025</a:t>
            </a:fld>
            <a:endParaRPr lang="en-IN"/>
          </a:p>
        </p:txBody>
      </p:sp>
      <p:sp>
        <p:nvSpPr>
          <p:cNvPr id="5" name="Footer Placeholder 4">
            <a:extLst>
              <a:ext uri="{FF2B5EF4-FFF2-40B4-BE49-F238E27FC236}">
                <a16:creationId xmlns:a16="http://schemas.microsoft.com/office/drawing/2014/main" xmlns="" id="{9E70C56A-3437-6301-9CF2-DA0A1DF0D03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D74C592E-7AB2-D5CE-AE43-133B5215F029}"/>
              </a:ext>
            </a:extLst>
          </p:cNvPr>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41188178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0AAC51D-5E3E-4242-70B1-E406A26150BC}"/>
              </a:ext>
            </a:extLst>
          </p:cNvPr>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xmlns="" id="{0E510062-BF07-DDD5-DC3C-E2543E0C075D}"/>
              </a:ext>
            </a:extLst>
          </p:cNvPr>
          <p:cNvSpPr>
            <a:spLocks noGrp="1"/>
          </p:cNvSpPr>
          <p:nvPr>
            <p:ph type="body" idx="1"/>
          </p:nvPr>
        </p:nvSpPr>
        <p:spPr>
          <a:xfrm>
            <a:off x="623888" y="4589464"/>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46A557D3-1D43-1B42-E1DA-4B16B6C0CB57}"/>
              </a:ext>
            </a:extLst>
          </p:cNvPr>
          <p:cNvSpPr>
            <a:spLocks noGrp="1"/>
          </p:cNvSpPr>
          <p:nvPr>
            <p:ph type="dt" sz="half" idx="10"/>
          </p:nvPr>
        </p:nvSpPr>
        <p:spPr/>
        <p:txBody>
          <a:bodyPr/>
          <a:lstStyle/>
          <a:p>
            <a:fld id="{150B5803-3133-4667-9C08-8D72DE508ACC}" type="datetimeFigureOut">
              <a:rPr lang="en-IN" smtClean="0"/>
              <a:t>19-12-2025</a:t>
            </a:fld>
            <a:endParaRPr lang="en-IN"/>
          </a:p>
        </p:txBody>
      </p:sp>
      <p:sp>
        <p:nvSpPr>
          <p:cNvPr id="5" name="Footer Placeholder 4">
            <a:extLst>
              <a:ext uri="{FF2B5EF4-FFF2-40B4-BE49-F238E27FC236}">
                <a16:creationId xmlns:a16="http://schemas.microsoft.com/office/drawing/2014/main" xmlns="" id="{B3BDF7F8-11BF-F518-1ECA-CFCC72D3782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9EBBB26B-9CBE-DEE8-9635-63A9B919556F}"/>
              </a:ext>
            </a:extLst>
          </p:cNvPr>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29462470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765F2BC-FE66-7581-B0C9-61C03420A4A4}"/>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8E5810D2-3436-959E-0949-824B7F400200}"/>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xmlns="" id="{B46D05AF-AED2-EDCC-48DB-7991749C2D2A}"/>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xmlns="" id="{16AA6699-2F00-8323-1422-694B0EC93F3F}"/>
              </a:ext>
            </a:extLst>
          </p:cNvPr>
          <p:cNvSpPr>
            <a:spLocks noGrp="1"/>
          </p:cNvSpPr>
          <p:nvPr>
            <p:ph type="dt" sz="half" idx="10"/>
          </p:nvPr>
        </p:nvSpPr>
        <p:spPr/>
        <p:txBody>
          <a:bodyPr/>
          <a:lstStyle/>
          <a:p>
            <a:fld id="{150B5803-3133-4667-9C08-8D72DE508ACC}" type="datetimeFigureOut">
              <a:rPr lang="en-IN" smtClean="0"/>
              <a:t>19-12-2025</a:t>
            </a:fld>
            <a:endParaRPr lang="en-IN"/>
          </a:p>
        </p:txBody>
      </p:sp>
      <p:sp>
        <p:nvSpPr>
          <p:cNvPr id="6" name="Footer Placeholder 5">
            <a:extLst>
              <a:ext uri="{FF2B5EF4-FFF2-40B4-BE49-F238E27FC236}">
                <a16:creationId xmlns:a16="http://schemas.microsoft.com/office/drawing/2014/main" xmlns="" id="{363B12D0-E51F-5DBC-829F-686958E61C47}"/>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E3FAF7FB-2605-DF69-5CC5-198399EA40BC}"/>
              </a:ext>
            </a:extLst>
          </p:cNvPr>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25490052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DFB2CE8-33D4-600A-6ADC-D48E39AA3E67}"/>
              </a:ext>
            </a:extLst>
          </p:cNvPr>
          <p:cNvSpPr>
            <a:spLocks noGrp="1"/>
          </p:cNvSpPr>
          <p:nvPr>
            <p:ph type="title"/>
          </p:nvPr>
        </p:nvSpPr>
        <p:spPr>
          <a:xfrm>
            <a:off x="629841" y="365126"/>
            <a:ext cx="78867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xmlns="" id="{B56F75AF-7AB1-43A7-C33E-C9BE8A25EBDD}"/>
              </a:ext>
            </a:extLst>
          </p:cNvPr>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D183A215-C160-46A5-AA12-0903DCE0006E}"/>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xmlns="" id="{BD9D20A8-0670-50C3-7466-07BB0533F8E2}"/>
              </a:ext>
            </a:extLst>
          </p:cNvPr>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522B7416-9764-B183-5AE3-35240179F709}"/>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xmlns="" id="{BA2AF9E3-5A75-847C-8CF4-40776A5C72A9}"/>
              </a:ext>
            </a:extLst>
          </p:cNvPr>
          <p:cNvSpPr>
            <a:spLocks noGrp="1"/>
          </p:cNvSpPr>
          <p:nvPr>
            <p:ph type="dt" sz="half" idx="10"/>
          </p:nvPr>
        </p:nvSpPr>
        <p:spPr/>
        <p:txBody>
          <a:bodyPr/>
          <a:lstStyle/>
          <a:p>
            <a:fld id="{150B5803-3133-4667-9C08-8D72DE508ACC}" type="datetimeFigureOut">
              <a:rPr lang="en-IN" smtClean="0"/>
              <a:t>19-12-2025</a:t>
            </a:fld>
            <a:endParaRPr lang="en-IN"/>
          </a:p>
        </p:txBody>
      </p:sp>
      <p:sp>
        <p:nvSpPr>
          <p:cNvPr id="8" name="Footer Placeholder 7">
            <a:extLst>
              <a:ext uri="{FF2B5EF4-FFF2-40B4-BE49-F238E27FC236}">
                <a16:creationId xmlns:a16="http://schemas.microsoft.com/office/drawing/2014/main" xmlns="" id="{CA38FE1E-B9B7-A1A5-BF55-C634B7FC24B5}"/>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xmlns="" id="{4DB435A1-621B-AF1A-8DED-A4A2F77D3F06}"/>
              </a:ext>
            </a:extLst>
          </p:cNvPr>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1562459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A4BCA5D-3E00-BFD0-F47E-1FA15DD60F8A}"/>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xmlns="" id="{CECACC9A-3801-0687-0425-DF7E0278F889}"/>
              </a:ext>
            </a:extLst>
          </p:cNvPr>
          <p:cNvSpPr>
            <a:spLocks noGrp="1"/>
          </p:cNvSpPr>
          <p:nvPr>
            <p:ph type="dt" sz="half" idx="10"/>
          </p:nvPr>
        </p:nvSpPr>
        <p:spPr/>
        <p:txBody>
          <a:bodyPr/>
          <a:lstStyle/>
          <a:p>
            <a:fld id="{150B5803-3133-4667-9C08-8D72DE508ACC}" type="datetimeFigureOut">
              <a:rPr lang="en-IN" smtClean="0"/>
              <a:t>19-12-2025</a:t>
            </a:fld>
            <a:endParaRPr lang="en-IN"/>
          </a:p>
        </p:txBody>
      </p:sp>
      <p:sp>
        <p:nvSpPr>
          <p:cNvPr id="4" name="Footer Placeholder 3">
            <a:extLst>
              <a:ext uri="{FF2B5EF4-FFF2-40B4-BE49-F238E27FC236}">
                <a16:creationId xmlns:a16="http://schemas.microsoft.com/office/drawing/2014/main" xmlns="" id="{A801B686-6596-941B-E7DF-9BD9B076639C}"/>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xmlns="" id="{E6D4BD8D-D590-205E-158B-C976259D2CC7}"/>
              </a:ext>
            </a:extLst>
          </p:cNvPr>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20017389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0679C6E3-6241-35DE-C842-21522F77F797}"/>
              </a:ext>
            </a:extLst>
          </p:cNvPr>
          <p:cNvSpPr>
            <a:spLocks noGrp="1"/>
          </p:cNvSpPr>
          <p:nvPr>
            <p:ph type="dt" sz="half" idx="10"/>
          </p:nvPr>
        </p:nvSpPr>
        <p:spPr/>
        <p:txBody>
          <a:bodyPr/>
          <a:lstStyle/>
          <a:p>
            <a:fld id="{150B5803-3133-4667-9C08-8D72DE508ACC}" type="datetimeFigureOut">
              <a:rPr lang="en-IN" smtClean="0"/>
              <a:t>19-12-2025</a:t>
            </a:fld>
            <a:endParaRPr lang="en-IN"/>
          </a:p>
        </p:txBody>
      </p:sp>
      <p:sp>
        <p:nvSpPr>
          <p:cNvPr id="3" name="Footer Placeholder 2">
            <a:extLst>
              <a:ext uri="{FF2B5EF4-FFF2-40B4-BE49-F238E27FC236}">
                <a16:creationId xmlns:a16="http://schemas.microsoft.com/office/drawing/2014/main" xmlns="" id="{11529E65-84A6-F055-E277-E5D5DC887CB7}"/>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xmlns="" id="{C97EEEF8-0D8A-880F-0B4C-D7CDD63C3AEE}"/>
              </a:ext>
            </a:extLst>
          </p:cNvPr>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25946363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6046EBD-FD0A-B709-4D06-ACC82693DF31}"/>
              </a:ext>
            </a:extLst>
          </p:cNvPr>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23D7A5A7-37C9-AA19-D1B4-6D43C54045BA}"/>
              </a:ext>
            </a:extLst>
          </p:cNvPr>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xmlns="" id="{9AA6CAFD-F918-8238-FFC2-C05F379493AA}"/>
              </a:ext>
            </a:extLst>
          </p:cNvPr>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81865AB7-AC5A-221F-8CCF-94CE4F172013}"/>
              </a:ext>
            </a:extLst>
          </p:cNvPr>
          <p:cNvSpPr>
            <a:spLocks noGrp="1"/>
          </p:cNvSpPr>
          <p:nvPr>
            <p:ph type="dt" sz="half" idx="10"/>
          </p:nvPr>
        </p:nvSpPr>
        <p:spPr/>
        <p:txBody>
          <a:bodyPr/>
          <a:lstStyle/>
          <a:p>
            <a:fld id="{150B5803-3133-4667-9C08-8D72DE508ACC}" type="datetimeFigureOut">
              <a:rPr lang="en-IN" smtClean="0"/>
              <a:t>19-12-2025</a:t>
            </a:fld>
            <a:endParaRPr lang="en-IN"/>
          </a:p>
        </p:txBody>
      </p:sp>
      <p:sp>
        <p:nvSpPr>
          <p:cNvPr id="6" name="Footer Placeholder 5">
            <a:extLst>
              <a:ext uri="{FF2B5EF4-FFF2-40B4-BE49-F238E27FC236}">
                <a16:creationId xmlns:a16="http://schemas.microsoft.com/office/drawing/2014/main" xmlns="" id="{686D789C-1605-24BD-59B3-3E800C584B7E}"/>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F240C299-B64C-D01F-3489-147D13AC135F}"/>
              </a:ext>
            </a:extLst>
          </p:cNvPr>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3236293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D90100A-598F-D6A9-9663-6826566055B8}"/>
              </a:ext>
            </a:extLst>
          </p:cNvPr>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xmlns="" id="{49CA4243-1640-F5D8-9F00-6B7F972A4CD7}"/>
              </a:ext>
            </a:extLst>
          </p:cNvPr>
          <p:cNvSpPr>
            <a:spLocks noGrp="1"/>
          </p:cNvSpPr>
          <p:nvPr>
            <p:ph type="pic" idx="1"/>
          </p:nvPr>
        </p:nvSpPr>
        <p:spPr>
          <a:xfrm>
            <a:off x="3887391" y="987426"/>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xmlns="" id="{574E34FB-5F7F-BFBB-2775-EFC0F0DFB13A}"/>
              </a:ext>
            </a:extLst>
          </p:cNvPr>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79E41357-4F12-756B-41DF-0593C94E2049}"/>
              </a:ext>
            </a:extLst>
          </p:cNvPr>
          <p:cNvSpPr>
            <a:spLocks noGrp="1"/>
          </p:cNvSpPr>
          <p:nvPr>
            <p:ph type="dt" sz="half" idx="10"/>
          </p:nvPr>
        </p:nvSpPr>
        <p:spPr/>
        <p:txBody>
          <a:bodyPr/>
          <a:lstStyle/>
          <a:p>
            <a:fld id="{150B5803-3133-4667-9C08-8D72DE508ACC}" type="datetimeFigureOut">
              <a:rPr lang="en-IN" smtClean="0"/>
              <a:t>19-12-2025</a:t>
            </a:fld>
            <a:endParaRPr lang="en-IN"/>
          </a:p>
        </p:txBody>
      </p:sp>
      <p:sp>
        <p:nvSpPr>
          <p:cNvPr id="6" name="Footer Placeholder 5">
            <a:extLst>
              <a:ext uri="{FF2B5EF4-FFF2-40B4-BE49-F238E27FC236}">
                <a16:creationId xmlns:a16="http://schemas.microsoft.com/office/drawing/2014/main" xmlns="" id="{A4C65DAF-7FAE-12C7-3344-6757CBF9A26F}"/>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F14665D3-4958-CA57-5CDF-F75535EABF0C}"/>
              </a:ext>
            </a:extLst>
          </p:cNvPr>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5114420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80B906C3-B4E2-B729-BCA0-8B48FA67E085}"/>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xmlns="" id="{3EC4568B-D9F3-1A0F-AE14-5834DF7F75CA}"/>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8C41DF8B-F2CB-6DFC-1A99-F1F99388CDFA}"/>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0B5803-3133-4667-9C08-8D72DE508ACC}" type="datetimeFigureOut">
              <a:rPr lang="en-IN" smtClean="0"/>
              <a:t>19-12-2025</a:t>
            </a:fld>
            <a:endParaRPr lang="en-IN"/>
          </a:p>
        </p:txBody>
      </p:sp>
      <p:sp>
        <p:nvSpPr>
          <p:cNvPr id="5" name="Footer Placeholder 4">
            <a:extLst>
              <a:ext uri="{FF2B5EF4-FFF2-40B4-BE49-F238E27FC236}">
                <a16:creationId xmlns:a16="http://schemas.microsoft.com/office/drawing/2014/main" xmlns="" id="{40AA93D3-E2B9-E089-0EAD-C97DBD84C4E6}"/>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xmlns="" id="{8315D012-9C91-5EC0-3286-7F1FC16AE9B1}"/>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C0EF4E-012C-4193-8078-D043872B0D4C}" type="slidenum">
              <a:rPr lang="en-IN" smtClean="0"/>
              <a:t>‹#›</a:t>
            </a:fld>
            <a:endParaRPr lang="en-IN"/>
          </a:p>
        </p:txBody>
      </p:sp>
      <p:pic>
        <p:nvPicPr>
          <p:cNvPr id="8" name="Picture 7">
            <a:extLst>
              <a:ext uri="{FF2B5EF4-FFF2-40B4-BE49-F238E27FC236}">
                <a16:creationId xmlns:a16="http://schemas.microsoft.com/office/drawing/2014/main" xmlns="" id="{5EEE7019-5A4C-0330-05F5-B58C87B58DC3}"/>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895086" y="0"/>
            <a:ext cx="1240528" cy="1091932"/>
          </a:xfrm>
          <a:prstGeom prst="rect">
            <a:avLst/>
          </a:prstGeom>
        </p:spPr>
      </p:pic>
    </p:spTree>
    <p:extLst>
      <p:ext uri="{BB962C8B-B14F-4D97-AF65-F5344CB8AC3E}">
        <p14:creationId xmlns:p14="http://schemas.microsoft.com/office/powerpoint/2010/main" val="37779456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en.wikipedia.org/wiki/File:Gray1167.svg"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D759213-6627-2700-1A0C-B25AA2F104D5}"/>
              </a:ext>
            </a:extLst>
          </p:cNvPr>
          <p:cNvSpPr>
            <a:spLocks noGrp="1"/>
          </p:cNvSpPr>
          <p:nvPr>
            <p:ph type="ctrTitle"/>
          </p:nvPr>
        </p:nvSpPr>
        <p:spPr>
          <a:xfrm>
            <a:off x="1142999" y="2733675"/>
            <a:ext cx="7477125" cy="1981200"/>
          </a:xfrm>
        </p:spPr>
        <p:txBody>
          <a:bodyPr>
            <a:noAutofit/>
          </a:bodyPr>
          <a:lstStyle/>
          <a:p>
            <a:r>
              <a:rPr lang="hi-IN" sz="8800" b="1" dirty="0"/>
              <a:t>कोशिका विज्ञान</a:t>
            </a:r>
            <a:endParaRPr lang="en-IN" sz="8800" b="1" dirty="0"/>
          </a:p>
        </p:txBody>
      </p:sp>
      <p:sp>
        <p:nvSpPr>
          <p:cNvPr id="3" name="Title 1">
            <a:extLst>
              <a:ext uri="{FF2B5EF4-FFF2-40B4-BE49-F238E27FC236}">
                <a16:creationId xmlns:a16="http://schemas.microsoft.com/office/drawing/2014/main" xmlns="" id="{5B76F261-C8DB-6D0C-3479-E22FEA30FADD}"/>
              </a:ext>
            </a:extLst>
          </p:cNvPr>
          <p:cNvSpPr>
            <a:spLocks noGrp="1"/>
          </p:cNvSpPr>
          <p:nvPr/>
        </p:nvSpPr>
        <p:spPr>
          <a:xfrm>
            <a:off x="2143125" y="793102"/>
            <a:ext cx="4343400" cy="1054359"/>
          </a:xfrm>
          <a:prstGeom prst="rect">
            <a:avLst/>
          </a:prstGeom>
        </p:spPr>
        <p:txBody>
          <a:bodyPr vert="horz" lIns="91440" tIns="45720" rIns="91440" bIns="45720" rtlCol="0" anchor="ctr">
            <a:normAutofit/>
          </a:bodyPr>
          <a:lstStyle/>
          <a:p>
            <a:pPr algn="ctr">
              <a:lnSpc>
                <a:spcPct val="107000"/>
              </a:lnSpc>
              <a:spcAft>
                <a:spcPts val="800"/>
              </a:spcAft>
              <a:buNone/>
            </a:pPr>
            <a:r>
              <a:rPr lang="hi-IN" sz="4000" b="1"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पाठ -9</a:t>
            </a:r>
            <a:endParaRPr lang="en-IN" sz="11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itle 1"/>
          <p:cNvSpPr txBox="1">
            <a:spLocks/>
          </p:cNvSpPr>
          <p:nvPr/>
        </p:nvSpPr>
        <p:spPr>
          <a:xfrm>
            <a:off x="6951306" y="5343331"/>
            <a:ext cx="1811695" cy="762000"/>
          </a:xfrm>
          <a:prstGeom prst="rect">
            <a:avLst/>
          </a:prstGeom>
        </p:spPr>
        <p:txBody>
          <a:bodyPr vert="horz" lIns="91440" tIns="45720" rIns="91440" bIns="45720" rtlCol="0" anchor="ctr">
            <a:normAutofit fontScale="40000" lnSpcReduction="20000"/>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4000" b="1" dirty="0" smtClean="0">
                <a:solidFill>
                  <a:srgbClr val="002060"/>
                </a:solidFill>
                <a:latin typeface="Kruti Dev 011" pitchFamily="2" charset="0"/>
                <a:cs typeface="Arial" pitchFamily="34" charset="0"/>
              </a:rPr>
              <a:t>)</a:t>
            </a:r>
            <a:r>
              <a:rPr lang="en-IN" sz="4000" b="1" dirty="0" err="1" smtClean="0">
                <a:solidFill>
                  <a:srgbClr val="002060"/>
                </a:solidFill>
                <a:latin typeface="Kruti Dev 011" pitchFamily="2" charset="0"/>
                <a:cs typeface="Arial" pitchFamily="34" charset="0"/>
              </a:rPr>
              <a:t>kjk</a:t>
            </a:r>
            <a:endParaRPr lang="en-IN" sz="4000" b="1" dirty="0" smtClean="0">
              <a:solidFill>
                <a:srgbClr val="002060"/>
              </a:solidFill>
              <a:latin typeface="Kruti Dev 011" pitchFamily="2" charset="0"/>
              <a:cs typeface="Arial" pitchFamily="34" charset="0"/>
            </a:endParaRPr>
          </a:p>
          <a:p>
            <a:r>
              <a:rPr lang="en-IN" sz="4000" b="1" dirty="0" smtClean="0">
                <a:solidFill>
                  <a:srgbClr val="002060"/>
                </a:solidFill>
                <a:latin typeface="Kruti Dev 011" pitchFamily="2" charset="0"/>
                <a:cs typeface="Arial" pitchFamily="34" charset="0"/>
              </a:rPr>
              <a:t>fu0@QkekZ0</a:t>
            </a:r>
          </a:p>
          <a:p>
            <a:r>
              <a:rPr lang="en-US" sz="4000" b="1" dirty="0" err="1" smtClean="0">
                <a:solidFill>
                  <a:srgbClr val="002060"/>
                </a:solidFill>
                <a:latin typeface="Kruti Dev 011" pitchFamily="2" charset="0"/>
                <a:cs typeface="Arial" pitchFamily="34" charset="0"/>
              </a:rPr>
              <a:t>ftrsanz</a:t>
            </a:r>
            <a:r>
              <a:rPr lang="en-US" sz="4000" b="1" dirty="0" smtClean="0">
                <a:solidFill>
                  <a:srgbClr val="002060"/>
                </a:solidFill>
                <a:latin typeface="Kruti Dev 011" pitchFamily="2" charset="0"/>
                <a:cs typeface="Arial" pitchFamily="34" charset="0"/>
              </a:rPr>
              <a:t> flag ;</a:t>
            </a:r>
            <a:r>
              <a:rPr lang="en-US" sz="4000" b="1" dirty="0" err="1" smtClean="0">
                <a:solidFill>
                  <a:srgbClr val="002060"/>
                </a:solidFill>
                <a:latin typeface="Kruti Dev 011" pitchFamily="2" charset="0"/>
                <a:cs typeface="Arial" pitchFamily="34" charset="0"/>
              </a:rPr>
              <a:t>kno</a:t>
            </a:r>
            <a:endParaRPr lang="en-US" sz="4000" b="1" dirty="0">
              <a:solidFill>
                <a:srgbClr val="002060"/>
              </a:solidFill>
              <a:latin typeface="Kruti Dev 011" pitchFamily="2" charset="0"/>
              <a:cs typeface="Arial" pitchFamily="34" charset="0"/>
            </a:endParaRPr>
          </a:p>
        </p:txBody>
      </p:sp>
    </p:spTree>
    <p:extLst>
      <p:ext uri="{BB962C8B-B14F-4D97-AF65-F5344CB8AC3E}">
        <p14:creationId xmlns:p14="http://schemas.microsoft.com/office/powerpoint/2010/main" val="29377225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2862D26-59ED-7461-3A53-61FE2EC51701}"/>
              </a:ext>
            </a:extLst>
          </p:cNvPr>
          <p:cNvSpPr txBox="1"/>
          <p:nvPr/>
        </p:nvSpPr>
        <p:spPr>
          <a:xfrm>
            <a:off x="0" y="1"/>
            <a:ext cx="7915275" cy="6737101"/>
          </a:xfrm>
          <a:prstGeom prst="rect">
            <a:avLst/>
          </a:prstGeom>
          <a:noFill/>
        </p:spPr>
        <p:txBody>
          <a:bodyPr wrap="square">
            <a:spAutoFit/>
          </a:bodyPr>
          <a:lstStyle/>
          <a:p>
            <a:pPr algn="just">
              <a:lnSpc>
                <a:spcPct val="150000"/>
              </a:lnSpc>
              <a:spcAft>
                <a:spcPts val="800"/>
              </a:spcAft>
            </a:pPr>
            <a:r>
              <a:rPr lang="hi-IN" sz="1900" dirty="0">
                <a:latin typeface="Times New Roman" panose="02020603050405020304" pitchFamily="18" charset="0"/>
                <a:ea typeface="Times New Roman" panose="02020603050405020304" pitchFamily="18" charset="0"/>
              </a:rPr>
              <a:t>स्वास्थ्य देखभाल कार्यकर्ता महिला की योनि में एक स्पेकुलम डालकर शुरू करता है, जो योनि को खुला फैलाता है और गर्भाशय ग्रीवा तक पहुंच की अनुमति देता है। स्वास्थ्य देखभाल प्रदाता तब गर्भाशय ग्रीवा के बाहरी उद्घाटन या ओएस से कोशिकाओं का एक नमूना एकत्र करता है, इसे आयल्सबरी स्पैटुला के साथ स्क्रैप करके। एक एंडोसर्वाइकल ब्रश को गर्भाशय ग्रीवा के केंद्रीय उद्घाटन में घुमाया जाता है। कोशिकाओं को एक कांच की स्लाइड पर रखा जाता है और असामान्यताओं की जांच के लिए प्रयोगशाला में ले जाया जाता है।
कभी-कभी स्पैटुला और ब्रश के स्थान पर प्लास्टिक-फ्रोडेड झाड़ू का उपयोग किया जाता है। झाड़ू एक संग्रह उपकरण के रूप में अच्छा नहीं है, क्योंकि यह स्पैटुला और ब्रश की तुलना में अंतःसर्वाइकल सामग्री को इकट्ठा करने में बहुत कम प्रभावी है। </a:t>
            </a:r>
            <a:r>
              <a:rPr lang="en-US" sz="1900" dirty="0">
                <a:latin typeface="Times New Roman" panose="02020603050405020304" pitchFamily="18" charset="0"/>
                <a:ea typeface="Times New Roman" panose="02020603050405020304" pitchFamily="18" charset="0"/>
                <a:cs typeface="Mangal" panose="02040503050203030202" pitchFamily="18" charset="0"/>
              </a:rPr>
              <a:t>http://en.wikipedia.org/wiki/Pap_test - cite_note-17#cite_note-17 </a:t>
            </a:r>
            <a:r>
              <a:rPr lang="hi-IN" sz="1900" dirty="0">
                <a:latin typeface="Times New Roman" panose="02020603050405020304" pitchFamily="18" charset="0"/>
                <a:ea typeface="Times New Roman" panose="02020603050405020304" pitchFamily="18" charset="0"/>
              </a:rPr>
              <a:t>तरल-आधारित कोशिका विज्ञान के आगमन के साथ झाड़ू का अधिक बार उपयोग किया जाता है, हालांकि किसी भी प्रकार के संग्रह उपकरण का उपयोग किसी भी प्रकार के कोशिका विज्ञान के साथ किया जा सकता है।</a:t>
            </a:r>
            <a:endParaRPr lang="en-US" sz="19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31435905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E1D97CD1-D9C1-0F58-620E-252A778DA5B9}"/>
              </a:ext>
            </a:extLst>
          </p:cNvPr>
          <p:cNvSpPr>
            <a:spLocks noGrp="1"/>
          </p:cNvSpPr>
          <p:nvPr>
            <p:ph idx="1"/>
          </p:nvPr>
        </p:nvSpPr>
        <p:spPr>
          <a:xfrm>
            <a:off x="533400" y="2857500"/>
            <a:ext cx="8229600" cy="3009900"/>
          </a:xfrm>
        </p:spPr>
        <p:txBody>
          <a:bodyPr>
            <a:normAutofit/>
          </a:bodyPr>
          <a:lstStyle/>
          <a:p>
            <a:pPr marL="0" indent="0" algn="ctr">
              <a:buNone/>
            </a:pPr>
            <a:r>
              <a:rPr lang="hi-IN" sz="8000" b="1" dirty="0">
                <a:solidFill>
                  <a:srgbClr val="FF0000"/>
                </a:solidFill>
              </a:rPr>
              <a:t>कोई भी प्रश्न</a:t>
            </a:r>
            <a:r>
              <a:rPr lang="en-IN" sz="8000" b="1" dirty="0">
                <a:solidFill>
                  <a:srgbClr val="FF0000"/>
                </a:solidFill>
              </a:rPr>
              <a:t>?</a:t>
            </a:r>
          </a:p>
          <a:p>
            <a:endParaRPr lang="en-IN" dirty="0"/>
          </a:p>
          <a:p>
            <a:endParaRPr lang="en-IN" dirty="0"/>
          </a:p>
          <a:p>
            <a:pPr marL="0" indent="0">
              <a:buNone/>
            </a:pPr>
            <a:endParaRPr lang="en-IN" dirty="0"/>
          </a:p>
          <a:p>
            <a:endParaRPr lang="en-IN" dirty="0"/>
          </a:p>
        </p:txBody>
      </p:sp>
    </p:spTree>
    <p:extLst>
      <p:ext uri="{BB962C8B-B14F-4D97-AF65-F5344CB8AC3E}">
        <p14:creationId xmlns:p14="http://schemas.microsoft.com/office/powerpoint/2010/main" val="936776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0A8C1D0-F71D-B81A-2F16-9719A69417D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02DE717A-4AAE-EFE4-647E-F9C573391AB7}"/>
              </a:ext>
            </a:extLst>
          </p:cNvPr>
          <p:cNvSpPr>
            <a:spLocks noGrp="1"/>
          </p:cNvSpPr>
          <p:nvPr>
            <p:ph idx="1"/>
          </p:nvPr>
        </p:nvSpPr>
        <p:spPr>
          <a:xfrm>
            <a:off x="457200" y="609601"/>
            <a:ext cx="8229600" cy="3733800"/>
          </a:xfrm>
        </p:spPr>
        <p:txBody>
          <a:bodyPr>
            <a:normAutofit/>
          </a:bodyPr>
          <a:lstStyle/>
          <a:p>
            <a:pPr marL="0" indent="0">
              <a:buNone/>
            </a:pPr>
            <a:endParaRPr lang="en-IN" dirty="0"/>
          </a:p>
          <a:p>
            <a:endParaRPr lang="en-IN" dirty="0"/>
          </a:p>
          <a:p>
            <a:pPr marL="0" indent="0" algn="ctr">
              <a:buNone/>
            </a:pPr>
            <a:r>
              <a:rPr lang="hi-IN" sz="8000" b="1" dirty="0">
                <a:solidFill>
                  <a:srgbClr val="00B050"/>
                </a:solidFill>
              </a:rPr>
              <a:t>धन्यवाद</a:t>
            </a:r>
            <a:endParaRPr lang="en-IN" sz="8000" b="1" dirty="0">
              <a:solidFill>
                <a:srgbClr val="00B050"/>
              </a:solidFill>
            </a:endParaRPr>
          </a:p>
        </p:txBody>
      </p:sp>
    </p:spTree>
    <p:extLst>
      <p:ext uri="{BB962C8B-B14F-4D97-AF65-F5344CB8AC3E}">
        <p14:creationId xmlns:p14="http://schemas.microsoft.com/office/powerpoint/2010/main" val="38659881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D9C53777-AFBF-F2E9-6DFE-19DE2B01E6B4}"/>
              </a:ext>
            </a:extLst>
          </p:cNvPr>
          <p:cNvSpPr txBox="1"/>
          <p:nvPr/>
        </p:nvSpPr>
        <p:spPr>
          <a:xfrm>
            <a:off x="289112" y="1131796"/>
            <a:ext cx="8854888" cy="4051750"/>
          </a:xfrm>
          <a:prstGeom prst="rect">
            <a:avLst/>
          </a:prstGeom>
          <a:noFill/>
        </p:spPr>
        <p:txBody>
          <a:bodyPr wrap="square">
            <a:spAutoFit/>
          </a:bodyPr>
          <a:lstStyle/>
          <a:p>
            <a:pPr>
              <a:defRPr/>
            </a:pPr>
            <a:r>
              <a:rPr lang="hi-IN" sz="4000" b="1" dirty="0"/>
              <a:t>इस पाठ के पूरा होने पर, आप निम्न में सक्षम होंगे</a:t>
            </a:r>
            <a:r>
              <a:rPr lang="en-US" sz="4000" b="1" dirty="0"/>
              <a:t>:</a:t>
            </a:r>
          </a:p>
          <a:p>
            <a:pPr algn="just">
              <a:lnSpc>
                <a:spcPct val="100000"/>
              </a:lnSpc>
              <a:spcBef>
                <a:spcPts val="600"/>
              </a:spcBef>
              <a:spcAft>
                <a:spcPts val="600"/>
              </a:spcAft>
              <a:defRPr/>
            </a:pPr>
            <a:r>
              <a:rPr lang="hi-IN" sz="4000" b="1" dirty="0"/>
              <a:t>कोशिका विज्ञान परीक्षण की सूची</a:t>
            </a:r>
            <a:r>
              <a:rPr lang="en-US" sz="4000" b="1" dirty="0"/>
              <a:t>:</a:t>
            </a:r>
          </a:p>
          <a:p>
            <a:pPr marL="342900" marR="0" lvl="0" indent="-342900">
              <a:lnSpc>
                <a:spcPct val="150000"/>
              </a:lnSpc>
              <a:spcAft>
                <a:spcPts val="800"/>
              </a:spcAft>
              <a:buFont typeface="+mj-lt"/>
              <a:buAutoNum type="arabicPeriod"/>
              <a:tabLst>
                <a:tab pos="228600" algn="l"/>
              </a:tabLst>
            </a:pP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FNAC</a:t>
            </a:r>
          </a:p>
          <a:p>
            <a:pPr marL="342900" marR="0" lvl="0" indent="-342900">
              <a:lnSpc>
                <a:spcPct val="150000"/>
              </a:lnSpc>
              <a:spcAft>
                <a:spcPts val="800"/>
              </a:spcAft>
              <a:buFont typeface="+mj-lt"/>
              <a:buAutoNum type="arabicPeriod"/>
              <a:tabLst>
                <a:tab pos="228600" algn="l"/>
              </a:tabLst>
            </a:pP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PA</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P</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07000"/>
              </a:lnSpc>
              <a:spcAft>
                <a:spcPts val="375"/>
              </a:spcAft>
            </a:pPr>
            <a:r>
              <a:rPr lang="en-US" sz="2800" dirty="0"/>
              <a:t>.</a:t>
            </a:r>
            <a:endParaRPr lang="en-IN" sz="28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10460939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8FD6C38-F0DB-4562-4811-5849AF9EDD58}"/>
              </a:ext>
            </a:extLst>
          </p:cNvPr>
          <p:cNvSpPr txBox="1"/>
          <p:nvPr/>
        </p:nvSpPr>
        <p:spPr>
          <a:xfrm>
            <a:off x="0" y="2"/>
            <a:ext cx="9029700" cy="6547946"/>
          </a:xfrm>
          <a:prstGeom prst="rect">
            <a:avLst/>
          </a:prstGeom>
          <a:noFill/>
        </p:spPr>
        <p:txBody>
          <a:bodyPr wrap="square">
            <a:spAutoFit/>
          </a:bodyPr>
          <a:lstStyle/>
          <a:p>
            <a:pPr>
              <a:lnSpc>
                <a:spcPct val="150000"/>
              </a:lnSpc>
              <a:spcAft>
                <a:spcPts val="800"/>
              </a:spcAft>
            </a:pPr>
            <a:r>
              <a:rPr lang="en-US" sz="3600" b="1" dirty="0">
                <a:solidFill>
                  <a:srgbClr val="FF0000"/>
                </a:solidFill>
                <a:effectLst/>
                <a:latin typeface="Times New Roman" panose="02020603050405020304" pitchFamily="18" charset="0"/>
                <a:ea typeface="Times New Roman" panose="02020603050405020304" pitchFamily="18" charset="0"/>
                <a:cs typeface="Kartika" panose="02020503030404060203" pitchFamily="18" charset="0"/>
              </a:rPr>
              <a:t>FNAC</a:t>
            </a:r>
            <a:r>
              <a:rPr lang="en-US" sz="3600" dirty="0">
                <a:solidFill>
                  <a:srgbClr val="FF0000"/>
                </a:solidFill>
                <a:effectLst/>
                <a:latin typeface="Times New Roman" panose="02020603050405020304" pitchFamily="18" charset="0"/>
                <a:ea typeface="Times New Roman" panose="02020603050405020304" pitchFamily="18" charset="0"/>
                <a:cs typeface="Kartika" panose="02020503030404060203" pitchFamily="18" charset="0"/>
              </a:rPr>
              <a:t> </a:t>
            </a:r>
            <a:r>
              <a:rPr lang="en-US" sz="3600" b="1" dirty="0">
                <a:solidFill>
                  <a:srgbClr val="FF0000"/>
                </a:solidFill>
                <a:effectLst/>
                <a:latin typeface="Times New Roman" panose="02020603050405020304" pitchFamily="18" charset="0"/>
                <a:ea typeface="Times New Roman" panose="02020603050405020304" pitchFamily="18" charset="0"/>
                <a:cs typeface="Kartika" panose="02020503030404060203" pitchFamily="18" charset="0"/>
              </a:rPr>
              <a:t>(</a:t>
            </a:r>
            <a:r>
              <a:rPr lang="hi-IN" sz="3200" b="1" dirty="0">
                <a:solidFill>
                  <a:srgbClr val="FF0000"/>
                </a:solidFill>
                <a:latin typeface="Times New Roman" panose="02020603050405020304" pitchFamily="18" charset="0"/>
                <a:ea typeface="Times New Roman" panose="02020603050405020304" pitchFamily="18" charset="0"/>
                <a:cs typeface="Kartika" panose="02020503030404060203" pitchFamily="18" charset="0"/>
              </a:rPr>
              <a:t>ठीक सुई आकांक्षा कोशिका विज्ञान</a:t>
            </a:r>
            <a:r>
              <a:rPr lang="en-US" sz="3600" b="1" dirty="0">
                <a:solidFill>
                  <a:srgbClr val="FF0000"/>
                </a:solidFill>
                <a:effectLst/>
                <a:latin typeface="Times New Roman" panose="02020603050405020304" pitchFamily="18" charset="0"/>
                <a:ea typeface="Times New Roman" panose="02020603050405020304" pitchFamily="18" charset="0"/>
                <a:cs typeface="Kartika" panose="02020503030404060203" pitchFamily="18" charset="0"/>
              </a:rPr>
              <a:t>)</a:t>
            </a:r>
            <a:endParaRPr lang="en-US" sz="2400" dirty="0">
              <a:solidFill>
                <a:srgbClr val="FF0000"/>
              </a:solidFill>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hi-IN" sz="2400" dirty="0">
                <a:latin typeface="Times New Roman" panose="02020603050405020304" pitchFamily="18" charset="0"/>
                <a:ea typeface="Times New Roman" panose="02020603050405020304" pitchFamily="18" charset="0"/>
                <a:cs typeface="Kartika" panose="02020503030404060203" pitchFamily="18" charset="0"/>
              </a:rPr>
              <a:t>ठीक सुई आकांक्षा कोशिका विज्ञान (</a:t>
            </a:r>
            <a:r>
              <a:rPr lang="en-US" sz="2400" dirty="0">
                <a:latin typeface="Times New Roman" panose="02020603050405020304" pitchFamily="18" charset="0"/>
                <a:ea typeface="Times New Roman" panose="02020603050405020304" pitchFamily="18" charset="0"/>
                <a:cs typeface="Kartika" panose="02020503030404060203" pitchFamily="18" charset="0"/>
              </a:rPr>
              <a:t>FNAC) granulomatous lymphadenitis </a:t>
            </a:r>
            <a:r>
              <a:rPr lang="hi-IN" sz="2400" dirty="0">
                <a:latin typeface="Times New Roman" panose="02020603050405020304" pitchFamily="18" charset="0"/>
                <a:ea typeface="Times New Roman" panose="02020603050405020304" pitchFamily="18" charset="0"/>
                <a:cs typeface="Kartika" panose="02020503030404060203" pitchFamily="18" charset="0"/>
              </a:rPr>
              <a:t>के निदान में</a:t>
            </a:r>
            <a:endParaRPr lang="en-IN" sz="2400" dirty="0">
              <a:latin typeface="Times New Roman" panose="02020603050405020304" pitchFamily="18" charset="0"/>
              <a:ea typeface="Times New Roman" panose="02020603050405020304" pitchFamily="18" charset="0"/>
              <a:cs typeface="Kartika" panose="02020503030404060203" pitchFamily="18" charset="0"/>
            </a:endParaRPr>
          </a:p>
          <a:p>
            <a:pPr algn="just">
              <a:lnSpc>
                <a:spcPct val="150000"/>
              </a:lnSpc>
              <a:spcAft>
                <a:spcPts val="800"/>
              </a:spcAft>
            </a:pPr>
            <a:r>
              <a:rPr lang="hi-IN" sz="2400" b="1" dirty="0">
                <a:latin typeface="Times New Roman" panose="02020603050405020304" pitchFamily="18" charset="0"/>
                <a:ea typeface="Times New Roman" panose="02020603050405020304" pitchFamily="18" charset="0"/>
              </a:rPr>
              <a:t>परिचय</a:t>
            </a:r>
            <a:endParaRPr lang="en-IN" sz="2400" b="1" dirty="0">
              <a:latin typeface="Times New Roman" panose="02020603050405020304" pitchFamily="18" charset="0"/>
              <a:ea typeface="Times New Roman" panose="02020603050405020304" pitchFamily="18" charset="0"/>
            </a:endParaRPr>
          </a:p>
          <a:p>
            <a:pPr algn="just">
              <a:lnSpc>
                <a:spcPct val="150000"/>
              </a:lnSpc>
              <a:spcAft>
                <a:spcPts val="800"/>
              </a:spcAft>
            </a:pPr>
            <a:r>
              <a:rPr lang="hi-IN" sz="2000" dirty="0">
                <a:latin typeface="Times New Roman" panose="02020603050405020304" pitchFamily="18" charset="0"/>
                <a:ea typeface="Times New Roman" panose="02020603050405020304" pitchFamily="18" charset="0"/>
              </a:rPr>
              <a:t>लिम्फैडेनोपैथी की जांच में ठीक सुई आकांक्षा कोशिका विज्ञान (एफएनएसी) का उपयोग एक स्वीकार्य और व्यापक रूप से अभ्यास की जाने वाली न्यूनतम इनवेसिव तकनीक बन गई है, जो सुरक्षित, सरल, तेज और अपेक्षाकृत दर्द मुक्त है। एफएनएसी प्रतिक्रियाशील हाइपरप्लासिया/सूजन की स्थिति, ग्रैनुलोमैटस विकार और दुर्दमता, आगे की जांच, सर्जिकल हस्तक्षेप या नैदानिक अनुवर्ती कार्रवाई की आवश्यकता वाले मामलों को स्तरीकृत करने सहित विभेदक निदान के साथ पहली पंक्ति की जांच तकनीक के रूप में अत्यधिक लागत प्रभावी और सटीक है। हम </a:t>
            </a:r>
            <a:r>
              <a:rPr lang="en-US" sz="2000" dirty="0">
                <a:latin typeface="Times New Roman" panose="02020603050405020304" pitchFamily="18" charset="0"/>
                <a:ea typeface="Times New Roman" panose="02020603050405020304" pitchFamily="18" charset="0"/>
                <a:cs typeface="Mangal" panose="02040503050203030202" pitchFamily="18" charset="0"/>
              </a:rPr>
              <a:t>FNAC </a:t>
            </a:r>
            <a:r>
              <a:rPr lang="hi-IN" sz="2000" dirty="0">
                <a:latin typeface="Times New Roman" panose="02020603050405020304" pitchFamily="18" charset="0"/>
                <a:ea typeface="Times New Roman" panose="02020603050405020304" pitchFamily="18" charset="0"/>
              </a:rPr>
              <a:t>द्वारा निदान किए गए ग्रैनुलोमैटस सूजन के 22 मामलों के अपने अनुभव की रिपोर्ट करते हैं।</a:t>
            </a:r>
            <a:endParaRPr lang="en-US"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30971735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A38C061-88AD-51A3-FF89-4462DB3AF370}"/>
              </a:ext>
            </a:extLst>
          </p:cNvPr>
          <p:cNvSpPr txBox="1"/>
          <p:nvPr/>
        </p:nvSpPr>
        <p:spPr>
          <a:xfrm>
            <a:off x="0" y="1"/>
            <a:ext cx="9144000" cy="6963445"/>
          </a:xfrm>
          <a:prstGeom prst="rect">
            <a:avLst/>
          </a:prstGeom>
          <a:noFill/>
        </p:spPr>
        <p:txBody>
          <a:bodyPr wrap="square">
            <a:spAutoFit/>
          </a:bodyPr>
          <a:lstStyle/>
          <a:p>
            <a:pPr algn="just">
              <a:lnSpc>
                <a:spcPct val="150000"/>
              </a:lnSpc>
              <a:spcBef>
                <a:spcPts val="1200"/>
              </a:spcBef>
              <a:spcAft>
                <a:spcPts val="300"/>
              </a:spcAft>
            </a:pPr>
            <a:r>
              <a:rPr lang="hi-IN" sz="4000" b="1" u="sng" dirty="0">
                <a:solidFill>
                  <a:srgbClr val="FF0000"/>
                </a:solidFill>
                <a:latin typeface="Times New Roman" panose="02020603050405020304" pitchFamily="18" charset="0"/>
                <a:ea typeface="Times New Roman" panose="02020603050405020304" pitchFamily="18" charset="0"/>
              </a:rPr>
              <a:t>सामग्री और तरीके</a:t>
            </a:r>
            <a:r>
              <a:rPr lang="en-US" sz="4000" b="1" u="sng" dirty="0">
                <a:solidFill>
                  <a:srgbClr val="FF0000"/>
                </a:solidFill>
                <a:effectLst/>
                <a:latin typeface="Times New Roman" panose="02020603050405020304" pitchFamily="18" charset="0"/>
                <a:ea typeface="Times New Roman" panose="02020603050405020304" pitchFamily="18" charset="0"/>
                <a:cs typeface="Mangal" panose="02040503050203030202" pitchFamily="18" charset="0"/>
              </a:rPr>
              <a:t>:</a:t>
            </a:r>
            <a:endParaRPr lang="en-US" sz="3200" u="sng" dirty="0">
              <a:solidFill>
                <a:srgbClr val="FF0000"/>
              </a:solidFill>
              <a:effectLst/>
              <a:latin typeface="Calibri" panose="020F0502020204030204" pitchFamily="34" charset="0"/>
              <a:ea typeface="Calibri" panose="020F0502020204030204" pitchFamily="34" charset="0"/>
              <a:cs typeface="Mangal" panose="02040503050203030202" pitchFamily="18" charset="0"/>
            </a:endParaRPr>
          </a:p>
          <a:p>
            <a:pPr>
              <a:buNone/>
            </a:pPr>
            <a:r>
              <a:rPr lang="hi-IN" sz="3200" dirty="0">
                <a:latin typeface="Times New Roman" panose="02020603050405020304" pitchFamily="18" charset="0"/>
                <a:ea typeface="Times New Roman" panose="02020603050405020304" pitchFamily="18" charset="0"/>
              </a:rPr>
              <a:t>सतही नोड्स वाले मरीजों को शारीरिक परीक्षण और आगे के मूल्यांकन के लिए सिर और गर्दन के क्लिनिक में भेजा गया था। उपस्थित रोगविज्ञानी द्वारा नियमित एफएनएसी किया गया। सतही बढ़े हुए लिम्फ नोड्स की आकांक्षा एक कैमको हैंडल पर घुड़सवार 23 जी सुई का उपयोग करके मुक्त हाथ से की गई थी। हवा में सुखाए गए और गीले-फिक्स्ड दोनों स्लाइड तैयार किए गए थे। हवा में सुखाए गए स्मीयर को तुरंत स्पीडी-डिफ (क्लिन-टेक) और नैदानिक सामग्री की पर्याप्तता का आकलन किया गया था। एफएनएसी के परिणाम परीक्षा के दिन उपलब्ध थे</a:t>
            </a:r>
            <a:endParaRPr lang="en-US" sz="3200" dirty="0"/>
          </a:p>
        </p:txBody>
      </p:sp>
    </p:spTree>
    <p:extLst>
      <p:ext uri="{BB962C8B-B14F-4D97-AF65-F5344CB8AC3E}">
        <p14:creationId xmlns:p14="http://schemas.microsoft.com/office/powerpoint/2010/main" val="10160703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xmlns="" id="{7C690C06-E999-3379-4806-B4B067B1261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623560" y="1552575"/>
            <a:ext cx="3219450" cy="4476750"/>
          </a:xfrm>
          <a:prstGeom prst="rect">
            <a:avLst/>
          </a:prstGeom>
          <a:noFill/>
          <a:ln>
            <a:noFill/>
          </a:ln>
        </p:spPr>
      </p:pic>
      <p:sp>
        <p:nvSpPr>
          <p:cNvPr id="4" name="TextBox 3">
            <a:extLst>
              <a:ext uri="{FF2B5EF4-FFF2-40B4-BE49-F238E27FC236}">
                <a16:creationId xmlns:a16="http://schemas.microsoft.com/office/drawing/2014/main" xmlns="" id="{08EBA934-0E14-2181-5AAD-D8A0DB745158}"/>
              </a:ext>
            </a:extLst>
          </p:cNvPr>
          <p:cNvSpPr txBox="1"/>
          <p:nvPr/>
        </p:nvSpPr>
        <p:spPr>
          <a:xfrm>
            <a:off x="180975" y="164321"/>
            <a:ext cx="5442585" cy="6055504"/>
          </a:xfrm>
          <a:prstGeom prst="rect">
            <a:avLst/>
          </a:prstGeom>
          <a:noFill/>
        </p:spPr>
        <p:txBody>
          <a:bodyPr wrap="square">
            <a:spAutoFit/>
          </a:bodyPr>
          <a:lstStyle/>
          <a:p>
            <a:pPr algn="just">
              <a:lnSpc>
                <a:spcPct val="150000"/>
              </a:lnSpc>
              <a:spcAft>
                <a:spcPts val="800"/>
              </a:spcAft>
            </a:pPr>
            <a:r>
              <a:rPr lang="hi-IN" sz="2000" dirty="0">
                <a:latin typeface="Times New Roman" panose="02020603050405020304" pitchFamily="18" charset="0"/>
                <a:ea typeface="Times New Roman" panose="02020603050405020304" pitchFamily="18" charset="0"/>
              </a:rPr>
              <a:t>ग्रैनुलोमैटा को हिस्टियोसाइट्स के समुच्चय को देखकर, और बिना, संबंधित बहु-न्यूक्लियेटेड विशाल कोशिकाओं को देखकर साइटोलॉजिकल रूप से पहचाना जाता है।  एक गंदी नेक्रोटिक पृष्ठभूमि केसेशन और संभवतः तपेदिक का सुझाव देगी। ऐसे मामलों में जहां एक संक्रामक एटियलजि की संभावना थी, बैक्टीरियोलॉजिकल संस्कृति और संवेदनशीलता के लिए सुई धोने को भेजा गया था। यदि टीबी का संदेह था, तो कल्चर के लिए एक अतिरिक्त नमूना भेजा गया था और स्लाइड को सीधे एसिड फास्ट बेसिली (एएफबी) का पता लगाने के लिए ऑरामाइन-रोडामाइन या ज़ीहल-नीलसन विधियों से भी दाग दिया गया था।</a:t>
            </a:r>
            <a:endParaRPr lang="en-US"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25781350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EB9E8A99-A4F3-C99B-744A-B6F58A5869AD}"/>
              </a:ext>
            </a:extLst>
          </p:cNvPr>
          <p:cNvSpPr txBox="1"/>
          <p:nvPr/>
        </p:nvSpPr>
        <p:spPr>
          <a:xfrm>
            <a:off x="171450" y="504827"/>
            <a:ext cx="8829675" cy="4663136"/>
          </a:xfrm>
          <a:prstGeom prst="rect">
            <a:avLst/>
          </a:prstGeom>
          <a:noFill/>
        </p:spPr>
        <p:txBody>
          <a:bodyPr wrap="square">
            <a:spAutoFit/>
          </a:bodyPr>
          <a:lstStyle/>
          <a:p>
            <a:pPr algn="just">
              <a:lnSpc>
                <a:spcPct val="107000"/>
              </a:lnSpc>
              <a:spcBef>
                <a:spcPts val="1200"/>
              </a:spcBef>
              <a:spcAft>
                <a:spcPts val="300"/>
              </a:spcAft>
            </a:pPr>
            <a:r>
              <a:rPr lang="hi-IN" sz="3600" b="1" u="sng" dirty="0">
                <a:solidFill>
                  <a:srgbClr val="FF0000"/>
                </a:solidFill>
                <a:latin typeface="Times New Roman" panose="02020603050405020304" pitchFamily="18" charset="0"/>
                <a:ea typeface="Times New Roman" panose="02020603050405020304" pitchFamily="18" charset="0"/>
              </a:rPr>
              <a:t>परिणाम</a:t>
            </a:r>
            <a:r>
              <a:rPr lang="en-US" sz="3600" b="1" u="sng" dirty="0">
                <a:solidFill>
                  <a:srgbClr val="FF0000"/>
                </a:solidFill>
                <a:effectLst/>
                <a:latin typeface="Times New Roman" panose="02020603050405020304" pitchFamily="18" charset="0"/>
                <a:ea typeface="Times New Roman" panose="02020603050405020304" pitchFamily="18" charset="0"/>
                <a:cs typeface="Mangal" panose="02040503050203030202" pitchFamily="18" charset="0"/>
              </a:rPr>
              <a:t>:</a:t>
            </a:r>
            <a:endParaRPr lang="en-US" sz="2800" u="sng" dirty="0">
              <a:solidFill>
                <a:srgbClr val="FF0000"/>
              </a:solidFill>
              <a:effectLst/>
              <a:latin typeface="Calibri" panose="020F0502020204030204" pitchFamily="34" charset="0"/>
              <a:ea typeface="Calibri" panose="020F0502020204030204" pitchFamily="34" charset="0"/>
              <a:cs typeface="Mangal" panose="02040503050203030202" pitchFamily="18" charset="0"/>
            </a:endParaRPr>
          </a:p>
          <a:p>
            <a:pPr>
              <a:buNone/>
            </a:pPr>
            <a:r>
              <a:rPr lang="hi-IN" sz="3200" dirty="0">
                <a:latin typeface="Times New Roman" panose="02020603050405020304" pitchFamily="18" charset="0"/>
                <a:ea typeface="Times New Roman" panose="02020603050405020304" pitchFamily="18" charset="0"/>
              </a:rPr>
              <a:t>चौदह मामलों (64%) को हिस्टोलॉजिकल मूल्यांकन के लिए सर्जिकल बायोप्सी से गुजरना पड़ा। सहायक जांच के साथ एफएनएसी पर एक निश्चित निदान 82% (22 में से 18) मामलों में हासिल किया गया था: चार हॉजकिन लिंफोमा, दो गैर-हॉजकिन लिंफोमा (एनएचएल), पांच तपेदिक (टीबी), दो टोक्सोप्लाज्मोसिस, एक सारकॉइडोसिस और चार सौम्य प्रतिक्रियाशील परिवर्तन</a:t>
            </a:r>
            <a:endParaRPr lang="en-US" sz="3200" dirty="0"/>
          </a:p>
        </p:txBody>
      </p:sp>
    </p:spTree>
    <p:extLst>
      <p:ext uri="{BB962C8B-B14F-4D97-AF65-F5344CB8AC3E}">
        <p14:creationId xmlns:p14="http://schemas.microsoft.com/office/powerpoint/2010/main" val="515503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AAED1C4-E045-828A-AD91-847997BAB790}"/>
              </a:ext>
            </a:extLst>
          </p:cNvPr>
          <p:cNvSpPr txBox="1"/>
          <p:nvPr/>
        </p:nvSpPr>
        <p:spPr>
          <a:xfrm>
            <a:off x="85724" y="0"/>
            <a:ext cx="7810501" cy="6565387"/>
          </a:xfrm>
          <a:prstGeom prst="rect">
            <a:avLst/>
          </a:prstGeom>
          <a:noFill/>
        </p:spPr>
        <p:txBody>
          <a:bodyPr wrap="square">
            <a:spAutoFit/>
          </a:bodyPr>
          <a:lstStyle/>
          <a:p>
            <a:pPr>
              <a:lnSpc>
                <a:spcPct val="107000"/>
              </a:lnSpc>
              <a:spcAft>
                <a:spcPts val="375"/>
              </a:spcAft>
            </a:pPr>
            <a:r>
              <a:rPr lang="en-US" sz="4000" b="1" u="sng" dirty="0">
                <a:solidFill>
                  <a:srgbClr val="FF0000"/>
                </a:solidFill>
                <a:effectLst/>
                <a:latin typeface="Times New Roman" panose="02020603050405020304" pitchFamily="18" charset="0"/>
                <a:ea typeface="Times New Roman" panose="02020603050405020304" pitchFamily="18" charset="0"/>
                <a:cs typeface="Kartika" panose="02020503030404060203" pitchFamily="18" charset="0"/>
              </a:rPr>
              <a:t>PAP </a:t>
            </a:r>
            <a:r>
              <a:rPr lang="hi-IN" sz="4000" b="1" u="sng" dirty="0">
                <a:solidFill>
                  <a:srgbClr val="FF0000"/>
                </a:solidFill>
                <a:latin typeface="Times New Roman" panose="02020603050405020304" pitchFamily="18" charset="0"/>
                <a:ea typeface="Times New Roman" panose="02020603050405020304" pitchFamily="18" charset="0"/>
                <a:cs typeface="Kartika" panose="02020503030404060203" pitchFamily="18" charset="0"/>
              </a:rPr>
              <a:t>पोतना</a:t>
            </a:r>
            <a:r>
              <a:rPr lang="en-US" sz="4000" b="1" u="sng" dirty="0">
                <a:solidFill>
                  <a:srgbClr val="FF0000"/>
                </a:solidFill>
                <a:effectLst/>
                <a:latin typeface="Times New Roman" panose="02020603050405020304" pitchFamily="18" charset="0"/>
                <a:ea typeface="Times New Roman" panose="02020603050405020304" pitchFamily="18" charset="0"/>
                <a:cs typeface="Kartika" panose="02020503030404060203" pitchFamily="18" charset="0"/>
              </a:rPr>
              <a:t>:</a:t>
            </a:r>
            <a:endParaRPr lang="en-US" sz="28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375"/>
              </a:spcAft>
            </a:pPr>
            <a:r>
              <a:rPr lang="en-US" sz="2800" dirty="0">
                <a:latin typeface="Times New Roman" panose="02020603050405020304" pitchFamily="18" charset="0"/>
                <a:ea typeface="Times New Roman" panose="02020603050405020304" pitchFamily="18" charset="0"/>
                <a:cs typeface="Kartika" panose="02020503030404060203" pitchFamily="18" charset="0"/>
              </a:rPr>
              <a:t>Papanicolaou </a:t>
            </a:r>
            <a:r>
              <a:rPr lang="hi-IN" sz="2800" dirty="0">
                <a:latin typeface="Times New Roman" panose="02020603050405020304" pitchFamily="18" charset="0"/>
                <a:ea typeface="Times New Roman" panose="02020603050405020304" pitchFamily="18" charset="0"/>
                <a:cs typeface="Kartika" panose="02020503030404060203" pitchFamily="18" charset="0"/>
              </a:rPr>
              <a:t>परीक्षण (जिसे पैप स्मीयर, पैप टेस्ट, सर्वाइकल स्मीयर, या स्मीयर टेस्ट भी कहा जाता है) एक स्क्रीनिंग टेस्ट है जिसका उपयोग महिला प्रजनन प्रणाली के एंडोसर्वाइकल कैनाल (परिवर्तन क्षेत्र) में संभावित पूर्व-कैंसर और कैंसर प्रक्रियाओं का पता लगाने के लिए किया जाता है। परिवर्तनों का इलाज किया जा सकता है, इस प्रकार गर्भाशय ग्रीवा के कैंसर को रोका जा सकता है।</a:t>
            </a:r>
            <a:endParaRPr lang="en-US" sz="24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23485789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1E51D0B7-089E-7015-593E-B4D498E62FF6}"/>
              </a:ext>
            </a:extLst>
          </p:cNvPr>
          <p:cNvSpPr txBox="1"/>
          <p:nvPr/>
        </p:nvSpPr>
        <p:spPr>
          <a:xfrm>
            <a:off x="0" y="323851"/>
            <a:ext cx="5894070" cy="4720395"/>
          </a:xfrm>
          <a:prstGeom prst="rect">
            <a:avLst/>
          </a:prstGeom>
          <a:noFill/>
        </p:spPr>
        <p:txBody>
          <a:bodyPr wrap="square">
            <a:spAutoFit/>
          </a:bodyPr>
          <a:lstStyle/>
          <a:p>
            <a:pPr algn="just">
              <a:lnSpc>
                <a:spcPct val="107000"/>
              </a:lnSpc>
              <a:spcBef>
                <a:spcPts val="1200"/>
              </a:spcBef>
              <a:spcAft>
                <a:spcPts val="300"/>
              </a:spcAft>
            </a:pPr>
            <a:r>
              <a:rPr lang="hi-IN" sz="3200" b="1" u="sng" dirty="0">
                <a:solidFill>
                  <a:srgbClr val="FF0000"/>
                </a:solidFill>
                <a:latin typeface="Times New Roman" panose="02020603050405020304" pitchFamily="18" charset="0"/>
                <a:ea typeface="Times New Roman" panose="02020603050405020304" pitchFamily="18" charset="0"/>
              </a:rPr>
              <a:t>प्रक्रिया</a:t>
            </a:r>
            <a:r>
              <a:rPr lang="en-US" sz="3200" b="1" i="1" u="sng" dirty="0">
                <a:solidFill>
                  <a:srgbClr val="FF0000"/>
                </a:solidFill>
                <a:latin typeface="Arial" panose="020B0604020202020204" pitchFamily="34" charset="0"/>
                <a:ea typeface="Times New Roman" panose="02020603050405020304" pitchFamily="18" charset="0"/>
                <a:cs typeface="Times New Roman" panose="02020603050405020304" pitchFamily="18" charset="0"/>
              </a:rPr>
              <a:t>:</a:t>
            </a:r>
            <a:r>
              <a:rPr lang="en-US" sz="3200" b="1" i="1" dirty="0">
                <a:effectLst/>
                <a:latin typeface="Arial" panose="020B0604020202020204" pitchFamily="34" charset="0"/>
                <a:ea typeface="Times New Roman" panose="02020603050405020304" pitchFamily="18" charset="0"/>
                <a:cs typeface="Times New Roman" panose="02020603050405020304" pitchFamily="18" charset="0"/>
              </a:rPr>
              <a:t>                                 </a:t>
            </a:r>
            <a:endParaRPr lang="en-US" sz="2400" dirty="0">
              <a:effectLst/>
              <a:latin typeface="Calibri" panose="020F0502020204030204" pitchFamily="34" charset="0"/>
              <a:ea typeface="Calibri" panose="020F0502020204030204" pitchFamily="34" charset="0"/>
              <a:cs typeface="Mangal" panose="02040503050203030202" pitchFamily="18" charset="0"/>
            </a:endParaRPr>
          </a:p>
          <a:p>
            <a:pPr>
              <a:buNone/>
            </a:pPr>
            <a:r>
              <a:rPr lang="hi-IN" sz="2400" dirty="0">
                <a:latin typeface="Times New Roman" panose="02020603050405020304" pitchFamily="18" charset="0"/>
                <a:ea typeface="Times New Roman" panose="02020603050405020304" pitchFamily="18" charset="0"/>
                <a:cs typeface="Kartika" panose="02020503030404060203" pitchFamily="18" charset="0"/>
              </a:rPr>
              <a:t>सर्वोत्तम परिणामों के लिए, जब एक महिला मासिक धर्म कर रही हो तो पैप परीक्षण नहीं होना चाहिए। हालांकि, पैप स्मीयर एक महिला के मासिक धर्म की अवधि के दौरान किया जा सकता है, खासकर अगर चिकित्सक तरल-आधारित परीक्षण का उपयोग कर रहा है; यदि रक्तस्राव बहुत भारी है, तो एंडोमेट्रियल कोशिकाएं गर्भाशय ग्रीवा कोशिकाओं को अस्पष्ट कर सकती हैं, और इसलिए पैप स्मीयर होना अनुचित है</a:t>
            </a:r>
            <a:endParaRPr lang="en-US" sz="2400" dirty="0"/>
          </a:p>
        </p:txBody>
      </p:sp>
      <p:pic>
        <p:nvPicPr>
          <p:cNvPr id="4" name="Picture 3">
            <a:hlinkClick r:id="rId2"/>
            <a:extLst>
              <a:ext uri="{FF2B5EF4-FFF2-40B4-BE49-F238E27FC236}">
                <a16:creationId xmlns:a16="http://schemas.microsoft.com/office/drawing/2014/main" xmlns="" id="{C3B2B524-E03E-64AA-F665-B70DB341B05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894070" y="1608102"/>
            <a:ext cx="3566160" cy="2697480"/>
          </a:xfrm>
          <a:prstGeom prst="rect">
            <a:avLst/>
          </a:prstGeom>
          <a:noFill/>
          <a:ln>
            <a:noFill/>
          </a:ln>
        </p:spPr>
      </p:pic>
      <p:sp>
        <p:nvSpPr>
          <p:cNvPr id="6" name="TextBox 5">
            <a:extLst>
              <a:ext uri="{FF2B5EF4-FFF2-40B4-BE49-F238E27FC236}">
                <a16:creationId xmlns:a16="http://schemas.microsoft.com/office/drawing/2014/main" xmlns="" id="{9D644B6C-AD94-FDD2-B4FE-1FC3EB7E3408}"/>
              </a:ext>
            </a:extLst>
          </p:cNvPr>
          <p:cNvSpPr txBox="1"/>
          <p:nvPr/>
        </p:nvSpPr>
        <p:spPr>
          <a:xfrm>
            <a:off x="6286499" y="4326568"/>
            <a:ext cx="2543175" cy="369332"/>
          </a:xfrm>
          <a:prstGeom prst="rect">
            <a:avLst/>
          </a:prstGeom>
          <a:noFill/>
        </p:spPr>
        <p:txBody>
          <a:bodyPr wrap="square">
            <a:spAutoFit/>
          </a:bodyPr>
          <a:lstStyle/>
          <a:p>
            <a:r>
              <a:rPr lang="hi-IN" dirty="0">
                <a:latin typeface="Times New Roman" panose="02020603050405020304" pitchFamily="18" charset="0"/>
                <a:ea typeface="Times New Roman" panose="02020603050405020304" pitchFamily="18" charset="0"/>
                <a:cs typeface="Kartika" panose="02020503030404060203" pitchFamily="18" charset="0"/>
              </a:rPr>
              <a:t>अगर खून बह रहा है</a:t>
            </a:r>
            <a:endParaRPr lang="en-US" dirty="0"/>
          </a:p>
        </p:txBody>
      </p:sp>
      <p:sp>
        <p:nvSpPr>
          <p:cNvPr id="8" name="TextBox 7">
            <a:extLst>
              <a:ext uri="{FF2B5EF4-FFF2-40B4-BE49-F238E27FC236}">
                <a16:creationId xmlns:a16="http://schemas.microsoft.com/office/drawing/2014/main" xmlns="" id="{548C9348-18CD-80D3-B6D3-03FAFE802291}"/>
              </a:ext>
            </a:extLst>
          </p:cNvPr>
          <p:cNvSpPr txBox="1"/>
          <p:nvPr/>
        </p:nvSpPr>
        <p:spPr>
          <a:xfrm>
            <a:off x="95250" y="5065232"/>
            <a:ext cx="9144000" cy="1154162"/>
          </a:xfrm>
          <a:prstGeom prst="rect">
            <a:avLst/>
          </a:prstGeom>
          <a:noFill/>
        </p:spPr>
        <p:txBody>
          <a:bodyPr wrap="square">
            <a:spAutoFit/>
          </a:bodyPr>
          <a:lstStyle/>
          <a:p>
            <a:pPr algn="just">
              <a:lnSpc>
                <a:spcPct val="150000"/>
              </a:lnSpc>
              <a:spcAft>
                <a:spcPts val="800"/>
              </a:spcAft>
            </a:pPr>
            <a:r>
              <a:rPr lang="hi-IN" sz="2400" dirty="0">
                <a:latin typeface="Times New Roman" panose="02020603050405020304" pitchFamily="18" charset="0"/>
                <a:ea typeface="Times New Roman" panose="02020603050405020304" pitchFamily="18" charset="0"/>
              </a:rPr>
              <a:t>योनि के ऊपरी हिस्से और गर्भाशय के पीछे के हिस्से के संबंध में गर्भाशय ग्रीवा अत्यधिक होती है।</a:t>
            </a:r>
            <a:endParaRPr lang="en-US" sz="20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10693900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xmlns="" id="{FF42CF26-BF38-2E9B-9FCB-9FAB85986B3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375894" y="792481"/>
            <a:ext cx="6444132" cy="5105399"/>
          </a:xfrm>
          <a:prstGeom prst="rect">
            <a:avLst/>
          </a:prstGeom>
          <a:noFill/>
          <a:ln>
            <a:noFill/>
          </a:ln>
        </p:spPr>
      </p:pic>
    </p:spTree>
    <p:extLst>
      <p:ext uri="{BB962C8B-B14F-4D97-AF65-F5344CB8AC3E}">
        <p14:creationId xmlns:p14="http://schemas.microsoft.com/office/powerpoint/2010/main" val="16689275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305</TotalTime>
  <Words>712</Words>
  <Application>Microsoft Office PowerPoint</Application>
  <PresentationFormat>On-screen Show (4:3)</PresentationFormat>
  <Paragraphs>32</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कोशिका विज्ञान</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BLOOD/SAMPLE COLLECTION</dc:title>
  <dc:creator>MTI MTI</dc:creator>
  <cp:lastModifiedBy>NDRF MEDICAL</cp:lastModifiedBy>
  <cp:revision>18</cp:revision>
  <dcterms:created xsi:type="dcterms:W3CDTF">2023-02-24T10:00:37Z</dcterms:created>
  <dcterms:modified xsi:type="dcterms:W3CDTF">2025-12-19T10:56:24Z</dcterms:modified>
</cp:coreProperties>
</file>