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9" r:id="rId2"/>
    <p:sldId id="320" r:id="rId3"/>
    <p:sldId id="321" r:id="rId4"/>
    <p:sldId id="323" r:id="rId5"/>
    <p:sldId id="324" r:id="rId6"/>
    <p:sldId id="322" r:id="rId7"/>
    <p:sldId id="325" r:id="rId8"/>
    <p:sldId id="326" r:id="rId9"/>
    <p:sldId id="328" r:id="rId10"/>
    <p:sldId id="327" r:id="rId11"/>
    <p:sldId id="329" r:id="rId12"/>
    <p:sldId id="267" r:id="rId13"/>
    <p:sldId id="330" r:id="rId14"/>
    <p:sldId id="331" r:id="rId15"/>
    <p:sldId id="332" r:id="rId16"/>
    <p:sldId id="333" r:id="rId17"/>
    <p:sldId id="334" r:id="rId18"/>
    <p:sldId id="335" r:id="rId19"/>
    <p:sldId id="336" r:id="rId20"/>
    <p:sldId id="337" r:id="rId21"/>
    <p:sldId id="338" r:id="rId22"/>
    <p:sldId id="343" r:id="rId23"/>
    <p:sldId id="344" r:id="rId24"/>
    <p:sldId id="345" r:id="rId25"/>
    <p:sldId id="339" r:id="rId26"/>
    <p:sldId id="342" r:id="rId27"/>
    <p:sldId id="346" r:id="rId28"/>
    <p:sldId id="347" r:id="rId29"/>
    <p:sldId id="348" r:id="rId30"/>
    <p:sldId id="349" r:id="rId31"/>
    <p:sldId id="350" r:id="rId32"/>
    <p:sldId id="351" r:id="rId33"/>
    <p:sldId id="352" r:id="rId34"/>
    <p:sldId id="353" r:id="rId35"/>
    <p:sldId id="354" r:id="rId36"/>
    <p:sldId id="374" r:id="rId37"/>
    <p:sldId id="341" r:id="rId38"/>
    <p:sldId id="355" r:id="rId39"/>
    <p:sldId id="358" r:id="rId40"/>
    <p:sldId id="356" r:id="rId41"/>
    <p:sldId id="357" r:id="rId42"/>
    <p:sldId id="360" r:id="rId43"/>
    <p:sldId id="359" r:id="rId44"/>
    <p:sldId id="361" r:id="rId45"/>
    <p:sldId id="301" r:id="rId46"/>
    <p:sldId id="362" r:id="rId47"/>
    <p:sldId id="363" r:id="rId48"/>
    <p:sldId id="364" r:id="rId49"/>
    <p:sldId id="305" r:id="rId50"/>
    <p:sldId id="365" r:id="rId51"/>
    <p:sldId id="366" r:id="rId52"/>
    <p:sldId id="367" r:id="rId53"/>
    <p:sldId id="368" r:id="rId54"/>
    <p:sldId id="369" r:id="rId55"/>
    <p:sldId id="312" r:id="rId56"/>
    <p:sldId id="370" r:id="rId57"/>
    <p:sldId id="371" r:id="rId58"/>
    <p:sldId id="315" r:id="rId59"/>
    <p:sldId id="340" r:id="rId60"/>
    <p:sldId id="372" r:id="rId61"/>
    <p:sldId id="373" r:id="rId62"/>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ABE52-C0A4-4B85-B3B4-03846BCA6EB6}"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9CAC36B4-96C2-4D58-8AE0-86559498B134}">
      <dgm:prSet/>
      <dgm:spPr/>
      <dgm:t>
        <a:bodyPr/>
        <a:lstStyle/>
        <a:p>
          <a:pPr rtl="0"/>
          <a:endParaRPr lang="en-US" b="1" dirty="0"/>
        </a:p>
      </dgm:t>
    </dgm:pt>
    <dgm:pt modelId="{EE3C08E0-92FE-4F53-B373-C60235D4D213}" type="parTrans" cxnId="{3B054F7B-6B90-47A3-9021-7626F0BC424B}">
      <dgm:prSet/>
      <dgm:spPr/>
      <dgm:t>
        <a:bodyPr/>
        <a:lstStyle/>
        <a:p>
          <a:endParaRPr lang="en-US"/>
        </a:p>
      </dgm:t>
    </dgm:pt>
    <dgm:pt modelId="{0ADCE975-27CF-46CE-A07B-11A6B3A22598}" type="sibTrans" cxnId="{3B054F7B-6B90-47A3-9021-7626F0BC424B}">
      <dgm:prSet/>
      <dgm:spPr/>
      <dgm:t>
        <a:bodyPr/>
        <a:lstStyle/>
        <a:p>
          <a:endParaRPr lang="en-US"/>
        </a:p>
      </dgm:t>
    </dgm:pt>
    <dgm:pt modelId="{8D4144F9-E02D-4043-A802-77D1385EC055}" type="pres">
      <dgm:prSet presAssocID="{ABBABE52-C0A4-4B85-B3B4-03846BCA6EB6}" presName="Name0" presStyleCnt="0">
        <dgm:presLayoutVars>
          <dgm:dir/>
          <dgm:animLvl val="lvl"/>
          <dgm:resizeHandles val="exact"/>
        </dgm:presLayoutVars>
      </dgm:prSet>
      <dgm:spPr/>
      <dgm:t>
        <a:bodyPr/>
        <a:lstStyle/>
        <a:p>
          <a:endParaRPr lang="en-IN"/>
        </a:p>
      </dgm:t>
    </dgm:pt>
    <dgm:pt modelId="{8022B7B2-1E65-486E-854E-2CE3D34DDA5E}" type="pres">
      <dgm:prSet presAssocID="{ABBABE52-C0A4-4B85-B3B4-03846BCA6EB6}" presName="dummy" presStyleCnt="0"/>
      <dgm:spPr/>
    </dgm:pt>
    <dgm:pt modelId="{DA687352-7085-427D-96CA-B0DB56126266}" type="pres">
      <dgm:prSet presAssocID="{ABBABE52-C0A4-4B85-B3B4-03846BCA6EB6}" presName="linH" presStyleCnt="0"/>
      <dgm:spPr/>
    </dgm:pt>
    <dgm:pt modelId="{FBFCB8D7-B13B-4F46-8ADD-917A5249E2A7}" type="pres">
      <dgm:prSet presAssocID="{ABBABE52-C0A4-4B85-B3B4-03846BCA6EB6}" presName="padding1" presStyleCnt="0"/>
      <dgm:spPr/>
    </dgm:pt>
    <dgm:pt modelId="{2A982D99-75F4-484C-9DD6-B0A837299310}" type="pres">
      <dgm:prSet presAssocID="{9CAC36B4-96C2-4D58-8AE0-86559498B134}" presName="linV" presStyleCnt="0"/>
      <dgm:spPr/>
    </dgm:pt>
    <dgm:pt modelId="{CCC7C026-AC47-4D11-A8B2-C1A1AF728E92}" type="pres">
      <dgm:prSet presAssocID="{9CAC36B4-96C2-4D58-8AE0-86559498B134}" presName="spVertical1" presStyleCnt="0"/>
      <dgm:spPr/>
    </dgm:pt>
    <dgm:pt modelId="{05FA4C10-8474-43F8-B2E7-FAE86479C1AE}" type="pres">
      <dgm:prSet presAssocID="{9CAC36B4-96C2-4D58-8AE0-86559498B134}" presName="parTx" presStyleLbl="revTx" presStyleIdx="0" presStyleCnt="1">
        <dgm:presLayoutVars>
          <dgm:chMax val="0"/>
          <dgm:chPref val="0"/>
          <dgm:bulletEnabled val="1"/>
        </dgm:presLayoutVars>
      </dgm:prSet>
      <dgm:spPr/>
      <dgm:t>
        <a:bodyPr/>
        <a:lstStyle/>
        <a:p>
          <a:endParaRPr lang="en-IN"/>
        </a:p>
      </dgm:t>
    </dgm:pt>
    <dgm:pt modelId="{C360646A-9429-4C6F-9F38-F5E76A64580B}" type="pres">
      <dgm:prSet presAssocID="{9CAC36B4-96C2-4D58-8AE0-86559498B134}" presName="spVertical2" presStyleCnt="0"/>
      <dgm:spPr/>
    </dgm:pt>
    <dgm:pt modelId="{48020E04-4DFD-4F9E-BF53-37A17279339C}" type="pres">
      <dgm:prSet presAssocID="{9CAC36B4-96C2-4D58-8AE0-86559498B134}" presName="spVertical3" presStyleCnt="0"/>
      <dgm:spPr/>
    </dgm:pt>
    <dgm:pt modelId="{1DED986F-982B-4EA2-9595-AEC87E32BF1A}" type="pres">
      <dgm:prSet presAssocID="{ABBABE52-C0A4-4B85-B3B4-03846BCA6EB6}" presName="padding2" presStyleCnt="0"/>
      <dgm:spPr/>
    </dgm:pt>
    <dgm:pt modelId="{9C762218-5CA6-44A5-8BE6-608ED2ADF7A1}" type="pres">
      <dgm:prSet presAssocID="{ABBABE52-C0A4-4B85-B3B4-03846BCA6EB6}" presName="negArrow" presStyleCnt="0"/>
      <dgm:spPr/>
    </dgm:pt>
    <dgm:pt modelId="{1D0C76A5-40C3-4FD3-A095-3F5DD26DC884}" type="pres">
      <dgm:prSet presAssocID="{ABBABE52-C0A4-4B85-B3B4-03846BCA6EB6}" presName="backgroundArrow" presStyleLbl="node1" presStyleIdx="0" presStyleCnt="1" custScaleX="19724" custScaleY="64726" custLinFactY="100000" custLinFactNeighborX="70334" custLinFactNeighborY="143045"/>
      <dgm:spPr/>
    </dgm:pt>
  </dgm:ptLst>
  <dgm:cxnLst>
    <dgm:cxn modelId="{3B054F7B-6B90-47A3-9021-7626F0BC424B}" srcId="{ABBABE52-C0A4-4B85-B3B4-03846BCA6EB6}" destId="{9CAC36B4-96C2-4D58-8AE0-86559498B134}" srcOrd="0" destOrd="0" parTransId="{EE3C08E0-92FE-4F53-B373-C60235D4D213}" sibTransId="{0ADCE975-27CF-46CE-A07B-11A6B3A22598}"/>
    <dgm:cxn modelId="{A16E5B89-E337-46ED-BB95-16F23F833AC7}" type="presOf" srcId="{9CAC36B4-96C2-4D58-8AE0-86559498B134}" destId="{05FA4C10-8474-43F8-B2E7-FAE86479C1AE}" srcOrd="0" destOrd="0" presId="urn:microsoft.com/office/officeart/2005/8/layout/hProcess3"/>
    <dgm:cxn modelId="{357094F2-829B-4188-A603-A54BA273151D}" type="presOf" srcId="{ABBABE52-C0A4-4B85-B3B4-03846BCA6EB6}" destId="{8D4144F9-E02D-4043-A802-77D1385EC055}" srcOrd="0" destOrd="0" presId="urn:microsoft.com/office/officeart/2005/8/layout/hProcess3"/>
    <dgm:cxn modelId="{48BAE1D0-A2FE-478A-901F-CA6CAE3A17E5}" type="presParOf" srcId="{8D4144F9-E02D-4043-A802-77D1385EC055}" destId="{8022B7B2-1E65-486E-854E-2CE3D34DDA5E}" srcOrd="0" destOrd="0" presId="urn:microsoft.com/office/officeart/2005/8/layout/hProcess3"/>
    <dgm:cxn modelId="{7A80EBA0-BBEC-42D6-BDCF-CCB69C8E6F0A}" type="presParOf" srcId="{8D4144F9-E02D-4043-A802-77D1385EC055}" destId="{DA687352-7085-427D-96CA-B0DB56126266}" srcOrd="1" destOrd="0" presId="urn:microsoft.com/office/officeart/2005/8/layout/hProcess3"/>
    <dgm:cxn modelId="{F2C752AC-A6F2-4EBB-83AD-251CEA5680DC}" type="presParOf" srcId="{DA687352-7085-427D-96CA-B0DB56126266}" destId="{FBFCB8D7-B13B-4F46-8ADD-917A5249E2A7}" srcOrd="0" destOrd="0" presId="urn:microsoft.com/office/officeart/2005/8/layout/hProcess3"/>
    <dgm:cxn modelId="{3AE61C4A-015A-4C0F-8BFA-FD7349004B1D}" type="presParOf" srcId="{DA687352-7085-427D-96CA-B0DB56126266}" destId="{2A982D99-75F4-484C-9DD6-B0A837299310}" srcOrd="1" destOrd="0" presId="urn:microsoft.com/office/officeart/2005/8/layout/hProcess3"/>
    <dgm:cxn modelId="{99A5FD21-1420-4899-9EA3-ABBECD2133D0}" type="presParOf" srcId="{2A982D99-75F4-484C-9DD6-B0A837299310}" destId="{CCC7C026-AC47-4D11-A8B2-C1A1AF728E92}" srcOrd="0" destOrd="0" presId="urn:microsoft.com/office/officeart/2005/8/layout/hProcess3"/>
    <dgm:cxn modelId="{30DBC2A6-DB20-4255-BCA2-ED94A888CA3C}" type="presParOf" srcId="{2A982D99-75F4-484C-9DD6-B0A837299310}" destId="{05FA4C10-8474-43F8-B2E7-FAE86479C1AE}" srcOrd="1" destOrd="0" presId="urn:microsoft.com/office/officeart/2005/8/layout/hProcess3"/>
    <dgm:cxn modelId="{188244FC-8FBA-4ACE-A7F6-9B1B80C3BE06}" type="presParOf" srcId="{2A982D99-75F4-484C-9DD6-B0A837299310}" destId="{C360646A-9429-4C6F-9F38-F5E76A64580B}" srcOrd="2" destOrd="0" presId="urn:microsoft.com/office/officeart/2005/8/layout/hProcess3"/>
    <dgm:cxn modelId="{D5CA2789-2B8D-49D5-B75F-DF20E2A620AD}" type="presParOf" srcId="{2A982D99-75F4-484C-9DD6-B0A837299310}" destId="{48020E04-4DFD-4F9E-BF53-37A17279339C}" srcOrd="3" destOrd="0" presId="urn:microsoft.com/office/officeart/2005/8/layout/hProcess3"/>
    <dgm:cxn modelId="{951B326B-031B-4D64-B71F-B7DEEF9300B1}" type="presParOf" srcId="{DA687352-7085-427D-96CA-B0DB56126266}" destId="{1DED986F-982B-4EA2-9595-AEC87E32BF1A}" srcOrd="2" destOrd="0" presId="urn:microsoft.com/office/officeart/2005/8/layout/hProcess3"/>
    <dgm:cxn modelId="{1ACC5FD2-951B-4263-8713-8B1B9086E252}" type="presParOf" srcId="{DA687352-7085-427D-96CA-B0DB56126266}" destId="{9C762218-5CA6-44A5-8BE6-608ED2ADF7A1}" srcOrd="3" destOrd="0" presId="urn:microsoft.com/office/officeart/2005/8/layout/hProcess3"/>
    <dgm:cxn modelId="{BD42BF06-9F74-4EFB-91AF-30ACC39E8A73}" type="presParOf" srcId="{DA687352-7085-427D-96CA-B0DB56126266}" destId="{1D0C76A5-40C3-4FD3-A095-3F5DD26DC88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94236-9609-4033-866D-F4FE8A72E96C}"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ABB33-7103-4CD8-95F8-EB3B13B6FC2C}" type="slidenum">
              <a:rPr lang="en-GB" smtClean="0"/>
              <a:pPr/>
              <a:t>‹#›</a:t>
            </a:fld>
            <a:endParaRPr lang="en-GB"/>
          </a:p>
        </p:txBody>
      </p:sp>
    </p:spTree>
    <p:extLst>
      <p:ext uri="{BB962C8B-B14F-4D97-AF65-F5344CB8AC3E}">
        <p14:creationId xmlns:p14="http://schemas.microsoft.com/office/powerpoint/2010/main" val="324511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D93644-077F-4956-B1D5-3EBA3CA40389}" type="slidenum">
              <a:rPr lang="en-US" smtClean="0"/>
              <a:pPr/>
              <a:t>41</a:t>
            </a:fld>
            <a:endParaRPr lang="en-US"/>
          </a:p>
        </p:txBody>
      </p:sp>
    </p:spTree>
    <p:extLst>
      <p:ext uri="{BB962C8B-B14F-4D97-AF65-F5344CB8AC3E}">
        <p14:creationId xmlns:p14="http://schemas.microsoft.com/office/powerpoint/2010/main" val="104160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5CAD265-2065-4B0E-9AEA-32AE8F3A036B}" type="slidenum">
              <a:rPr lang="en-IN" smtClean="0"/>
              <a:pPr/>
              <a:t>45</a:t>
            </a:fld>
            <a:endParaRPr lang="en-IN"/>
          </a:p>
        </p:txBody>
      </p:sp>
    </p:spTree>
    <p:extLst>
      <p:ext uri="{BB962C8B-B14F-4D97-AF65-F5344CB8AC3E}">
        <p14:creationId xmlns:p14="http://schemas.microsoft.com/office/powerpoint/2010/main" val="106488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35436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26863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53927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420860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6"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9443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37233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1" y="2505075"/>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4" y="2505075"/>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36439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88428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6816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81610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0525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693EA-0B6A-4FFF-B59E-011291A0F661}" type="datetimeFigureOut">
              <a:rPr lang="en-GB" smtClean="0"/>
              <a:pPr/>
              <a:t>20/12/2025</a:t>
            </a:fld>
            <a:endParaRPr lang="en-GB"/>
          </a:p>
        </p:txBody>
      </p:sp>
      <p:sp>
        <p:nvSpPr>
          <p:cNvPr id="5" name="Footer Placeholder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67085-B288-4DDC-A3CC-A81A794F79BA}"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5503" y="1"/>
            <a:ext cx="1106799" cy="1165412"/>
          </a:xfrm>
          <a:prstGeom prst="rect">
            <a:avLst/>
          </a:prstGeom>
        </p:spPr>
      </p:pic>
    </p:spTree>
    <p:extLst>
      <p:ext uri="{BB962C8B-B14F-4D97-AF65-F5344CB8AC3E}">
        <p14:creationId xmlns:p14="http://schemas.microsoft.com/office/powerpoint/2010/main" val="190774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927" y="2216057"/>
            <a:ext cx="7180715" cy="2310385"/>
          </a:xfrm>
        </p:spPr>
        <p:txBody>
          <a:bodyPr>
            <a:noAutofit/>
          </a:bodyPr>
          <a:lstStyle/>
          <a:p>
            <a:r>
              <a:rPr lang="en-US" sz="6600" b="1" dirty="0">
                <a:latin typeface="+mn-lt"/>
              </a:rPr>
              <a:t/>
            </a:r>
            <a:br>
              <a:rPr lang="en-US" sz="6600" b="1" dirty="0">
                <a:latin typeface="+mn-lt"/>
              </a:rPr>
            </a:br>
            <a:r>
              <a:rPr lang="en-US" sz="6600" b="1" dirty="0">
                <a:latin typeface="+mn-lt"/>
              </a:rPr>
              <a:t/>
            </a:r>
            <a:br>
              <a:rPr lang="en-US" sz="6600" b="1" dirty="0">
                <a:latin typeface="+mn-lt"/>
              </a:rPr>
            </a:br>
            <a:r>
              <a:rPr lang="en-US" sz="6600" b="1" dirty="0">
                <a:latin typeface="+mn-lt"/>
              </a:rPr>
              <a:t/>
            </a:r>
            <a:br>
              <a:rPr lang="en-US" sz="6600" b="1" dirty="0">
                <a:latin typeface="+mn-lt"/>
              </a:rPr>
            </a:br>
            <a:r>
              <a:rPr lang="en-US" sz="6600" b="1" dirty="0">
                <a:latin typeface="+mn-lt"/>
              </a:rPr>
              <a:t/>
            </a:r>
            <a:br>
              <a:rPr lang="en-US" sz="6600" b="1" dirty="0">
                <a:latin typeface="+mn-lt"/>
              </a:rPr>
            </a:br>
            <a:r>
              <a:rPr lang="en-US" sz="6600" b="1" dirty="0">
                <a:latin typeface="+mn-lt"/>
              </a:rPr>
              <a:t/>
            </a:r>
            <a:br>
              <a:rPr lang="en-US" sz="6600" b="1" dirty="0">
                <a:latin typeface="+mn-lt"/>
              </a:rPr>
            </a:br>
            <a:r>
              <a:rPr lang="en-US" sz="6600" b="1" dirty="0">
                <a:latin typeface="+mn-lt"/>
              </a:rPr>
              <a:t/>
            </a:r>
            <a:br>
              <a:rPr lang="en-US" sz="6600" b="1" dirty="0">
                <a:latin typeface="+mn-lt"/>
              </a:rPr>
            </a:br>
            <a:r>
              <a:rPr lang="en-US" sz="5400" b="1" dirty="0">
                <a:solidFill>
                  <a:srgbClr val="00B0F0"/>
                </a:solidFill>
                <a:latin typeface="+mn-lt"/>
              </a:rPr>
              <a:t>MUSCULOSKELETAL INJURIES</a:t>
            </a:r>
            <a:endParaRPr lang="en-GB" sz="9600" dirty="0">
              <a:solidFill>
                <a:srgbClr val="00B0F0"/>
              </a:solidFill>
              <a:latin typeface="+mn-lt"/>
            </a:endParaRPr>
          </a:p>
        </p:txBody>
      </p:sp>
      <p:sp>
        <p:nvSpPr>
          <p:cNvPr id="3" name="Title 1"/>
          <p:cNvSpPr>
            <a:spLocks noGrp="1"/>
          </p:cNvSpPr>
          <p:nvPr/>
        </p:nvSpPr>
        <p:spPr>
          <a:xfrm>
            <a:off x="2401094" y="1030941"/>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Arial" pitchFamily="34" charset="0"/>
                <a:cs typeface="Arial" pitchFamily="34" charset="0"/>
              </a:rPr>
              <a:t>LESSON </a:t>
            </a:r>
            <a:r>
              <a:rPr lang="en-US" sz="4000" b="1" dirty="0" smtClean="0">
                <a:solidFill>
                  <a:srgbClr val="002060"/>
                </a:solidFill>
                <a:latin typeface="Arial" pitchFamily="34" charset="0"/>
                <a:cs typeface="Arial" pitchFamily="34" charset="0"/>
              </a:rPr>
              <a:t>-9</a:t>
            </a:r>
            <a:endParaRPr lang="en-US" sz="4000" b="1" dirty="0">
              <a:solidFill>
                <a:srgbClr val="002060"/>
              </a:solidFill>
              <a:latin typeface="Arial" pitchFamily="34" charset="0"/>
              <a:cs typeface="Arial" pitchFamily="34" charset="0"/>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17283" y="5121088"/>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324152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a:effectLst/>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368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a:effectLst/>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78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519" y="2076461"/>
            <a:ext cx="6630551" cy="3046988"/>
          </a:xfrm>
          <a:prstGeom prst="rect">
            <a:avLst/>
          </a:prstGeom>
        </p:spPr>
        <p:txBody>
          <a:bodyPr wrap="square">
            <a:spAutoFit/>
          </a:bodyPr>
          <a:lstStyle/>
          <a:p>
            <a:pPr algn="just"/>
            <a:r>
              <a:rPr lang="en-US" sz="3200" b="1" dirty="0">
                <a:solidFill>
                  <a:srgbClr val="FF0000"/>
                </a:solidFill>
              </a:rPr>
              <a:t>NOTE :</a:t>
            </a:r>
            <a:r>
              <a:rPr lang="en-US" sz="3200" b="1" dirty="0"/>
              <a:t> Treat life-threatening injuries first. It is impossible to rule out a fracture through a physical exam of the patient. Many sprains and dislocations present signs and symptoms similar to a fracture.</a:t>
            </a:r>
          </a:p>
        </p:txBody>
      </p:sp>
    </p:spTree>
    <p:extLst>
      <p:ext uri="{BB962C8B-B14F-4D97-AF65-F5344CB8AC3E}">
        <p14:creationId xmlns:p14="http://schemas.microsoft.com/office/powerpoint/2010/main" val="290778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57225"/>
            <a:ext cx="7888070" cy="5476875"/>
          </a:xfrm>
        </p:spPr>
        <p:txBody>
          <a:bodyPr>
            <a:normAutofit fontScale="85000" lnSpcReduction="20000"/>
          </a:bodyPr>
          <a:lstStyle/>
          <a:p>
            <a:pPr>
              <a:lnSpc>
                <a:spcPct val="150000"/>
              </a:lnSpc>
              <a:buFont typeface="Wingdings" panose="05000000000000000000" pitchFamily="2" charset="2"/>
              <a:buChar char="Ø"/>
            </a:pPr>
            <a:r>
              <a:rPr lang="en-US" sz="3600" b="1" u="sng" dirty="0"/>
              <a:t>DISLOCATIONS</a:t>
            </a:r>
            <a:r>
              <a:rPr lang="en-US" sz="3600" b="1" dirty="0"/>
              <a:t> : </a:t>
            </a:r>
            <a:r>
              <a:rPr lang="en-US" sz="3200" dirty="0"/>
              <a:t>Injury in which a bone is moved out of its normal position in a joint and remains that way.</a:t>
            </a:r>
          </a:p>
          <a:p>
            <a:pPr marL="0" indent="0" algn="just">
              <a:lnSpc>
                <a:spcPct val="150000"/>
              </a:lnSpc>
              <a:buNone/>
            </a:pPr>
            <a:r>
              <a:rPr lang="en-US" sz="3200" dirty="0"/>
              <a:t>	A dislocation sometimes causes the tearing of ligaments and soft tissues if stretched far beyond the normal range of motion. The shoulder, elbow, fingers, hips, and ankles are the joints most frequently affected. Signs and symptoms of dislocation are similar to those of a fracture.</a:t>
            </a:r>
          </a:p>
          <a:p>
            <a:pPr marL="0" indent="0">
              <a:buNone/>
            </a:pPr>
            <a:endParaRPr lang="en-US" sz="3200" dirty="0"/>
          </a:p>
          <a:p>
            <a:pPr>
              <a:buFont typeface="Wingdings" panose="05000000000000000000" pitchFamily="2" charset="2"/>
              <a:buChar char="Ø"/>
            </a:pPr>
            <a:endParaRPr lang="en-US" sz="3600" b="1" dirty="0"/>
          </a:p>
          <a:p>
            <a:endParaRPr lang="en-GB" dirty="0"/>
          </a:p>
        </p:txBody>
      </p:sp>
    </p:spTree>
    <p:extLst>
      <p:ext uri="{BB962C8B-B14F-4D97-AF65-F5344CB8AC3E}">
        <p14:creationId xmlns:p14="http://schemas.microsoft.com/office/powerpoint/2010/main" val="235592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085851"/>
            <a:ext cx="7888070" cy="5091113"/>
          </a:xfrm>
        </p:spPr>
        <p:txBody>
          <a:bodyPr>
            <a:normAutofit fontScale="92500" lnSpcReduction="20000"/>
          </a:bodyPr>
          <a:lstStyle/>
          <a:p>
            <a:pPr>
              <a:buFont typeface="Wingdings" panose="05000000000000000000" pitchFamily="2" charset="2"/>
              <a:buChar char="Ø"/>
            </a:pPr>
            <a:r>
              <a:rPr lang="en-US" sz="3600" b="1" u="sng" dirty="0"/>
              <a:t>SPRAIN</a:t>
            </a:r>
            <a:r>
              <a:rPr lang="en-US" sz="3600" b="1" dirty="0"/>
              <a:t> : </a:t>
            </a:r>
            <a:r>
              <a:rPr lang="en-US" sz="3200" dirty="0"/>
              <a:t>Injury in which ligaments are stretched or partially torn, commonly associated with joint injuries.</a:t>
            </a:r>
          </a:p>
          <a:p>
            <a:endParaRPr lang="en-US" sz="3200" dirty="0"/>
          </a:p>
          <a:p>
            <a:r>
              <a:rPr lang="en-US" sz="3200" dirty="0"/>
              <a:t>Do not confuse a sprain with a strain, which involves muscle injury.</a:t>
            </a:r>
          </a:p>
          <a:p>
            <a:endParaRPr lang="en-US" sz="3200" dirty="0"/>
          </a:p>
          <a:p>
            <a:pPr>
              <a:buFont typeface="Wingdings" panose="05000000000000000000" pitchFamily="2" charset="2"/>
              <a:buChar char="Ø"/>
            </a:pPr>
            <a:r>
              <a:rPr lang="en-US" sz="3900" b="1" u="sng" dirty="0"/>
              <a:t>STRAIN:</a:t>
            </a:r>
            <a:r>
              <a:rPr lang="en-US" sz="3500" dirty="0"/>
              <a:t> Injury in which a muscle, or a muscle and tendon, are over-extended.</a:t>
            </a:r>
          </a:p>
          <a:p>
            <a:endParaRPr lang="en-US" sz="3500" dirty="0"/>
          </a:p>
          <a:p>
            <a:r>
              <a:rPr lang="en-US" sz="3500" dirty="0"/>
              <a:t>Dislocation, fracture, strain and sprain may all be present in an injury.</a:t>
            </a:r>
          </a:p>
          <a:p>
            <a:pPr marL="0" indent="0">
              <a:buNone/>
            </a:pPr>
            <a:endParaRPr lang="en-US" sz="3200" dirty="0"/>
          </a:p>
          <a:p>
            <a:pPr>
              <a:buFont typeface="Wingdings" panose="05000000000000000000" pitchFamily="2" charset="2"/>
              <a:buChar char="Ø"/>
            </a:pPr>
            <a:endParaRPr lang="en-US" sz="3600" b="1" dirty="0"/>
          </a:p>
          <a:p>
            <a:endParaRPr lang="en-GB" dirty="0"/>
          </a:p>
        </p:txBody>
      </p:sp>
    </p:spTree>
    <p:extLst>
      <p:ext uri="{BB962C8B-B14F-4D97-AF65-F5344CB8AC3E}">
        <p14:creationId xmlns:p14="http://schemas.microsoft.com/office/powerpoint/2010/main" val="307951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22251"/>
            <a:ext cx="7888070" cy="1325563"/>
          </a:xfrm>
        </p:spPr>
        <p:txBody>
          <a:bodyPr>
            <a:normAutofit/>
          </a:bodyPr>
          <a:lstStyle/>
          <a:p>
            <a:pPr algn="ctr"/>
            <a:r>
              <a:rPr lang="en-US" b="1" u="sng" dirty="0">
                <a:solidFill>
                  <a:srgbClr val="FF0000"/>
                </a:solidFill>
                <a:latin typeface="+mn-lt"/>
              </a:rPr>
              <a:t>Signs and Symptoms of a</a:t>
            </a:r>
            <a:br>
              <a:rPr lang="en-US" b="1" u="sng" dirty="0">
                <a:solidFill>
                  <a:srgbClr val="FF0000"/>
                </a:solidFill>
                <a:latin typeface="+mn-lt"/>
              </a:rPr>
            </a:br>
            <a:r>
              <a:rPr lang="en-US" b="1" u="sng" dirty="0">
                <a:solidFill>
                  <a:srgbClr val="FF0000"/>
                </a:solidFill>
                <a:latin typeface="+mn-lt"/>
              </a:rPr>
              <a:t>Musculoskeletal Injury</a:t>
            </a:r>
            <a:endParaRPr lang="en-GB" u="sng" dirty="0">
              <a:solidFill>
                <a:srgbClr val="FF0000"/>
              </a:solidFill>
              <a:latin typeface="+mn-lt"/>
            </a:endParaRPr>
          </a:p>
        </p:txBody>
      </p:sp>
      <p:sp>
        <p:nvSpPr>
          <p:cNvPr id="3" name="Content Placeholder 2"/>
          <p:cNvSpPr>
            <a:spLocks noGrp="1"/>
          </p:cNvSpPr>
          <p:nvPr>
            <p:ph idx="1"/>
          </p:nvPr>
        </p:nvSpPr>
        <p:spPr>
          <a:xfrm>
            <a:off x="628759" y="1982793"/>
            <a:ext cx="7888070" cy="4351338"/>
          </a:xfrm>
        </p:spPr>
        <p:txBody>
          <a:bodyPr>
            <a:normAutofit lnSpcReduction="10000"/>
          </a:bodyPr>
          <a:lstStyle/>
          <a:p>
            <a:pPr algn="just"/>
            <a:r>
              <a:rPr lang="en-US" sz="3200" dirty="0"/>
              <a:t>Deformity or angulation: compare with opposite limb.</a:t>
            </a:r>
          </a:p>
          <a:p>
            <a:pPr algn="just">
              <a:tabLst>
                <a:tab pos="522288" algn="l"/>
                <a:tab pos="577850" algn="l"/>
              </a:tabLst>
            </a:pPr>
            <a:r>
              <a:rPr lang="en-US" sz="3200" dirty="0"/>
              <a:t>Pain and tenderness upon palpation or movement.</a:t>
            </a:r>
          </a:p>
          <a:p>
            <a:pPr algn="just"/>
            <a:r>
              <a:rPr lang="en-US" sz="3200" dirty="0"/>
              <a:t>Crepitus (grating) – a sound or feeling of broken bone ends rubbing together.</a:t>
            </a:r>
          </a:p>
          <a:p>
            <a:pPr algn="just"/>
            <a:r>
              <a:rPr lang="en-US" sz="3200" dirty="0"/>
              <a:t>Swelling.</a:t>
            </a:r>
          </a:p>
          <a:p>
            <a:pPr algn="just"/>
            <a:r>
              <a:rPr lang="en-US" sz="3200" dirty="0"/>
              <a:t>Bruising or discoloration.</a:t>
            </a:r>
          </a:p>
          <a:p>
            <a:pPr algn="just"/>
            <a:r>
              <a:rPr lang="en-US" sz="3200" dirty="0"/>
              <a:t>Exposed bone ends.</a:t>
            </a:r>
          </a:p>
          <a:p>
            <a:endParaRPr lang="en-GB" sz="3200" dirty="0"/>
          </a:p>
        </p:txBody>
      </p:sp>
      <p:sp>
        <p:nvSpPr>
          <p:cNvPr id="4" name="TextBox 3"/>
          <p:cNvSpPr txBox="1"/>
          <p:nvPr/>
        </p:nvSpPr>
        <p:spPr>
          <a:xfrm>
            <a:off x="8516829" y="644366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254831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00075"/>
            <a:ext cx="7888070" cy="5576888"/>
          </a:xfrm>
        </p:spPr>
        <p:txBody>
          <a:bodyPr>
            <a:normAutofit fontScale="92500" lnSpcReduction="20000"/>
          </a:bodyPr>
          <a:lstStyle/>
          <a:p>
            <a:pPr algn="just"/>
            <a:r>
              <a:rPr lang="en-US" sz="3200" dirty="0"/>
              <a:t>Joint locked in position – reduced motor ability or reduced ability to move a joint.</a:t>
            </a:r>
          </a:p>
          <a:p>
            <a:pPr algn="just"/>
            <a:endParaRPr lang="en-US" sz="3200" dirty="0"/>
          </a:p>
          <a:p>
            <a:pPr algn="just"/>
            <a:r>
              <a:rPr lang="en-US" sz="3200" dirty="0"/>
              <a:t>Numbness and paralysis – may occur distal to site of injury caused by bone pressing on a nerve.</a:t>
            </a:r>
          </a:p>
          <a:p>
            <a:pPr algn="just"/>
            <a:endParaRPr lang="en-US" sz="3200" dirty="0"/>
          </a:p>
          <a:p>
            <a:pPr algn="just"/>
            <a:r>
              <a:rPr lang="en-US" sz="3200" dirty="0"/>
              <a:t>Compromised circulation distal to injury evidenced by alteration in skin color, temperature, pulse or capillary refill.</a:t>
            </a:r>
          </a:p>
          <a:p>
            <a:pPr algn="just"/>
            <a:endParaRPr lang="en-US" sz="3200" dirty="0"/>
          </a:p>
          <a:p>
            <a:pPr marL="0" indent="0" algn="ctr">
              <a:buNone/>
            </a:pPr>
            <a:r>
              <a:rPr lang="en-US" sz="3200" b="1" dirty="0">
                <a:solidFill>
                  <a:srgbClr val="FF0000"/>
                </a:solidFill>
              </a:rPr>
              <a:t>NEVER INTENTIONALLY INDUCE CREPITUS. This may cause or aggravate soft tissue injury.</a:t>
            </a:r>
          </a:p>
          <a:p>
            <a:pPr algn="ctr"/>
            <a:endParaRPr lang="en-GB" b="1" dirty="0">
              <a:solidFill>
                <a:srgbClr val="FF0000"/>
              </a:solidFill>
            </a:endParaRPr>
          </a:p>
        </p:txBody>
      </p:sp>
    </p:spTree>
    <p:extLst>
      <p:ext uri="{BB962C8B-B14F-4D97-AF65-F5344CB8AC3E}">
        <p14:creationId xmlns:p14="http://schemas.microsoft.com/office/powerpoint/2010/main" val="283246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SPLINTING</a:t>
            </a:r>
            <a:endParaRPr lang="en-GB" u="sng" dirty="0">
              <a:solidFill>
                <a:srgbClr val="FF0000"/>
              </a:solidFill>
              <a:latin typeface="+mn-lt"/>
            </a:endParaRPr>
          </a:p>
        </p:txBody>
      </p:sp>
      <p:sp>
        <p:nvSpPr>
          <p:cNvPr id="3" name="Content Placeholder 2"/>
          <p:cNvSpPr>
            <a:spLocks noGrp="1"/>
          </p:cNvSpPr>
          <p:nvPr>
            <p:ph idx="1"/>
          </p:nvPr>
        </p:nvSpPr>
        <p:spPr/>
        <p:txBody>
          <a:bodyPr/>
          <a:lstStyle/>
          <a:p>
            <a:pPr algn="just"/>
            <a:r>
              <a:rPr lang="en-US" sz="3200" dirty="0"/>
              <a:t>Applying a device to stabilize any painful, swollen or deformed body part.</a:t>
            </a:r>
          </a:p>
          <a:p>
            <a:pPr algn="just"/>
            <a:endParaRPr lang="en-US" sz="3200" dirty="0"/>
          </a:p>
          <a:p>
            <a:pPr algn="just"/>
            <a:r>
              <a:rPr lang="en-US" sz="3200" dirty="0"/>
              <a:t>The primary objective of splinting is to prevent further movement of body parts. For any splint to be effective, it must immobilize adjacent joints and bone ends.</a:t>
            </a:r>
          </a:p>
          <a:p>
            <a:endParaRPr lang="en-GB" dirty="0"/>
          </a:p>
        </p:txBody>
      </p:sp>
    </p:spTree>
    <p:extLst>
      <p:ext uri="{BB962C8B-B14F-4D97-AF65-F5344CB8AC3E}">
        <p14:creationId xmlns:p14="http://schemas.microsoft.com/office/powerpoint/2010/main" val="65362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72" y="500063"/>
            <a:ext cx="7888070" cy="5048250"/>
          </a:xfrm>
        </p:spPr>
        <p:txBody>
          <a:bodyPr>
            <a:noAutofit/>
          </a:bodyPr>
          <a:lstStyle/>
          <a:p>
            <a:pPr marL="0" indent="0">
              <a:buNone/>
            </a:pPr>
            <a:r>
              <a:rPr lang="en-US" sz="3600" b="1" u="sng" dirty="0"/>
              <a:t>Reasons for splinting include:</a:t>
            </a:r>
          </a:p>
          <a:p>
            <a:pPr marL="0" indent="0">
              <a:buNone/>
            </a:pPr>
            <a:endParaRPr lang="en-US" sz="3200" b="1" u="sng" dirty="0"/>
          </a:p>
          <a:p>
            <a:pPr algn="just">
              <a:spcAft>
                <a:spcPts val="1200"/>
              </a:spcAft>
            </a:pPr>
            <a:r>
              <a:rPr lang="en-US" sz="3200" dirty="0"/>
              <a:t>To prevent motion of bone fragments or dislocated joints.</a:t>
            </a:r>
          </a:p>
          <a:p>
            <a:pPr algn="just">
              <a:spcAft>
                <a:spcPts val="1200"/>
              </a:spcAft>
            </a:pPr>
            <a:r>
              <a:rPr lang="en-US" sz="3200" dirty="0"/>
              <a:t>To reduce pain and suffering.</a:t>
            </a:r>
          </a:p>
          <a:p>
            <a:pPr algn="just">
              <a:spcAft>
                <a:spcPts val="1200"/>
              </a:spcAft>
            </a:pPr>
            <a:r>
              <a:rPr lang="en-US" sz="3200" dirty="0"/>
              <a:t>To minimize damage to soft tissues (for example, nerves, arteries , veins and muscle).</a:t>
            </a:r>
          </a:p>
          <a:p>
            <a:pPr algn="just">
              <a:spcAft>
                <a:spcPts val="1200"/>
              </a:spcAft>
            </a:pPr>
            <a:r>
              <a:rPr lang="en-US" sz="3200" dirty="0"/>
              <a:t>To prevent a closed fracture from becoming an open fracture.</a:t>
            </a:r>
          </a:p>
          <a:p>
            <a:pPr algn="just"/>
            <a:r>
              <a:rPr lang="en-US" sz="3200" dirty="0"/>
              <a:t>To minimize blood loss or shock.</a:t>
            </a:r>
          </a:p>
          <a:p>
            <a:endParaRPr lang="en-GB" sz="3200" dirty="0"/>
          </a:p>
        </p:txBody>
      </p:sp>
    </p:spTree>
    <p:extLst>
      <p:ext uri="{BB962C8B-B14F-4D97-AF65-F5344CB8AC3E}">
        <p14:creationId xmlns:p14="http://schemas.microsoft.com/office/powerpoint/2010/main" val="336816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TYPES OF SPLINTS</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nSpc>
                <a:spcPct val="150000"/>
              </a:lnSpc>
              <a:buNone/>
            </a:pPr>
            <a:r>
              <a:rPr lang="en-US" sz="3200" dirty="0"/>
              <a:t>Effective splinting may require some ingenuity. Though you may carry many types of splinting devices, many situations will require you to improvise.</a:t>
            </a:r>
          </a:p>
          <a:p>
            <a:pPr>
              <a:lnSpc>
                <a:spcPct val="150000"/>
              </a:lnSpc>
            </a:pPr>
            <a:endParaRPr lang="en-GB" dirty="0"/>
          </a:p>
        </p:txBody>
      </p:sp>
    </p:spTree>
    <p:extLst>
      <p:ext uri="{BB962C8B-B14F-4D97-AF65-F5344CB8AC3E}">
        <p14:creationId xmlns:p14="http://schemas.microsoft.com/office/powerpoint/2010/main" val="392754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9215"/>
            <a:ext cx="7888070" cy="1071191"/>
          </a:xfrm>
        </p:spPr>
        <p:txBody>
          <a:bodyPr/>
          <a:lstStyle/>
          <a:p>
            <a:pPr algn="ctr"/>
            <a:r>
              <a:rPr lang="en-US" b="1" u="sng" dirty="0">
                <a:solidFill>
                  <a:srgbClr val="FF0000"/>
                </a:solidFill>
                <a:latin typeface="+mn-lt"/>
              </a:rPr>
              <a:t>OBJECTIVES</a:t>
            </a:r>
            <a:endParaRPr lang="en-GB" u="sng" dirty="0">
              <a:solidFill>
                <a:srgbClr val="FF0000"/>
              </a:solidFill>
              <a:latin typeface="+mn-lt"/>
            </a:endParaRPr>
          </a:p>
        </p:txBody>
      </p:sp>
      <p:sp>
        <p:nvSpPr>
          <p:cNvPr id="3" name="Content Placeholder 2"/>
          <p:cNvSpPr>
            <a:spLocks noGrp="1"/>
          </p:cNvSpPr>
          <p:nvPr>
            <p:ph idx="1"/>
          </p:nvPr>
        </p:nvSpPr>
        <p:spPr>
          <a:xfrm>
            <a:off x="628759" y="955546"/>
            <a:ext cx="7888070" cy="5956244"/>
          </a:xfrm>
        </p:spPr>
        <p:txBody>
          <a:bodyPr>
            <a:noAutofit/>
          </a:bodyPr>
          <a:lstStyle/>
          <a:p>
            <a:pPr marL="0" indent="0" algn="just">
              <a:lnSpc>
                <a:spcPct val="100000"/>
              </a:lnSpc>
              <a:spcBef>
                <a:spcPts val="0"/>
              </a:spcBef>
              <a:buNone/>
            </a:pPr>
            <a:r>
              <a:rPr lang="en-US" sz="3200" dirty="0"/>
              <a:t>Upon completion of this lesson, you will be able to:</a:t>
            </a:r>
          </a:p>
          <a:p>
            <a:pPr algn="just">
              <a:lnSpc>
                <a:spcPct val="100000"/>
              </a:lnSpc>
              <a:spcBef>
                <a:spcPts val="0"/>
              </a:spcBef>
            </a:pPr>
            <a:r>
              <a:rPr lang="en-US" sz="3200" dirty="0"/>
              <a:t>Define an open fracture and closed fracture, and list four signs and symptoms.</a:t>
            </a:r>
          </a:p>
          <a:p>
            <a:pPr algn="just">
              <a:lnSpc>
                <a:spcPct val="100000"/>
              </a:lnSpc>
              <a:spcBef>
                <a:spcPts val="0"/>
              </a:spcBef>
              <a:spcAft>
                <a:spcPts val="1200"/>
              </a:spcAft>
            </a:pPr>
            <a:r>
              <a:rPr lang="en-US" sz="3200" dirty="0"/>
              <a:t>Define a dislocation, a sprain, and a strain and list four signs and symptoms.</a:t>
            </a:r>
          </a:p>
          <a:p>
            <a:pPr algn="just">
              <a:lnSpc>
                <a:spcPct val="100000"/>
              </a:lnSpc>
              <a:spcBef>
                <a:spcPts val="0"/>
              </a:spcBef>
              <a:spcAft>
                <a:spcPts val="1200"/>
              </a:spcAft>
            </a:pPr>
            <a:r>
              <a:rPr lang="en-US" sz="3200" dirty="0"/>
              <a:t>Give two reasons for immobilizing a fracture, a sprain or a strain on a patient.</a:t>
            </a:r>
          </a:p>
          <a:p>
            <a:pPr algn="just">
              <a:lnSpc>
                <a:spcPct val="100000"/>
              </a:lnSpc>
              <a:spcBef>
                <a:spcPts val="0"/>
              </a:spcBef>
            </a:pPr>
            <a:r>
              <a:rPr lang="en-US" sz="3200" dirty="0"/>
              <a:t>Demonstrate the pre-hospital treatment of fractures and dislocations of the extremities, hips and shoulder.</a:t>
            </a:r>
          </a:p>
          <a:p>
            <a:endParaRPr lang="en-GB" sz="3200" dirty="0"/>
          </a:p>
        </p:txBody>
      </p:sp>
    </p:spTree>
    <p:extLst>
      <p:ext uri="{BB962C8B-B14F-4D97-AF65-F5344CB8AC3E}">
        <p14:creationId xmlns:p14="http://schemas.microsoft.com/office/powerpoint/2010/main" val="19750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57239"/>
            <a:ext cx="7888070" cy="5419725"/>
          </a:xfrm>
        </p:spPr>
        <p:txBody>
          <a:bodyPr>
            <a:normAutofit lnSpcReduction="10000"/>
          </a:bodyPr>
          <a:lstStyle/>
          <a:p>
            <a:pPr>
              <a:buFont typeface="Wingdings" panose="05000000000000000000" pitchFamily="2" charset="2"/>
              <a:buChar char="Ø"/>
            </a:pPr>
            <a:r>
              <a:rPr lang="en-US" sz="3600" b="1" u="sng" dirty="0"/>
              <a:t>FIVE BASIC TYPES OF SPLINTS:</a:t>
            </a:r>
          </a:p>
          <a:p>
            <a:pPr>
              <a:buFont typeface="Wingdings" panose="05000000000000000000" pitchFamily="2" charset="2"/>
              <a:buChar char="Ø"/>
            </a:pPr>
            <a:endParaRPr lang="en-US" sz="3200" b="1" u="sng" dirty="0"/>
          </a:p>
          <a:p>
            <a:pPr algn="just">
              <a:lnSpc>
                <a:spcPct val="150000"/>
              </a:lnSpc>
            </a:pPr>
            <a:r>
              <a:rPr lang="en-US" sz="3200" b="1" u="sng" dirty="0"/>
              <a:t>Rigid splint</a:t>
            </a:r>
            <a:r>
              <a:rPr lang="en-US" sz="3200" dirty="0"/>
              <a:t>: Requires limb to be in anatomical position. Ideal  for long-bone injuries (for example cardboard, wood).</a:t>
            </a:r>
          </a:p>
          <a:p>
            <a:pPr algn="just">
              <a:lnSpc>
                <a:spcPct val="150000"/>
              </a:lnSpc>
            </a:pPr>
            <a:r>
              <a:rPr lang="en-US" sz="3200" b="1" u="sng" dirty="0"/>
              <a:t>Conforming splint</a:t>
            </a:r>
            <a:r>
              <a:rPr lang="en-US" sz="3200" dirty="0"/>
              <a:t>: Can be molded to different angles or surrounds the extremity (for example air or vacuum splints).</a:t>
            </a:r>
          </a:p>
          <a:p>
            <a:endParaRPr lang="en-US" sz="3200" b="1" u="sng" dirty="0"/>
          </a:p>
          <a:p>
            <a:endParaRPr lang="en-GB" dirty="0"/>
          </a:p>
        </p:txBody>
      </p:sp>
      <p:sp>
        <p:nvSpPr>
          <p:cNvPr id="4" name="TextBox 3"/>
          <p:cNvSpPr txBox="1"/>
          <p:nvPr/>
        </p:nvSpPr>
        <p:spPr>
          <a:xfrm>
            <a:off x="8516829" y="6486526"/>
            <a:ext cx="628759" cy="646331"/>
          </a:xfrm>
          <a:prstGeom prst="rect">
            <a:avLst/>
          </a:prstGeom>
          <a:noFill/>
        </p:spPr>
        <p:txBody>
          <a:bodyPr wrap="square" rtlCol="0">
            <a:spAutoFit/>
          </a:bodyPr>
          <a:lstStyle/>
          <a:p>
            <a:r>
              <a:rPr lang="en-GB" dirty="0" err="1"/>
              <a:t>Cont</a:t>
            </a:r>
            <a:r>
              <a:rPr lang="en-GB" dirty="0"/>
              <a:t>…</a:t>
            </a:r>
          </a:p>
        </p:txBody>
      </p:sp>
      <p:sp>
        <p:nvSpPr>
          <p:cNvPr id="5" name="Right Arrow 4">
            <a:hlinkClick r:id="rId2" action="ppaction://hlinksldjump"/>
          </p:cNvPr>
          <p:cNvSpPr/>
          <p:nvPr/>
        </p:nvSpPr>
        <p:spPr>
          <a:xfrm>
            <a:off x="7748743" y="2971796"/>
            <a:ext cx="482286"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3" action="ppaction://hlinksldjump"/>
          </p:cNvPr>
          <p:cNvSpPr/>
          <p:nvPr/>
        </p:nvSpPr>
        <p:spPr>
          <a:xfrm>
            <a:off x="7748743" y="5186354"/>
            <a:ext cx="482286"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099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471637"/>
            <a:ext cx="7888070" cy="5405438"/>
          </a:xfrm>
        </p:spPr>
        <p:txBody>
          <a:bodyPr>
            <a:normAutofit lnSpcReduction="10000"/>
          </a:bodyPr>
          <a:lstStyle/>
          <a:p>
            <a:pPr algn="just">
              <a:lnSpc>
                <a:spcPct val="150000"/>
              </a:lnSpc>
            </a:pPr>
            <a:r>
              <a:rPr lang="en-US" sz="3200" b="1" u="sng" dirty="0"/>
              <a:t>Traction splint: </a:t>
            </a:r>
            <a:r>
              <a:rPr lang="en-US" sz="3200" dirty="0"/>
              <a:t>Used specifically for femur fractures.</a:t>
            </a:r>
          </a:p>
          <a:p>
            <a:pPr algn="just">
              <a:lnSpc>
                <a:spcPct val="150000"/>
              </a:lnSpc>
            </a:pPr>
            <a:r>
              <a:rPr lang="en-US" sz="3200" b="1" u="sng" dirty="0"/>
              <a:t>Sling and swathe</a:t>
            </a:r>
            <a:r>
              <a:rPr lang="en-US" sz="3200" dirty="0"/>
              <a:t>: Two triangular bandages used to hold an injured arm in place against the body.</a:t>
            </a:r>
          </a:p>
          <a:p>
            <a:pPr algn="just">
              <a:lnSpc>
                <a:spcPct val="150000"/>
              </a:lnSpc>
            </a:pPr>
            <a:r>
              <a:rPr lang="en-US" sz="3200" b="1" u="sng" dirty="0"/>
              <a:t>Improvised splints</a:t>
            </a:r>
            <a:r>
              <a:rPr lang="en-US" sz="3200" dirty="0"/>
              <a:t>: a book, cardboard, pillow or blanket etc.</a:t>
            </a:r>
          </a:p>
          <a:p>
            <a:pPr>
              <a:lnSpc>
                <a:spcPct val="150000"/>
              </a:lnSpc>
            </a:pPr>
            <a:endParaRPr lang="en-GB" sz="3200" dirty="0"/>
          </a:p>
        </p:txBody>
      </p:sp>
      <p:sp>
        <p:nvSpPr>
          <p:cNvPr id="4" name="Right Arrow 3">
            <a:hlinkClick r:id="rId2" action="ppaction://hlinksldjump"/>
          </p:cNvPr>
          <p:cNvSpPr/>
          <p:nvPr/>
        </p:nvSpPr>
        <p:spPr>
          <a:xfrm>
            <a:off x="7491523" y="1771646"/>
            <a:ext cx="514439"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5741001" y="3367084"/>
            <a:ext cx="514439"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07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2862"/>
            <a:ext cx="7888070" cy="1590675"/>
          </a:xfrm>
        </p:spPr>
        <p:txBody>
          <a:bodyPr/>
          <a:lstStyle/>
          <a:p>
            <a:pPr algn="ctr"/>
            <a:r>
              <a:rPr lang="en-US" b="1" u="sng" dirty="0">
                <a:solidFill>
                  <a:srgbClr val="FF0000"/>
                </a:solidFill>
                <a:latin typeface="+mn-lt"/>
              </a:rPr>
              <a:t>GENERAL RULES FOR SPLINTING</a:t>
            </a:r>
            <a:endParaRPr lang="en-GB" u="sng" dirty="0">
              <a:solidFill>
                <a:srgbClr val="FF0000"/>
              </a:solidFill>
              <a:latin typeface="+mn-lt"/>
            </a:endParaRPr>
          </a:p>
        </p:txBody>
      </p:sp>
      <p:sp>
        <p:nvSpPr>
          <p:cNvPr id="3" name="Content Placeholder 2"/>
          <p:cNvSpPr>
            <a:spLocks noGrp="1"/>
          </p:cNvSpPr>
          <p:nvPr>
            <p:ph idx="1"/>
          </p:nvPr>
        </p:nvSpPr>
        <p:spPr>
          <a:xfrm>
            <a:off x="628759" y="1428748"/>
            <a:ext cx="7888070" cy="4691063"/>
          </a:xfrm>
        </p:spPr>
        <p:txBody>
          <a:bodyPr>
            <a:noAutofit/>
          </a:bodyPr>
          <a:lstStyle/>
          <a:p>
            <a:pPr marL="0" indent="0">
              <a:buNone/>
            </a:pPr>
            <a:r>
              <a:rPr lang="en-US" sz="3200" dirty="0"/>
              <a:t>Regardless of the method of splinting, general rules apply to all types of immobilization, as follows:</a:t>
            </a:r>
          </a:p>
          <a:p>
            <a:r>
              <a:rPr lang="en-US" sz="3200" dirty="0"/>
              <a:t>Always communicate your plans with your patient if possible.</a:t>
            </a:r>
          </a:p>
          <a:p>
            <a:pPr marL="279400" indent="-279400"/>
            <a:endParaRPr lang="en-US" sz="3200" dirty="0"/>
          </a:p>
          <a:p>
            <a:r>
              <a:rPr lang="en-US" sz="3200" dirty="0"/>
              <a:t>Before immobilizing an injured extremity, expose and control bleeding.</a:t>
            </a:r>
          </a:p>
          <a:p>
            <a:pPr marL="279400" indent="-279400"/>
            <a:endParaRPr lang="en-US" sz="3200" dirty="0"/>
          </a:p>
          <a:p>
            <a:r>
              <a:rPr lang="en-US" sz="3200" dirty="0"/>
              <a:t>Always cut away clothing around the injury site before immobilizing the joint. Remove all jewelry from the site and below it.</a:t>
            </a:r>
          </a:p>
          <a:p>
            <a:endParaRPr lang="en-GB" sz="3200" dirty="0"/>
          </a:p>
        </p:txBody>
      </p:sp>
      <p:sp>
        <p:nvSpPr>
          <p:cNvPr id="4" name="TextBox 3"/>
          <p:cNvSpPr txBox="1"/>
          <p:nvPr/>
        </p:nvSpPr>
        <p:spPr>
          <a:xfrm>
            <a:off x="8516829" y="6457949"/>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76390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89052"/>
            <a:ext cx="7888070" cy="5376863"/>
          </a:xfrm>
        </p:spPr>
        <p:txBody>
          <a:bodyPr>
            <a:noAutofit/>
          </a:bodyPr>
          <a:lstStyle/>
          <a:p>
            <a:pPr algn="just"/>
            <a:r>
              <a:rPr lang="en-US" sz="3200" dirty="0"/>
              <a:t>Assess P.M.S. (pulse, motor function and sensation).</a:t>
            </a:r>
          </a:p>
          <a:p>
            <a:pPr algn="just"/>
            <a:endParaRPr lang="en-US" sz="3200" dirty="0"/>
          </a:p>
          <a:p>
            <a:pPr algn="just"/>
            <a:r>
              <a:rPr lang="en-US" sz="3200" dirty="0"/>
              <a:t>If limb is severely deformed or distal circulation is compromised (cyanosis distal to fracture site or no distal pulse), align the bone with gentle traction (pulling). If pain or crepitus worsens, discontinue.</a:t>
            </a:r>
          </a:p>
          <a:p>
            <a:pPr algn="just"/>
            <a:endParaRPr lang="en-US" sz="3200" dirty="0"/>
          </a:p>
          <a:p>
            <a:pPr algn="just"/>
            <a:r>
              <a:rPr lang="en-US" sz="3200" dirty="0"/>
              <a:t>Do not attempt to push protruding bone ends back into place. However, when realigning, they may slip back into place. Make a note if this occurs.</a:t>
            </a:r>
          </a:p>
          <a:p>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5111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271587"/>
            <a:ext cx="7888070" cy="4905375"/>
          </a:xfrm>
        </p:spPr>
        <p:txBody>
          <a:bodyPr>
            <a:normAutofit/>
          </a:bodyPr>
          <a:lstStyle/>
          <a:p>
            <a:pPr algn="just"/>
            <a:r>
              <a:rPr lang="en-US" sz="3200" dirty="0"/>
              <a:t>For patient comfort and proper immobilization, pad voids between the body and the splint, since many rigid splints do not conform to body curves.</a:t>
            </a:r>
          </a:p>
          <a:p>
            <a:pPr algn="just"/>
            <a:endParaRPr lang="en-US" sz="3200" dirty="0"/>
          </a:p>
          <a:p>
            <a:pPr algn="just"/>
            <a:r>
              <a:rPr lang="en-US" sz="3200" dirty="0"/>
              <a:t>Pad a splint before applying it.</a:t>
            </a:r>
          </a:p>
          <a:p>
            <a:pPr algn="just"/>
            <a:endParaRPr lang="en-US" sz="3200" dirty="0"/>
          </a:p>
          <a:p>
            <a:pPr algn="just"/>
            <a:r>
              <a:rPr lang="en-US" sz="3200" dirty="0"/>
              <a:t>If a joint is injured, immobilize it and the bones above and below.</a:t>
            </a:r>
          </a:p>
          <a:p>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95157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Administrator\Desktop\b\DSC00006.JPG"/>
          <p:cNvPicPr>
            <a:picLocks noChangeAspect="1" noChangeArrowheads="1"/>
          </p:cNvPicPr>
          <p:nvPr/>
        </p:nvPicPr>
        <p:blipFill>
          <a:blip r:embed="rId2"/>
          <a:srcRect/>
          <a:stretch>
            <a:fillRect/>
          </a:stretch>
        </p:blipFill>
        <p:spPr bwMode="auto">
          <a:xfrm>
            <a:off x="1143200" y="0"/>
            <a:ext cx="6814742"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34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Documents and Settings\Administrator\Desktop\a\DSC00007.JPG"/>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17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28663"/>
            <a:ext cx="7888070" cy="5448300"/>
          </a:xfrm>
        </p:spPr>
        <p:txBody>
          <a:bodyPr>
            <a:noAutofit/>
          </a:bodyPr>
          <a:lstStyle/>
          <a:p>
            <a:r>
              <a:rPr lang="en-US" sz="3200" b="1" dirty="0"/>
              <a:t>AVOID TUNNEL VISION </a:t>
            </a:r>
            <a:r>
              <a:rPr lang="en-US" sz="3200" dirty="0"/>
              <a:t>: Do not over-splint the patient — in multisystem trauma patients, do not be distracted from life-threatening injuries by the gross appearance of non-critical injuries.</a:t>
            </a:r>
          </a:p>
          <a:p>
            <a:pPr marL="392113" algn="just"/>
            <a:endParaRPr lang="en-US" sz="3200" dirty="0"/>
          </a:p>
          <a:p>
            <a:pPr algn="just"/>
            <a:r>
              <a:rPr lang="en-US" sz="3200" dirty="0"/>
              <a:t>Securing the patient to a long backboard supports and splints every bone and joint in one step without wasting time.</a:t>
            </a:r>
          </a:p>
          <a:p>
            <a:pPr algn="just"/>
            <a:endParaRPr lang="en-US" sz="3200" dirty="0"/>
          </a:p>
          <a:p>
            <a:pPr algn="just"/>
            <a:r>
              <a:rPr lang="en-US" sz="3200" dirty="0"/>
              <a:t>Be flexible while splinting. Keep in mind patient’s comfort and principles of splinting.</a:t>
            </a:r>
          </a:p>
          <a:p>
            <a:endParaRPr lang="en-US" sz="3200" dirty="0">
              <a:solidFill>
                <a:srgbClr val="C00000"/>
              </a:solidFill>
            </a:endParaRPr>
          </a:p>
          <a:p>
            <a:endParaRPr lang="en-GB" sz="3200" dirty="0"/>
          </a:p>
        </p:txBody>
      </p:sp>
    </p:spTree>
    <p:extLst>
      <p:ext uri="{BB962C8B-B14F-4D97-AF65-F5344CB8AC3E}">
        <p14:creationId xmlns:p14="http://schemas.microsoft.com/office/powerpoint/2010/main" val="256819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50854"/>
            <a:ext cx="7888070" cy="1325563"/>
          </a:xfrm>
        </p:spPr>
        <p:txBody>
          <a:bodyPr>
            <a:normAutofit fontScale="90000"/>
          </a:bodyPr>
          <a:lstStyle/>
          <a:p>
            <a:pPr algn="ctr">
              <a:spcAft>
                <a:spcPts val="1200"/>
              </a:spcAft>
            </a:pPr>
            <a:r>
              <a:rPr lang="en-US" sz="4900" b="1" u="sng" dirty="0">
                <a:solidFill>
                  <a:srgbClr val="FF0000"/>
                </a:solidFill>
                <a:latin typeface="+mn-lt"/>
              </a:rPr>
              <a:t>Pre-hospital Treatment for Suspected Fractures, Dislocations or Sprains</a:t>
            </a:r>
            <a:r>
              <a:rPr lang="en-US" b="1" dirty="0">
                <a:solidFill>
                  <a:srgbClr val="C00000"/>
                </a:solidFill>
              </a:rPr>
              <a:t/>
            </a:r>
            <a:br>
              <a:rPr lang="en-US" b="1" dirty="0">
                <a:solidFill>
                  <a:srgbClr val="C00000"/>
                </a:solidFill>
              </a:rPr>
            </a:br>
            <a:endParaRPr lang="en-GB" dirty="0"/>
          </a:p>
        </p:txBody>
      </p:sp>
      <p:sp>
        <p:nvSpPr>
          <p:cNvPr id="3" name="Content Placeholder 2"/>
          <p:cNvSpPr>
            <a:spLocks noGrp="1"/>
          </p:cNvSpPr>
          <p:nvPr>
            <p:ph idx="1"/>
          </p:nvPr>
        </p:nvSpPr>
        <p:spPr>
          <a:xfrm>
            <a:off x="628759" y="1776415"/>
            <a:ext cx="7888070" cy="4710109"/>
          </a:xfrm>
        </p:spPr>
        <p:txBody>
          <a:bodyPr>
            <a:noAutofit/>
          </a:bodyPr>
          <a:lstStyle/>
          <a:p>
            <a:pPr>
              <a:spcBef>
                <a:spcPts val="1800"/>
              </a:spcBef>
            </a:pPr>
            <a:r>
              <a:rPr lang="en-US" sz="3200" dirty="0"/>
              <a:t>Examining involves use of your senses and skills of inspection (looking), palpation (feeling) and auscultation (listening). Use universal precautions and secure the scene.</a:t>
            </a:r>
          </a:p>
          <a:p>
            <a:pPr marL="0" indent="0">
              <a:buNone/>
            </a:pPr>
            <a:endParaRPr lang="en-US" sz="3200" dirty="0"/>
          </a:p>
          <a:p>
            <a:pPr marL="514350" indent="-514350">
              <a:spcAft>
                <a:spcPts val="2400"/>
              </a:spcAft>
              <a:buAutoNum type="arabicParenR"/>
            </a:pPr>
            <a:r>
              <a:rPr lang="en-US" sz="3200" dirty="0"/>
              <a:t>Perform initial assessment.</a:t>
            </a:r>
          </a:p>
          <a:p>
            <a:pPr lvl="1"/>
            <a:r>
              <a:rPr lang="en-US" sz="3200" dirty="0"/>
              <a:t>Identify and treat life-threatening problems.</a:t>
            </a:r>
          </a:p>
          <a:p>
            <a:pPr lvl="1"/>
            <a:r>
              <a:rPr lang="en-US" sz="3200" dirty="0"/>
              <a:t>Do not be distracted by dramatic-looking injuries.</a:t>
            </a:r>
          </a:p>
          <a:p>
            <a:pPr lvl="1"/>
            <a:r>
              <a:rPr lang="en-US" sz="3200" dirty="0"/>
              <a:t>Remember cervical collar and oxygen, if necessary</a:t>
            </a:r>
          </a:p>
          <a:p>
            <a:pPr marL="0" indent="0">
              <a:buNone/>
            </a:pPr>
            <a:endParaRPr lang="en-US" sz="3200" dirty="0"/>
          </a:p>
          <a:p>
            <a:endParaRPr lang="en-GB" sz="3200" dirty="0"/>
          </a:p>
        </p:txBody>
      </p:sp>
      <p:sp>
        <p:nvSpPr>
          <p:cNvPr id="5" name="TextBox 4"/>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17532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87" y="242888"/>
            <a:ext cx="8263181" cy="5934074"/>
          </a:xfrm>
        </p:spPr>
        <p:txBody>
          <a:bodyPr>
            <a:noAutofit/>
          </a:bodyPr>
          <a:lstStyle/>
          <a:p>
            <a:pPr marL="442913" indent="-442913">
              <a:lnSpc>
                <a:spcPct val="100000"/>
              </a:lnSpc>
              <a:buNone/>
            </a:pPr>
            <a:r>
              <a:rPr lang="en-US" sz="3200" dirty="0"/>
              <a:t>2)  Perform a physical exam. You can use the mnemonic     “D.O.T.S.” to guide your exam as you look for signs and     symptoms of injuries.</a:t>
            </a:r>
          </a:p>
          <a:p>
            <a:endParaRPr lang="en-US" sz="3200" dirty="0"/>
          </a:p>
          <a:p>
            <a:pPr lvl="1">
              <a:lnSpc>
                <a:spcPct val="100000"/>
              </a:lnSpc>
              <a:spcAft>
                <a:spcPts val="1800"/>
              </a:spcAft>
            </a:pPr>
            <a:r>
              <a:rPr lang="en-US" sz="3200" dirty="0"/>
              <a:t>Check for visible deformities. Check all joints and bones through entire length of body.</a:t>
            </a:r>
          </a:p>
          <a:p>
            <a:pPr lvl="1">
              <a:spcAft>
                <a:spcPts val="1800"/>
              </a:spcAft>
            </a:pPr>
            <a:r>
              <a:rPr lang="en-US" sz="3200" dirty="0"/>
              <a:t>Check for open injuries, common with extremity injuries.</a:t>
            </a:r>
          </a:p>
          <a:p>
            <a:pPr lvl="1">
              <a:spcAft>
                <a:spcPts val="1800"/>
              </a:spcAft>
            </a:pPr>
            <a:r>
              <a:rPr lang="en-US" sz="3200" dirty="0"/>
              <a:t>Palpate for tenderness, which may underlie injury without deformity.</a:t>
            </a:r>
          </a:p>
          <a:p>
            <a:pPr lvl="1"/>
            <a:r>
              <a:rPr lang="en-US" sz="3200" dirty="0"/>
              <a:t>Check for swelling and discoloration.</a:t>
            </a:r>
          </a:p>
          <a:p>
            <a:endParaRPr lang="en-GB"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28706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0641"/>
            <a:ext cx="7888070" cy="1325563"/>
          </a:xfrm>
        </p:spPr>
        <p:txBody>
          <a:bodyPr/>
          <a:lstStyle/>
          <a:p>
            <a:pPr algn="ctr"/>
            <a:r>
              <a:rPr lang="en-US" b="1" u="sng" dirty="0">
                <a:solidFill>
                  <a:srgbClr val="FF0000"/>
                </a:solidFill>
                <a:latin typeface="+mn-lt"/>
              </a:rPr>
              <a:t>THE SKELETAL SYSTEM</a:t>
            </a:r>
            <a:endParaRPr lang="en-GB" u="sng" dirty="0">
              <a:solidFill>
                <a:srgbClr val="FF0000"/>
              </a:solidFill>
              <a:latin typeface="+mn-lt"/>
            </a:endParaRPr>
          </a:p>
        </p:txBody>
      </p:sp>
      <p:sp>
        <p:nvSpPr>
          <p:cNvPr id="3" name="Content Placeholder 2"/>
          <p:cNvSpPr>
            <a:spLocks noGrp="1"/>
          </p:cNvSpPr>
          <p:nvPr>
            <p:ph idx="1"/>
          </p:nvPr>
        </p:nvSpPr>
        <p:spPr>
          <a:xfrm>
            <a:off x="628759" y="1304922"/>
            <a:ext cx="7888070" cy="4872041"/>
          </a:xfrm>
        </p:spPr>
        <p:txBody>
          <a:bodyPr>
            <a:noAutofit/>
          </a:bodyPr>
          <a:lstStyle/>
          <a:p>
            <a:pPr marL="0" indent="0" algn="just">
              <a:buNone/>
            </a:pPr>
            <a:r>
              <a:rPr lang="en-US" sz="3200" dirty="0"/>
              <a:t>The adult skeleton is composed of 206 bones. The human skeleton consists of two main divisions, </a:t>
            </a:r>
            <a:r>
              <a:rPr lang="en-US" sz="3200" b="1" dirty="0"/>
              <a:t>the axial skeleton </a:t>
            </a:r>
            <a:r>
              <a:rPr lang="en-US" sz="3200" dirty="0"/>
              <a:t>and </a:t>
            </a:r>
            <a:r>
              <a:rPr lang="en-US" sz="3200" b="1" dirty="0"/>
              <a:t>the appendicular skeleton</a:t>
            </a:r>
            <a:r>
              <a:rPr lang="en-US" sz="3200" dirty="0"/>
              <a:t>.</a:t>
            </a:r>
          </a:p>
          <a:p>
            <a:pPr marL="0" indent="0" algn="just">
              <a:buNone/>
            </a:pPr>
            <a:endParaRPr lang="en-US" sz="3200" dirty="0"/>
          </a:p>
          <a:p>
            <a:pPr marL="0" indent="0">
              <a:buNone/>
            </a:pPr>
            <a:r>
              <a:rPr lang="en-US" sz="3200" u="sng" dirty="0"/>
              <a:t>Functions of the skeletal system</a:t>
            </a:r>
            <a:r>
              <a:rPr lang="en-US" sz="3200" dirty="0"/>
              <a:t>:-</a:t>
            </a:r>
          </a:p>
          <a:p>
            <a:r>
              <a:rPr lang="en-US" sz="3200" dirty="0"/>
              <a:t>Provides a framework for the body.</a:t>
            </a:r>
          </a:p>
          <a:p>
            <a:r>
              <a:rPr lang="en-US" sz="3200" dirty="0"/>
              <a:t>Protects vital organs.</a:t>
            </a:r>
          </a:p>
          <a:p>
            <a:r>
              <a:rPr lang="en-US" sz="3200" dirty="0"/>
              <a:t>Provides for body movement.</a:t>
            </a:r>
          </a:p>
          <a:p>
            <a:r>
              <a:rPr lang="en-US" sz="3200" dirty="0"/>
              <a:t>Produces red blood cells.</a:t>
            </a:r>
          </a:p>
          <a:p>
            <a:endParaRPr lang="en-GB" sz="3200" dirty="0"/>
          </a:p>
        </p:txBody>
      </p:sp>
      <p:sp>
        <p:nvSpPr>
          <p:cNvPr id="4" name="Right Arrow 3">
            <a:hlinkClick r:id="rId2" action="ppaction://hlinksldjump"/>
          </p:cNvPr>
          <p:cNvSpPr/>
          <p:nvPr/>
        </p:nvSpPr>
        <p:spPr>
          <a:xfrm>
            <a:off x="4276277" y="2285997"/>
            <a:ext cx="589461"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59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00074"/>
            <a:ext cx="7955947" cy="5343526"/>
          </a:xfrm>
        </p:spPr>
        <p:txBody>
          <a:bodyPr>
            <a:noAutofit/>
          </a:bodyPr>
          <a:lstStyle/>
          <a:p>
            <a:r>
              <a:rPr lang="en-US" sz="3200" dirty="0"/>
              <a:t>For extremity injuries, always assess for </a:t>
            </a:r>
            <a:r>
              <a:rPr lang="en-US" sz="3200" b="1" dirty="0"/>
              <a:t>distal pulse, motor function and sensation of (P.M.S.)</a:t>
            </a:r>
            <a:r>
              <a:rPr lang="en-US" sz="3200" dirty="0"/>
              <a:t>, before and after splinting.</a:t>
            </a:r>
          </a:p>
          <a:p>
            <a:pPr algn="just"/>
            <a:endParaRPr lang="en-US" sz="3200" dirty="0"/>
          </a:p>
          <a:p>
            <a:pPr algn="just">
              <a:spcAft>
                <a:spcPts val="1200"/>
              </a:spcAft>
            </a:pPr>
            <a:r>
              <a:rPr lang="en-US" sz="3200" b="1" dirty="0"/>
              <a:t>Pulse</a:t>
            </a:r>
            <a:r>
              <a:rPr lang="en-US" sz="3200" dirty="0"/>
              <a:t>: Radial in upper extremity injuries,  </a:t>
            </a:r>
            <a:r>
              <a:rPr lang="en-US" sz="3200" dirty="0" err="1"/>
              <a:t>dorsalis</a:t>
            </a:r>
            <a:r>
              <a:rPr lang="en-US" sz="3200" dirty="0"/>
              <a:t> </a:t>
            </a:r>
            <a:r>
              <a:rPr lang="en-US" sz="3200" dirty="0" err="1"/>
              <a:t>pedis</a:t>
            </a:r>
            <a:r>
              <a:rPr lang="en-US" sz="3200" dirty="0"/>
              <a:t> (top of foot) or posterior </a:t>
            </a:r>
            <a:r>
              <a:rPr lang="en-US" sz="3200" dirty="0" err="1"/>
              <a:t>tibial</a:t>
            </a:r>
            <a:r>
              <a:rPr lang="en-US" sz="3200" dirty="0"/>
              <a:t> pulse (back of ankles, medially) for lower extremities.</a:t>
            </a:r>
          </a:p>
          <a:p>
            <a:pPr algn="just">
              <a:spcAft>
                <a:spcPts val="1800"/>
              </a:spcAft>
            </a:pPr>
            <a:r>
              <a:rPr lang="en-US" sz="3200" b="1" dirty="0"/>
              <a:t>Motor function</a:t>
            </a:r>
            <a:r>
              <a:rPr lang="en-US" sz="3200" dirty="0"/>
              <a:t>: check patient’s ability to move, such as wiggling toes or fingers (movement indicates intact nerves).</a:t>
            </a:r>
          </a:p>
          <a:p>
            <a:pPr algn="just"/>
            <a:r>
              <a:rPr lang="en-US" sz="3200" b="1" dirty="0"/>
              <a:t>Sensation</a:t>
            </a:r>
            <a:r>
              <a:rPr lang="en-US" sz="3200" dirty="0"/>
              <a:t>: Gently squeeze or pinch the finger of the extremity then the other, asking if patient can feel your touch.</a:t>
            </a:r>
          </a:p>
          <a:p>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46891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42939"/>
            <a:ext cx="7888070" cy="5534025"/>
          </a:xfrm>
        </p:spPr>
        <p:txBody>
          <a:bodyPr>
            <a:normAutofit fontScale="92500" lnSpcReduction="10000"/>
          </a:bodyPr>
          <a:lstStyle/>
          <a:p>
            <a:pPr marL="542925" indent="-542925" algn="just">
              <a:lnSpc>
                <a:spcPct val="150000"/>
              </a:lnSpc>
              <a:buNone/>
            </a:pPr>
            <a:r>
              <a:rPr lang="en-US" sz="3200" dirty="0"/>
              <a:t>3) Stabilize the injury. After completing a physical exam, secure injury site providing manual stabilization. Do not release manual stabilization of an injured extremity until it is properly and completely immobilized.</a:t>
            </a:r>
          </a:p>
          <a:p>
            <a:pPr algn="just">
              <a:lnSpc>
                <a:spcPct val="150000"/>
              </a:lnSpc>
            </a:pPr>
            <a:endParaRPr lang="en-US" sz="3200" dirty="0"/>
          </a:p>
          <a:p>
            <a:pPr marL="628650" indent="-628650" algn="just">
              <a:lnSpc>
                <a:spcPct val="150000"/>
              </a:lnSpc>
              <a:buNone/>
            </a:pPr>
            <a:r>
              <a:rPr lang="en-US" sz="3200" dirty="0"/>
              <a:t>4)  Expose the injury. Cut away clothing and remove jewelry before swelling occurs.</a:t>
            </a:r>
          </a:p>
          <a:p>
            <a:endParaRPr lang="en-GB" sz="3200" dirty="0"/>
          </a:p>
        </p:txBody>
      </p:sp>
      <p:sp>
        <p:nvSpPr>
          <p:cNvPr id="5" name="TextBox 4"/>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69477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71513"/>
            <a:ext cx="7888070" cy="5491163"/>
          </a:xfrm>
        </p:spPr>
        <p:txBody>
          <a:bodyPr>
            <a:normAutofit fontScale="92500" lnSpcReduction="10000"/>
          </a:bodyPr>
          <a:lstStyle/>
          <a:p>
            <a:pPr marL="442913" indent="-442913" algn="just">
              <a:lnSpc>
                <a:spcPct val="150000"/>
              </a:lnSpc>
              <a:buNone/>
            </a:pPr>
            <a:r>
              <a:rPr lang="en-US" sz="3200" dirty="0"/>
              <a:t>5) Treat open wounds and control bleeding. Cover with a clean or sterile dressing, avoid direct pressure over broken bone ends. Use pressure points as needed if bone ends protrude from injury, use caution not to allow bone ends to reenter wound.</a:t>
            </a:r>
          </a:p>
          <a:p>
            <a:pPr algn="just">
              <a:lnSpc>
                <a:spcPct val="150000"/>
              </a:lnSpc>
            </a:pPr>
            <a:endParaRPr lang="en-US" sz="3200" dirty="0"/>
          </a:p>
          <a:p>
            <a:pPr marL="0" indent="0" algn="just">
              <a:lnSpc>
                <a:spcPct val="150000"/>
              </a:lnSpc>
              <a:buNone/>
            </a:pPr>
            <a:r>
              <a:rPr lang="en-US" sz="3200" dirty="0"/>
              <a:t>6) Prepare your splinting materials.</a:t>
            </a:r>
          </a:p>
          <a:p>
            <a:pPr algn="just">
              <a:lnSpc>
                <a:spcPct val="150000"/>
              </a:lnSpc>
            </a:pPr>
            <a:endParaRPr lang="en-US"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813271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71480"/>
            <a:ext cx="7888070" cy="5905500"/>
          </a:xfrm>
        </p:spPr>
        <p:txBody>
          <a:bodyPr>
            <a:noAutofit/>
          </a:bodyPr>
          <a:lstStyle/>
          <a:p>
            <a:pPr marL="0" indent="0" algn="just">
              <a:spcAft>
                <a:spcPts val="1200"/>
              </a:spcAft>
              <a:buNone/>
            </a:pPr>
            <a:r>
              <a:rPr lang="en-US" sz="3200" dirty="0"/>
              <a:t>7) Carefully splint individual injuries.</a:t>
            </a:r>
          </a:p>
          <a:p>
            <a:pPr lvl="1" algn="just">
              <a:lnSpc>
                <a:spcPct val="100000"/>
              </a:lnSpc>
            </a:pPr>
            <a:r>
              <a:rPr lang="en-US" sz="3200" dirty="0"/>
              <a:t>Measure or adjust the splint into position, maintain manual stabilization as appropriate during splinting until procedure is complete.</a:t>
            </a:r>
          </a:p>
          <a:p>
            <a:pPr lvl="1" algn="just">
              <a:lnSpc>
                <a:spcPct val="100000"/>
              </a:lnSpc>
            </a:pPr>
            <a:r>
              <a:rPr lang="en-US" sz="3200" dirty="0"/>
              <a:t>Apply and secure to adjacent joints and injury site.</a:t>
            </a:r>
          </a:p>
          <a:p>
            <a:pPr lvl="1" algn="just">
              <a:lnSpc>
                <a:spcPct val="100000"/>
              </a:lnSpc>
              <a:spcAft>
                <a:spcPts val="1200"/>
              </a:spcAft>
            </a:pPr>
            <a:r>
              <a:rPr lang="en-US" sz="3200" dirty="0"/>
              <a:t>Be careful not to restrict circulation.</a:t>
            </a:r>
          </a:p>
          <a:p>
            <a:pPr marL="0" indent="0" algn="just">
              <a:spcAft>
                <a:spcPts val="1200"/>
              </a:spcAft>
              <a:buNone/>
            </a:pPr>
            <a:r>
              <a:rPr lang="en-US" sz="3200" dirty="0"/>
              <a:t>8) Reassess pulse, motor function and sensation.</a:t>
            </a:r>
          </a:p>
          <a:p>
            <a:pPr marL="442913" indent="-442913" algn="just">
              <a:spcAft>
                <a:spcPts val="1200"/>
              </a:spcAft>
              <a:buNone/>
            </a:pPr>
            <a:r>
              <a:rPr lang="en-US" sz="3200" dirty="0"/>
              <a:t>9) Apply cold packs or ice to injury site to reduce pain and swelling.</a:t>
            </a:r>
          </a:p>
          <a:p>
            <a:pPr marL="442913" indent="-442913" algn="just">
              <a:buNone/>
            </a:pPr>
            <a:r>
              <a:rPr lang="en-US" sz="3200" dirty="0"/>
              <a:t>10) Treat for shock.</a:t>
            </a:r>
          </a:p>
          <a:p>
            <a:endParaRPr lang="en-GB" sz="3200" dirty="0"/>
          </a:p>
        </p:txBody>
      </p:sp>
    </p:spTree>
    <p:extLst>
      <p:ext uri="{BB962C8B-B14F-4D97-AF65-F5344CB8AC3E}">
        <p14:creationId xmlns:p14="http://schemas.microsoft.com/office/powerpoint/2010/main" val="298125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700088"/>
            <a:ext cx="7888070" cy="2987491"/>
          </a:xfrm>
        </p:spPr>
        <p:txBody>
          <a:bodyPr>
            <a:noAutofit/>
          </a:bodyPr>
          <a:lstStyle/>
          <a:p>
            <a:pPr algn="ctr"/>
            <a:r>
              <a:rPr lang="en-US" b="1" u="sng" dirty="0">
                <a:solidFill>
                  <a:srgbClr val="FF0000"/>
                </a:solidFill>
                <a:latin typeface="+mn-lt"/>
              </a:rPr>
              <a:t>Pre-hospital Treatment for Specific</a:t>
            </a:r>
            <a:br>
              <a:rPr lang="en-US" b="1" u="sng" dirty="0">
                <a:solidFill>
                  <a:srgbClr val="FF0000"/>
                </a:solidFill>
                <a:latin typeface="+mn-lt"/>
              </a:rPr>
            </a:br>
            <a:r>
              <a:rPr lang="en-US" b="1" u="sng" dirty="0">
                <a:solidFill>
                  <a:srgbClr val="FF0000"/>
                </a:solidFill>
                <a:latin typeface="+mn-lt"/>
              </a:rPr>
              <a:t>Injuries and Application of Splints</a:t>
            </a:r>
            <a:endParaRPr lang="en-GB" u="sng" dirty="0">
              <a:solidFill>
                <a:srgbClr val="FF0000"/>
              </a:solidFill>
              <a:latin typeface="+mn-lt"/>
            </a:endParaRPr>
          </a:p>
        </p:txBody>
      </p:sp>
      <p:sp>
        <p:nvSpPr>
          <p:cNvPr id="3" name="Content Placeholder 2"/>
          <p:cNvSpPr>
            <a:spLocks noGrp="1"/>
          </p:cNvSpPr>
          <p:nvPr>
            <p:ph idx="1"/>
          </p:nvPr>
        </p:nvSpPr>
        <p:spPr>
          <a:xfrm>
            <a:off x="628759" y="3746828"/>
            <a:ext cx="7888070" cy="1585912"/>
          </a:xfrm>
        </p:spPr>
        <p:txBody>
          <a:bodyPr/>
          <a:lstStyle/>
          <a:p>
            <a:pPr marL="0" indent="0" algn="ctr">
              <a:buNone/>
            </a:pPr>
            <a:r>
              <a:rPr lang="en-US" sz="3200" b="1" dirty="0">
                <a:solidFill>
                  <a:srgbClr val="7030A0"/>
                </a:solidFill>
              </a:rPr>
              <a:t>IMPORTANT:</a:t>
            </a:r>
            <a:r>
              <a:rPr lang="en-US" sz="3200" b="1" dirty="0"/>
              <a:t> Always reassess pulse, motor function and sensation before and after splinting.</a:t>
            </a:r>
          </a:p>
          <a:p>
            <a:endParaRPr lang="en-GB" dirty="0"/>
          </a:p>
        </p:txBody>
      </p:sp>
    </p:spTree>
    <p:extLst>
      <p:ext uri="{BB962C8B-B14F-4D97-AF65-F5344CB8AC3E}">
        <p14:creationId xmlns:p14="http://schemas.microsoft.com/office/powerpoint/2010/main" val="3515430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68798" y="1780654"/>
          <a:ext cx="78880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280171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4" y="365126"/>
            <a:ext cx="8544393" cy="1325563"/>
          </a:xfrm>
        </p:spPr>
        <p:txBody>
          <a:bodyPr>
            <a:normAutofit fontScale="90000"/>
          </a:bodyPr>
          <a:lstStyle/>
          <a:p>
            <a:pPr lvl="0"/>
            <a:r>
              <a:rPr lang="en-US" sz="4000" b="1" u="sng" dirty="0"/>
              <a:t>SPLINTING THE UPPER EXTREMITIES</a:t>
            </a:r>
            <a:r>
              <a:rPr lang="en-GB" b="1" u="sng" dirty="0"/>
              <a:t/>
            </a:r>
            <a:br>
              <a:rPr lang="en-GB" b="1" u="sng" dirty="0"/>
            </a:br>
            <a:endParaRPr lang="en-US" dirty="0"/>
          </a:p>
        </p:txBody>
      </p:sp>
      <p:sp>
        <p:nvSpPr>
          <p:cNvPr id="6" name="Rectangle 5"/>
          <p:cNvSpPr/>
          <p:nvPr/>
        </p:nvSpPr>
        <p:spPr>
          <a:xfrm>
            <a:off x="981540" y="1484026"/>
            <a:ext cx="6462979" cy="7345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84480" rIns="0" bIns="284480" numCol="1" spcCol="1270" anchor="ctr" anchorCtr="0">
            <a:noAutofit/>
          </a:bodyPr>
          <a:lstStyle/>
          <a:p>
            <a:pPr lvl="0" algn="l" defTabSz="1244600" rtl="0">
              <a:lnSpc>
                <a:spcPct val="90000"/>
              </a:lnSpc>
              <a:spcBef>
                <a:spcPct val="0"/>
              </a:spcBef>
              <a:spcAft>
                <a:spcPct val="35000"/>
              </a:spcAft>
            </a:pPr>
            <a:r>
              <a:rPr lang="en-US" sz="3200" b="1" kern="1200" dirty="0"/>
              <a:t>1) </a:t>
            </a:r>
            <a:r>
              <a:rPr lang="en-US" sz="3200" b="1" u="sng" kern="1200" dirty="0"/>
              <a:t>Shoulder and clavicle</a:t>
            </a:r>
            <a:endParaRPr lang="en-US" sz="3200" kern="1200" dirty="0"/>
          </a:p>
        </p:txBody>
      </p:sp>
      <p:sp>
        <p:nvSpPr>
          <p:cNvPr id="8" name="Rectangle 7"/>
          <p:cNvSpPr/>
          <p:nvPr/>
        </p:nvSpPr>
        <p:spPr>
          <a:xfrm>
            <a:off x="1341304" y="3060595"/>
            <a:ext cx="6462979" cy="2445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161422" y="2428412"/>
            <a:ext cx="6462979" cy="3512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022350" rtl="0">
              <a:lnSpc>
                <a:spcPct val="90000"/>
              </a:lnSpc>
              <a:spcBef>
                <a:spcPct val="0"/>
              </a:spcBef>
              <a:spcAft>
                <a:spcPct val="15000"/>
              </a:spcAft>
              <a:buChar char="••"/>
            </a:pPr>
            <a:r>
              <a:rPr lang="en-US" sz="3200" b="1" kern="1200" dirty="0"/>
              <a:t>Signs and symptoms</a:t>
            </a:r>
            <a:r>
              <a:rPr lang="en-US" sz="3200" kern="1200" dirty="0"/>
              <a:t>: Shoulder appears to be “dropped,” deformity (asymmetry), pain. </a:t>
            </a:r>
          </a:p>
          <a:p>
            <a:pPr marL="228600" lvl="1" indent="-228600" algn="l" defTabSz="1022350" rtl="0">
              <a:lnSpc>
                <a:spcPct val="90000"/>
              </a:lnSpc>
              <a:spcBef>
                <a:spcPct val="0"/>
              </a:spcBef>
              <a:spcAft>
                <a:spcPct val="15000"/>
              </a:spcAft>
              <a:buChar char="••"/>
            </a:pPr>
            <a:endParaRPr lang="en-US" sz="3200" kern="1200" dirty="0"/>
          </a:p>
          <a:p>
            <a:pPr marL="228600" lvl="1" indent="-228600" algn="l" defTabSz="1022350" rtl="0">
              <a:lnSpc>
                <a:spcPct val="90000"/>
              </a:lnSpc>
              <a:spcBef>
                <a:spcPct val="0"/>
              </a:spcBef>
              <a:spcAft>
                <a:spcPct val="15000"/>
              </a:spcAft>
              <a:buChar char="••"/>
            </a:pPr>
            <a:r>
              <a:rPr lang="en-US" sz="3200" b="1" kern="1200" dirty="0"/>
              <a:t>Treatment</a:t>
            </a:r>
            <a:r>
              <a:rPr lang="en-US" sz="3200" kern="1200" dirty="0"/>
              <a:t>: Apply a sling and swath. Provide any padding necessary to fill void between body and arm.</a:t>
            </a:r>
          </a:p>
          <a:p>
            <a:pPr marL="228600" lvl="1" indent="-228600" algn="l" defTabSz="1022350" rtl="0">
              <a:lnSpc>
                <a:spcPct val="90000"/>
              </a:lnSpc>
              <a:spcBef>
                <a:spcPct val="0"/>
              </a:spcBef>
              <a:spcAft>
                <a:spcPct val="15000"/>
              </a:spcAft>
              <a:buChar char="••"/>
            </a:pPr>
            <a:endParaRPr lang="en-GB" sz="2300" kern="1200" dirty="0"/>
          </a:p>
        </p:txBody>
      </p:sp>
      <p:sp>
        <p:nvSpPr>
          <p:cNvPr id="11" name="Right Arrow 10">
            <a:hlinkClick r:id="rId2" action="ppaction://hlinksldjump"/>
          </p:cNvPr>
          <p:cNvSpPr/>
          <p:nvPr/>
        </p:nvSpPr>
        <p:spPr>
          <a:xfrm>
            <a:off x="5966085" y="57112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Administrator\Desktop\c\DSC00010.JPG"/>
          <p:cNvPicPr>
            <a:picLocks noChangeAspect="1" noChangeArrowheads="1"/>
          </p:cNvPicPr>
          <p:nvPr/>
        </p:nvPicPr>
        <p:blipFill>
          <a:blip r:embed="rId2">
            <a:lum bright="32000" contrast="56000"/>
          </a:blip>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6942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028701"/>
            <a:ext cx="7888070" cy="5148263"/>
          </a:xfrm>
        </p:spPr>
        <p:txBody>
          <a:bodyPr>
            <a:normAutofit lnSpcReduction="10000"/>
          </a:bodyPr>
          <a:lstStyle/>
          <a:p>
            <a:pPr marL="0" indent="0">
              <a:buNone/>
            </a:pPr>
            <a:r>
              <a:rPr lang="en-US" sz="3200" b="1" dirty="0"/>
              <a:t>2) </a:t>
            </a:r>
            <a:r>
              <a:rPr lang="en-US" sz="3200" b="1" u="sng" dirty="0"/>
              <a:t>Humorous (Upper Arm) and Shoulder</a:t>
            </a:r>
          </a:p>
          <a:p>
            <a:endParaRPr lang="en-US" sz="3200" b="1" dirty="0">
              <a:solidFill>
                <a:srgbClr val="C00000"/>
              </a:solidFill>
            </a:endParaRPr>
          </a:p>
          <a:p>
            <a:pPr algn="just"/>
            <a:r>
              <a:rPr lang="en-US" sz="3200" b="1" dirty="0"/>
              <a:t>Signs and symptoms</a:t>
            </a:r>
            <a:r>
              <a:rPr lang="en-US" sz="3200" dirty="0"/>
              <a:t>: Pain, swelling, deformity.</a:t>
            </a:r>
          </a:p>
          <a:p>
            <a:pPr algn="just">
              <a:lnSpc>
                <a:spcPct val="150000"/>
              </a:lnSpc>
            </a:pPr>
            <a:r>
              <a:rPr lang="en-US" sz="3200" b="1" dirty="0"/>
              <a:t>Treatment</a:t>
            </a:r>
            <a:r>
              <a:rPr lang="en-US" sz="3200" dirty="0"/>
              <a:t>: Rigid splint to outside of the arm, pad voids, then apply sling and swath. Alternate method could be by using splints on both sides of the arm.</a:t>
            </a:r>
          </a:p>
          <a:p>
            <a:endParaRPr lang="en-GB" dirty="0"/>
          </a:p>
        </p:txBody>
      </p:sp>
      <p:sp>
        <p:nvSpPr>
          <p:cNvPr id="4" name="Right Arrow 3">
            <a:hlinkClick r:id="rId2" action="ppaction://hlinksldjump"/>
          </p:cNvPr>
          <p:cNvSpPr/>
          <p:nvPr/>
        </p:nvSpPr>
        <p:spPr>
          <a:xfrm>
            <a:off x="5380178" y="4986336"/>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4120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C:\Documents and Settings\Administrator\Desktop\b\DSC00002.JPG"/>
          <p:cNvPicPr>
            <a:picLocks noChangeAspect="1" noChangeArrowheads="1"/>
          </p:cNvPicPr>
          <p:nvPr/>
        </p:nvPicPr>
        <p:blipFill>
          <a:blip r:embed="rId2"/>
          <a:srcRect/>
          <a:stretch>
            <a:fillRect/>
          </a:stretch>
        </p:blipFill>
        <p:spPr bwMode="auto">
          <a:xfrm>
            <a:off x="1143198" y="1447800"/>
            <a:ext cx="3429596" cy="5410200"/>
          </a:xfrm>
          <a:prstGeom prst="rect">
            <a:avLst/>
          </a:prstGeom>
          <a:noFill/>
          <a:ln w="9525">
            <a:noFill/>
            <a:miter lim="800000"/>
            <a:headEnd/>
            <a:tailEnd/>
          </a:ln>
        </p:spPr>
      </p:pic>
      <p:pic>
        <p:nvPicPr>
          <p:cNvPr id="4" name="Picture 13" descr="C:\Documents and Settings\Administrator\Desktop\b\DSC00002.JPG"/>
          <p:cNvPicPr>
            <a:picLocks noChangeAspect="1" noChangeArrowheads="1"/>
          </p:cNvPicPr>
          <p:nvPr/>
        </p:nvPicPr>
        <p:blipFill>
          <a:blip r:embed="rId2"/>
          <a:srcRect/>
          <a:stretch>
            <a:fillRect/>
          </a:stretch>
        </p:blipFill>
        <p:spPr bwMode="auto">
          <a:xfrm>
            <a:off x="4744274" y="1447800"/>
            <a:ext cx="3143796" cy="5410200"/>
          </a:xfrm>
          <a:prstGeom prst="rect">
            <a:avLst/>
          </a:prstGeom>
          <a:noFill/>
          <a:ln w="9525">
            <a:noFill/>
            <a:miter lim="800000"/>
            <a:headEnd/>
            <a:tailEnd/>
          </a:ln>
        </p:spPr>
      </p:pic>
      <p:sp>
        <p:nvSpPr>
          <p:cNvPr id="5" name="Rectangle 4"/>
          <p:cNvSpPr/>
          <p:nvPr/>
        </p:nvSpPr>
        <p:spPr>
          <a:xfrm>
            <a:off x="4001196" y="381002"/>
            <a:ext cx="1232197" cy="584775"/>
          </a:xfrm>
          <a:prstGeom prst="rect">
            <a:avLst/>
          </a:prstGeom>
        </p:spPr>
        <p:txBody>
          <a:bodyPr wrap="none">
            <a:spAutoFit/>
          </a:bodyPr>
          <a:lstStyle/>
          <a:p>
            <a:pPr algn="just"/>
            <a:r>
              <a:rPr lang="en-US" sz="3200" b="1" dirty="0">
                <a:solidFill>
                  <a:srgbClr val="C00000"/>
                </a:solidFill>
              </a:rPr>
              <a:t>Elbow</a:t>
            </a:r>
          </a:p>
        </p:txBody>
      </p:sp>
      <p:sp>
        <p:nvSpPr>
          <p:cNvPr id="6" name="Right Arrow 5">
            <a:hlinkClick r:id="rId3"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175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679" y="914402"/>
            <a:ext cx="6516231" cy="5016758"/>
          </a:xfrm>
          <a:prstGeom prst="rect">
            <a:avLst/>
          </a:prstGeom>
        </p:spPr>
        <p:txBody>
          <a:bodyPr wrap="square">
            <a:spAutoFit/>
          </a:bodyPr>
          <a:lstStyle/>
          <a:p>
            <a:r>
              <a:rPr lang="en-US" sz="3200" b="1" dirty="0"/>
              <a:t>The axial skeleton </a:t>
            </a:r>
            <a:r>
              <a:rPr lang="en-US" sz="3200" dirty="0"/>
              <a:t>consists of 80 bones, including:</a:t>
            </a:r>
          </a:p>
          <a:p>
            <a:endParaRPr lang="en-US" sz="3200" dirty="0"/>
          </a:p>
          <a:p>
            <a:r>
              <a:rPr lang="en-US" sz="3200" dirty="0"/>
              <a:t>• Skull</a:t>
            </a:r>
          </a:p>
          <a:p>
            <a:endParaRPr lang="en-US" sz="3200" dirty="0"/>
          </a:p>
          <a:p>
            <a:endParaRPr lang="en-US" sz="3200" dirty="0"/>
          </a:p>
          <a:p>
            <a:r>
              <a:rPr lang="en-US" sz="3200" dirty="0"/>
              <a:t>• Thorax</a:t>
            </a:r>
          </a:p>
          <a:p>
            <a:endParaRPr lang="en-US" sz="3200" dirty="0"/>
          </a:p>
          <a:p>
            <a:endParaRPr lang="en-US" sz="3200" dirty="0"/>
          </a:p>
          <a:p>
            <a:r>
              <a:rPr lang="en-US" sz="3200" dirty="0"/>
              <a:t>• Vertebral (spinal) column</a:t>
            </a:r>
          </a:p>
        </p:txBody>
      </p:sp>
      <p:pic>
        <p:nvPicPr>
          <p:cNvPr id="3" name="Picture 56" descr="Axial"/>
          <p:cNvPicPr>
            <a:picLocks noChangeAspect="1" noChangeArrowheads="1"/>
          </p:cNvPicPr>
          <p:nvPr/>
        </p:nvPicPr>
        <p:blipFill>
          <a:blip r:embed="rId2" cstate="print"/>
          <a:srcRect/>
          <a:stretch>
            <a:fillRect/>
          </a:stretch>
        </p:blipFill>
        <p:spPr bwMode="auto">
          <a:xfrm>
            <a:off x="5373033" y="1686711"/>
            <a:ext cx="2229237" cy="4637888"/>
          </a:xfrm>
          <a:prstGeom prst="rect">
            <a:avLst/>
          </a:prstGeom>
          <a:noFill/>
          <a:ln w="9525">
            <a:noFill/>
            <a:miter lim="800000"/>
            <a:headEnd/>
            <a:tailEnd/>
          </a:ln>
        </p:spPr>
      </p:pic>
      <p:sp>
        <p:nvSpPr>
          <p:cNvPr id="5" name="Right Arrow 4"/>
          <p:cNvSpPr/>
          <p:nvPr/>
        </p:nvSpPr>
        <p:spPr>
          <a:xfrm>
            <a:off x="3429595" y="2133602"/>
            <a:ext cx="2400717" cy="152401"/>
          </a:xfrm>
          <a:prstGeom prst="rightArrow">
            <a:avLst>
              <a:gd name="adj1" fmla="val 34782"/>
              <a:gd name="adj2" fmla="val 2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80595">
            <a:off x="3197857" y="3780391"/>
            <a:ext cx="2228441" cy="10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71110" y="5177760"/>
            <a:ext cx="1145002" cy="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7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14366"/>
            <a:ext cx="7888070" cy="6000750"/>
          </a:xfrm>
        </p:spPr>
        <p:txBody>
          <a:bodyPr>
            <a:normAutofit fontScale="92500"/>
          </a:bodyPr>
          <a:lstStyle/>
          <a:p>
            <a:pPr marL="0" indent="0" algn="just">
              <a:lnSpc>
                <a:spcPct val="110000"/>
              </a:lnSpc>
              <a:buNone/>
            </a:pPr>
            <a:r>
              <a:rPr lang="en-US" sz="3500" b="1" dirty="0"/>
              <a:t>3) </a:t>
            </a:r>
            <a:r>
              <a:rPr lang="en-US" sz="3500" b="1" u="sng" dirty="0"/>
              <a:t>Elbow</a:t>
            </a:r>
          </a:p>
          <a:p>
            <a:pPr marL="185738" indent="-185738" algn="just">
              <a:lnSpc>
                <a:spcPct val="110000"/>
              </a:lnSpc>
              <a:buNone/>
            </a:pPr>
            <a:r>
              <a:rPr lang="en-US" sz="3500" b="1" dirty="0"/>
              <a:t>  Important</a:t>
            </a:r>
            <a:r>
              <a:rPr lang="en-US" sz="3500" dirty="0"/>
              <a:t>: Splint in position found, do not attempt to straighten.</a:t>
            </a:r>
          </a:p>
          <a:p>
            <a:pPr>
              <a:lnSpc>
                <a:spcPct val="110000"/>
              </a:lnSpc>
            </a:pPr>
            <a:r>
              <a:rPr lang="en-US" sz="3500" b="1" dirty="0"/>
              <a:t>Signs and symptoms</a:t>
            </a:r>
            <a:r>
              <a:rPr lang="en-US" sz="3500" dirty="0"/>
              <a:t>: Pain, swelling and deformity.</a:t>
            </a:r>
          </a:p>
          <a:p>
            <a:pPr>
              <a:lnSpc>
                <a:spcPct val="110000"/>
              </a:lnSpc>
            </a:pPr>
            <a:r>
              <a:rPr lang="en-US" sz="3500" b="1" dirty="0"/>
              <a:t>Treatment</a:t>
            </a:r>
            <a:r>
              <a:rPr lang="en-US" sz="3500" dirty="0"/>
              <a:t>: </a:t>
            </a:r>
          </a:p>
          <a:p>
            <a:pPr marL="971550" lvl="1" indent="-514350">
              <a:lnSpc>
                <a:spcPct val="110000"/>
              </a:lnSpc>
              <a:buFont typeface="+mj-lt"/>
              <a:buAutoNum type="alphaLcParenR"/>
            </a:pPr>
            <a:r>
              <a:rPr lang="en-US" sz="3500" dirty="0"/>
              <a:t>If arm is bent at elbow, splint with sling &amp; swath. Alternate is pillow or blanket.</a:t>
            </a:r>
          </a:p>
          <a:p>
            <a:pPr marL="971550" lvl="1" indent="-514350">
              <a:lnSpc>
                <a:spcPct val="110000"/>
              </a:lnSpc>
              <a:buFont typeface="+mj-lt"/>
              <a:buAutoNum type="alphaLcParenR"/>
            </a:pPr>
            <a:r>
              <a:rPr lang="en-US" sz="3500" dirty="0"/>
              <a:t>If elbow is straight, splint entire arm, armpit to fingertips, both sides.</a:t>
            </a:r>
          </a:p>
          <a:p>
            <a:endParaRPr lang="en-GB" sz="3200" dirty="0"/>
          </a:p>
        </p:txBody>
      </p:sp>
      <p:sp>
        <p:nvSpPr>
          <p:cNvPr id="4" name="Right Arrow 3">
            <a:hlinkClick r:id="rId2" action="ppaction://hlinksldjump"/>
          </p:cNvPr>
          <p:cNvSpPr/>
          <p:nvPr/>
        </p:nvSpPr>
        <p:spPr>
          <a:xfrm>
            <a:off x="7820193" y="5986461"/>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103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143199" y="157164"/>
            <a:ext cx="2286397" cy="6472237"/>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3486756" y="157164"/>
            <a:ext cx="2172077" cy="6472237"/>
          </a:xfrm>
          <a:prstGeom prst="rect">
            <a:avLst/>
          </a:prstGeom>
          <a:noFill/>
          <a:ln w="9525">
            <a:noFill/>
            <a:miter lim="800000"/>
            <a:headEnd/>
            <a:tailEnd/>
          </a:ln>
          <a:effectLst/>
        </p:spPr>
      </p:pic>
      <p:pic>
        <p:nvPicPr>
          <p:cNvPr id="4" name="Picture 1"/>
          <p:cNvPicPr>
            <a:picLocks noChangeAspect="1" noChangeArrowheads="1"/>
          </p:cNvPicPr>
          <p:nvPr/>
        </p:nvPicPr>
        <p:blipFill>
          <a:blip r:embed="rId5"/>
          <a:srcRect/>
          <a:stretch>
            <a:fillRect/>
          </a:stretch>
        </p:blipFill>
        <p:spPr bwMode="auto">
          <a:xfrm>
            <a:off x="5715993" y="157164"/>
            <a:ext cx="2172077" cy="6472237"/>
          </a:xfrm>
          <a:prstGeom prst="rect">
            <a:avLst/>
          </a:prstGeom>
          <a:noFill/>
        </p:spPr>
      </p:pic>
      <p:sp>
        <p:nvSpPr>
          <p:cNvPr id="5" name="Right Arrow 4">
            <a:hlinkClick r:id="rId6" action="ppaction://hlinksldjump"/>
          </p:cNvPr>
          <p:cNvSpPr/>
          <p:nvPr/>
        </p:nvSpPr>
        <p:spPr>
          <a:xfrm rot="10800000">
            <a:off x="8274570" y="6203118"/>
            <a:ext cx="871018" cy="654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237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90521"/>
            <a:ext cx="7888070" cy="4919663"/>
          </a:xfrm>
        </p:spPr>
        <p:txBody>
          <a:bodyPr>
            <a:normAutofit/>
          </a:bodyPr>
          <a:lstStyle/>
          <a:p>
            <a:pPr marL="0" indent="0">
              <a:buNone/>
            </a:pPr>
            <a:r>
              <a:rPr lang="en-US" sz="3200" b="1" dirty="0"/>
              <a:t>4) </a:t>
            </a:r>
            <a:r>
              <a:rPr lang="en-US" sz="3200" b="1" u="sng" dirty="0"/>
              <a:t>Forearm and Wrist</a:t>
            </a:r>
          </a:p>
          <a:p>
            <a:endParaRPr lang="en-US" sz="3200" b="1" dirty="0">
              <a:solidFill>
                <a:srgbClr val="C00000"/>
              </a:solidFill>
            </a:endParaRPr>
          </a:p>
          <a:p>
            <a:r>
              <a:rPr lang="en-US" sz="3200" b="1" dirty="0"/>
              <a:t>Signs and symptoms</a:t>
            </a:r>
            <a:r>
              <a:rPr lang="en-US" sz="3200" dirty="0"/>
              <a:t>: Pain, swelling and deformity.</a:t>
            </a:r>
          </a:p>
          <a:p>
            <a:pPr>
              <a:lnSpc>
                <a:spcPct val="150000"/>
              </a:lnSpc>
            </a:pPr>
            <a:r>
              <a:rPr lang="en-US" sz="3200" b="1" dirty="0"/>
              <a:t>Treatment</a:t>
            </a:r>
            <a:r>
              <a:rPr lang="en-US" sz="3200" dirty="0"/>
              <a:t>: Splint area with arm board, then sling and swath. (Pneumatic splints are an option.)</a:t>
            </a:r>
          </a:p>
          <a:p>
            <a:endParaRPr lang="en-GB" dirty="0"/>
          </a:p>
        </p:txBody>
      </p:sp>
      <p:sp>
        <p:nvSpPr>
          <p:cNvPr id="4" name="Right Arrow 3">
            <a:hlinkClick r:id="rId2" action="ppaction://hlinksldjump"/>
          </p:cNvPr>
          <p:cNvSpPr/>
          <p:nvPr/>
        </p:nvSpPr>
        <p:spPr>
          <a:xfrm>
            <a:off x="7880154" y="6091392"/>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4851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p:cNvPicPr>
            <a:picLocks noChangeAspect="1" noChangeArrowheads="1"/>
          </p:cNvPicPr>
          <p:nvPr/>
        </p:nvPicPr>
        <p:blipFill>
          <a:blip r:embed="rId2"/>
          <a:srcRect/>
          <a:stretch>
            <a:fillRect/>
          </a:stretch>
        </p:blipFill>
        <p:spPr bwMode="auto">
          <a:xfrm>
            <a:off x="1143199" y="1066800"/>
            <a:ext cx="6859191" cy="5839632"/>
          </a:xfrm>
          <a:prstGeom prst="rect">
            <a:avLst/>
          </a:prstGeom>
          <a:noFill/>
          <a:ln w="9525">
            <a:noFill/>
            <a:miter lim="800000"/>
            <a:headEnd/>
            <a:tailEnd/>
          </a:ln>
          <a:effectLst/>
        </p:spPr>
      </p:pic>
      <p:sp>
        <p:nvSpPr>
          <p:cNvPr id="3" name="Rectangle 2"/>
          <p:cNvSpPr/>
          <p:nvPr/>
        </p:nvSpPr>
        <p:spPr>
          <a:xfrm>
            <a:off x="3315277" y="304802"/>
            <a:ext cx="3355599" cy="584775"/>
          </a:xfrm>
          <a:prstGeom prst="rect">
            <a:avLst/>
          </a:prstGeom>
        </p:spPr>
        <p:txBody>
          <a:bodyPr wrap="none">
            <a:spAutoFit/>
          </a:bodyPr>
          <a:lstStyle/>
          <a:p>
            <a:r>
              <a:rPr lang="en-US" sz="3200" b="1" dirty="0">
                <a:solidFill>
                  <a:srgbClr val="C00000"/>
                </a:solidFill>
              </a:rPr>
              <a:t>Forearm and Wrist</a:t>
            </a:r>
          </a:p>
        </p:txBody>
      </p:sp>
    </p:spTree>
    <p:extLst>
      <p:ext uri="{BB962C8B-B14F-4D97-AF65-F5344CB8AC3E}">
        <p14:creationId xmlns:p14="http://schemas.microsoft.com/office/powerpoint/2010/main" val="1123502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4326"/>
            <a:ext cx="7888070" cy="6243637"/>
          </a:xfrm>
        </p:spPr>
        <p:txBody>
          <a:bodyPr>
            <a:normAutofit fontScale="55000" lnSpcReduction="20000"/>
          </a:bodyPr>
          <a:lstStyle/>
          <a:p>
            <a:pPr marL="0" indent="0">
              <a:lnSpc>
                <a:spcPct val="110000"/>
              </a:lnSpc>
              <a:buNone/>
            </a:pPr>
            <a:r>
              <a:rPr lang="en-US" sz="5100" b="1" dirty="0"/>
              <a:t>5) </a:t>
            </a:r>
            <a:r>
              <a:rPr lang="en-US" sz="5100" b="1" u="sng" dirty="0"/>
              <a:t>Hands and Fingers</a:t>
            </a:r>
          </a:p>
          <a:p>
            <a:pPr>
              <a:lnSpc>
                <a:spcPct val="110000"/>
              </a:lnSpc>
            </a:pPr>
            <a:r>
              <a:rPr lang="en-US" sz="5100" b="1" dirty="0"/>
              <a:t>Important</a:t>
            </a:r>
            <a:r>
              <a:rPr lang="en-US" sz="5100" dirty="0"/>
              <a:t>: Pulse can be checked by capillary refill.</a:t>
            </a:r>
          </a:p>
          <a:p>
            <a:pPr>
              <a:lnSpc>
                <a:spcPct val="110000"/>
              </a:lnSpc>
            </a:pPr>
            <a:endParaRPr lang="en-US" sz="5100" dirty="0"/>
          </a:p>
          <a:p>
            <a:pPr>
              <a:lnSpc>
                <a:spcPct val="110000"/>
              </a:lnSpc>
            </a:pPr>
            <a:r>
              <a:rPr lang="en-US" sz="5100" b="1" dirty="0"/>
              <a:t>Signs and symptoms</a:t>
            </a:r>
            <a:r>
              <a:rPr lang="en-US" sz="5100" dirty="0"/>
              <a:t>: Pain, swelling and deformity.</a:t>
            </a:r>
          </a:p>
          <a:p>
            <a:pPr>
              <a:lnSpc>
                <a:spcPct val="110000"/>
              </a:lnSpc>
            </a:pPr>
            <a:endParaRPr lang="en-US" sz="5100" dirty="0"/>
          </a:p>
          <a:p>
            <a:pPr>
              <a:lnSpc>
                <a:spcPct val="110000"/>
              </a:lnSpc>
            </a:pPr>
            <a:r>
              <a:rPr lang="en-US" sz="5100" b="1" dirty="0"/>
              <a:t>Treatment</a:t>
            </a:r>
            <a:r>
              <a:rPr lang="en-US" sz="5100" dirty="0"/>
              <a:t>: </a:t>
            </a:r>
          </a:p>
          <a:p>
            <a:pPr marL="971550" lvl="1" indent="-514350">
              <a:lnSpc>
                <a:spcPct val="110000"/>
              </a:lnSpc>
              <a:buFont typeface="+mj-lt"/>
              <a:buAutoNum type="alphaLcParenR"/>
            </a:pPr>
            <a:r>
              <a:rPr lang="en-US" sz="5100" dirty="0"/>
              <a:t>If one finger is fractured, tape it to an adjacent finger or use tongue depressor to splint.</a:t>
            </a:r>
          </a:p>
          <a:p>
            <a:pPr marL="971550" lvl="1" indent="-514350">
              <a:lnSpc>
                <a:spcPct val="110000"/>
              </a:lnSpc>
              <a:buFont typeface="+mj-lt"/>
              <a:buAutoNum type="alphaLcParenR"/>
            </a:pPr>
            <a:r>
              <a:rPr lang="en-US" sz="5100" dirty="0"/>
              <a:t>If more than one finger is fractured, splint the entire hand in the position of function. Place a roll of bandage in palm of hand, or other object, then wrap entire hand and place on arm board.</a:t>
            </a:r>
          </a:p>
          <a:p>
            <a:endParaRPr lang="en-GB" dirty="0"/>
          </a:p>
        </p:txBody>
      </p:sp>
      <p:sp>
        <p:nvSpPr>
          <p:cNvPr id="4" name="Right Arrow 3">
            <a:hlinkClick r:id="rId2" action="ppaction://hlinksldjump"/>
          </p:cNvPr>
          <p:cNvSpPr/>
          <p:nvPr/>
        </p:nvSpPr>
        <p:spPr>
          <a:xfrm>
            <a:off x="8264969" y="6072188"/>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19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1143199" y="-1"/>
            <a:ext cx="6744871" cy="6873941"/>
          </a:xfrm>
          <a:prstGeom prst="rect">
            <a:avLst/>
          </a:prstGeom>
          <a:noFill/>
          <a:ln w="9525">
            <a:noFill/>
            <a:miter lim="800000"/>
            <a:headEnd/>
            <a:tailEnd/>
          </a:ln>
          <a:effectLst/>
        </p:spPr>
      </p:pic>
      <p:sp>
        <p:nvSpPr>
          <p:cNvPr id="4" name="Right Arrow 3">
            <a:hlinkClick r:id="rId4"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407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b="1" u="sng" dirty="0">
                <a:latin typeface="+mn-lt"/>
              </a:rPr>
              <a:t>SPLINTING THE LOWER EXTREMITIES</a:t>
            </a:r>
            <a:endParaRPr lang="en-GB" sz="3600" u="sng"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b="1" dirty="0"/>
              <a:t>1) </a:t>
            </a:r>
            <a:r>
              <a:rPr lang="en-US" b="1" u="sng" dirty="0"/>
              <a:t>PELVIS</a:t>
            </a:r>
          </a:p>
          <a:p>
            <a:endParaRPr lang="en-US" b="1" dirty="0"/>
          </a:p>
          <a:p>
            <a:r>
              <a:rPr lang="en-US" sz="3200" dirty="0"/>
              <a:t>Pelvic injuries can be life-threatening due to massive blood loss.</a:t>
            </a:r>
          </a:p>
          <a:p>
            <a:endParaRPr lang="en-US" sz="3200" dirty="0"/>
          </a:p>
          <a:p>
            <a:r>
              <a:rPr lang="en-US" sz="3200" dirty="0"/>
              <a:t>Suspect shock.</a:t>
            </a:r>
          </a:p>
          <a:p>
            <a:endParaRPr lang="en-US" sz="3200" dirty="0"/>
          </a:p>
          <a:p>
            <a:r>
              <a:rPr lang="en-US" sz="3200" dirty="0"/>
              <a:t>Any force strong enough to injure the pelvis can also injure the spine.</a:t>
            </a:r>
          </a:p>
          <a:p>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041172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257299"/>
            <a:ext cx="7888070" cy="3871913"/>
          </a:xfrm>
        </p:spPr>
        <p:txBody>
          <a:bodyPr/>
          <a:lstStyle/>
          <a:p>
            <a:pPr>
              <a:lnSpc>
                <a:spcPct val="150000"/>
              </a:lnSpc>
            </a:pPr>
            <a:r>
              <a:rPr lang="en-US" sz="3200" b="1" dirty="0"/>
              <a:t>Signs and symptoms of pelvic injury:</a:t>
            </a:r>
          </a:p>
          <a:p>
            <a:pPr marL="514350" indent="-514350">
              <a:lnSpc>
                <a:spcPct val="150000"/>
              </a:lnSpc>
              <a:buFont typeface="+mj-lt"/>
              <a:buAutoNum type="alphaLcParenR"/>
            </a:pPr>
            <a:r>
              <a:rPr lang="en-US" sz="3200" dirty="0"/>
              <a:t>Pain, especially when pressure is applied to iliac crests or pelvic bones.</a:t>
            </a:r>
          </a:p>
          <a:p>
            <a:pPr marL="514350" indent="-514350">
              <a:lnSpc>
                <a:spcPct val="150000"/>
              </a:lnSpc>
              <a:buFont typeface="+mj-lt"/>
              <a:buAutoNum type="alphaLcParenR"/>
            </a:pPr>
            <a:r>
              <a:rPr lang="en-US" sz="3200" dirty="0"/>
              <a:t>Inability to lift legs while lying on back.</a:t>
            </a:r>
          </a:p>
          <a:p>
            <a:pPr>
              <a:lnSpc>
                <a:spcPct val="150000"/>
              </a:lnSpc>
            </a:pPr>
            <a:endParaRPr lang="en-GB"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634867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571501"/>
            <a:ext cx="7888070" cy="5357813"/>
          </a:xfrm>
        </p:spPr>
        <p:txBody>
          <a:bodyPr>
            <a:noAutofit/>
          </a:bodyPr>
          <a:lstStyle/>
          <a:p>
            <a:r>
              <a:rPr lang="en-US" sz="3200" b="1" dirty="0"/>
              <a:t>Pre-hospital treatment for pelvic injury:</a:t>
            </a:r>
          </a:p>
          <a:p>
            <a:endParaRPr lang="en-US" sz="3200" dirty="0"/>
          </a:p>
          <a:p>
            <a:pPr marL="514350" indent="-514350">
              <a:spcAft>
                <a:spcPts val="1800"/>
              </a:spcAft>
              <a:buFont typeface="+mj-lt"/>
              <a:buAutoNum type="arabicParenR"/>
            </a:pPr>
            <a:r>
              <a:rPr lang="en-US" sz="3200" dirty="0"/>
              <a:t>Minimize patient movement.</a:t>
            </a:r>
          </a:p>
          <a:p>
            <a:pPr marL="514350" indent="-514350">
              <a:spcAft>
                <a:spcPts val="1800"/>
              </a:spcAft>
              <a:buFont typeface="+mj-lt"/>
              <a:buAutoNum type="arabicParenR"/>
            </a:pPr>
            <a:r>
              <a:rPr lang="en-US" sz="3200" dirty="0"/>
              <a:t>Do not log roll or lift with pelvis unsupported.</a:t>
            </a:r>
          </a:p>
          <a:p>
            <a:pPr marL="514350" indent="-514350" algn="just">
              <a:spcAft>
                <a:spcPts val="1800"/>
              </a:spcAft>
              <a:buFont typeface="+mj-lt"/>
              <a:buAutoNum type="arabicParenR"/>
            </a:pPr>
            <a:r>
              <a:rPr lang="en-US" sz="3200" dirty="0"/>
              <a:t>Place a folded blanket between patient’s legs from groin to feet and bind together with cravats (2 to upper leg, 2 to lower leg).</a:t>
            </a:r>
          </a:p>
          <a:p>
            <a:pPr marL="514350" indent="-514350">
              <a:spcAft>
                <a:spcPts val="1800"/>
              </a:spcAft>
              <a:buFont typeface="+mj-lt"/>
              <a:buAutoNum type="arabicParenR"/>
            </a:pPr>
            <a:r>
              <a:rPr lang="en-US" sz="3200" dirty="0"/>
              <a:t>Place the patient on long backboard.</a:t>
            </a:r>
          </a:p>
          <a:p>
            <a:pPr marL="0" indent="0">
              <a:buNone/>
            </a:pPr>
            <a:r>
              <a:rPr lang="en-US" sz="3200" dirty="0"/>
              <a:t>5) Treat for shock.</a:t>
            </a:r>
          </a:p>
          <a:p>
            <a:endParaRPr lang="en-GB" sz="3200" dirty="0"/>
          </a:p>
        </p:txBody>
      </p:sp>
    </p:spTree>
    <p:extLst>
      <p:ext uri="{BB962C8B-B14F-4D97-AF65-F5344CB8AC3E}">
        <p14:creationId xmlns:p14="http://schemas.microsoft.com/office/powerpoint/2010/main" val="60677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838201"/>
            <a:ext cx="6859191" cy="6019801"/>
          </a:xfrm>
          <a:prstGeom prst="rect">
            <a:avLst/>
          </a:prstGeom>
          <a:noFill/>
          <a:ln w="9525">
            <a:noFill/>
            <a:miter lim="800000"/>
            <a:headEnd/>
            <a:tailEnd/>
          </a:ln>
          <a:effectLst/>
        </p:spPr>
      </p:pic>
    </p:spTree>
    <p:extLst>
      <p:ext uri="{BB962C8B-B14F-4D97-AF65-F5344CB8AC3E}">
        <p14:creationId xmlns:p14="http://schemas.microsoft.com/office/powerpoint/2010/main" val="14365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581" y="509589"/>
            <a:ext cx="6401912" cy="6001643"/>
          </a:xfrm>
          <a:prstGeom prst="rect">
            <a:avLst/>
          </a:prstGeom>
        </p:spPr>
        <p:txBody>
          <a:bodyPr wrap="square">
            <a:spAutoFit/>
          </a:bodyPr>
          <a:lstStyle/>
          <a:p>
            <a:r>
              <a:rPr lang="en-US" sz="3200" b="1" dirty="0"/>
              <a:t>The appendicular skeleton</a:t>
            </a:r>
            <a:r>
              <a:rPr lang="en-US" sz="3200" dirty="0"/>
              <a:t> consists of 126 bones which includes:</a:t>
            </a:r>
          </a:p>
          <a:p>
            <a:endParaRPr lang="en-US" sz="3200" dirty="0"/>
          </a:p>
          <a:p>
            <a:r>
              <a:rPr lang="en-US" sz="3200" dirty="0"/>
              <a:t>• Shoulder: </a:t>
            </a:r>
          </a:p>
          <a:p>
            <a:r>
              <a:rPr lang="en-US" sz="3200" dirty="0"/>
              <a:t>clavicle and scapula</a:t>
            </a:r>
          </a:p>
          <a:p>
            <a:endParaRPr lang="en-US" sz="3200" dirty="0"/>
          </a:p>
          <a:p>
            <a:r>
              <a:rPr lang="en-US" sz="3200" dirty="0"/>
              <a:t>• Upper extremities: </a:t>
            </a:r>
          </a:p>
          <a:p>
            <a:r>
              <a:rPr lang="en-US" sz="3200" dirty="0"/>
              <a:t>arms, hands, fingers</a:t>
            </a:r>
          </a:p>
          <a:p>
            <a:endParaRPr lang="en-US" sz="3200" dirty="0"/>
          </a:p>
          <a:p>
            <a:r>
              <a:rPr lang="en-US" sz="3200" dirty="0"/>
              <a:t>• Pelvis (hips)</a:t>
            </a:r>
          </a:p>
          <a:p>
            <a:endParaRPr lang="en-US" sz="3200" dirty="0"/>
          </a:p>
          <a:p>
            <a:r>
              <a:rPr lang="en-US" sz="3200" dirty="0"/>
              <a:t>• Lower extremities: legs, feet, toes</a:t>
            </a:r>
          </a:p>
        </p:txBody>
      </p:sp>
      <p:pic>
        <p:nvPicPr>
          <p:cNvPr id="3" name="Picture 2" descr="Appendicular"/>
          <p:cNvPicPr>
            <a:picLocks noChangeAspect="1" noChangeArrowheads="1"/>
          </p:cNvPicPr>
          <p:nvPr/>
        </p:nvPicPr>
        <p:blipFill>
          <a:blip r:embed="rId2"/>
          <a:srcRect/>
          <a:stretch>
            <a:fillRect/>
          </a:stretch>
        </p:blipFill>
        <p:spPr bwMode="auto">
          <a:xfrm>
            <a:off x="5544514" y="1219200"/>
            <a:ext cx="2417069" cy="4813324"/>
          </a:xfrm>
          <a:prstGeom prst="rect">
            <a:avLst/>
          </a:prstGeom>
          <a:noFill/>
          <a:ln w="9525">
            <a:noFill/>
            <a:miter lim="800000"/>
            <a:headEnd/>
            <a:tailEnd/>
          </a:ln>
        </p:spPr>
      </p:pic>
      <p:sp>
        <p:nvSpPr>
          <p:cNvPr id="4" name="Right Arrow 3"/>
          <p:cNvSpPr/>
          <p:nvPr/>
        </p:nvSpPr>
        <p:spPr>
          <a:xfrm rot="20712217">
            <a:off x="3489966" y="2067487"/>
            <a:ext cx="2935083" cy="131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126335">
            <a:off x="4564020" y="3191217"/>
            <a:ext cx="1422986" cy="127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004769" flipV="1">
            <a:off x="3467364" y="4222740"/>
            <a:ext cx="3399921" cy="154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827517" flipV="1">
            <a:off x="5238356" y="5362023"/>
            <a:ext cx="1562379" cy="6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8967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00075"/>
            <a:ext cx="7888070" cy="6000750"/>
          </a:xfrm>
        </p:spPr>
        <p:txBody>
          <a:bodyPr>
            <a:normAutofit fontScale="92500" lnSpcReduction="10000"/>
          </a:bodyPr>
          <a:lstStyle/>
          <a:p>
            <a:pPr marL="0" indent="0">
              <a:buNone/>
            </a:pPr>
            <a:r>
              <a:rPr lang="en-US" sz="3500" b="1" dirty="0"/>
              <a:t>2) </a:t>
            </a:r>
            <a:r>
              <a:rPr lang="en-US" sz="3500" b="1" u="sng" dirty="0"/>
              <a:t>Hip injuries </a:t>
            </a:r>
          </a:p>
          <a:p>
            <a:pPr marL="0" indent="0">
              <a:lnSpc>
                <a:spcPct val="120000"/>
              </a:lnSpc>
              <a:buNone/>
            </a:pPr>
            <a:r>
              <a:rPr lang="en-US" sz="3500" dirty="0"/>
              <a:t>With this type of injury, it is difficult to differentiate an upper femur fracture from a hip or pelvic fracture or dislocation. Assess for life threatening injuries as with pelvic injuries.</a:t>
            </a:r>
          </a:p>
          <a:p>
            <a:r>
              <a:rPr lang="en-US" sz="3500" b="1" dirty="0"/>
              <a:t>Signs and symptoms of hip injury</a:t>
            </a:r>
          </a:p>
          <a:p>
            <a:pPr marL="971550" lvl="1" indent="-514350">
              <a:buFont typeface="+mj-lt"/>
              <a:buAutoNum type="arabicParenR"/>
            </a:pPr>
            <a:r>
              <a:rPr lang="en-US" sz="3500" dirty="0"/>
              <a:t>Pain, swelling and discoloration.</a:t>
            </a:r>
          </a:p>
          <a:p>
            <a:pPr marL="971550" lvl="1" indent="-514350">
              <a:buFont typeface="+mj-lt"/>
              <a:buAutoNum type="arabicParenR"/>
            </a:pPr>
            <a:endParaRPr lang="en-US" sz="3500" dirty="0"/>
          </a:p>
          <a:p>
            <a:pPr marL="971550" lvl="1" indent="-514350">
              <a:buFont typeface="+mj-lt"/>
              <a:buAutoNum type="arabicParenR"/>
            </a:pPr>
            <a:r>
              <a:rPr lang="en-US" sz="3500" dirty="0"/>
              <a:t>Inability to move leg(s).</a:t>
            </a:r>
          </a:p>
          <a:p>
            <a:pPr marL="971550" lvl="1" indent="-514350">
              <a:buFont typeface="+mj-lt"/>
              <a:buAutoNum type="arabicParenR"/>
            </a:pPr>
            <a:endParaRPr lang="en-US" sz="3500" dirty="0"/>
          </a:p>
          <a:p>
            <a:pPr marL="971550" lvl="1" indent="-514350">
              <a:buFont typeface="+mj-lt"/>
              <a:buAutoNum type="arabicParenR"/>
            </a:pPr>
            <a:r>
              <a:rPr lang="en-US" sz="3500" dirty="0"/>
              <a:t>Possible foot rotation (outward or inward).</a:t>
            </a:r>
          </a:p>
          <a:p>
            <a:pPr marL="0" indent="0">
              <a:buNone/>
            </a:pPr>
            <a:endParaRPr lang="en-GB" sz="3500" u="sng" dirty="0"/>
          </a:p>
        </p:txBody>
      </p:sp>
    </p:spTree>
    <p:extLst>
      <p:ext uri="{BB962C8B-B14F-4D97-AF65-F5344CB8AC3E}">
        <p14:creationId xmlns:p14="http://schemas.microsoft.com/office/powerpoint/2010/main" val="3601609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28668"/>
            <a:ext cx="7888070" cy="5705475"/>
          </a:xfrm>
        </p:spPr>
        <p:txBody>
          <a:bodyPr>
            <a:normAutofit lnSpcReduction="10000"/>
          </a:bodyPr>
          <a:lstStyle/>
          <a:p>
            <a:pPr>
              <a:spcAft>
                <a:spcPts val="1800"/>
              </a:spcAft>
            </a:pPr>
            <a:r>
              <a:rPr lang="en-US" sz="3200" b="1" dirty="0"/>
              <a:t>Pre-hospital treatment for hip injuries</a:t>
            </a:r>
          </a:p>
          <a:p>
            <a:pPr marL="714375" indent="-442913" algn="just">
              <a:lnSpc>
                <a:spcPct val="120000"/>
              </a:lnSpc>
              <a:buFont typeface="+mj-lt"/>
              <a:buAutoNum type="arabicParenR"/>
            </a:pPr>
            <a:r>
              <a:rPr lang="en-US" sz="3200" dirty="0"/>
              <a:t>Bind legs together with a folded blanket between patient’s legs.</a:t>
            </a:r>
          </a:p>
          <a:p>
            <a:pPr marL="714375" indent="-442913" algn="just">
              <a:lnSpc>
                <a:spcPct val="120000"/>
              </a:lnSpc>
              <a:buFont typeface="+mj-lt"/>
              <a:buAutoNum type="arabicParenR"/>
            </a:pPr>
            <a:r>
              <a:rPr lang="en-US" sz="3200" dirty="0"/>
              <a:t>Support the hip with pillows.</a:t>
            </a:r>
          </a:p>
          <a:p>
            <a:pPr marL="714375" indent="-442913" algn="just">
              <a:lnSpc>
                <a:spcPct val="120000"/>
              </a:lnSpc>
              <a:buFont typeface="+mj-lt"/>
              <a:buAutoNum type="arabicParenR"/>
            </a:pPr>
            <a:r>
              <a:rPr lang="en-US" sz="3200" dirty="0"/>
              <a:t>Stabilize patient on long backboard, or use long splints along outer thigh, from foot to armpit with padding; and along the inner thigh, from groin to foot.</a:t>
            </a:r>
          </a:p>
          <a:p>
            <a:pPr marL="714375" indent="-442913" algn="just">
              <a:lnSpc>
                <a:spcPct val="120000"/>
              </a:lnSpc>
              <a:buFont typeface="+mj-lt"/>
              <a:buAutoNum type="arabicParenR"/>
            </a:pPr>
            <a:r>
              <a:rPr lang="en-US" sz="3200" dirty="0"/>
              <a:t>Secure with cravats.</a:t>
            </a:r>
          </a:p>
          <a:p>
            <a:endParaRPr lang="en-GB" sz="3200" dirty="0"/>
          </a:p>
        </p:txBody>
      </p:sp>
    </p:spTree>
    <p:extLst>
      <p:ext uri="{BB962C8B-B14F-4D97-AF65-F5344CB8AC3E}">
        <p14:creationId xmlns:p14="http://schemas.microsoft.com/office/powerpoint/2010/main" val="703592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985840"/>
            <a:ext cx="7888070" cy="5748338"/>
          </a:xfrm>
        </p:spPr>
        <p:txBody>
          <a:bodyPr/>
          <a:lstStyle/>
          <a:p>
            <a:pPr marL="0" indent="0">
              <a:lnSpc>
                <a:spcPct val="100000"/>
              </a:lnSpc>
              <a:buNone/>
            </a:pPr>
            <a:r>
              <a:rPr lang="en-US" sz="3200" b="1" dirty="0"/>
              <a:t>3) </a:t>
            </a:r>
            <a:r>
              <a:rPr lang="en-US" sz="3200" b="1" u="sng" dirty="0"/>
              <a:t>Femoral injuries</a:t>
            </a:r>
          </a:p>
          <a:p>
            <a:pPr marL="0" indent="0" algn="just">
              <a:lnSpc>
                <a:spcPct val="100000"/>
              </a:lnSpc>
              <a:buNone/>
            </a:pPr>
            <a:r>
              <a:rPr lang="en-US" sz="3200" dirty="0"/>
              <a:t>	A femoral fracture can produce massive internal 	bleeding which may lead to shock. Treat life-threats first.</a:t>
            </a:r>
          </a:p>
          <a:p>
            <a:pPr>
              <a:lnSpc>
                <a:spcPct val="100000"/>
              </a:lnSpc>
            </a:pPr>
            <a:r>
              <a:rPr lang="en-US" sz="3200" b="1" dirty="0"/>
              <a:t>Signs and symptoms of femoral fracture</a:t>
            </a:r>
            <a:endParaRPr lang="en-US" sz="3200" dirty="0"/>
          </a:p>
          <a:p>
            <a:pPr marL="971550" lvl="1" indent="-514350">
              <a:lnSpc>
                <a:spcPct val="100000"/>
              </a:lnSpc>
              <a:buFont typeface="+mj-lt"/>
              <a:buAutoNum type="alphaLcParenR"/>
            </a:pPr>
            <a:r>
              <a:rPr lang="en-US" sz="3200" dirty="0"/>
              <a:t>Pain (often intense)</a:t>
            </a:r>
          </a:p>
          <a:p>
            <a:pPr marL="971550" lvl="1" indent="-514350">
              <a:lnSpc>
                <a:spcPct val="100000"/>
              </a:lnSpc>
              <a:buFont typeface="+mj-lt"/>
              <a:buAutoNum type="alphaLcParenR"/>
            </a:pPr>
            <a:r>
              <a:rPr lang="en-US" sz="3200" dirty="0"/>
              <a:t>Deformity</a:t>
            </a:r>
          </a:p>
          <a:p>
            <a:pPr marL="971550" lvl="1" indent="-514350">
              <a:lnSpc>
                <a:spcPct val="100000"/>
              </a:lnSpc>
              <a:buFont typeface="+mj-lt"/>
              <a:buAutoNum type="alphaLcParenR"/>
            </a:pPr>
            <a:r>
              <a:rPr lang="en-US" sz="3200" dirty="0"/>
              <a:t>Rigidity</a:t>
            </a:r>
          </a:p>
          <a:p>
            <a:pPr marL="971550" lvl="1" indent="-514350">
              <a:lnSpc>
                <a:spcPct val="100000"/>
              </a:lnSpc>
              <a:buFont typeface="+mj-lt"/>
              <a:buAutoNum type="alphaLcParenR"/>
            </a:pPr>
            <a:r>
              <a:rPr lang="en-US" sz="3200" dirty="0"/>
              <a:t>Shortened limb</a:t>
            </a:r>
          </a:p>
          <a:p>
            <a:endParaRPr lang="en-GB" dirty="0"/>
          </a:p>
        </p:txBody>
      </p:sp>
    </p:spTree>
    <p:extLst>
      <p:ext uri="{BB962C8B-B14F-4D97-AF65-F5344CB8AC3E}">
        <p14:creationId xmlns:p14="http://schemas.microsoft.com/office/powerpoint/2010/main" val="4130188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71489"/>
            <a:ext cx="7888070" cy="5705475"/>
          </a:xfrm>
        </p:spPr>
        <p:txBody>
          <a:bodyPr>
            <a:normAutofit/>
          </a:bodyPr>
          <a:lstStyle/>
          <a:p>
            <a:pPr>
              <a:lnSpc>
                <a:spcPct val="100000"/>
              </a:lnSpc>
            </a:pPr>
            <a:r>
              <a:rPr lang="en-US" sz="3200" b="1" dirty="0"/>
              <a:t>Pre-hospital treatment</a:t>
            </a:r>
            <a:r>
              <a:rPr lang="en-US" sz="3200" dirty="0"/>
              <a:t>: If you find the leg in a straight position, use two padded splints one along the inner thigh from groin to the foot, the other along the outer thigh from the armpit to the foot. Secure with cravats.</a:t>
            </a:r>
          </a:p>
          <a:p>
            <a:endParaRPr lang="en-GB" sz="3200" dirty="0"/>
          </a:p>
        </p:txBody>
      </p:sp>
      <p:pic>
        <p:nvPicPr>
          <p:cNvPr id="4" name="Picture 3"/>
          <p:cNvPicPr>
            <a:picLocks noChangeAspect="1" noChangeArrowheads="1"/>
          </p:cNvPicPr>
          <p:nvPr/>
        </p:nvPicPr>
        <p:blipFill>
          <a:blip r:embed="rId2"/>
          <a:srcRect/>
          <a:stretch>
            <a:fillRect/>
          </a:stretch>
        </p:blipFill>
        <p:spPr bwMode="auto">
          <a:xfrm>
            <a:off x="1143199" y="2571750"/>
            <a:ext cx="6859191" cy="4286250"/>
          </a:xfrm>
          <a:prstGeom prst="rect">
            <a:avLst/>
          </a:prstGeom>
          <a:noFill/>
          <a:ln w="9525">
            <a:noFill/>
            <a:miter lim="800000"/>
            <a:headEnd/>
            <a:tailEnd/>
          </a:ln>
          <a:effectLst/>
        </p:spPr>
      </p:pic>
    </p:spTree>
    <p:extLst>
      <p:ext uri="{BB962C8B-B14F-4D97-AF65-F5344CB8AC3E}">
        <p14:creationId xmlns:p14="http://schemas.microsoft.com/office/powerpoint/2010/main" val="80719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71514"/>
            <a:ext cx="7888070" cy="5586411"/>
          </a:xfrm>
        </p:spPr>
        <p:txBody>
          <a:bodyPr>
            <a:normAutofit fontScale="92500" lnSpcReduction="10000"/>
          </a:bodyPr>
          <a:lstStyle/>
          <a:p>
            <a:pPr marL="0" indent="0">
              <a:lnSpc>
                <a:spcPct val="100000"/>
              </a:lnSpc>
              <a:buNone/>
            </a:pPr>
            <a:r>
              <a:rPr lang="en-US" sz="3200" b="1" dirty="0"/>
              <a:t>4) </a:t>
            </a:r>
            <a:r>
              <a:rPr lang="en-US" sz="3200" b="1" u="sng" dirty="0"/>
              <a:t>Knee injuries</a:t>
            </a:r>
          </a:p>
          <a:p>
            <a:pPr marL="0" indent="0">
              <a:lnSpc>
                <a:spcPct val="100000"/>
              </a:lnSpc>
              <a:buNone/>
            </a:pPr>
            <a:endParaRPr lang="en-US" sz="3200" b="1" u="sng" dirty="0"/>
          </a:p>
          <a:p>
            <a:pPr algn="just">
              <a:lnSpc>
                <a:spcPct val="100000"/>
              </a:lnSpc>
            </a:pPr>
            <a:r>
              <a:rPr lang="en-US" sz="3200" b="1" dirty="0"/>
              <a:t>Signs and symptoms</a:t>
            </a:r>
            <a:r>
              <a:rPr lang="en-US" sz="3200" dirty="0"/>
              <a:t>: Pain, swelling and deformity.</a:t>
            </a:r>
          </a:p>
          <a:p>
            <a:pPr algn="just">
              <a:lnSpc>
                <a:spcPct val="100000"/>
              </a:lnSpc>
            </a:pPr>
            <a:r>
              <a:rPr lang="en-US" sz="3200" b="1" dirty="0"/>
              <a:t>Bent position</a:t>
            </a:r>
            <a:r>
              <a:rPr lang="en-US" sz="3200" dirty="0"/>
              <a:t>: Immobilize in the position found. The bones above and below it should be splinted with short padded boards.</a:t>
            </a:r>
          </a:p>
          <a:p>
            <a:pPr algn="just">
              <a:lnSpc>
                <a:spcPct val="100000"/>
              </a:lnSpc>
            </a:pPr>
            <a:r>
              <a:rPr lang="en-US" sz="3200" b="1" dirty="0"/>
              <a:t>Straight position</a:t>
            </a:r>
            <a:r>
              <a:rPr lang="en-US" sz="3200" dirty="0"/>
              <a:t>: Use two padded long splints, the first on the inner thigh from groin to beyond foot. Place the second on the outer thigh, from hip to beyond foot. Secure with cravats.</a:t>
            </a:r>
          </a:p>
          <a:p>
            <a:pPr>
              <a:lnSpc>
                <a:spcPct val="100000"/>
              </a:lnSpc>
            </a:pPr>
            <a:endParaRPr lang="en-GB" sz="3200" dirty="0"/>
          </a:p>
        </p:txBody>
      </p:sp>
    </p:spTree>
    <p:extLst>
      <p:ext uri="{BB962C8B-B14F-4D97-AF65-F5344CB8AC3E}">
        <p14:creationId xmlns:p14="http://schemas.microsoft.com/office/powerpoint/2010/main" val="2493065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685801"/>
            <a:ext cx="6859191" cy="6172201"/>
          </a:xfrm>
          <a:prstGeom prst="rect">
            <a:avLst/>
          </a:prstGeom>
          <a:noFill/>
          <a:ln w="9525">
            <a:noFill/>
            <a:miter lim="800000"/>
            <a:headEnd/>
            <a:tailEnd/>
          </a:ln>
          <a:effectLst/>
        </p:spPr>
      </p:pic>
      <p:sp>
        <p:nvSpPr>
          <p:cNvPr id="3" name="Rectangle 2"/>
          <p:cNvSpPr/>
          <p:nvPr/>
        </p:nvSpPr>
        <p:spPr>
          <a:xfrm>
            <a:off x="2832695" y="101027"/>
            <a:ext cx="2940459" cy="584775"/>
          </a:xfrm>
          <a:prstGeom prst="rect">
            <a:avLst/>
          </a:prstGeom>
        </p:spPr>
        <p:txBody>
          <a:bodyPr wrap="square">
            <a:spAutoFit/>
          </a:bodyPr>
          <a:lstStyle/>
          <a:p>
            <a:pPr algn="ctr"/>
            <a:r>
              <a:rPr lang="en-US" sz="3200" b="1" dirty="0">
                <a:solidFill>
                  <a:srgbClr val="C00000"/>
                </a:solidFill>
              </a:rPr>
              <a:t>KNEE INJURIES</a:t>
            </a:r>
          </a:p>
        </p:txBody>
      </p:sp>
    </p:spTree>
    <p:extLst>
      <p:ext uri="{BB962C8B-B14F-4D97-AF65-F5344CB8AC3E}">
        <p14:creationId xmlns:p14="http://schemas.microsoft.com/office/powerpoint/2010/main" val="3099809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554636"/>
            <a:ext cx="7888070" cy="5622327"/>
          </a:xfrm>
        </p:spPr>
        <p:txBody>
          <a:bodyPr>
            <a:normAutofit/>
          </a:bodyPr>
          <a:lstStyle/>
          <a:p>
            <a:pPr marL="0" indent="0">
              <a:lnSpc>
                <a:spcPct val="100000"/>
              </a:lnSpc>
              <a:buNone/>
            </a:pPr>
            <a:r>
              <a:rPr lang="en-GB" sz="3200" b="1" dirty="0"/>
              <a:t>5) </a:t>
            </a:r>
            <a:r>
              <a:rPr lang="en-US" sz="3200" b="1" u="sng" dirty="0"/>
              <a:t>Tibia or fibula injury</a:t>
            </a:r>
          </a:p>
          <a:p>
            <a:pPr marL="0" indent="0">
              <a:lnSpc>
                <a:spcPct val="100000"/>
              </a:lnSpc>
              <a:buNone/>
            </a:pPr>
            <a:endParaRPr lang="en-US" sz="3200" b="1" u="sng" dirty="0"/>
          </a:p>
          <a:p>
            <a:pPr>
              <a:lnSpc>
                <a:spcPct val="100000"/>
              </a:lnSpc>
            </a:pPr>
            <a:r>
              <a:rPr lang="en-US" sz="3200" b="1" dirty="0"/>
              <a:t>Signs and symptoms</a:t>
            </a:r>
            <a:r>
              <a:rPr lang="en-US" sz="3200" dirty="0"/>
              <a:t>: Pain, swelling and deformity.</a:t>
            </a:r>
          </a:p>
          <a:p>
            <a:pPr>
              <a:lnSpc>
                <a:spcPct val="100000"/>
              </a:lnSpc>
            </a:pPr>
            <a:endParaRPr lang="en-US" sz="3200" dirty="0"/>
          </a:p>
          <a:p>
            <a:pPr algn="just">
              <a:lnSpc>
                <a:spcPct val="100000"/>
              </a:lnSpc>
            </a:pPr>
            <a:r>
              <a:rPr lang="en-US" sz="3200" b="1" dirty="0"/>
              <a:t>Pre-hospital treatment</a:t>
            </a:r>
            <a:r>
              <a:rPr lang="en-US" sz="3200" dirty="0"/>
              <a:t>: Use two padded long splints – groin to foot and thigh to foot. Secure with cravats. Alternative method for a closed injury to the tibia or fibula is to use a circumferential splint or pneumatic splint.</a:t>
            </a:r>
          </a:p>
          <a:p>
            <a:pPr marL="0" indent="0">
              <a:buNone/>
            </a:pPr>
            <a:endParaRPr lang="en-US" sz="3200" u="sng" dirty="0"/>
          </a:p>
          <a:p>
            <a:pPr marL="0" indent="0">
              <a:buNone/>
            </a:pPr>
            <a:endParaRPr lang="en-GB" dirty="0"/>
          </a:p>
        </p:txBody>
      </p:sp>
    </p:spTree>
    <p:extLst>
      <p:ext uri="{BB962C8B-B14F-4D97-AF65-F5344CB8AC3E}">
        <p14:creationId xmlns:p14="http://schemas.microsoft.com/office/powerpoint/2010/main" val="357724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224852"/>
            <a:ext cx="7888070" cy="6633148"/>
          </a:xfrm>
        </p:spPr>
        <p:txBody>
          <a:bodyPr>
            <a:noAutofit/>
          </a:bodyPr>
          <a:lstStyle/>
          <a:p>
            <a:pPr marL="0" indent="0">
              <a:lnSpc>
                <a:spcPct val="120000"/>
              </a:lnSpc>
              <a:spcAft>
                <a:spcPts val="1800"/>
              </a:spcAft>
              <a:buNone/>
            </a:pPr>
            <a:r>
              <a:rPr lang="en-US" sz="3200" b="1" dirty="0"/>
              <a:t>6) </a:t>
            </a:r>
            <a:r>
              <a:rPr lang="en-US" sz="3200" b="1" u="sng" dirty="0"/>
              <a:t>Ankle and foot injuries</a:t>
            </a:r>
          </a:p>
          <a:p>
            <a:pPr>
              <a:lnSpc>
                <a:spcPct val="120000"/>
              </a:lnSpc>
            </a:pPr>
            <a:r>
              <a:rPr lang="en-US" sz="3200" b="1" dirty="0"/>
              <a:t>Signs and symptoms</a:t>
            </a:r>
            <a:r>
              <a:rPr lang="en-US" sz="3200" dirty="0"/>
              <a:t>: Pain, swelling and deformity.</a:t>
            </a:r>
          </a:p>
          <a:p>
            <a:pPr>
              <a:lnSpc>
                <a:spcPct val="120000"/>
              </a:lnSpc>
            </a:pPr>
            <a:r>
              <a:rPr lang="en-US" sz="3200" b="1" dirty="0"/>
              <a:t>Pre-hospital treatment:</a:t>
            </a:r>
            <a:endParaRPr lang="en-US" sz="3200" dirty="0"/>
          </a:p>
          <a:p>
            <a:pPr marL="971550" lvl="1" indent="-514350">
              <a:lnSpc>
                <a:spcPct val="120000"/>
              </a:lnSpc>
              <a:buFont typeface="+mj-lt"/>
              <a:buAutoNum type="alphaLcParenR"/>
            </a:pPr>
            <a:r>
              <a:rPr lang="en-US" sz="3200" dirty="0"/>
              <a:t>Stabilize, remove shoes and socks if possible (expose injury). </a:t>
            </a:r>
          </a:p>
          <a:p>
            <a:pPr marL="971550" lvl="1" indent="-514350">
              <a:lnSpc>
                <a:spcPct val="120000"/>
              </a:lnSpc>
              <a:buFont typeface="+mj-lt"/>
              <a:buAutoNum type="alphaLcParenR"/>
            </a:pPr>
            <a:r>
              <a:rPr lang="en-US" sz="3200" dirty="0"/>
              <a:t>Circumferential or formable splint such as a pillow secured with cravats is recommended.</a:t>
            </a:r>
          </a:p>
          <a:p>
            <a:pPr marL="457200" lvl="1" indent="0" algn="ctr">
              <a:lnSpc>
                <a:spcPct val="120000"/>
              </a:lnSpc>
              <a:buNone/>
            </a:pPr>
            <a:r>
              <a:rPr lang="en-US" sz="3200" dirty="0"/>
              <a:t>Alternative: Padded boards to mid-thigh.</a:t>
            </a:r>
          </a:p>
          <a:p>
            <a:pPr>
              <a:lnSpc>
                <a:spcPct val="120000"/>
              </a:lnSpc>
            </a:pPr>
            <a:endParaRPr lang="en-GB" sz="3200" dirty="0"/>
          </a:p>
        </p:txBody>
      </p:sp>
    </p:spTree>
    <p:extLst>
      <p:ext uri="{BB962C8B-B14F-4D97-AF65-F5344CB8AC3E}">
        <p14:creationId xmlns:p14="http://schemas.microsoft.com/office/powerpoint/2010/main" val="2384494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657217"/>
            <a:ext cx="6859191" cy="6172200"/>
          </a:xfrm>
          <a:prstGeom prst="rect">
            <a:avLst/>
          </a:prstGeom>
          <a:noFill/>
          <a:ln w="9525">
            <a:noFill/>
            <a:miter lim="800000"/>
            <a:headEnd/>
            <a:tailEnd/>
          </a:ln>
          <a:effectLst/>
        </p:spPr>
      </p:pic>
      <p:sp>
        <p:nvSpPr>
          <p:cNvPr id="3" name="Rectangle 2"/>
          <p:cNvSpPr/>
          <p:nvPr/>
        </p:nvSpPr>
        <p:spPr>
          <a:xfrm>
            <a:off x="2636502" y="33338"/>
            <a:ext cx="5638068" cy="646331"/>
          </a:xfrm>
          <a:prstGeom prst="rect">
            <a:avLst/>
          </a:prstGeom>
        </p:spPr>
        <p:txBody>
          <a:bodyPr wrap="square">
            <a:spAutoFit/>
          </a:bodyPr>
          <a:lstStyle/>
          <a:p>
            <a:r>
              <a:rPr lang="en-US" sz="3600" b="1" u="sng" dirty="0">
                <a:solidFill>
                  <a:srgbClr val="FF0000"/>
                </a:solidFill>
              </a:rPr>
              <a:t>ANKLE AND FOOT INJURIES</a:t>
            </a:r>
          </a:p>
        </p:txBody>
      </p:sp>
    </p:spTree>
    <p:extLst>
      <p:ext uri="{BB962C8B-B14F-4D97-AF65-F5344CB8AC3E}">
        <p14:creationId xmlns:p14="http://schemas.microsoft.com/office/powerpoint/2010/main" val="2901767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Administrator\Desktop\a\DSC00008.JPG"/>
          <p:cNvPicPr>
            <a:picLocks noChangeAspect="1" noChangeArrowheads="1"/>
          </p:cNvPicPr>
          <p:nvPr/>
        </p:nvPicPr>
        <p:blipFill>
          <a:blip r:embed="rId2">
            <a:lum bright="-6000" contrast="14000"/>
          </a:blip>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193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79368"/>
            <a:ext cx="7888070" cy="1325563"/>
          </a:xfrm>
        </p:spPr>
        <p:txBody>
          <a:bodyPr/>
          <a:lstStyle/>
          <a:p>
            <a:pPr algn="ctr"/>
            <a:r>
              <a:rPr lang="en-US" b="1" u="sng" dirty="0">
                <a:solidFill>
                  <a:srgbClr val="FF0000"/>
                </a:solidFill>
                <a:latin typeface="+mn-lt"/>
              </a:rPr>
              <a:t>JOINTS (ARTICULATIONS)</a:t>
            </a:r>
            <a:endParaRPr lang="en-GB" u="sng" dirty="0">
              <a:solidFill>
                <a:srgbClr val="FF0000"/>
              </a:solidFill>
              <a:latin typeface="+mn-lt"/>
            </a:endParaRPr>
          </a:p>
        </p:txBody>
      </p:sp>
      <p:sp>
        <p:nvSpPr>
          <p:cNvPr id="3" name="Content Placeholder 2"/>
          <p:cNvSpPr>
            <a:spLocks noGrp="1"/>
          </p:cNvSpPr>
          <p:nvPr>
            <p:ph idx="1"/>
          </p:nvPr>
        </p:nvSpPr>
        <p:spPr>
          <a:xfrm>
            <a:off x="628759" y="1404930"/>
            <a:ext cx="7888070" cy="4543430"/>
          </a:xfrm>
        </p:spPr>
        <p:txBody>
          <a:bodyPr>
            <a:noAutofit/>
          </a:bodyPr>
          <a:lstStyle/>
          <a:p>
            <a:pPr>
              <a:buFont typeface="Wingdings" panose="05000000000000000000" pitchFamily="2" charset="2"/>
              <a:buChar char="Ø"/>
            </a:pPr>
            <a:r>
              <a:rPr lang="en-US" sz="3200" dirty="0"/>
              <a:t>Joints are bone ends that fit into each other. </a:t>
            </a:r>
          </a:p>
          <a:p>
            <a:pPr marL="0" indent="0">
              <a:buNone/>
            </a:pPr>
            <a:endParaRPr lang="en-US" sz="3200" dirty="0"/>
          </a:p>
          <a:p>
            <a:pPr>
              <a:spcAft>
                <a:spcPts val="1200"/>
              </a:spcAft>
              <a:buFont typeface="Wingdings" panose="05000000000000000000" pitchFamily="2" charset="2"/>
              <a:buChar char="Ø"/>
            </a:pPr>
            <a:r>
              <a:rPr lang="en-US" sz="3200" dirty="0"/>
              <a:t>There are several types of joints:-</a:t>
            </a:r>
          </a:p>
          <a:p>
            <a:pPr lvl="1">
              <a:spcAft>
                <a:spcPts val="1200"/>
              </a:spcAft>
            </a:pPr>
            <a:r>
              <a:rPr lang="en-US" sz="3200" dirty="0"/>
              <a:t>Immovable joints such as in the skull.</a:t>
            </a:r>
          </a:p>
          <a:p>
            <a:pPr lvl="1">
              <a:spcAft>
                <a:spcPts val="1200"/>
              </a:spcAft>
            </a:pPr>
            <a:r>
              <a:rPr lang="en-US" sz="3200" dirty="0"/>
              <a:t>Slightly movable joints such as the spine.</a:t>
            </a:r>
          </a:p>
          <a:p>
            <a:pPr lvl="1"/>
            <a:r>
              <a:rPr lang="en-US" sz="3200" dirty="0"/>
              <a:t>Freely movable joints such as the elbow or knee joints (hinge) or the hip joint (ball and socket).</a:t>
            </a:r>
          </a:p>
          <a:p>
            <a:endParaRPr lang="en-GB" sz="3200" dirty="0"/>
          </a:p>
        </p:txBody>
      </p:sp>
    </p:spTree>
    <p:extLst>
      <p:ext uri="{BB962C8B-B14F-4D97-AF65-F5344CB8AC3E}">
        <p14:creationId xmlns:p14="http://schemas.microsoft.com/office/powerpoint/2010/main" val="1901398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Tree>
    <p:extLst>
      <p:ext uri="{BB962C8B-B14F-4D97-AF65-F5344CB8AC3E}">
        <p14:creationId xmlns:p14="http://schemas.microsoft.com/office/powerpoint/2010/main" val="773309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204515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LIGAMENTS AND TENDONS</a:t>
            </a:r>
            <a:endParaRPr lang="en-GB" u="sng" dirty="0">
              <a:solidFill>
                <a:srgbClr val="FF0000"/>
              </a:solidFill>
              <a:latin typeface="+mn-lt"/>
            </a:endParaRPr>
          </a:p>
        </p:txBody>
      </p:sp>
      <p:sp>
        <p:nvSpPr>
          <p:cNvPr id="3" name="Content Placeholder 2"/>
          <p:cNvSpPr>
            <a:spLocks noGrp="1"/>
          </p:cNvSpPr>
          <p:nvPr>
            <p:ph idx="1"/>
          </p:nvPr>
        </p:nvSpPr>
        <p:spPr>
          <a:xfrm>
            <a:off x="628759" y="2114549"/>
            <a:ext cx="7888070" cy="4062413"/>
          </a:xfrm>
        </p:spPr>
        <p:txBody>
          <a:bodyPr/>
          <a:lstStyle/>
          <a:p>
            <a:pPr algn="just"/>
            <a:r>
              <a:rPr lang="en-US" sz="3200" dirty="0"/>
              <a:t>Ligaments connect and hold bones together at the joints.</a:t>
            </a:r>
          </a:p>
          <a:p>
            <a:pPr marL="279400" indent="-279400" algn="just"/>
            <a:endParaRPr lang="en-US" sz="3200" dirty="0"/>
          </a:p>
          <a:p>
            <a:pPr algn="just"/>
            <a:r>
              <a:rPr lang="en-US" sz="3200" dirty="0"/>
              <a:t>Tendons attach the skeletal muscles to the bone. These muscles control the movement of the joints.</a:t>
            </a:r>
          </a:p>
          <a:p>
            <a:endParaRPr lang="en-GB" dirty="0"/>
          </a:p>
        </p:txBody>
      </p:sp>
    </p:spTree>
    <p:extLst>
      <p:ext uri="{BB962C8B-B14F-4D97-AF65-F5344CB8AC3E}">
        <p14:creationId xmlns:p14="http://schemas.microsoft.com/office/powerpoint/2010/main" val="57062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65097"/>
            <a:ext cx="7888070" cy="1325563"/>
          </a:xfrm>
        </p:spPr>
        <p:txBody>
          <a:bodyPr/>
          <a:lstStyle/>
          <a:p>
            <a:pPr algn="ctr"/>
            <a:r>
              <a:rPr lang="en-US" b="1" u="sng" dirty="0">
                <a:solidFill>
                  <a:srgbClr val="FF0000"/>
                </a:solidFill>
                <a:latin typeface="+mn-lt"/>
              </a:rPr>
              <a:t>FRACTURES, DISLOCATIONS AND SPRAINS</a:t>
            </a:r>
            <a:endParaRPr lang="en-GB" u="sng" dirty="0">
              <a:solidFill>
                <a:srgbClr val="FF0000"/>
              </a:solidFill>
              <a:latin typeface="+mn-lt"/>
            </a:endParaRPr>
          </a:p>
        </p:txBody>
      </p:sp>
      <p:sp>
        <p:nvSpPr>
          <p:cNvPr id="3" name="Content Placeholder 2"/>
          <p:cNvSpPr>
            <a:spLocks noGrp="1"/>
          </p:cNvSpPr>
          <p:nvPr>
            <p:ph idx="1"/>
          </p:nvPr>
        </p:nvSpPr>
        <p:spPr>
          <a:xfrm>
            <a:off x="628759" y="1690688"/>
            <a:ext cx="7888070" cy="4486275"/>
          </a:xfrm>
        </p:spPr>
        <p:txBody>
          <a:bodyPr>
            <a:normAutofit fontScale="92500" lnSpcReduction="10000"/>
          </a:bodyPr>
          <a:lstStyle/>
          <a:p>
            <a:pPr algn="just">
              <a:buFont typeface="Wingdings" panose="05000000000000000000" pitchFamily="2" charset="2"/>
              <a:buChar char="Ø"/>
            </a:pPr>
            <a:r>
              <a:rPr lang="en-US" sz="3600" b="1" u="sng" dirty="0"/>
              <a:t>FRACTURES</a:t>
            </a:r>
            <a:r>
              <a:rPr lang="en-US" sz="3200" b="1" dirty="0"/>
              <a:t> : </a:t>
            </a:r>
            <a:r>
              <a:rPr lang="en-US" sz="3200" dirty="0"/>
              <a:t>Any break in the continuity of a bone.</a:t>
            </a:r>
          </a:p>
          <a:p>
            <a:pPr algn="just"/>
            <a:endParaRPr lang="en-US" sz="3200" b="1" dirty="0">
              <a:solidFill>
                <a:srgbClr val="0070C0"/>
              </a:solidFill>
            </a:endParaRPr>
          </a:p>
          <a:p>
            <a:pPr algn="just">
              <a:buFont typeface="Wingdings" panose="05000000000000000000" pitchFamily="2" charset="2"/>
              <a:buChar char="Ø"/>
            </a:pPr>
            <a:r>
              <a:rPr lang="en-US" sz="3200" dirty="0"/>
              <a:t>Fractures can be open or closed.</a:t>
            </a:r>
          </a:p>
          <a:p>
            <a:pPr algn="just"/>
            <a:endParaRPr lang="en-US" sz="3200" dirty="0"/>
          </a:p>
          <a:p>
            <a:pPr algn="just">
              <a:lnSpc>
                <a:spcPct val="150000"/>
              </a:lnSpc>
            </a:pPr>
            <a:r>
              <a:rPr lang="en-US" sz="3200" b="1" dirty="0"/>
              <a:t>Closed Fracture: </a:t>
            </a:r>
            <a:r>
              <a:rPr lang="en-US" sz="3200" dirty="0"/>
              <a:t>One in which the overlying skin is intact. Proper splinting helps prevent closed fracture from becoming open fracture.</a:t>
            </a:r>
          </a:p>
          <a:p>
            <a:endParaRPr lang="en-US" sz="3200" b="1" dirty="0"/>
          </a:p>
          <a:p>
            <a:endParaRPr lang="en-US" sz="3200" b="1" dirty="0"/>
          </a:p>
          <a:p>
            <a:endParaRPr lang="en-GB" dirty="0"/>
          </a:p>
        </p:txBody>
      </p:sp>
      <p:sp>
        <p:nvSpPr>
          <p:cNvPr id="4" name="Right Arrow 3">
            <a:hlinkClick r:id="rId2" action="ppaction://hlinksldjump"/>
          </p:cNvPr>
          <p:cNvSpPr/>
          <p:nvPr/>
        </p:nvSpPr>
        <p:spPr>
          <a:xfrm>
            <a:off x="4254843" y="5514976"/>
            <a:ext cx="428699" cy="271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516829" y="6515100"/>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68748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14375"/>
            <a:ext cx="7888070" cy="5462588"/>
          </a:xfrm>
        </p:spPr>
        <p:txBody>
          <a:bodyPr>
            <a:normAutofit fontScale="92500" lnSpcReduction="10000"/>
          </a:bodyPr>
          <a:lstStyle/>
          <a:p>
            <a:pPr algn="just">
              <a:lnSpc>
                <a:spcPct val="150000"/>
              </a:lnSpc>
            </a:pPr>
            <a:r>
              <a:rPr lang="en-US" sz="3200" b="1" dirty="0"/>
              <a:t>Open fracture: </a:t>
            </a:r>
            <a:r>
              <a:rPr lang="en-US" sz="3200" dirty="0"/>
              <a:t>One in which the skin has been broken or torn either from the inside by the injured bone, or from the outside by the object that caused the penetrating wound with the associated bone injury. The bone may or may not protrude through the wound. Open fractures are serious because of risk of contamination and risk of infection is greater.</a:t>
            </a:r>
          </a:p>
          <a:p>
            <a:endParaRPr lang="en-GB" sz="3200" dirty="0"/>
          </a:p>
        </p:txBody>
      </p:sp>
      <p:sp>
        <p:nvSpPr>
          <p:cNvPr id="4" name="Right Arrow 3">
            <a:hlinkClick r:id="rId2" action="ppaction://hlinksldjump"/>
          </p:cNvPr>
          <p:cNvSpPr/>
          <p:nvPr/>
        </p:nvSpPr>
        <p:spPr>
          <a:xfrm>
            <a:off x="2025606" y="5457826"/>
            <a:ext cx="610896" cy="328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842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2368</Words>
  <Application>Microsoft Office PowerPoint</Application>
  <PresentationFormat>Custom</PresentationFormat>
  <Paragraphs>264</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MUSCULOSKELETAL INJURIES</vt:lpstr>
      <vt:lpstr>OBJECTIVES</vt:lpstr>
      <vt:lpstr>THE SKELETAL SYSTEM</vt:lpstr>
      <vt:lpstr>PowerPoint Presentation</vt:lpstr>
      <vt:lpstr>PowerPoint Presentation</vt:lpstr>
      <vt:lpstr>JOINTS (ARTICULATIONS)</vt:lpstr>
      <vt:lpstr>LIGAMENTS AND TENDONS</vt:lpstr>
      <vt:lpstr>FRACTURES, DISLOCATIONS AND SPRAINS</vt:lpstr>
      <vt:lpstr>PowerPoint Presentation</vt:lpstr>
      <vt:lpstr>PowerPoint Presentation</vt:lpstr>
      <vt:lpstr>PowerPoint Presentation</vt:lpstr>
      <vt:lpstr>PowerPoint Presentation</vt:lpstr>
      <vt:lpstr>PowerPoint Presentation</vt:lpstr>
      <vt:lpstr>PowerPoint Presentation</vt:lpstr>
      <vt:lpstr>Signs and Symptoms of a Musculoskeletal Injury</vt:lpstr>
      <vt:lpstr>PowerPoint Presentation</vt:lpstr>
      <vt:lpstr>SPLINTING</vt:lpstr>
      <vt:lpstr>PowerPoint Presentation</vt:lpstr>
      <vt:lpstr>TYPES OF SPLINTS</vt:lpstr>
      <vt:lpstr>PowerPoint Presentation</vt:lpstr>
      <vt:lpstr>PowerPoint Presentation</vt:lpstr>
      <vt:lpstr>GENERAL RULES FOR SPLINTING</vt:lpstr>
      <vt:lpstr>PowerPoint Presentation</vt:lpstr>
      <vt:lpstr>PowerPoint Presentation</vt:lpstr>
      <vt:lpstr>PowerPoint Presentation</vt:lpstr>
      <vt:lpstr>PowerPoint Presentation</vt:lpstr>
      <vt:lpstr>PowerPoint Presentation</vt:lpstr>
      <vt:lpstr>Pre-hospital Treatment for Suspected Fractures, Dislocations or Sprains </vt:lpstr>
      <vt:lpstr>PowerPoint Presentation</vt:lpstr>
      <vt:lpstr>PowerPoint Presentation</vt:lpstr>
      <vt:lpstr>PowerPoint Presentation</vt:lpstr>
      <vt:lpstr>PowerPoint Presentation</vt:lpstr>
      <vt:lpstr>PowerPoint Presentation</vt:lpstr>
      <vt:lpstr>Pre-hospital Treatment for Specific Injuries and Application of Splints</vt:lpstr>
      <vt:lpstr>PowerPoint Presentation</vt:lpstr>
      <vt:lpstr>SPLINTING THE UPPER EXTREMITIES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SPLINTING THE LOWER EXTREMITIES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INJURIES </dc:title>
  <dc:creator>dell</dc:creator>
  <cp:lastModifiedBy>NDRF MEDICAL</cp:lastModifiedBy>
  <cp:revision>44</cp:revision>
  <dcterms:created xsi:type="dcterms:W3CDTF">2019-01-05T04:11:43Z</dcterms:created>
  <dcterms:modified xsi:type="dcterms:W3CDTF">2025-12-20T06:35:42Z</dcterms:modified>
</cp:coreProperties>
</file>