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TI MTI" initials="MM" lastIdx="1" clrIdx="0">
    <p:extLst>
      <p:ext uri="{19B8F6BF-5375-455C-9EA6-DF929625EA0E}">
        <p15:presenceInfo xmlns:p15="http://schemas.microsoft.com/office/powerpoint/2012/main" xmlns="" userId="cad27d19bc80ab5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C54B9F-5486-D799-FD97-9D94438090C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AE459446-DA3A-DCDA-5CB8-48191A074B7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D9992D3D-0D2A-0850-7F7B-17B6914EF2AC}"/>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48296C27-A80E-9616-F048-64771F076A9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DF10689E-FB74-A6EA-C336-C679014E9C37}"/>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3351722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0FDEE7-5C1C-D878-786B-9027616B724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FB98154B-82D0-1E9A-4E8F-95ADE17A36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3FA1E93-0CC5-DAFC-55C7-1783DBFE18BB}"/>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F97D71D6-0C82-E0E6-CFBC-B3BA26FC73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30B4244-ED31-558D-5B0F-942F054848DE}"/>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3221606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8E145B2-952C-C576-64E5-6D8BB99173F7}"/>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BEAB3A8F-B5BB-1846-3A7D-BFB65C2CD2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1E1B2E8E-D122-3768-F550-7F8B9407FF61}"/>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2B2AA58D-92F6-17AC-DEE9-FE71644F088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FB27FBB-3879-8E20-59F6-993CF91D2BD5}"/>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94777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94BF7D-D9DF-CC30-C4C9-175D7E3C54D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3618C9EB-4F1A-1280-0E40-33D844AC39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91A59DF-64A7-C853-B130-56BB93E8492C}"/>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43DA83BF-913E-2DE2-3637-4ECF700A8B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2E4447C-93BD-E6F8-1483-DFC0E62D2985}"/>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03570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5467B5-4281-2410-DE83-9F1A09CD3CA0}"/>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1540318D-5B45-C660-79AF-1E020C37CD1A}"/>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458017C-5F19-6FC5-4ADF-E8D87203AB32}"/>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F77C4871-8685-42A7-B8B6-445CF55F83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BA23A00-166B-E1DB-20B8-2AC0F0A98929}"/>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37285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E15ED2-125B-3375-9D4E-101C57A6123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373275B-9B8C-C068-57A8-C007310482A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3CEC7DA-0B72-C377-B3FD-E8B9360BDE0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2BC2661E-E29F-EBF0-8901-7AC84ADFC722}"/>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6" name="Footer Placeholder 5">
            <a:extLst>
              <a:ext uri="{FF2B5EF4-FFF2-40B4-BE49-F238E27FC236}">
                <a16:creationId xmlns:a16="http://schemas.microsoft.com/office/drawing/2014/main" xmlns="" id="{C94EBDF9-9898-F5C3-71E2-92A0F099CCD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459898A-2E4D-273B-A675-DFCACC58D7EB}"/>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625038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6239C8-9112-7A7E-F4EB-1821B0ABD4E1}"/>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10A810C-6ABC-F513-0CE9-8A900AC002A8}"/>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03B2AB2-88DF-7BE9-FA7C-C6FAEFCC4C4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ED366F40-58DD-1B29-C03A-BC5CF0B6C4A6}"/>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4A5399E-E5A8-C68A-5239-C6BFCDF7AA1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57899F97-50F0-0B32-2491-9764C738A30D}"/>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8" name="Footer Placeholder 7">
            <a:extLst>
              <a:ext uri="{FF2B5EF4-FFF2-40B4-BE49-F238E27FC236}">
                <a16:creationId xmlns:a16="http://schemas.microsoft.com/office/drawing/2014/main" xmlns="" id="{C4B545B8-C257-02CA-F190-3B9D49C583F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B60A7356-1BDB-B1B2-5EF4-990B0AA5CF50}"/>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470654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AF5542-F465-C3CF-D85A-A09AB7F7B2E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36C9BAAE-1C65-FA3F-088B-588E18FAEAC4}"/>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4" name="Footer Placeholder 3">
            <a:extLst>
              <a:ext uri="{FF2B5EF4-FFF2-40B4-BE49-F238E27FC236}">
                <a16:creationId xmlns:a16="http://schemas.microsoft.com/office/drawing/2014/main" xmlns="" id="{308B81D7-13B1-B64B-9907-91307763966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34152DEB-C3A1-174D-8298-9604314F4FDF}"/>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1511917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A07E793-9860-3415-E624-50B4B4F4DFE8}"/>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3" name="Footer Placeholder 2">
            <a:extLst>
              <a:ext uri="{FF2B5EF4-FFF2-40B4-BE49-F238E27FC236}">
                <a16:creationId xmlns:a16="http://schemas.microsoft.com/office/drawing/2014/main" xmlns="" id="{B4AA9732-B0FA-C7B8-3F66-7DA40816769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6C045E0F-59DD-11C9-C953-E5FAB6ACEA41}"/>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311004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861519-3F59-E552-32B2-9C34EFBC5E2F}"/>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2E89B9C-2E4D-47DB-495F-B2C92097359C}"/>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12A61387-C528-F014-A057-E68B7735BF7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88072BD-7D55-8529-7C3E-4C7BF9999086}"/>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6" name="Footer Placeholder 5">
            <a:extLst>
              <a:ext uri="{FF2B5EF4-FFF2-40B4-BE49-F238E27FC236}">
                <a16:creationId xmlns:a16="http://schemas.microsoft.com/office/drawing/2014/main" xmlns="" id="{D3A7F78A-D7B1-8072-F912-66DF3B15A40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D0DD5C2C-F9D4-F354-A909-08A168218569}"/>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2912699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2AECAB-523C-97EE-9243-DE3E18816EEE}"/>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05C47291-0F65-8B06-2F54-D7E522CBD22F}"/>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4BD4DB87-B4F1-C683-4C9F-A92F9C3AA784}"/>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70421A4-EA96-46EF-5819-BAAADCEBE46A}"/>
              </a:ext>
            </a:extLst>
          </p:cNvPr>
          <p:cNvSpPr>
            <a:spLocks noGrp="1"/>
          </p:cNvSpPr>
          <p:nvPr>
            <p:ph type="dt" sz="half" idx="10"/>
          </p:nvPr>
        </p:nvSpPr>
        <p:spPr/>
        <p:txBody>
          <a:bodyPr/>
          <a:lstStyle/>
          <a:p>
            <a:fld id="{518CA22C-B613-4784-8D5F-2F7529FC73FC}" type="datetimeFigureOut">
              <a:rPr lang="en-IN" smtClean="0"/>
              <a:t>19-12-2025</a:t>
            </a:fld>
            <a:endParaRPr lang="en-IN"/>
          </a:p>
        </p:txBody>
      </p:sp>
      <p:sp>
        <p:nvSpPr>
          <p:cNvPr id="6" name="Footer Placeholder 5">
            <a:extLst>
              <a:ext uri="{FF2B5EF4-FFF2-40B4-BE49-F238E27FC236}">
                <a16:creationId xmlns:a16="http://schemas.microsoft.com/office/drawing/2014/main" xmlns="" id="{6EE935A5-CB54-7116-BA60-1AD54D451AD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4354335-3D82-DECC-0D77-E12A5AE0326F}"/>
              </a:ext>
            </a:extLst>
          </p:cNvPr>
          <p:cNvSpPr>
            <a:spLocks noGrp="1"/>
          </p:cNvSpPr>
          <p:nvPr>
            <p:ph type="sldNum" sz="quarter" idx="12"/>
          </p:nvPr>
        </p:nvSpPr>
        <p:spPr/>
        <p:txBody>
          <a:bodyPr/>
          <a:lstStyle/>
          <a:p>
            <a:fld id="{CC140950-B6D4-45EB-9543-28888EBA86AD}" type="slidenum">
              <a:rPr lang="en-IN" smtClean="0"/>
              <a:t>‹#›</a:t>
            </a:fld>
            <a:endParaRPr lang="en-IN"/>
          </a:p>
        </p:txBody>
      </p:sp>
    </p:spTree>
    <p:extLst>
      <p:ext uri="{BB962C8B-B14F-4D97-AF65-F5344CB8AC3E}">
        <p14:creationId xmlns:p14="http://schemas.microsoft.com/office/powerpoint/2010/main" val="3362229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B605906-3E8B-5788-5795-89BC46F146E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AE7CD242-AC7E-0BF9-4046-EE62E8A5CA9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F531F68-7603-5B18-62C7-17B3BB6FA03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CA22C-B613-4784-8D5F-2F7529FC73FC}" type="datetimeFigureOut">
              <a:rPr lang="en-IN" smtClean="0"/>
              <a:t>19-12-2025</a:t>
            </a:fld>
            <a:endParaRPr lang="en-IN"/>
          </a:p>
        </p:txBody>
      </p:sp>
      <p:sp>
        <p:nvSpPr>
          <p:cNvPr id="5" name="Footer Placeholder 4">
            <a:extLst>
              <a:ext uri="{FF2B5EF4-FFF2-40B4-BE49-F238E27FC236}">
                <a16:creationId xmlns:a16="http://schemas.microsoft.com/office/drawing/2014/main" xmlns="" id="{EB4C5723-2C2B-0E59-827B-5281D53A69D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5ADDC6A7-60C8-C3E2-379F-D199AE0B5B8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40950-B6D4-45EB-9543-28888EBA86AD}" type="slidenum">
              <a:rPr lang="en-IN" smtClean="0"/>
              <a:t>‹#›</a:t>
            </a:fld>
            <a:endParaRPr lang="en-IN"/>
          </a:p>
        </p:txBody>
      </p:sp>
      <p:pic>
        <p:nvPicPr>
          <p:cNvPr id="8" name="Picture 7">
            <a:extLst>
              <a:ext uri="{FF2B5EF4-FFF2-40B4-BE49-F238E27FC236}">
                <a16:creationId xmlns:a16="http://schemas.microsoft.com/office/drawing/2014/main" xmlns="" id="{913BE175-8A09-55C9-16AD-85DE5E7CEF7A}"/>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23073" y="0"/>
            <a:ext cx="1220927" cy="1074679"/>
          </a:xfrm>
          <a:prstGeom prst="rect">
            <a:avLst/>
          </a:prstGeom>
        </p:spPr>
      </p:pic>
    </p:spTree>
    <p:extLst>
      <p:ext uri="{BB962C8B-B14F-4D97-AF65-F5344CB8AC3E}">
        <p14:creationId xmlns:p14="http://schemas.microsoft.com/office/powerpoint/2010/main" val="385789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0172AC-2811-1A88-8DAD-293C6383D7B1}"/>
              </a:ext>
            </a:extLst>
          </p:cNvPr>
          <p:cNvSpPr>
            <a:spLocks noGrp="1"/>
          </p:cNvSpPr>
          <p:nvPr>
            <p:ph type="ctrTitle"/>
          </p:nvPr>
        </p:nvSpPr>
        <p:spPr>
          <a:xfrm>
            <a:off x="934570" y="304801"/>
            <a:ext cx="7590594" cy="3205163"/>
          </a:xfrm>
        </p:spPr>
        <p:txBody>
          <a:bodyPr>
            <a:normAutofit/>
          </a:bodyPr>
          <a:lstStyle/>
          <a:p>
            <a:pPr>
              <a:lnSpc>
                <a:spcPct val="150000"/>
              </a:lnSpc>
              <a:spcAft>
                <a:spcPts val="800"/>
              </a:spcAft>
            </a:pPr>
            <a:r>
              <a:rPr lang="hi-IN" sz="11500" b="1" u="sng" dirty="0">
                <a:effectLst/>
                <a:latin typeface="Times New Roman" panose="02020603050405020304" pitchFamily="18" charset="0"/>
                <a:ea typeface="Times New Roman" panose="02020603050405020304" pitchFamily="18" charset="0"/>
                <a:cs typeface="Mangal" panose="02040503050203030202" pitchFamily="18" charset="0"/>
              </a:rPr>
              <a:t>विसंक्रमण</a:t>
            </a:r>
            <a:r>
              <a:rPr lang="en-IN" sz="1800" dirty="0">
                <a:effectLst/>
                <a:latin typeface="Calibri" panose="020F0502020204030204" pitchFamily="34" charset="0"/>
                <a:ea typeface="Calibri" panose="020F0502020204030204" pitchFamily="34" charset="0"/>
                <a:cs typeface="Mangal" panose="02040503050203030202" pitchFamily="18" charset="0"/>
              </a:rPr>
              <a:t/>
            </a:r>
            <a:br>
              <a:rPr lang="en-IN" sz="1800" dirty="0">
                <a:effectLst/>
                <a:latin typeface="Calibri" panose="020F0502020204030204" pitchFamily="34" charset="0"/>
                <a:ea typeface="Calibri" panose="020F0502020204030204" pitchFamily="34" charset="0"/>
                <a:cs typeface="Mangal" panose="02040503050203030202" pitchFamily="18" charset="0"/>
              </a:rPr>
            </a:b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dirty="0"/>
          </a:p>
        </p:txBody>
      </p:sp>
      <p:sp>
        <p:nvSpPr>
          <p:cNvPr id="3" name="Subtitle 2">
            <a:extLst>
              <a:ext uri="{FF2B5EF4-FFF2-40B4-BE49-F238E27FC236}">
                <a16:creationId xmlns:a16="http://schemas.microsoft.com/office/drawing/2014/main" xmlns="" id="{5D52A571-7640-2131-08B6-6AB68BD6116E}"/>
              </a:ext>
            </a:extLst>
          </p:cNvPr>
          <p:cNvSpPr>
            <a:spLocks noGrp="1"/>
          </p:cNvSpPr>
          <p:nvPr>
            <p:ph type="subTitle" idx="1"/>
          </p:nvPr>
        </p:nvSpPr>
        <p:spPr>
          <a:xfrm>
            <a:off x="995082" y="2904566"/>
            <a:ext cx="7005918" cy="3514163"/>
          </a:xfrm>
        </p:spPr>
        <p:txBody>
          <a:bodyPr>
            <a:normAutofit fontScale="85000" lnSpcReduction="20000"/>
          </a:bodyPr>
          <a:lstStyle/>
          <a:p>
            <a:pPr algn="just"/>
            <a:r>
              <a:rPr lang="hi-IN" sz="4000" dirty="0">
                <a:latin typeface="Times New Roman" panose="02020603050405020304" pitchFamily="18" charset="0"/>
                <a:ea typeface="Times New Roman" panose="02020603050405020304" pitchFamily="18" charset="0"/>
              </a:rPr>
              <a:t>विसंक्रमण और कीटाणुशोधन शब्दों का उपयोग सामग्री के उपचार को इंगित करने के लिए किया जाता है ताकि मौजूद किसी भी जीवित जीव को नष्ट या अन्यथा समाप्त किया जा सके। विसंक्रमण का उपयोग किया जाता है जहां भौतिक विधियों का उपयोग किया जाता है और कीटाणुशोधन का उपयोग किया जाता है जहां रासायनिक एजेंटों का उपयोग किया जाता है।</a:t>
            </a:r>
            <a:endParaRPr lang="en-IN" sz="4000" dirty="0"/>
          </a:p>
        </p:txBody>
      </p:sp>
      <p:sp>
        <p:nvSpPr>
          <p:cNvPr id="4" name="Title 1">
            <a:extLst>
              <a:ext uri="{FF2B5EF4-FFF2-40B4-BE49-F238E27FC236}">
                <a16:creationId xmlns:a16="http://schemas.microsoft.com/office/drawing/2014/main" xmlns="" id="{769B0EA9-EBC9-CCEF-F83D-381C3CBFB4EA}"/>
              </a:ext>
            </a:extLst>
          </p:cNvPr>
          <p:cNvSpPr>
            <a:spLocks noGrp="1"/>
          </p:cNvSpPr>
          <p:nvPr/>
        </p:nvSpPr>
        <p:spPr>
          <a:xfrm>
            <a:off x="2400300" y="439271"/>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-8</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p:cNvSpPr txBox="1">
            <a:spLocks/>
          </p:cNvSpPr>
          <p:nvPr/>
        </p:nvSpPr>
        <p:spPr>
          <a:xfrm>
            <a:off x="7297271" y="5916706"/>
            <a:ext cx="161813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250643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9AB827A4-BFE2-2E9E-97B8-90F4436898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1396" y="272023"/>
            <a:ext cx="7448750" cy="6110849"/>
          </a:xfrm>
          <a:prstGeom prst="rect">
            <a:avLst/>
          </a:prstGeom>
          <a:noFill/>
          <a:ln>
            <a:noFill/>
          </a:ln>
        </p:spPr>
      </p:pic>
    </p:spTree>
    <p:extLst>
      <p:ext uri="{BB962C8B-B14F-4D97-AF65-F5344CB8AC3E}">
        <p14:creationId xmlns:p14="http://schemas.microsoft.com/office/powerpoint/2010/main" val="1301393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AE2A4B54-45EB-F91A-D5F7-E4207B969D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2508" y="232268"/>
            <a:ext cx="7610765" cy="6051176"/>
          </a:xfrm>
          <a:prstGeom prst="rect">
            <a:avLst/>
          </a:prstGeom>
          <a:noFill/>
          <a:ln>
            <a:noFill/>
          </a:ln>
        </p:spPr>
      </p:pic>
    </p:spTree>
    <p:extLst>
      <p:ext uri="{BB962C8B-B14F-4D97-AF65-F5344CB8AC3E}">
        <p14:creationId xmlns:p14="http://schemas.microsoft.com/office/powerpoint/2010/main" val="1792596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10D4E7E1-31F7-4D20-AE55-EF625984D69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0100" y="591671"/>
            <a:ext cx="6810664" cy="5997388"/>
          </a:xfrm>
          <a:prstGeom prst="rect">
            <a:avLst/>
          </a:prstGeom>
          <a:noFill/>
          <a:ln>
            <a:noFill/>
          </a:ln>
        </p:spPr>
      </p:pic>
    </p:spTree>
    <p:extLst>
      <p:ext uri="{BB962C8B-B14F-4D97-AF65-F5344CB8AC3E}">
        <p14:creationId xmlns:p14="http://schemas.microsoft.com/office/powerpoint/2010/main" val="885213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9FB0133-EDB0-4C3E-FFF7-AE00A3E70C59}"/>
              </a:ext>
            </a:extLst>
          </p:cNvPr>
          <p:cNvSpPr txBox="1"/>
          <p:nvPr/>
        </p:nvSpPr>
        <p:spPr>
          <a:xfrm>
            <a:off x="228601" y="197225"/>
            <a:ext cx="7696200" cy="6463949"/>
          </a:xfrm>
          <a:prstGeom prst="rect">
            <a:avLst/>
          </a:prstGeom>
          <a:noFill/>
        </p:spPr>
        <p:txBody>
          <a:bodyPr wrap="square">
            <a:spAutoFit/>
          </a:bodyPr>
          <a:lstStyle/>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Arial" panose="020B0604020202020204" pitchFamily="34" charset="0"/>
              </a:rPr>
              <a:t>निष्फल लेख</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Arial" panose="020B0604020202020204" pitchFamily="34" charset="0"/>
              </a:rPr>
              <a:t>संस्कृति मीडिया, ड्रेसिंग, कुछ उपकरण, लिनन आदि</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a:t>
            </a:r>
            <a:endParaRPr lang="en-IN"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Arial" panose="020B0604020202020204" pitchFamily="34" charset="0"/>
              </a:rPr>
              <a:t>सावधानियों</a:t>
            </a:r>
            <a:r>
              <a:rPr lang="en-US" sz="20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000" dirty="0">
                <a:latin typeface="Times New Roman" panose="02020603050405020304" pitchFamily="18" charset="0"/>
                <a:ea typeface="Times New Roman" panose="02020603050405020304" pitchFamily="18" charset="0"/>
                <a:cs typeface="Arial" panose="020B0604020202020204" pitchFamily="34" charset="0"/>
              </a:rPr>
              <a:t>लेखों को कसकर पैक नहीं किया जाना चाहिए, आटोक्लेव को अतिभारित नहीं किया जाना चाहिए, हवा का निर्वहन पूरा होना चाहिए और अंदर कोई अवशिष्ट हवा नहीं फंसनी चाहिए, बोतलों और फ्लास्क के ढक्कन तंग नहीं होने चाहिए, आटोक्लेव को तब तक नहीं खोला जाना चाहिए जब तक कि दबाव गिर न जाए या फिर सामग्री उबल जाएगी, लेखों को कागज में लपेटा जाना चाहिए ताकि भीगने से बचा जा सके,  बोतलों को अधिक नहीं भरना चाहिए।</a:t>
            </a:r>
            <a:endParaRPr lang="en-IN" sz="2000"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Arial" panose="020B0604020202020204" pitchFamily="34" charset="0"/>
              </a:rPr>
              <a:t>फ़ायदा</a:t>
            </a:r>
            <a:r>
              <a:rPr lang="en-US" sz="20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000" dirty="0">
                <a:latin typeface="Times New Roman" panose="02020603050405020304" pitchFamily="18" charset="0"/>
                <a:ea typeface="Times New Roman" panose="02020603050405020304" pitchFamily="18" charset="0"/>
                <a:cs typeface="Arial" panose="020B0604020202020204" pitchFamily="34" charset="0"/>
              </a:rPr>
              <a:t>विसंक्रमण का बहुत प्रभावी तरीका, गर्म हवा के ओवन की तुलना में तेज।</a:t>
            </a:r>
            <a:endParaRPr lang="en-IN" sz="2000"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Arial" panose="020B0604020202020204" pitchFamily="34" charset="0"/>
              </a:rPr>
              <a:t>नुकसान</a:t>
            </a:r>
            <a:r>
              <a:rPr lang="en-US" sz="20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000" dirty="0">
                <a:latin typeface="Times New Roman" panose="02020603050405020304" pitchFamily="18" charset="0"/>
                <a:ea typeface="Times New Roman" panose="02020603050405020304" pitchFamily="18" charset="0"/>
                <a:cs typeface="Arial" panose="020B0604020202020204" pitchFamily="34" charset="0"/>
              </a:rPr>
              <a:t>भीगना और गीला होना या लेख हो सकते हैं, फंसी हुई हवा प्रभावकारिता को कम कर सकती है, ठंडा होने में लंबा समय लगता है</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a:t>
            </a:r>
            <a:endParaRPr lang="en-IN"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66080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5EFD1B-FE84-C4CC-8B10-10EFDB20A8E6}"/>
              </a:ext>
            </a:extLst>
          </p:cNvPr>
          <p:cNvSpPr txBox="1"/>
          <p:nvPr/>
        </p:nvSpPr>
        <p:spPr>
          <a:xfrm>
            <a:off x="366533" y="73622"/>
            <a:ext cx="7428957" cy="6524863"/>
          </a:xfrm>
          <a:prstGeom prst="rect">
            <a:avLst/>
          </a:prstGeom>
          <a:noFill/>
        </p:spPr>
        <p:txBody>
          <a:bodyPr wrap="square">
            <a:spAutoFit/>
          </a:bodyPr>
          <a:lstStyle/>
          <a:p>
            <a:pPr algn="just">
              <a:lnSpc>
                <a:spcPct val="150000"/>
              </a:lnSpc>
              <a:spcAft>
                <a:spcPts val="800"/>
              </a:spcAft>
            </a:pPr>
            <a:r>
              <a:rPr lang="hi-IN" sz="3200" dirty="0">
                <a:latin typeface="Times New Roman" panose="02020603050405020304" pitchFamily="18" charset="0"/>
                <a:ea typeface="Times New Roman" panose="02020603050405020304" pitchFamily="18" charset="0"/>
              </a:rPr>
              <a:t>आमतौर पर व्यवहार में उपयोग की जाने वाली विधियाँ हैं</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Arial" panose="020B0604020202020204" pitchFamily="34" charset="0"/>
              <a:buChar char="*"/>
            </a:pPr>
            <a:r>
              <a:rPr lang="hi-IN" sz="3600" b="1" u="sng" dirty="0">
                <a:latin typeface="Times New Roman" panose="02020603050405020304" pitchFamily="18" charset="0"/>
                <a:ea typeface="Times New Roman" panose="02020603050405020304" pitchFamily="18" charset="0"/>
              </a:rPr>
              <a:t>गर्मी से जीवों को मारना-</a:t>
            </a:r>
            <a:r>
              <a:rPr lang="en-US" sz="32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3200" dirty="0">
                <a:latin typeface="Times New Roman" panose="02020603050405020304" pitchFamily="18" charset="0"/>
                <a:ea typeface="Times New Roman" panose="02020603050405020304" pitchFamily="18" charset="0"/>
              </a:rPr>
              <a:t>इसमें शुष्क गर्मी और नम गर्मी होती है।</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Arial" panose="020B0604020202020204" pitchFamily="34" charset="0"/>
              <a:buChar char="*"/>
            </a:pPr>
            <a:r>
              <a:rPr lang="hi-IN" sz="3600" b="1" u="sng" dirty="0">
                <a:latin typeface="Times New Roman" panose="02020603050405020304" pitchFamily="18" charset="0"/>
                <a:ea typeface="Times New Roman" panose="02020603050405020304" pitchFamily="18" charset="0"/>
              </a:rPr>
              <a:t>रासायनिक एंटीसेप्टिक्स द्वारा-</a:t>
            </a:r>
            <a:r>
              <a:rPr lang="en-US" sz="32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3200" dirty="0">
                <a:latin typeface="Times New Roman" panose="02020603050405020304" pitchFamily="18" charset="0"/>
                <a:ea typeface="Times New Roman" panose="02020603050405020304" pitchFamily="18" charset="0"/>
              </a:rPr>
              <a:t>लाइसोल, फिनोल, पारा का परक्लोराइड।</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Arial" panose="020B0604020202020204" pitchFamily="34" charset="0"/>
              <a:buChar char="*"/>
            </a:pPr>
            <a:r>
              <a:rPr lang="hi-IN" sz="3600" b="1" u="sng" dirty="0">
                <a:latin typeface="Times New Roman" panose="02020603050405020304" pitchFamily="18" charset="0"/>
                <a:ea typeface="Times New Roman" panose="02020603050405020304" pitchFamily="18" charset="0"/>
              </a:rPr>
              <a:t>निस्पंदन द्वारा-</a:t>
            </a:r>
            <a:r>
              <a:rPr lang="en-US" sz="32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3200" dirty="0">
                <a:latin typeface="Times New Roman" panose="02020603050405020304" pitchFamily="18" charset="0"/>
                <a:ea typeface="Times New Roman" panose="02020603050405020304" pitchFamily="18" charset="0"/>
                <a:cs typeface="Mangal" panose="02040503050203030202" pitchFamily="18" charset="0"/>
              </a:rPr>
              <a:t>Seitz, Unglazed </a:t>
            </a:r>
            <a:r>
              <a:rPr lang="hi-IN" sz="3200" dirty="0">
                <a:latin typeface="Times New Roman" panose="02020603050405020304" pitchFamily="18" charset="0"/>
                <a:ea typeface="Times New Roman" panose="02020603050405020304" pitchFamily="18" charset="0"/>
              </a:rPr>
              <a:t>चीनी मिट्टी के बरतन।</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179006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512B5891-8F06-FE09-6586-9E7D0F4E5B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1161" y="227562"/>
            <a:ext cx="7301276" cy="5868439"/>
          </a:xfrm>
          <a:prstGeom prst="rect">
            <a:avLst/>
          </a:prstGeom>
          <a:noFill/>
          <a:ln>
            <a:noFill/>
          </a:ln>
        </p:spPr>
      </p:pic>
    </p:spTree>
    <p:extLst>
      <p:ext uri="{BB962C8B-B14F-4D97-AF65-F5344CB8AC3E}">
        <p14:creationId xmlns:p14="http://schemas.microsoft.com/office/powerpoint/2010/main" val="3982768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99F32C-960B-5C8E-E18D-E3E98019FFB0}"/>
              </a:ext>
            </a:extLst>
          </p:cNvPr>
          <p:cNvSpPr txBox="1"/>
          <p:nvPr/>
        </p:nvSpPr>
        <p:spPr>
          <a:xfrm>
            <a:off x="94130" y="421342"/>
            <a:ext cx="8807823" cy="6160469"/>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Arial,Bold"/>
              </a:rPr>
              <a:t>मोइस्ट हीट</a:t>
            </a:r>
            <a:r>
              <a:rPr lang="en-US" sz="2800" b="1" dirty="0">
                <a:effectLst/>
                <a:latin typeface="Times New Roman" panose="02020603050405020304" pitchFamily="18" charset="0"/>
                <a:ea typeface="Times New Roman" panose="02020603050405020304" pitchFamily="18" charset="0"/>
                <a:cs typeface="Arial,Bold"/>
              </a:rPr>
              <a: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Arial" panose="020B0604020202020204" pitchFamily="34" charset="0"/>
              </a:rPr>
              <a:t>नम गर्मी प्रोटीन के जमावट और विकृतीकरण द्वारा कार्य करती है</a:t>
            </a:r>
            <a:r>
              <a:rPr lang="en-US" sz="2400" dirty="0">
                <a:effectLst/>
                <a:latin typeface="Times New Roman" panose="02020603050405020304" pitchFamily="18" charset="0"/>
                <a:ea typeface="Times New Roman" panose="02020603050405020304" pitchFamily="18" charset="0"/>
                <a:cs typeface="Arial" panose="020B0604020202020204" pitchFamily="34" charset="0"/>
              </a:rPr>
              <a:t>.</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3200" b="1" dirty="0">
                <a:latin typeface="Times New Roman" panose="02020603050405020304" pitchFamily="18" charset="0"/>
                <a:ea typeface="Times New Roman" panose="02020603050405020304" pitchFamily="18" charset="0"/>
                <a:cs typeface="Arial,Bold"/>
              </a:rPr>
              <a:t>100ºC </a:t>
            </a:r>
            <a:r>
              <a:rPr lang="hi-IN" sz="3200" b="1" dirty="0">
                <a:latin typeface="Times New Roman" panose="02020603050405020304" pitchFamily="18" charset="0"/>
                <a:ea typeface="Times New Roman" panose="02020603050405020304" pitchFamily="18" charset="0"/>
                <a:cs typeface="Arial,Bold"/>
              </a:rPr>
              <a:t>से नीचे के तापमान पर</a:t>
            </a:r>
            <a:r>
              <a:rPr lang="en-US" sz="3200" b="1" dirty="0">
                <a:effectLst/>
                <a:latin typeface="Times New Roman" panose="02020603050405020304" pitchFamily="18" charset="0"/>
                <a:ea typeface="Times New Roman" panose="02020603050405020304" pitchFamily="18" charset="0"/>
                <a:cs typeface="Arial,Bold"/>
              </a:rPr>
              <a: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8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800" b="1" dirty="0">
                <a:effectLst/>
                <a:latin typeface="Times New Roman" panose="02020603050405020304" pitchFamily="18" charset="0"/>
                <a:ea typeface="Times New Roman" panose="02020603050405020304" pitchFamily="18" charset="0"/>
                <a:cs typeface="Wingdings" panose="05000000000000000000" pitchFamily="2" charset="2"/>
              </a:rPr>
              <a:t> </a:t>
            </a:r>
            <a:r>
              <a:rPr lang="hi-IN" sz="2800" b="1" dirty="0">
                <a:latin typeface="Times New Roman" panose="02020603050405020304" pitchFamily="18" charset="0"/>
                <a:ea typeface="Times New Roman" panose="02020603050405020304" pitchFamily="18" charset="0"/>
                <a:cs typeface="Arial" panose="020B0604020202020204" pitchFamily="34" charset="0"/>
              </a:rPr>
              <a:t>पाश्चुरीकरण</a:t>
            </a:r>
            <a:r>
              <a:rPr lang="en-US" sz="28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800" dirty="0">
                <a:latin typeface="Times New Roman" panose="02020603050405020304" pitchFamily="18" charset="0"/>
                <a:ea typeface="Times New Roman" panose="02020603050405020304" pitchFamily="18" charset="0"/>
                <a:cs typeface="Arial" panose="020B0604020202020204" pitchFamily="34" charset="0"/>
              </a:rPr>
              <a:t>यह प्रक्रिया मूल रूप से लुई पाश्चर द्वारा नियोजित की गई थी। वर्तमान में यह प्रक्रिया खाद्य और डेयरी उद्योग में कार्यरत है। पाश्चुरीकरण की दो विधियाँ हैं, धारक विधि (30 मिनट के लिए 63</a:t>
            </a:r>
            <a:r>
              <a:rPr lang="en-US" sz="2800" dirty="0">
                <a:latin typeface="Times New Roman" panose="02020603050405020304" pitchFamily="18" charset="0"/>
                <a:ea typeface="Times New Roman" panose="02020603050405020304" pitchFamily="18" charset="0"/>
                <a:cs typeface="Arial" panose="020B0604020202020204" pitchFamily="34" charset="0"/>
              </a:rPr>
              <a:t>ºC </a:t>
            </a:r>
            <a:r>
              <a:rPr lang="hi-IN" sz="2800" dirty="0">
                <a:latin typeface="Times New Roman" panose="02020603050405020304" pitchFamily="18" charset="0"/>
                <a:ea typeface="Times New Roman" panose="02020603050405020304" pitchFamily="18" charset="0"/>
                <a:cs typeface="Arial" panose="020B0604020202020204" pitchFamily="34" charset="0"/>
              </a:rPr>
              <a:t>पर गर्म) और फ्लैश विधि (15 सेकंड के लिए 72</a:t>
            </a:r>
            <a:r>
              <a:rPr lang="en-US" sz="2800" dirty="0">
                <a:latin typeface="Times New Roman" panose="02020603050405020304" pitchFamily="18" charset="0"/>
                <a:ea typeface="Times New Roman" panose="02020603050405020304" pitchFamily="18" charset="0"/>
                <a:cs typeface="Arial" panose="020B0604020202020204" pitchFamily="34" charset="0"/>
              </a:rPr>
              <a:t>ºC </a:t>
            </a:r>
            <a:r>
              <a:rPr lang="hi-IN" sz="2800" dirty="0">
                <a:latin typeface="Times New Roman" panose="02020603050405020304" pitchFamily="18" charset="0"/>
                <a:ea typeface="Times New Roman" panose="02020603050405020304" pitchFamily="18" charset="0"/>
                <a:cs typeface="Arial" panose="020B0604020202020204" pitchFamily="34" charset="0"/>
              </a:rPr>
              <a:t>पर गरम करें) इसके बाद 13</a:t>
            </a:r>
            <a:r>
              <a:rPr lang="en-US" sz="2800" dirty="0">
                <a:latin typeface="Times New Roman" panose="02020603050405020304" pitchFamily="18" charset="0"/>
                <a:ea typeface="Times New Roman" panose="02020603050405020304" pitchFamily="18" charset="0"/>
                <a:cs typeface="Arial" panose="020B0604020202020204" pitchFamily="34" charset="0"/>
              </a:rPr>
              <a:t>ºC </a:t>
            </a:r>
            <a:r>
              <a:rPr lang="hi-IN" sz="2800" dirty="0">
                <a:latin typeface="Times New Roman" panose="02020603050405020304" pitchFamily="18" charset="0"/>
                <a:ea typeface="Times New Roman" panose="02020603050405020304" pitchFamily="18" charset="0"/>
                <a:cs typeface="Arial" panose="020B0604020202020204" pitchFamily="34" charset="0"/>
              </a:rPr>
              <a:t>तक जल्दी से ठंडा किया जाता है।</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9996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F7700B-252F-CB9A-3D35-56BFF78A39A8}"/>
              </a:ext>
            </a:extLst>
          </p:cNvPr>
          <p:cNvSpPr txBox="1"/>
          <p:nvPr/>
        </p:nvSpPr>
        <p:spPr>
          <a:xfrm>
            <a:off x="295564" y="152400"/>
            <a:ext cx="7499928" cy="6240426"/>
          </a:xfrm>
          <a:prstGeom prst="rect">
            <a:avLst/>
          </a:prstGeom>
          <a:noFill/>
        </p:spPr>
        <p:txBody>
          <a:bodyPr wrap="square">
            <a:spAutoFit/>
          </a:bodyPr>
          <a:lstStyle/>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Arial" panose="020B0604020202020204" pitchFamily="34" charset="0"/>
              </a:rPr>
              <a:t>अन्य पाश्चुरीकरण विधियों में अल्ट्रा-हाई टेम्परेचर (</a:t>
            </a:r>
            <a:r>
              <a:rPr lang="en-US" sz="2400" dirty="0">
                <a:latin typeface="Times New Roman" panose="02020603050405020304" pitchFamily="18" charset="0"/>
                <a:ea typeface="Times New Roman" panose="02020603050405020304" pitchFamily="18" charset="0"/>
                <a:cs typeface="Arial" panose="020B0604020202020204" pitchFamily="34" charset="0"/>
              </a:rPr>
              <a:t>UHT), 15 </a:t>
            </a:r>
            <a:r>
              <a:rPr lang="hi-IN" sz="2400" dirty="0">
                <a:latin typeface="Times New Roman" panose="02020603050405020304" pitchFamily="18" charset="0"/>
                <a:ea typeface="Times New Roman" panose="02020603050405020304" pitchFamily="18" charset="0"/>
                <a:cs typeface="Arial" panose="020B0604020202020204" pitchFamily="34" charset="0"/>
              </a:rPr>
              <a:t>सेकंड के लिए 140</a:t>
            </a:r>
            <a:r>
              <a:rPr lang="en-US" sz="2400" dirty="0">
                <a:latin typeface="Times New Roman" panose="02020603050405020304" pitchFamily="18" charset="0"/>
                <a:ea typeface="Times New Roman" panose="02020603050405020304" pitchFamily="18" charset="0"/>
                <a:cs typeface="Arial" panose="020B0604020202020204" pitchFamily="34" charset="0"/>
              </a:rPr>
              <a:t>ºC </a:t>
            </a:r>
            <a:r>
              <a:rPr lang="hi-IN" sz="2400" dirty="0">
                <a:latin typeface="Times New Roman" panose="02020603050405020304" pitchFamily="18" charset="0"/>
                <a:ea typeface="Times New Roman" panose="02020603050405020304" pitchFamily="18" charset="0"/>
                <a:cs typeface="Arial" panose="020B0604020202020204" pitchFamily="34" charset="0"/>
              </a:rPr>
              <a:t>और 0.5 सेकंड के लिए 149</a:t>
            </a:r>
            <a:r>
              <a:rPr lang="en-US" sz="2400" dirty="0">
                <a:latin typeface="Times New Roman" panose="02020603050405020304" pitchFamily="18" charset="0"/>
                <a:ea typeface="Times New Roman" panose="02020603050405020304" pitchFamily="18" charset="0"/>
                <a:cs typeface="Arial" panose="020B0604020202020204" pitchFamily="34" charset="0"/>
              </a:rPr>
              <a:t>ºC </a:t>
            </a:r>
            <a:r>
              <a:rPr lang="hi-IN" sz="2400" dirty="0">
                <a:latin typeface="Times New Roman" panose="02020603050405020304" pitchFamily="18" charset="0"/>
                <a:ea typeface="Times New Roman" panose="02020603050405020304" pitchFamily="18" charset="0"/>
                <a:cs typeface="Arial" panose="020B0604020202020204" pitchFamily="34" charset="0"/>
              </a:rPr>
              <a:t>शामिल हैं। यह विधि साल्मोनेला, माइकोबैक्टीरिया, स्ट्रेप्टोकोकी, स्टैफिलोकोसी और ब्रुसेला जैसे अधिकांश दूध जनित रोगजनकों को नष्ट करने के लिए उपयुक्त है, हालांकि कॉक्सिएला पाश्चुरीकरण से बच सकता है। प्रभावकारिता का परीक्षण फॉस्फेट परीक्षण और मेथिलीन ब्लू टेस्ट द्वारा किया जाता है।</a:t>
            </a:r>
            <a:endParaRPr lang="en-IN" sz="2400"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50000"/>
              </a:lnSpc>
              <a:spcAft>
                <a:spcPts val="800"/>
              </a:spcAft>
            </a:pPr>
            <a:r>
              <a:rPr lang="en-US" sz="24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400" b="1" dirty="0">
                <a:effectLst/>
                <a:latin typeface="Times New Roman" panose="02020603050405020304" pitchFamily="18" charset="0"/>
                <a:ea typeface="Times New Roman" panose="02020603050405020304" pitchFamily="18" charset="0"/>
                <a:cs typeface="Wingdings" panose="05000000000000000000" pitchFamily="2" charset="2"/>
              </a:rPr>
              <a:t> </a:t>
            </a:r>
            <a:r>
              <a:rPr lang="hi-IN" sz="2400" b="1" dirty="0">
                <a:latin typeface="Times New Roman" panose="02020603050405020304" pitchFamily="18" charset="0"/>
                <a:ea typeface="Times New Roman" panose="02020603050405020304" pitchFamily="18" charset="0"/>
                <a:cs typeface="Arial" panose="020B0604020202020204" pitchFamily="34" charset="0"/>
              </a:rPr>
              <a:t>वैक्सीन स्नान</a:t>
            </a:r>
            <a:r>
              <a:rPr lang="en-US" sz="24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24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400" dirty="0">
                <a:latin typeface="Times New Roman" panose="02020603050405020304" pitchFamily="18" charset="0"/>
                <a:ea typeface="Times New Roman" panose="02020603050405020304" pitchFamily="18" charset="0"/>
                <a:cs typeface="Arial" panose="020B0604020202020204" pitchFamily="34" charset="0"/>
              </a:rPr>
              <a:t>एक टीका तैयार करने में दूषित बैक्टीरिया को एक घंटे के लिए 60</a:t>
            </a:r>
            <a:r>
              <a:rPr lang="en-US" sz="2400" dirty="0">
                <a:latin typeface="Times New Roman" panose="02020603050405020304" pitchFamily="18" charset="0"/>
                <a:ea typeface="Times New Roman" panose="02020603050405020304" pitchFamily="18" charset="0"/>
                <a:cs typeface="Arial" panose="020B0604020202020204" pitchFamily="34" charset="0"/>
              </a:rPr>
              <a:t>ºC </a:t>
            </a:r>
            <a:r>
              <a:rPr lang="hi-IN" sz="2400" dirty="0">
                <a:latin typeface="Times New Roman" panose="02020603050405020304" pitchFamily="18" charset="0"/>
                <a:ea typeface="Times New Roman" panose="02020603050405020304" pitchFamily="18" charset="0"/>
                <a:cs typeface="Arial" panose="020B0604020202020204" pitchFamily="34" charset="0"/>
              </a:rPr>
              <a:t>पर पानी के स्नान में गर्म करके निष्क्रिय किया जा सकता है। केवल वानस्पतिक बैक्टीरिया मारे जाते हैं और बीजाणु जीवित रहते हैं।</a:t>
            </a:r>
            <a:endParaRPr lang="en-IN"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80753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FF5EED5-5C22-1E9C-A776-7BDEF35B4A19}"/>
              </a:ext>
            </a:extLst>
          </p:cNvPr>
          <p:cNvSpPr txBox="1"/>
          <p:nvPr/>
        </p:nvSpPr>
        <p:spPr>
          <a:xfrm>
            <a:off x="168088" y="116541"/>
            <a:ext cx="7701294" cy="5775684"/>
          </a:xfrm>
          <a:prstGeom prst="rect">
            <a:avLst/>
          </a:prstGeom>
          <a:noFill/>
        </p:spPr>
        <p:txBody>
          <a:bodyPr wrap="square">
            <a:spAutoFit/>
          </a:bodyPr>
          <a:lstStyle/>
          <a:p>
            <a:pPr algn="just">
              <a:lnSpc>
                <a:spcPct val="150000"/>
              </a:lnSpc>
              <a:spcAft>
                <a:spcPts val="800"/>
              </a:spcAft>
            </a:pPr>
            <a:r>
              <a:rPr lang="en-US" sz="235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350" b="1" dirty="0">
                <a:effectLst/>
                <a:latin typeface="Times New Roman" panose="02020603050405020304" pitchFamily="18" charset="0"/>
                <a:ea typeface="Times New Roman" panose="02020603050405020304" pitchFamily="18" charset="0"/>
                <a:cs typeface="Wingdings" panose="05000000000000000000" pitchFamily="2" charset="2"/>
              </a:rPr>
              <a:t> </a:t>
            </a:r>
            <a:r>
              <a:rPr lang="hi-IN" sz="2000" b="1" dirty="0">
                <a:latin typeface="Times New Roman" panose="02020603050405020304" pitchFamily="18" charset="0"/>
                <a:ea typeface="Times New Roman" panose="02020603050405020304" pitchFamily="18" charset="0"/>
                <a:cs typeface="Arial" panose="020B0604020202020204" pitchFamily="34" charset="0"/>
              </a:rPr>
              <a:t>सीरम स्नान</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000" dirty="0">
                <a:latin typeface="Times New Roman" panose="02020603050405020304" pitchFamily="18" charset="0"/>
                <a:ea typeface="Times New Roman" panose="02020603050405020304" pitchFamily="18" charset="0"/>
                <a:cs typeface="Arial" panose="020B0604020202020204" pitchFamily="34" charset="0"/>
              </a:rPr>
              <a:t>सीरम की तैयारी में दूषित बैक्टीरिया को लगातार कई दिनों में एक घंटे के लिए 56</a:t>
            </a:r>
            <a:r>
              <a:rPr lang="en-US" sz="2000" dirty="0">
                <a:latin typeface="Times New Roman" panose="02020603050405020304" pitchFamily="18" charset="0"/>
                <a:ea typeface="Times New Roman" panose="02020603050405020304" pitchFamily="18" charset="0"/>
                <a:cs typeface="Arial" panose="020B0604020202020204" pitchFamily="34" charset="0"/>
              </a:rPr>
              <a:t>ºC </a:t>
            </a:r>
            <a:r>
              <a:rPr lang="hi-IN" sz="2000" dirty="0">
                <a:latin typeface="Times New Roman" panose="02020603050405020304" pitchFamily="18" charset="0"/>
                <a:ea typeface="Times New Roman" panose="02020603050405020304" pitchFamily="18" charset="0"/>
                <a:cs typeface="Arial" panose="020B0604020202020204" pitchFamily="34" charset="0"/>
              </a:rPr>
              <a:t>पर पानी के स्नान में गर्म करके निष्क्रिय किया जा सकता है। सीरम में प्रोटीन उच्च तापमान पर जम जाएगा। केवल वानस्पतिक बैक्टीरिया मारे जाते हैं और बीजाणु जीवित रहते हैं।</a:t>
            </a:r>
            <a:endParaRPr lang="en-IN" sz="2000"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50000"/>
              </a:lnSpc>
              <a:spcAft>
                <a:spcPts val="800"/>
              </a:spcAft>
            </a:pPr>
            <a:r>
              <a:rPr lang="en-US" sz="200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000" b="1" dirty="0">
                <a:effectLst/>
                <a:latin typeface="Times New Roman" panose="02020603050405020304" pitchFamily="18" charset="0"/>
                <a:ea typeface="Times New Roman" panose="02020603050405020304" pitchFamily="18" charset="0"/>
                <a:cs typeface="Wingdings" panose="05000000000000000000" pitchFamily="2" charset="2"/>
              </a:rPr>
              <a:t> </a:t>
            </a:r>
            <a:r>
              <a:rPr lang="hi-IN" sz="2000" b="1" dirty="0">
                <a:latin typeface="Times New Roman" panose="02020603050405020304" pitchFamily="18" charset="0"/>
                <a:ea typeface="Times New Roman" panose="02020603050405020304" pitchFamily="18" charset="0"/>
                <a:cs typeface="Arial" panose="020B0604020202020204" pitchFamily="34" charset="0"/>
              </a:rPr>
              <a:t>प्रेरणाएँ </a:t>
            </a:r>
            <a:r>
              <a:rPr lang="en-US" sz="20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000" dirty="0">
                <a:latin typeface="Times New Roman" panose="02020603050405020304" pitchFamily="18" charset="0"/>
                <a:ea typeface="Times New Roman" panose="02020603050405020304" pitchFamily="18" charset="0"/>
                <a:cs typeface="Arial" panose="020B0604020202020204" pitchFamily="34" charset="0"/>
              </a:rPr>
              <a:t>यह अंडे और सीरम युक्त मीडिया को जमने के साथ-साथ कीटाणुरहित करने की एक तकनीक है। सीरम या अंडे वाले माध्यम को एक इंस्पिसेटर की ढलानों में रखा जाता है और लगातार तीन दिनों में 80 मिनट के लिए 85-30 डिग्री सेल्सियस पर गर्म किया जाता है। पहले दिन, वानस्पतिक बैक्टीरिया मर जाते थे और अगले दिन अंकुरित होने वाले बीजाणु अगले दिन मर जाते थे। प्रक्रिया के बीच बीजाणुओं के अंकुरण पर निर्भर करता है। यदि बीजाणु अंकुरित होने में विफल रहते हैं, तो इस तकनीक को विसंक्रमण नहीं माना जा सकता है।</a:t>
            </a:r>
            <a:endParaRPr lang="en-IN"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47669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A474E1-048B-139D-1A87-602B503907EA}"/>
              </a:ext>
            </a:extLst>
          </p:cNvPr>
          <p:cNvSpPr txBox="1"/>
          <p:nvPr/>
        </p:nvSpPr>
        <p:spPr>
          <a:xfrm>
            <a:off x="221876" y="197226"/>
            <a:ext cx="8774206" cy="5837304"/>
          </a:xfrm>
          <a:prstGeom prst="rect">
            <a:avLst/>
          </a:prstGeom>
          <a:noFill/>
        </p:spPr>
        <p:txBody>
          <a:bodyPr wrap="square">
            <a:spAutoFit/>
          </a:bodyPr>
          <a:lstStyle/>
          <a:p>
            <a:pPr algn="just">
              <a:lnSpc>
                <a:spcPct val="150000"/>
              </a:lnSpc>
              <a:spcAft>
                <a:spcPts val="800"/>
              </a:spcAft>
            </a:pPr>
            <a:r>
              <a:rPr lang="hi-IN" sz="2750" b="1" dirty="0">
                <a:latin typeface="Times New Roman" panose="02020603050405020304" pitchFamily="18" charset="0"/>
                <a:ea typeface="Times New Roman" panose="02020603050405020304" pitchFamily="18" charset="0"/>
                <a:cs typeface="Arial,Bold"/>
              </a:rPr>
              <a:t>तापमान 100</a:t>
            </a:r>
            <a:r>
              <a:rPr lang="en-US" sz="2750" b="1" dirty="0">
                <a:latin typeface="Times New Roman" panose="02020603050405020304" pitchFamily="18" charset="0"/>
                <a:ea typeface="Times New Roman" panose="02020603050405020304" pitchFamily="18" charset="0"/>
                <a:cs typeface="Arial,Bold"/>
              </a:rPr>
              <a:t>ºC </a:t>
            </a:r>
            <a:r>
              <a:rPr lang="hi-IN" sz="2750" b="1" dirty="0">
                <a:latin typeface="Times New Roman" panose="02020603050405020304" pitchFamily="18" charset="0"/>
                <a:ea typeface="Times New Roman" panose="02020603050405020304" pitchFamily="18" charset="0"/>
                <a:cs typeface="Arial,Bold"/>
              </a:rPr>
              <a:t>पर</a:t>
            </a:r>
            <a:r>
              <a:rPr lang="en-US" sz="2750" b="1" dirty="0">
                <a:effectLst/>
                <a:latin typeface="Times New Roman" panose="02020603050405020304" pitchFamily="18" charset="0"/>
                <a:ea typeface="Times New Roman" panose="02020603050405020304" pitchFamily="18" charset="0"/>
                <a:cs typeface="Arial,Bold"/>
              </a:rPr>
              <a:t>:</a:t>
            </a:r>
            <a:endParaRPr lang="en-IN" sz="275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750" b="1"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750" b="1" dirty="0">
                <a:effectLst/>
                <a:latin typeface="Times New Roman" panose="02020603050405020304" pitchFamily="18" charset="0"/>
                <a:ea typeface="Times New Roman" panose="02020603050405020304" pitchFamily="18" charset="0"/>
                <a:cs typeface="Wingdings" panose="05000000000000000000" pitchFamily="2" charset="2"/>
              </a:rPr>
              <a:t> </a:t>
            </a:r>
            <a:r>
              <a:rPr lang="hi-IN" sz="2400" b="1" dirty="0">
                <a:latin typeface="Times New Roman" panose="02020603050405020304" pitchFamily="18" charset="0"/>
                <a:ea typeface="Times New Roman" panose="02020603050405020304" pitchFamily="18" charset="0"/>
                <a:cs typeface="Arial" panose="020B0604020202020204" pitchFamily="34" charset="0"/>
              </a:rPr>
              <a:t>उबलता हुआ</a:t>
            </a:r>
            <a:r>
              <a:rPr lang="en-US" sz="24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24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400" dirty="0">
                <a:latin typeface="Times New Roman" panose="02020603050405020304" pitchFamily="18" charset="0"/>
                <a:ea typeface="Times New Roman" panose="02020603050405020304" pitchFamily="18" charset="0"/>
                <a:cs typeface="Arial" panose="020B0604020202020204" pitchFamily="34" charset="0"/>
              </a:rPr>
              <a:t>उबलते पानी (100</a:t>
            </a:r>
            <a:r>
              <a:rPr lang="en-US" sz="2400" dirty="0">
                <a:latin typeface="Times New Roman" panose="02020603050405020304" pitchFamily="18" charset="0"/>
                <a:ea typeface="Times New Roman" panose="02020603050405020304" pitchFamily="18" charset="0"/>
                <a:cs typeface="Arial" panose="020B0604020202020204" pitchFamily="34" charset="0"/>
              </a:rPr>
              <a:t>ºC) </a:t>
            </a:r>
            <a:r>
              <a:rPr lang="hi-IN" sz="2400" dirty="0">
                <a:latin typeface="Times New Roman" panose="02020603050405020304" pitchFamily="18" charset="0"/>
                <a:ea typeface="Times New Roman" panose="02020603050405020304" pitchFamily="18" charset="0"/>
                <a:cs typeface="Arial" panose="020B0604020202020204" pitchFamily="34" charset="0"/>
              </a:rPr>
              <a:t>अधिकांश वनस्पति बैक्टीरिया और वायरस को तुरंत मार देता है। कुछ जीवाणु विषाक्त पदार्थ जैसे कि स्टैफिलोकोकल विष में प्रवेश करते हैं, गर्मी प्रतिरोधी भी होते हैं। कुछ जीवाणु बीजाणु उबलने के लिए प्रतिरोधी होते हैं और जीवित रहते हैं; इसलिए यह विसंक्रमण का विकल्प नहीं है। 2% सोडियम बाइकार्बोनेट को जोड़कर हत्या गतिविधि को बढ़ाया जा सकता है। जब पूर्ण बाँझपन की आवश्यकता नहीं होती है, तो कुछ धातु के सामान और कांच के बर्तनों को 10-20 मिनट के लिए उबलते पानी में रखकर कीटाणुरहित किया जा सकता है। अवधि के दौरान बॉयलर का ढक्कन नहीं खोला जाना चाहिए।</a:t>
            </a:r>
            <a:endParaRPr lang="en-IN" sz="275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91513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BC88B13-725D-BA06-EF0B-008E0E3731AD}"/>
              </a:ext>
            </a:extLst>
          </p:cNvPr>
          <p:cNvSpPr txBox="1"/>
          <p:nvPr/>
        </p:nvSpPr>
        <p:spPr>
          <a:xfrm>
            <a:off x="114300" y="116543"/>
            <a:ext cx="8942294" cy="5184304"/>
          </a:xfrm>
          <a:prstGeom prst="rect">
            <a:avLst/>
          </a:prstGeom>
          <a:noFill/>
        </p:spPr>
        <p:txBody>
          <a:bodyPr wrap="square">
            <a:spAutoFit/>
          </a:bodyPr>
          <a:lstStyle/>
          <a:p>
            <a:pPr algn="just">
              <a:lnSpc>
                <a:spcPct val="150000"/>
              </a:lnSpc>
              <a:spcAft>
                <a:spcPts val="800"/>
              </a:spcAft>
            </a:pPr>
            <a:r>
              <a:rPr lang="hi-IN" sz="4400" b="1" dirty="0">
                <a:latin typeface="Times New Roman" panose="02020603050405020304" pitchFamily="18" charset="0"/>
                <a:ea typeface="Times New Roman" panose="02020603050405020304" pitchFamily="18" charset="0"/>
                <a:cs typeface="Arial" panose="020B0604020202020204" pitchFamily="34" charset="0"/>
              </a:rPr>
              <a:t>विभिन्न प्रकार के आटोक्लेव</a:t>
            </a:r>
            <a:r>
              <a:rPr lang="en-US" sz="4400" b="1" dirty="0">
                <a:effectLst/>
                <a:latin typeface="Times New Roman" panose="02020603050405020304" pitchFamily="18" charset="0"/>
                <a:ea typeface="Times New Roman" panose="02020603050405020304" pitchFamily="18" charset="0"/>
                <a:cs typeface="Arial" panose="020B0604020202020204" pitchFamily="34" charset="0"/>
              </a:rPr>
              <a:t>:</a:t>
            </a:r>
            <a:endParaRPr lang="en-IN" sz="4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4400" dirty="0">
                <a:latin typeface="Times New Roman" panose="02020603050405020304" pitchFamily="18" charset="0"/>
                <a:ea typeface="Times New Roman" panose="02020603050405020304" pitchFamily="18" charset="0"/>
                <a:cs typeface="Arial" panose="020B0604020202020204" pitchFamily="34" charset="0"/>
              </a:rPr>
              <a:t>सरल "दबाव-कुकर प्रकार" प्रयोगशाला आटोक्लेव, स्टीम जैकेट नीचे की ओर विस्थापन प्रयोगशाला आटोक्लेव और उच्च दबाव पूर्व-वैक्यूम आटोक्लेव।</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2625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B172EE4-06CE-4A63-DB8C-EC615C06CFAC}"/>
              </a:ext>
            </a:extLst>
          </p:cNvPr>
          <p:cNvSpPr txBox="1"/>
          <p:nvPr/>
        </p:nvSpPr>
        <p:spPr>
          <a:xfrm>
            <a:off x="0" y="0"/>
            <a:ext cx="8017164" cy="6863417"/>
          </a:xfrm>
          <a:prstGeom prst="rect">
            <a:avLst/>
          </a:prstGeom>
          <a:noFill/>
        </p:spPr>
        <p:txBody>
          <a:bodyPr wrap="square">
            <a:spAutoFit/>
          </a:bodyPr>
          <a:lstStyle/>
          <a:p>
            <a:pPr algn="just"/>
            <a:r>
              <a:rPr lang="hi-IN" sz="3200" b="1" dirty="0">
                <a:latin typeface="Times New Roman" panose="02020603050405020304" pitchFamily="18" charset="0"/>
                <a:ea typeface="Times New Roman" panose="02020603050405020304" pitchFamily="18" charset="0"/>
                <a:cs typeface="Arial,Bold"/>
              </a:rPr>
              <a:t>आटोक्लेव का निर्माण और संचालन</a:t>
            </a:r>
            <a:r>
              <a:rPr lang="en-US" sz="3200" dirty="0">
                <a:effectLst/>
                <a:latin typeface="Times New Roman" panose="02020603050405020304" pitchFamily="18" charset="0"/>
                <a:ea typeface="Times New Roman" panose="02020603050405020304" pitchFamily="18" charset="0"/>
                <a:cs typeface="Arial" panose="020B0604020202020204" pitchFamily="34" charset="0"/>
              </a:rPr>
              <a:t>: </a:t>
            </a:r>
            <a:r>
              <a:rPr lang="hi-IN" sz="2400" dirty="0">
                <a:latin typeface="Times New Roman" panose="02020603050405020304" pitchFamily="18" charset="0"/>
                <a:ea typeface="Times New Roman" panose="02020603050405020304" pitchFamily="18" charset="0"/>
                <a:cs typeface="Arial" panose="020B0604020202020204" pitchFamily="34" charset="0"/>
              </a:rPr>
              <a:t>एक साधारण आटोक्लेव में एक हीटिंग तत्व के साथ ऊर्ध्वाधर या क्षैतिज बेलनाकार शरीर होता है, लेखों को रखने के लिए एक छिद्रित प्रयास, एक ढक्कन जिसे स्क्रू क्लैंप, एक दबाव नापने का यंत्र, एक सुरक्षा वाल्व और एक डिस्चार्ज टैप द्वारा बांधा जा सकता है। निष्फल की जाने वाली वस्तुओं को कसकर पैक नहीं किया जाना चाहिए। स्क्रू कैप और कॉटन प्लग को शिथिल रूप से फिट किया जाना चाहिए। ढक्कन बंद है लेकिन डिस्चार्ज नल को खुला रखा जाता है और पानी गर्म किया जाता है। जैसे ही पानी उबलने लगता है, भाप डिस्चार्ज नल से हवा को बाहर निकालती है। जब सारी हवा विस्थापित हो जाती है और डिस्चार्ज नल से भाप दिखाई देने लगती है, तो नल बंद हो जाता है। अंदर के दबाव को 15 पाउंड प्रति वर्ग इंच तक बढ़ने दिया जाता है। इस दबाव में लेखों को 15 मिनट के लिए रखा जाता है, जिसके बाद हीटिंग बंद कर दिया जाता है और आटोक्लेव को ठंडा होने दिया जाता है। एक बार जब दबाव नापने का यंत्र वायुमंडलीय दबाव के बराबर दबाव दिखाता है, तो हवा को अंदर जाने देने के लिए डिस्चार्ज नल खोला जाता है। फिर ढक्कन खोला जाता है और वस्तुओं को हटा दिया जाता है</a:t>
            </a:r>
            <a:endParaRPr lang="en-IN" sz="2800" dirty="0"/>
          </a:p>
        </p:txBody>
      </p:sp>
    </p:spTree>
    <p:extLst>
      <p:ext uri="{BB962C8B-B14F-4D97-AF65-F5344CB8AC3E}">
        <p14:creationId xmlns:p14="http://schemas.microsoft.com/office/powerpoint/2010/main" val="2018753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1022</Words>
  <Application>Microsoft Office PowerPoint</Application>
  <PresentationFormat>On-screen Show (4:3)</PresentationFormat>
  <Paragraphs>34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विसंक्रमण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Sterilization  </dc:title>
  <dc:creator>MTI MTI</dc:creator>
  <cp:lastModifiedBy>NDRF MEDICAL</cp:lastModifiedBy>
  <cp:revision>9</cp:revision>
  <dcterms:created xsi:type="dcterms:W3CDTF">2023-02-22T04:58:17Z</dcterms:created>
  <dcterms:modified xsi:type="dcterms:W3CDTF">2025-12-19T10:55:55Z</dcterms:modified>
</cp:coreProperties>
</file>