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106" d="100"/>
          <a:sy n="106" d="100"/>
        </p:scale>
        <p:origin x="-66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12/20/2025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12/20/2025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pic>
        <p:nvPicPr>
          <p:cNvPr id="49" name="Picture 48">
            <a:extLst>
              <a:ext uri="{FF2B5EF4-FFF2-40B4-BE49-F238E27FC236}">
                <a16:creationId xmlns:a16="http://schemas.microsoft.com/office/drawing/2014/main" xmlns="" id="{DBDAD1BA-26A9-E57A-5508-27ED2DE83C46}"/>
              </a:ext>
            </a:extLst>
          </p:cNvPr>
          <p:cNvPicPr>
            <a:picLocks noChangeAspect="1"/>
          </p:cNvPicPr>
          <p:nvPr userDrawn="1"/>
        </p:nvPicPr>
        <p:blipFill>
          <a:blip r:embed="rId20"/>
          <a:stretch>
            <a:fillRect/>
          </a:stretch>
        </p:blipFill>
        <p:spPr>
          <a:xfrm>
            <a:off x="10737812" y="-4761"/>
            <a:ext cx="1454188" cy="1279999"/>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C21BCA-8757-A8C2-F28E-DBCDED3C29B5}"/>
              </a:ext>
            </a:extLst>
          </p:cNvPr>
          <p:cNvSpPr>
            <a:spLocks noGrp="1"/>
          </p:cNvSpPr>
          <p:nvPr>
            <p:ph type="ctrTitle"/>
          </p:nvPr>
        </p:nvSpPr>
        <p:spPr>
          <a:xfrm>
            <a:off x="1475622" y="2057986"/>
            <a:ext cx="10171197" cy="1655761"/>
          </a:xfrm>
        </p:spPr>
        <p:txBody>
          <a:bodyPr>
            <a:normAutofit/>
          </a:bodyPr>
          <a:lstStyle/>
          <a:p>
            <a:r>
              <a:rPr lang="en-US" sz="5400" dirty="0"/>
              <a:t>OPERATION PROCEDURE OF AED</a:t>
            </a:r>
            <a:endParaRPr lang="en-IN" sz="5400" dirty="0"/>
          </a:p>
        </p:txBody>
      </p:sp>
      <p:sp>
        <p:nvSpPr>
          <p:cNvPr id="3" name="TextBox 3">
            <a:extLst>
              <a:ext uri="{FF2B5EF4-FFF2-40B4-BE49-F238E27FC236}">
                <a16:creationId xmlns:a16="http://schemas.microsoft.com/office/drawing/2014/main" xmlns="" id="{3B933634-4310-08CB-BFFF-B4AD67618007}"/>
              </a:ext>
            </a:extLst>
          </p:cNvPr>
          <p:cNvSpPr txBox="1"/>
          <p:nvPr/>
        </p:nvSpPr>
        <p:spPr>
          <a:xfrm>
            <a:off x="4881633" y="1249325"/>
            <a:ext cx="233589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3600" b="1" dirty="0">
                <a:solidFill>
                  <a:srgbClr val="00B050"/>
                </a:solidFill>
              </a:rPr>
              <a:t>LESSON-08</a:t>
            </a:r>
          </a:p>
        </p:txBody>
      </p:sp>
      <p:pic>
        <p:nvPicPr>
          <p:cNvPr id="4" name="Picture 3">
            <a:extLst>
              <a:ext uri="{FF2B5EF4-FFF2-40B4-BE49-F238E27FC236}">
                <a16:creationId xmlns:a16="http://schemas.microsoft.com/office/drawing/2014/main" xmlns="" id="{AFECF31C-70A7-F1E2-1F2F-98BEECEF01F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0"/>
            <a:ext cx="1247775" cy="1098550"/>
          </a:xfrm>
          <a:prstGeom prst="rect">
            <a:avLst/>
          </a:prstGeom>
          <a:noFill/>
          <a:ln>
            <a:noFill/>
          </a:ln>
        </p:spPr>
      </p:pic>
      <p:sp>
        <p:nvSpPr>
          <p:cNvPr id="5" name="TextBox 3">
            <a:extLst>
              <a:ext uri="{FF2B5EF4-FFF2-40B4-BE49-F238E27FC236}">
                <a16:creationId xmlns="" xmlns:a16="http://schemas.microsoft.com/office/drawing/2014/main" xmlns:lc="http://schemas.openxmlformats.org/drawingml/2006/lockedCanvas" id="{3C05307E-C94C-F4D1-E549-6BEC44D3C122}"/>
              </a:ext>
            </a:extLst>
          </p:cNvPr>
          <p:cNvSpPr txBox="1"/>
          <p:nvPr/>
        </p:nvSpPr>
        <p:spPr>
          <a:xfrm>
            <a:off x="9400299" y="5087941"/>
            <a:ext cx="2483372"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400" b="1" dirty="0">
                <a:solidFill>
                  <a:srgbClr val="FF0000"/>
                </a:solidFill>
              </a:rPr>
              <a:t>By </a:t>
            </a:r>
          </a:p>
          <a:p>
            <a:r>
              <a:rPr lang="en-IN" sz="2400" b="1" dirty="0">
                <a:solidFill>
                  <a:srgbClr val="FF0000"/>
                </a:solidFill>
              </a:rPr>
              <a:t>JITENDER YADAV</a:t>
            </a:r>
          </a:p>
          <a:p>
            <a:r>
              <a:rPr lang="en-IN" sz="2400" b="1" dirty="0">
                <a:solidFill>
                  <a:srgbClr val="FF0000"/>
                </a:solidFill>
              </a:rPr>
              <a:t>               INSP/PH</a:t>
            </a:r>
          </a:p>
        </p:txBody>
      </p:sp>
    </p:spTree>
    <p:extLst>
      <p:ext uri="{BB962C8B-B14F-4D97-AF65-F5344CB8AC3E}">
        <p14:creationId xmlns:p14="http://schemas.microsoft.com/office/powerpoint/2010/main" val="381774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DEE77-303B-5576-FFEA-9411A0EA462D}"/>
              </a:ext>
            </a:extLst>
          </p:cNvPr>
          <p:cNvSpPr>
            <a:spLocks noGrp="1"/>
          </p:cNvSpPr>
          <p:nvPr>
            <p:ph type="title"/>
          </p:nvPr>
        </p:nvSpPr>
        <p:spPr>
          <a:xfrm>
            <a:off x="1141413" y="453637"/>
            <a:ext cx="9905998" cy="1226324"/>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WHAT IS AN AED USED FOR?</a:t>
            </a: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0E1D3DBE-4881-700E-6BA7-CA36A571678E}"/>
              </a:ext>
            </a:extLst>
          </p:cNvPr>
          <p:cNvSpPr>
            <a:spLocks noGrp="1"/>
          </p:cNvSpPr>
          <p:nvPr>
            <p:ph idx="1"/>
          </p:nvPr>
        </p:nvSpPr>
        <p:spPr>
          <a:xfrm>
            <a:off x="1029117" y="1679961"/>
            <a:ext cx="9905999" cy="3541714"/>
          </a:xfrm>
        </p:spPr>
        <p:txBody>
          <a:bodyPr>
            <a:normAutofit fontScale="92500" lnSpcReduction="20000"/>
          </a:bodyPr>
          <a:lstStyle/>
          <a:p>
            <a:r>
              <a:rPr lang="en-GB" sz="3200" b="1" dirty="0">
                <a:solidFill>
                  <a:schemeClr val="bg2">
                    <a:lumMod val="20000"/>
                    <a:lumOff val="80000"/>
                  </a:schemeClr>
                </a:solidFill>
                <a:latin typeface="Arial" pitchFamily="34" charset="0"/>
                <a:cs typeface="Arial" pitchFamily="34" charset="0"/>
              </a:rPr>
              <a:t>An automated external defibrillator (AED) is a medical device designed to </a:t>
            </a:r>
            <a:r>
              <a:rPr lang="en-GB" sz="3200" b="1" dirty="0" err="1">
                <a:solidFill>
                  <a:schemeClr val="bg2">
                    <a:lumMod val="20000"/>
                    <a:lumOff val="80000"/>
                  </a:schemeClr>
                </a:solidFill>
                <a:latin typeface="Arial" pitchFamily="34" charset="0"/>
                <a:cs typeface="Arial" pitchFamily="34" charset="0"/>
              </a:rPr>
              <a:t>analyze</a:t>
            </a:r>
            <a:r>
              <a:rPr lang="en-GB" sz="3200" b="1" dirty="0">
                <a:solidFill>
                  <a:schemeClr val="bg2">
                    <a:lumMod val="20000"/>
                    <a:lumOff val="80000"/>
                  </a:schemeClr>
                </a:solidFill>
                <a:latin typeface="Arial" pitchFamily="34" charset="0"/>
                <a:cs typeface="Arial" pitchFamily="34" charset="0"/>
              </a:rPr>
              <a:t> the heart rhythm and deliver an electric shock to victims of ventricular fibrillation to restore the heart rhythm to normal. Ventricular fibrillation is the uncoordinated heart rhythm most often responsible for sudden cardiac arrest.</a:t>
            </a:r>
          </a:p>
          <a:p>
            <a:endParaRPr lang="en-IN"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899435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CE82C9-DAAB-7D77-C9B2-E1BCEEB12142}"/>
              </a:ext>
            </a:extLst>
          </p:cNvPr>
          <p:cNvSpPr>
            <a:spLocks noGrp="1"/>
          </p:cNvSpPr>
          <p:nvPr>
            <p:ph type="title"/>
          </p:nvPr>
        </p:nvSpPr>
        <p:spPr>
          <a:xfrm>
            <a:off x="626059" y="277173"/>
            <a:ext cx="10097360" cy="1033819"/>
          </a:xfrm>
        </p:spPr>
        <p:txBody>
          <a:bodyPr>
            <a:normAutofit fontScale="90000"/>
          </a:bodyPr>
          <a:lstStyle/>
          <a:p>
            <a:pPr algn="ctr"/>
            <a:r>
              <a:rPr lang="en-GB" sz="4000" b="1" dirty="0">
                <a:latin typeface="Arial" pitchFamily="34" charset="0"/>
                <a:cs typeface="Arial" pitchFamily="34" charset="0"/>
              </a:rPr>
              <a:t>automated external defibrillator (AED</a:t>
            </a:r>
            <a:r>
              <a:rPr lang="en-GB" b="1" dirty="0">
                <a:latin typeface="Arial" pitchFamily="34" charset="0"/>
                <a:cs typeface="Arial" pitchFamily="34" charset="0"/>
              </a:rPr>
              <a:t>)</a:t>
            </a:r>
            <a:endParaRPr lang="en-IN"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3E1AAA51-9EB8-BCD4-EFF9-1E26B5A24ECB}"/>
              </a:ext>
            </a:extLst>
          </p:cNvPr>
          <p:cNvSpPr>
            <a:spLocks noGrp="1"/>
          </p:cNvSpPr>
          <p:nvPr>
            <p:ph idx="1"/>
          </p:nvPr>
        </p:nvSpPr>
        <p:spPr>
          <a:xfrm>
            <a:off x="1141412" y="1700462"/>
            <a:ext cx="9905999" cy="4764506"/>
          </a:xfrm>
        </p:spPr>
        <p:txBody>
          <a:bodyPr>
            <a:normAutofit fontScale="85000" lnSpcReduction="20000"/>
          </a:bodyPr>
          <a:lstStyle/>
          <a:p>
            <a:r>
              <a:rPr lang="en-GB" sz="3800" b="1" dirty="0">
                <a:solidFill>
                  <a:schemeClr val="bg2">
                    <a:lumMod val="20000"/>
                    <a:lumOff val="80000"/>
                  </a:schemeClr>
                </a:solidFill>
                <a:latin typeface="Arial" pitchFamily="34" charset="0"/>
                <a:cs typeface="Arial" pitchFamily="34" charset="0"/>
              </a:rPr>
              <a:t>Check unresponsiveness.</a:t>
            </a:r>
          </a:p>
          <a:p>
            <a:r>
              <a:rPr lang="en-GB" sz="3800" b="1" dirty="0">
                <a:solidFill>
                  <a:schemeClr val="bg2">
                    <a:lumMod val="20000"/>
                    <a:lumOff val="80000"/>
                  </a:schemeClr>
                </a:solidFill>
                <a:latin typeface="Arial" pitchFamily="34" charset="0"/>
                <a:cs typeface="Arial" pitchFamily="34" charset="0"/>
              </a:rPr>
              <a:t>Call 1-1-2 or the local emergency number (if applicable) and retrieve the AED.</a:t>
            </a:r>
          </a:p>
          <a:p>
            <a:r>
              <a:rPr lang="en-GB" sz="3800" b="1" dirty="0">
                <a:solidFill>
                  <a:schemeClr val="bg2">
                    <a:lumMod val="20000"/>
                    <a:lumOff val="80000"/>
                  </a:schemeClr>
                </a:solidFill>
                <a:latin typeface="Arial" pitchFamily="34" charset="0"/>
                <a:cs typeface="Arial" pitchFamily="34" charset="0"/>
              </a:rPr>
              <a:t>Open the airway and check for breathing. ... </a:t>
            </a:r>
          </a:p>
          <a:p>
            <a:r>
              <a:rPr lang="en-GB" sz="3800" b="1" dirty="0">
                <a:solidFill>
                  <a:schemeClr val="bg2">
                    <a:lumMod val="20000"/>
                    <a:lumOff val="80000"/>
                  </a:schemeClr>
                </a:solidFill>
                <a:latin typeface="Arial" pitchFamily="34" charset="0"/>
                <a:cs typeface="Arial" pitchFamily="34" charset="0"/>
              </a:rPr>
              <a:t>Check for a pulse. ... </a:t>
            </a:r>
          </a:p>
          <a:p>
            <a:r>
              <a:rPr lang="en-GB" sz="3800" b="1" dirty="0">
                <a:solidFill>
                  <a:schemeClr val="bg2">
                    <a:lumMod val="20000"/>
                    <a:lumOff val="80000"/>
                  </a:schemeClr>
                </a:solidFill>
                <a:latin typeface="Arial" pitchFamily="34" charset="0"/>
                <a:cs typeface="Arial" pitchFamily="34" charset="0"/>
              </a:rPr>
              <a:t>Attach the AED electrode pads.</a:t>
            </a:r>
          </a:p>
          <a:p>
            <a:r>
              <a:rPr lang="en-GB" sz="3800" b="1" dirty="0" err="1">
                <a:solidFill>
                  <a:schemeClr val="bg2">
                    <a:lumMod val="20000"/>
                    <a:lumOff val="80000"/>
                  </a:schemeClr>
                </a:solidFill>
                <a:latin typeface="Arial" pitchFamily="34" charset="0"/>
                <a:cs typeface="Arial" pitchFamily="34" charset="0"/>
              </a:rPr>
              <a:t>Analyze</a:t>
            </a:r>
            <a:r>
              <a:rPr lang="en-GB" sz="3800" b="1" dirty="0">
                <a:solidFill>
                  <a:schemeClr val="bg2">
                    <a:lumMod val="20000"/>
                    <a:lumOff val="80000"/>
                  </a:schemeClr>
                </a:solidFill>
                <a:latin typeface="Arial" pitchFamily="34" charset="0"/>
                <a:cs typeface="Arial" pitchFamily="34" charset="0"/>
              </a:rPr>
              <a:t> the heart rhythm. ... </a:t>
            </a:r>
          </a:p>
          <a:p>
            <a:r>
              <a:rPr lang="en-GB" sz="3800" b="1" dirty="0">
                <a:solidFill>
                  <a:schemeClr val="bg2">
                    <a:lumMod val="20000"/>
                    <a:lumOff val="80000"/>
                  </a:schemeClr>
                </a:solidFill>
                <a:latin typeface="Arial" pitchFamily="34" charset="0"/>
                <a:cs typeface="Arial" pitchFamily="34" charset="0"/>
              </a:rPr>
              <a:t>Press the "shock" button, if advised.</a:t>
            </a:r>
          </a:p>
          <a:p>
            <a:endParaRPr lang="en-IN"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5225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BB11AD-E981-D9A2-F248-D09B2A5F3A34}"/>
              </a:ext>
            </a:extLst>
          </p:cNvPr>
          <p:cNvSpPr>
            <a:spLocks noGrp="1"/>
          </p:cNvSpPr>
          <p:nvPr>
            <p:ph type="title"/>
          </p:nvPr>
        </p:nvSpPr>
        <p:spPr>
          <a:xfrm>
            <a:off x="1141412" y="297676"/>
            <a:ext cx="9905998" cy="1097987"/>
          </a:xfrm>
        </p:spPr>
        <p:txBody>
          <a:bodyPr>
            <a:normAutofit/>
          </a:bodyPr>
          <a:lstStyle/>
          <a:p>
            <a:pPr algn="ctr"/>
            <a:r>
              <a:rPr lang="en-US" sz="6000" b="1" dirty="0"/>
              <a:t>HOW TO USE?</a:t>
            </a:r>
            <a:endParaRPr lang="en-IN" sz="6000" b="1" dirty="0"/>
          </a:p>
        </p:txBody>
      </p:sp>
      <p:sp>
        <p:nvSpPr>
          <p:cNvPr id="3" name="Content Placeholder 2">
            <a:extLst>
              <a:ext uri="{FF2B5EF4-FFF2-40B4-BE49-F238E27FC236}">
                <a16:creationId xmlns:a16="http://schemas.microsoft.com/office/drawing/2014/main" xmlns="" id="{6F97C32A-5065-696F-2A35-3EB2D2E2737E}"/>
              </a:ext>
            </a:extLst>
          </p:cNvPr>
          <p:cNvSpPr>
            <a:spLocks noGrp="1"/>
          </p:cNvSpPr>
          <p:nvPr>
            <p:ph idx="1"/>
          </p:nvPr>
        </p:nvSpPr>
        <p:spPr/>
        <p:txBody>
          <a:bodyPr>
            <a:normAutofit lnSpcReduction="10000"/>
          </a:bodyPr>
          <a:lstStyle/>
          <a:p>
            <a:r>
              <a:rPr lang="en-GB" sz="3200" b="1" dirty="0">
                <a:solidFill>
                  <a:schemeClr val="bg2">
                    <a:lumMod val="20000"/>
                    <a:lumOff val="80000"/>
                  </a:schemeClr>
                </a:solidFill>
                <a:latin typeface="Arial" pitchFamily="34" charset="0"/>
                <a:cs typeface="Arial" pitchFamily="34" charset="0"/>
              </a:rPr>
              <a:t>Two pads will need to be placed on the chest of the person. The first is placed on the right-hand side of the chest below the collar bone. The second is placed on the left-hand side, below the armpit. The AED you use will indicate which pad is the first and second.</a:t>
            </a:r>
            <a:endParaRPr lang="en-US" sz="3200" b="1" dirty="0">
              <a:solidFill>
                <a:schemeClr val="bg2">
                  <a:lumMod val="20000"/>
                  <a:lumOff val="80000"/>
                </a:schemeClr>
              </a:solidFill>
              <a:latin typeface="Arial" pitchFamily="34" charset="0"/>
              <a:cs typeface="Arial" pitchFamily="34" charset="0"/>
            </a:endParaRPr>
          </a:p>
          <a:p>
            <a:endParaRPr lang="en-IN" dirty="0"/>
          </a:p>
        </p:txBody>
      </p:sp>
    </p:spTree>
    <p:extLst>
      <p:ext uri="{BB962C8B-B14F-4D97-AF65-F5344CB8AC3E}">
        <p14:creationId xmlns:p14="http://schemas.microsoft.com/office/powerpoint/2010/main" val="393534017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F9AB0-13B1-63C1-D619-A4EDCA64953A}"/>
              </a:ext>
            </a:extLst>
          </p:cNvPr>
          <p:cNvSpPr>
            <a:spLocks noGrp="1"/>
          </p:cNvSpPr>
          <p:nvPr>
            <p:ph type="title"/>
          </p:nvPr>
        </p:nvSpPr>
        <p:spPr>
          <a:xfrm>
            <a:off x="-1346148" y="1532918"/>
            <a:ext cx="569400" cy="1478570"/>
          </a:xfrm>
        </p:spPr>
        <p:txBody>
          <a:bodyPr/>
          <a:lstStyle/>
          <a:p>
            <a:endParaRPr lang="en-IN" dirty="0"/>
          </a:p>
        </p:txBody>
      </p:sp>
      <p:pic>
        <p:nvPicPr>
          <p:cNvPr id="4" name="Picture 4">
            <a:extLst>
              <a:ext uri="{FF2B5EF4-FFF2-40B4-BE49-F238E27FC236}">
                <a16:creationId xmlns:a16="http://schemas.microsoft.com/office/drawing/2014/main" xmlns="" id="{0D4E41C5-DFA7-F76B-01BA-74B6C2797771}"/>
              </a:ext>
            </a:extLst>
          </p:cNvPr>
          <p:cNvPicPr>
            <a:picLocks noGrp="1" noChangeAspect="1"/>
          </p:cNvPicPr>
          <p:nvPr>
            <p:ph idx="1"/>
          </p:nvPr>
        </p:nvPicPr>
        <p:blipFill>
          <a:blip r:embed="rId2"/>
          <a:stretch>
            <a:fillRect/>
          </a:stretch>
        </p:blipFill>
        <p:spPr>
          <a:xfrm>
            <a:off x="2549007" y="802589"/>
            <a:ext cx="7327330" cy="5464967"/>
          </a:xfrm>
        </p:spPr>
      </p:pic>
    </p:spTree>
    <p:extLst>
      <p:ext uri="{BB962C8B-B14F-4D97-AF65-F5344CB8AC3E}">
        <p14:creationId xmlns:p14="http://schemas.microsoft.com/office/powerpoint/2010/main" val="2380109867"/>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ACF06226-F7C4-0670-BAEC-AEE1563B4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511" y="495300"/>
            <a:ext cx="9590089"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21637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5641D0-76E8-C0E1-A2FA-38F0E6319F6A}"/>
              </a:ext>
            </a:extLst>
          </p:cNvPr>
          <p:cNvSpPr>
            <a:spLocks noGrp="1"/>
          </p:cNvSpPr>
          <p:nvPr>
            <p:ph type="title"/>
          </p:nvPr>
        </p:nvSpPr>
        <p:spPr>
          <a:xfrm>
            <a:off x="1267327" y="327514"/>
            <a:ext cx="9493038" cy="1478570"/>
          </a:xfrm>
        </p:spPr>
        <p:txBody>
          <a:bodyPr>
            <a:noAutofit/>
          </a:bodyPr>
          <a:lstStyle/>
          <a:p>
            <a:r>
              <a:rPr lang="en-GB" b="1" dirty="0">
                <a:latin typeface="Arial" pitchFamily="34" charset="0"/>
                <a:cs typeface="Arial" pitchFamily="34" charset="0"/>
              </a:rPr>
              <a:t>What precautions should you take for using an AED on someone with a pacemaker?</a:t>
            </a:r>
            <a:br>
              <a:rPr lang="en-GB" b="1" dirty="0">
                <a:latin typeface="Arial" pitchFamily="34" charset="0"/>
                <a:cs typeface="Arial" pitchFamily="34" charset="0"/>
              </a:rPr>
            </a:br>
            <a:endParaRPr lang="en-IN" dirty="0"/>
          </a:p>
        </p:txBody>
      </p:sp>
      <p:sp>
        <p:nvSpPr>
          <p:cNvPr id="3" name="Content Placeholder 2">
            <a:extLst>
              <a:ext uri="{FF2B5EF4-FFF2-40B4-BE49-F238E27FC236}">
                <a16:creationId xmlns:a16="http://schemas.microsoft.com/office/drawing/2014/main" xmlns="" id="{CC2E1246-CA99-C83E-D098-5FF9FE12C30C}"/>
              </a:ext>
            </a:extLst>
          </p:cNvPr>
          <p:cNvSpPr>
            <a:spLocks noGrp="1"/>
          </p:cNvSpPr>
          <p:nvPr>
            <p:ph idx="1"/>
          </p:nvPr>
        </p:nvSpPr>
        <p:spPr>
          <a:xfrm>
            <a:off x="1143000" y="1806084"/>
            <a:ext cx="9905999" cy="4348760"/>
          </a:xfrm>
        </p:spPr>
        <p:txBody>
          <a:bodyPr/>
          <a:lstStyle/>
          <a:p>
            <a:r>
              <a:rPr lang="en-GB" sz="3200" b="1" dirty="0">
                <a:solidFill>
                  <a:schemeClr val="tx1">
                    <a:lumMod val="85000"/>
                  </a:schemeClr>
                </a:solidFill>
                <a:latin typeface="Arial" pitchFamily="34" charset="0"/>
                <a:cs typeface="Arial" pitchFamily="34" charset="0"/>
              </a:rPr>
              <a:t>Pacemakers and Implanted Defibrillators – Someone with an internal device still can be shocked with an AED. In fact, if their internal device does not save them immediately, it is crucial an AED is used as quickly as possible. It is important to remember, do not place the pads directly over the meta</a:t>
            </a:r>
          </a:p>
          <a:p>
            <a:endParaRPr lang="en-IN" dirty="0"/>
          </a:p>
        </p:txBody>
      </p:sp>
    </p:spTree>
    <p:extLst>
      <p:ext uri="{BB962C8B-B14F-4D97-AF65-F5344CB8AC3E}">
        <p14:creationId xmlns:p14="http://schemas.microsoft.com/office/powerpoint/2010/main" val="1882809224"/>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AC56E7-A285-4DB8-A8E5-747A69C2FE2B}"/>
              </a:ext>
            </a:extLst>
          </p:cNvPr>
          <p:cNvSpPr>
            <a:spLocks noGrp="1"/>
          </p:cNvSpPr>
          <p:nvPr>
            <p:ph type="title"/>
          </p:nvPr>
        </p:nvSpPr>
        <p:spPr>
          <a:xfrm>
            <a:off x="485630" y="621920"/>
            <a:ext cx="10327104" cy="1130071"/>
          </a:xfrm>
        </p:spPr>
        <p:txBody>
          <a:bodyPr/>
          <a:lstStyle/>
          <a:p>
            <a:r>
              <a:rPr lang="en-US" dirty="0"/>
              <a:t>WHEN USING AN AED, FOLLOW THESE PRECAUTIONS</a:t>
            </a:r>
            <a:endParaRPr lang="en-IN" dirty="0"/>
          </a:p>
        </p:txBody>
      </p:sp>
      <p:sp>
        <p:nvSpPr>
          <p:cNvPr id="3" name="Content Placeholder 2">
            <a:extLst>
              <a:ext uri="{FF2B5EF4-FFF2-40B4-BE49-F238E27FC236}">
                <a16:creationId xmlns:a16="http://schemas.microsoft.com/office/drawing/2014/main" xmlns="" id="{A7889196-0574-15ED-F41C-2A4421BECCFA}"/>
              </a:ext>
            </a:extLst>
          </p:cNvPr>
          <p:cNvSpPr>
            <a:spLocks noGrp="1"/>
          </p:cNvSpPr>
          <p:nvPr>
            <p:ph idx="1"/>
          </p:nvPr>
        </p:nvSpPr>
        <p:spPr>
          <a:xfrm>
            <a:off x="1141412" y="1481680"/>
            <a:ext cx="9905999" cy="3541714"/>
          </a:xfrm>
        </p:spPr>
        <p:txBody>
          <a:bodyPr>
            <a:noAutofit/>
          </a:bodyPr>
          <a:lstStyle/>
          <a:p>
            <a:r>
              <a:rPr lang="en-US" sz="3000" dirty="0">
                <a:solidFill>
                  <a:schemeClr val="tx1">
                    <a:lumMod val="85000"/>
                  </a:schemeClr>
                </a:solidFill>
              </a:rPr>
              <a:t>Do not touch the victim </a:t>
            </a:r>
          </a:p>
          <a:p>
            <a:r>
              <a:rPr lang="en-US" sz="3000" dirty="0">
                <a:solidFill>
                  <a:schemeClr val="tx1">
                    <a:lumMod val="85000"/>
                  </a:schemeClr>
                </a:solidFill>
              </a:rPr>
              <a:t>Do not use alcohol to wipe the victim's chest dry.</a:t>
            </a:r>
          </a:p>
          <a:p>
            <a:r>
              <a:rPr lang="en-US" sz="3000" dirty="0">
                <a:solidFill>
                  <a:schemeClr val="tx1">
                    <a:lumMod val="85000"/>
                  </a:schemeClr>
                </a:solidFill>
              </a:rPr>
              <a:t>Do not defibrillate someone around flammable materials. </a:t>
            </a:r>
          </a:p>
          <a:p>
            <a:r>
              <a:rPr lang="en-US" sz="3000" dirty="0">
                <a:solidFill>
                  <a:schemeClr val="tx1">
                    <a:lumMod val="85000"/>
                  </a:schemeClr>
                </a:solidFill>
              </a:rPr>
              <a:t>Do not use an AED in a moving vehicle. </a:t>
            </a:r>
          </a:p>
          <a:p>
            <a:r>
              <a:rPr lang="en-US" sz="3000" dirty="0">
                <a:solidFill>
                  <a:schemeClr val="tx1">
                    <a:lumMod val="85000"/>
                  </a:schemeClr>
                </a:solidFill>
              </a:rPr>
              <a:t>Do not use an AED on a victim in contact with water. </a:t>
            </a:r>
          </a:p>
          <a:p>
            <a:r>
              <a:rPr lang="en-US" sz="3000" dirty="0">
                <a:solidFill>
                  <a:schemeClr val="tx1">
                    <a:lumMod val="85000"/>
                  </a:schemeClr>
                </a:solidFill>
              </a:rPr>
              <a:t>Do not use an AED and/or electrode pads designed for adult victims on an infant or a child under age 8 or weighing less than 55 pounds.</a:t>
            </a:r>
            <a:endParaRPr lang="en-IN" sz="3000" dirty="0">
              <a:solidFill>
                <a:schemeClr val="tx1">
                  <a:lumMod val="85000"/>
                </a:schemeClr>
              </a:solidFill>
            </a:endParaRPr>
          </a:p>
        </p:txBody>
      </p:sp>
    </p:spTree>
    <p:extLst>
      <p:ext uri="{BB962C8B-B14F-4D97-AF65-F5344CB8AC3E}">
        <p14:creationId xmlns:p14="http://schemas.microsoft.com/office/powerpoint/2010/main" val="218656932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C14FA-B043-91DE-DE80-CE7663B7E062}"/>
              </a:ext>
            </a:extLst>
          </p:cNvPr>
          <p:cNvSpPr>
            <a:spLocks noGrp="1"/>
          </p:cNvSpPr>
          <p:nvPr>
            <p:ph type="title"/>
          </p:nvPr>
        </p:nvSpPr>
        <p:spPr>
          <a:xfrm>
            <a:off x="1143001" y="2689715"/>
            <a:ext cx="9905998" cy="1478570"/>
          </a:xfrm>
        </p:spPr>
        <p:txBody>
          <a:bodyPr>
            <a:normAutofit/>
          </a:bodyPr>
          <a:lstStyle/>
          <a:p>
            <a:pPr algn="ctr"/>
            <a:r>
              <a:rPr lang="en-US" sz="9600" dirty="0">
                <a:effectLst>
                  <a:glow>
                    <a:schemeClr val="accent1">
                      <a:alpha val="40000"/>
                    </a:schemeClr>
                  </a:glow>
                  <a:outerShdw blurRad="88900" dist="50800" dir="21540000" algn="ctr" rotWithShape="0">
                    <a:srgbClr val="000000"/>
                  </a:outerShdw>
                  <a:reflection blurRad="38100" stA="59000" endPos="64000" dist="12700" dir="5400000" sy="-100000" algn="bl" rotWithShape="0"/>
                </a:effectLst>
              </a:rPr>
              <a:t>THANK YOU!</a:t>
            </a:r>
            <a:endParaRPr lang="en-IN" sz="9600" dirty="0">
              <a:effectLst>
                <a:glow>
                  <a:schemeClr val="accent1">
                    <a:alpha val="40000"/>
                  </a:schemeClr>
                </a:glow>
                <a:outerShdw blurRad="88900" dist="50800" dir="21540000" algn="ctr" rotWithShape="0">
                  <a:srgbClr val="000000"/>
                </a:outerShdw>
                <a:reflection blurRad="38100" stA="59000" endPos="64000" dist="12700" dir="5400000" sy="-100000" algn="bl" rotWithShape="0"/>
              </a:effectLst>
            </a:endParaRPr>
          </a:p>
        </p:txBody>
      </p:sp>
      <p:sp>
        <p:nvSpPr>
          <p:cNvPr id="3" name="Content Placeholder 2">
            <a:extLst>
              <a:ext uri="{FF2B5EF4-FFF2-40B4-BE49-F238E27FC236}">
                <a16:creationId xmlns:a16="http://schemas.microsoft.com/office/drawing/2014/main" xmlns="" id="{C9824239-19A0-C447-3852-86AAE634D839}"/>
              </a:ext>
            </a:extLst>
          </p:cNvPr>
          <p:cNvSpPr>
            <a:spLocks noGrp="1"/>
          </p:cNvSpPr>
          <p:nvPr>
            <p:ph idx="1"/>
          </p:nvPr>
        </p:nvSpPr>
        <p:spPr>
          <a:xfrm>
            <a:off x="-1346150" y="1826700"/>
            <a:ext cx="362923" cy="3541714"/>
          </a:xfrm>
        </p:spPr>
        <p:txBody>
          <a:bodyPr/>
          <a:lstStyle/>
          <a:p>
            <a:endParaRPr lang="en-IN" dirty="0"/>
          </a:p>
        </p:txBody>
      </p:sp>
    </p:spTree>
    <p:extLst>
      <p:ext uri="{BB962C8B-B14F-4D97-AF65-F5344CB8AC3E}">
        <p14:creationId xmlns:p14="http://schemas.microsoft.com/office/powerpoint/2010/main" val="2057172544"/>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91</TotalTime>
  <Words>349</Words>
  <Application>Microsoft Office PowerPoint</Application>
  <PresentationFormat>Custom</PresentationFormat>
  <Paragraphs>27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Circuit</vt:lpstr>
      <vt:lpstr>OPERATION PROCEDURE OF AED</vt:lpstr>
      <vt:lpstr>WHAT IS AN AED USED FOR?</vt:lpstr>
      <vt:lpstr>automated external defibrillator (AED)</vt:lpstr>
      <vt:lpstr>HOW TO USE?</vt:lpstr>
      <vt:lpstr>PowerPoint Presentation</vt:lpstr>
      <vt:lpstr>PowerPoint Presentation</vt:lpstr>
      <vt:lpstr>What precautions should you take for using an AED on someone with a pacemaker? </vt:lpstr>
      <vt:lpstr>WHEN USING AN AED, FOLLOW THESE PRECAUTIONS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PROCEDURE OF AED</dc:title>
  <dc:creator>Aman Deep Kaur</dc:creator>
  <cp:lastModifiedBy>NDRF MEDICAL</cp:lastModifiedBy>
  <cp:revision>6</cp:revision>
  <dcterms:created xsi:type="dcterms:W3CDTF">2025-06-04T08:14:28Z</dcterms:created>
  <dcterms:modified xsi:type="dcterms:W3CDTF">2025-12-20T05:47:26Z</dcterms:modified>
</cp:coreProperties>
</file>