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106" d="100"/>
          <a:sy n="106" d="100"/>
        </p:scale>
        <p:origin x="-66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12/19/2025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12/19/2025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pic>
        <p:nvPicPr>
          <p:cNvPr id="49" name="Picture 48">
            <a:extLst>
              <a:ext uri="{FF2B5EF4-FFF2-40B4-BE49-F238E27FC236}">
                <a16:creationId xmlns:a16="http://schemas.microsoft.com/office/drawing/2014/main" xmlns="" id="{DBDAD1BA-26A9-E57A-5508-27ED2DE83C46}"/>
              </a:ext>
            </a:extLst>
          </p:cNvPr>
          <p:cNvPicPr>
            <a:picLocks noChangeAspect="1"/>
          </p:cNvPicPr>
          <p:nvPr userDrawn="1"/>
        </p:nvPicPr>
        <p:blipFill>
          <a:blip r:embed="rId20"/>
          <a:stretch>
            <a:fillRect/>
          </a:stretch>
        </p:blipFill>
        <p:spPr>
          <a:xfrm>
            <a:off x="10737812" y="-4761"/>
            <a:ext cx="1454188" cy="1279999"/>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C21BCA-8757-A8C2-F28E-DBCDED3C29B5}"/>
              </a:ext>
            </a:extLst>
          </p:cNvPr>
          <p:cNvSpPr>
            <a:spLocks noGrp="1"/>
          </p:cNvSpPr>
          <p:nvPr>
            <p:ph type="ctrTitle"/>
          </p:nvPr>
        </p:nvSpPr>
        <p:spPr>
          <a:xfrm>
            <a:off x="1475622" y="2057986"/>
            <a:ext cx="10171197" cy="1655761"/>
          </a:xfrm>
        </p:spPr>
        <p:txBody>
          <a:bodyPr>
            <a:normAutofit/>
          </a:bodyPr>
          <a:lstStyle/>
          <a:p>
            <a:r>
              <a:rPr lang="hi-IN" sz="5400" dirty="0"/>
              <a:t>एईडी की संचालन प्रक्रिया</a:t>
            </a:r>
            <a:endParaRPr lang="en-IN" sz="5400" dirty="0"/>
          </a:p>
        </p:txBody>
      </p:sp>
      <p:sp>
        <p:nvSpPr>
          <p:cNvPr id="3" name="TextBox 3">
            <a:extLst>
              <a:ext uri="{FF2B5EF4-FFF2-40B4-BE49-F238E27FC236}">
                <a16:creationId xmlns:a16="http://schemas.microsoft.com/office/drawing/2014/main" xmlns="" id="{3B933634-4310-08CB-BFFF-B4AD67618007}"/>
              </a:ext>
            </a:extLst>
          </p:cNvPr>
          <p:cNvSpPr txBox="1"/>
          <p:nvPr/>
        </p:nvSpPr>
        <p:spPr>
          <a:xfrm>
            <a:off x="4881633" y="1249325"/>
            <a:ext cx="156164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i-IN" sz="3600" b="1" dirty="0">
                <a:solidFill>
                  <a:srgbClr val="00B050"/>
                </a:solidFill>
              </a:rPr>
              <a:t>पाठ-08</a:t>
            </a:r>
            <a:endParaRPr lang="en-IN" sz="3600" b="1" dirty="0">
              <a:solidFill>
                <a:srgbClr val="00B050"/>
              </a:solidFill>
            </a:endParaRPr>
          </a:p>
        </p:txBody>
      </p:sp>
      <p:pic>
        <p:nvPicPr>
          <p:cNvPr id="4" name="Picture 3">
            <a:extLst>
              <a:ext uri="{FF2B5EF4-FFF2-40B4-BE49-F238E27FC236}">
                <a16:creationId xmlns:a16="http://schemas.microsoft.com/office/drawing/2014/main" xmlns="" id="{AFECF31C-70A7-F1E2-1F2F-98BEECEF01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0"/>
            <a:ext cx="1247775" cy="1098550"/>
          </a:xfrm>
          <a:prstGeom prst="rect">
            <a:avLst/>
          </a:prstGeom>
          <a:noFill/>
          <a:ln>
            <a:noFill/>
          </a:ln>
        </p:spPr>
      </p:pic>
      <p:sp>
        <p:nvSpPr>
          <p:cNvPr id="5" name="Title 1"/>
          <p:cNvSpPr txBox="1">
            <a:spLocks/>
          </p:cNvSpPr>
          <p:nvPr/>
        </p:nvSpPr>
        <p:spPr>
          <a:xfrm>
            <a:off x="10022541" y="5728447"/>
            <a:ext cx="1788460"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FF0000"/>
                </a:solidFill>
                <a:latin typeface="Kruti Dev 011" pitchFamily="2" charset="0"/>
                <a:cs typeface="Arial" pitchFamily="34" charset="0"/>
              </a:rPr>
              <a:t>)</a:t>
            </a:r>
            <a:r>
              <a:rPr lang="en-IN" sz="4000" b="1" dirty="0" err="1" smtClean="0">
                <a:solidFill>
                  <a:srgbClr val="FF0000"/>
                </a:solidFill>
                <a:latin typeface="Kruti Dev 011" pitchFamily="2" charset="0"/>
                <a:cs typeface="Arial" pitchFamily="34" charset="0"/>
              </a:rPr>
              <a:t>kjk</a:t>
            </a:r>
            <a:endParaRPr lang="en-IN" sz="4000" b="1" dirty="0" smtClean="0">
              <a:solidFill>
                <a:srgbClr val="FF0000"/>
              </a:solidFill>
              <a:latin typeface="Kruti Dev 011" pitchFamily="2" charset="0"/>
              <a:cs typeface="Arial" pitchFamily="34" charset="0"/>
            </a:endParaRPr>
          </a:p>
          <a:p>
            <a:r>
              <a:rPr lang="en-IN" sz="4000" b="1" dirty="0" smtClean="0">
                <a:solidFill>
                  <a:srgbClr val="FF0000"/>
                </a:solidFill>
                <a:latin typeface="Kruti Dev 011" pitchFamily="2" charset="0"/>
                <a:cs typeface="Arial" pitchFamily="34" charset="0"/>
              </a:rPr>
              <a:t>fu0@QkekZ0</a:t>
            </a:r>
          </a:p>
          <a:p>
            <a:r>
              <a:rPr lang="en-US" sz="4000" b="1" dirty="0" err="1" smtClean="0">
                <a:solidFill>
                  <a:srgbClr val="FF0000"/>
                </a:solidFill>
                <a:latin typeface="Kruti Dev 011" pitchFamily="2" charset="0"/>
                <a:cs typeface="Arial" pitchFamily="34" charset="0"/>
              </a:rPr>
              <a:t>ftrsanz</a:t>
            </a:r>
            <a:r>
              <a:rPr lang="en-US" sz="4000" b="1" dirty="0" smtClean="0">
                <a:solidFill>
                  <a:srgbClr val="FF0000"/>
                </a:solidFill>
                <a:latin typeface="Kruti Dev 011" pitchFamily="2" charset="0"/>
                <a:cs typeface="Arial" pitchFamily="34" charset="0"/>
              </a:rPr>
              <a:t> flag </a:t>
            </a:r>
            <a:r>
              <a:rPr lang="en-US" sz="4000" b="1" dirty="0" smtClean="0">
                <a:solidFill>
                  <a:srgbClr val="002060"/>
                </a:solidFill>
                <a:latin typeface="Kruti Dev 011" pitchFamily="2" charset="0"/>
                <a:cs typeface="Arial" pitchFamily="34" charset="0"/>
              </a:rPr>
              <a:t>;</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381774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DEE77-303B-5576-FFEA-9411A0EA462D}"/>
              </a:ext>
            </a:extLst>
          </p:cNvPr>
          <p:cNvSpPr>
            <a:spLocks noGrp="1"/>
          </p:cNvSpPr>
          <p:nvPr>
            <p:ph type="title"/>
          </p:nvPr>
        </p:nvSpPr>
        <p:spPr>
          <a:xfrm>
            <a:off x="1141413" y="453637"/>
            <a:ext cx="9905998" cy="1226324"/>
          </a:xfrm>
        </p:spPr>
        <p:txBody>
          <a:bodyPr/>
          <a:lstStyle/>
          <a:p>
            <a:r>
              <a:rPr lang="hi-IN" b="1" dirty="0">
                <a:latin typeface="Calibri" panose="020F0502020204030204" pitchFamily="34" charset="0"/>
                <a:ea typeface="Calibri" panose="020F0502020204030204" pitchFamily="34" charset="0"/>
                <a:cs typeface="Calibri" panose="020F0502020204030204" pitchFamily="34" charset="0"/>
              </a:rPr>
              <a:t>एईडी का उपयोग किस लिए किया जाता है</a:t>
            </a:r>
            <a:r>
              <a:rPr lang="en-US" b="1" dirty="0">
                <a:latin typeface="Calibri" panose="020F0502020204030204" pitchFamily="34" charset="0"/>
                <a:ea typeface="Calibri" panose="020F0502020204030204" pitchFamily="34" charset="0"/>
                <a:cs typeface="Calibri" panose="020F0502020204030204" pitchFamily="34" charset="0"/>
              </a:rPr>
              <a:t>?</a:t>
            </a: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0E1D3DBE-4881-700E-6BA7-CA36A571678E}"/>
              </a:ext>
            </a:extLst>
          </p:cNvPr>
          <p:cNvSpPr>
            <a:spLocks noGrp="1"/>
          </p:cNvSpPr>
          <p:nvPr>
            <p:ph idx="1"/>
          </p:nvPr>
        </p:nvSpPr>
        <p:spPr>
          <a:xfrm>
            <a:off x="1029117" y="1679961"/>
            <a:ext cx="9905999" cy="3541714"/>
          </a:xfrm>
        </p:spPr>
        <p:txBody>
          <a:bodyPr>
            <a:normAutofit fontScale="92500"/>
          </a:bodyPr>
          <a:lstStyle/>
          <a:p>
            <a:r>
              <a:rPr lang="hi-IN" sz="3200" b="1" dirty="0">
                <a:solidFill>
                  <a:schemeClr val="bg2">
                    <a:lumMod val="20000"/>
                    <a:lumOff val="80000"/>
                  </a:schemeClr>
                </a:solidFill>
                <a:latin typeface="Arial" pitchFamily="34" charset="0"/>
                <a:cs typeface="Arial" pitchFamily="34" charset="0"/>
              </a:rPr>
              <a:t>एक स्वचालित बाहरी डिफिब्रिलेटर (एईडी) एक चिकित्सा उपकरण है जिसे हृदय ताल का विश्लेषण करने और हृदय की लय को सामान्य करने के लिए वेंट्रिकुलर फाइब्रिलेशन के पीड़ितों को बिजली का झटका देने के लिए डिज़ाइन किया गया है। वेंट्रिकुलर फाइब्रिलेशन असंगठित हृदय ताल है जो अक्सर अचानक कार्डियक अरेस्ट के लिए जिम्मेदार होता है।</a:t>
            </a:r>
            <a:endParaRPr lang="en-IN"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899435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CE82C9-DAAB-7D77-C9B2-E1BCEEB12142}"/>
              </a:ext>
            </a:extLst>
          </p:cNvPr>
          <p:cNvSpPr>
            <a:spLocks noGrp="1"/>
          </p:cNvSpPr>
          <p:nvPr>
            <p:ph type="title"/>
          </p:nvPr>
        </p:nvSpPr>
        <p:spPr>
          <a:xfrm>
            <a:off x="626059" y="277173"/>
            <a:ext cx="10097360" cy="1033819"/>
          </a:xfrm>
        </p:spPr>
        <p:txBody>
          <a:bodyPr>
            <a:normAutofit/>
          </a:bodyPr>
          <a:lstStyle/>
          <a:p>
            <a:pPr algn="ctr"/>
            <a:r>
              <a:rPr lang="hi-IN" sz="4000" b="1" dirty="0">
                <a:latin typeface="Arial" pitchFamily="34" charset="0"/>
                <a:cs typeface="Arial" pitchFamily="34" charset="0"/>
              </a:rPr>
              <a:t>स्वचालित बाहरी डिफिब्रिलेटर (एईडी)</a:t>
            </a:r>
            <a:endParaRPr lang="en-IN"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3E1AAA51-9EB8-BCD4-EFF9-1E26B5A24ECB}"/>
              </a:ext>
            </a:extLst>
          </p:cNvPr>
          <p:cNvSpPr>
            <a:spLocks noGrp="1"/>
          </p:cNvSpPr>
          <p:nvPr>
            <p:ph idx="1"/>
          </p:nvPr>
        </p:nvSpPr>
        <p:spPr>
          <a:xfrm>
            <a:off x="1141412" y="1700462"/>
            <a:ext cx="9905999" cy="4764506"/>
          </a:xfrm>
        </p:spPr>
        <p:txBody>
          <a:bodyPr>
            <a:normAutofit fontScale="85000" lnSpcReduction="20000"/>
          </a:bodyPr>
          <a:lstStyle/>
          <a:p>
            <a:r>
              <a:rPr lang="hi-IN" sz="3800" b="1" dirty="0">
                <a:solidFill>
                  <a:schemeClr val="bg2">
                    <a:lumMod val="20000"/>
                    <a:lumOff val="80000"/>
                  </a:schemeClr>
                </a:solidFill>
                <a:latin typeface="Arial" pitchFamily="34" charset="0"/>
                <a:cs typeface="Arial" pitchFamily="34" charset="0"/>
              </a:rPr>
              <a:t>अनुत्तरदायीता की जाँच करें।
112 या स्थानीय आपातकालीन नंबर (यदि लागू हो) पर कॉल करें और एईडी पुनः प्राप्त करें।
वायुमार्ग खोलें और सांस लेने की जांच करें। ... 
एक नाड़ी के लिए जाँच करें। ... 
एईडी इलेक्ट्रोड पैड संलग्न करें।
हृदय ताल का विश्लेषण करें। ... 
सलाह दिए जाने पर "शॉक" बटन दबाएं।</a:t>
            </a:r>
            <a:endParaRPr lang="en-IN"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5225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BB11AD-E981-D9A2-F248-D09B2A5F3A34}"/>
              </a:ext>
            </a:extLst>
          </p:cNvPr>
          <p:cNvSpPr>
            <a:spLocks noGrp="1"/>
          </p:cNvSpPr>
          <p:nvPr>
            <p:ph type="title"/>
          </p:nvPr>
        </p:nvSpPr>
        <p:spPr>
          <a:xfrm>
            <a:off x="1141412" y="297676"/>
            <a:ext cx="9905998" cy="1097987"/>
          </a:xfrm>
        </p:spPr>
        <p:txBody>
          <a:bodyPr>
            <a:normAutofit/>
          </a:bodyPr>
          <a:lstStyle/>
          <a:p>
            <a:pPr algn="ctr"/>
            <a:r>
              <a:rPr lang="hi-IN" sz="6000" b="1" dirty="0"/>
              <a:t>उपयोग कैसे करें</a:t>
            </a:r>
            <a:r>
              <a:rPr lang="en-US" sz="6000" b="1" dirty="0"/>
              <a:t>?</a:t>
            </a:r>
            <a:endParaRPr lang="en-IN" sz="6000" b="1" dirty="0"/>
          </a:p>
        </p:txBody>
      </p:sp>
      <p:sp>
        <p:nvSpPr>
          <p:cNvPr id="3" name="Content Placeholder 2">
            <a:extLst>
              <a:ext uri="{FF2B5EF4-FFF2-40B4-BE49-F238E27FC236}">
                <a16:creationId xmlns:a16="http://schemas.microsoft.com/office/drawing/2014/main" xmlns="" id="{6F97C32A-5065-696F-2A35-3EB2D2E2737E}"/>
              </a:ext>
            </a:extLst>
          </p:cNvPr>
          <p:cNvSpPr>
            <a:spLocks noGrp="1"/>
          </p:cNvSpPr>
          <p:nvPr>
            <p:ph idx="1"/>
          </p:nvPr>
        </p:nvSpPr>
        <p:spPr/>
        <p:txBody>
          <a:bodyPr>
            <a:normAutofit/>
          </a:bodyPr>
          <a:lstStyle/>
          <a:p>
            <a:r>
              <a:rPr lang="hi-IN" sz="3200" b="1" dirty="0">
                <a:solidFill>
                  <a:schemeClr val="bg2">
                    <a:lumMod val="20000"/>
                    <a:lumOff val="80000"/>
                  </a:schemeClr>
                </a:solidFill>
                <a:latin typeface="Arial" pitchFamily="34" charset="0"/>
                <a:cs typeface="Arial" pitchFamily="34" charset="0"/>
              </a:rPr>
              <a:t>व्यक्ति की छाती पर दो पैड लगाने होंगे। पहले को कॉलर बोन के नीचे छाती के दाईं ओर रखा जाता है। दूसरे को बाईं ओर, बगल के नीचे रखा गया है। आपके द्वारा उपयोग किया जाने वाला एईडी इंगित करेगा कि कौन सा पैड पहला और दूसरा है।</a:t>
            </a:r>
            <a:endParaRPr lang="en-IN" dirty="0"/>
          </a:p>
        </p:txBody>
      </p:sp>
    </p:spTree>
    <p:extLst>
      <p:ext uri="{BB962C8B-B14F-4D97-AF65-F5344CB8AC3E}">
        <p14:creationId xmlns:p14="http://schemas.microsoft.com/office/powerpoint/2010/main" val="393534017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F9AB0-13B1-63C1-D619-A4EDCA64953A}"/>
              </a:ext>
            </a:extLst>
          </p:cNvPr>
          <p:cNvSpPr>
            <a:spLocks noGrp="1"/>
          </p:cNvSpPr>
          <p:nvPr>
            <p:ph type="title"/>
          </p:nvPr>
        </p:nvSpPr>
        <p:spPr>
          <a:xfrm>
            <a:off x="-1346148" y="1532918"/>
            <a:ext cx="569400" cy="1478570"/>
          </a:xfrm>
        </p:spPr>
        <p:txBody>
          <a:bodyPr/>
          <a:lstStyle/>
          <a:p>
            <a:endParaRPr lang="en-IN" dirty="0"/>
          </a:p>
        </p:txBody>
      </p:sp>
      <p:pic>
        <p:nvPicPr>
          <p:cNvPr id="4" name="Picture 4">
            <a:extLst>
              <a:ext uri="{FF2B5EF4-FFF2-40B4-BE49-F238E27FC236}">
                <a16:creationId xmlns:a16="http://schemas.microsoft.com/office/drawing/2014/main" xmlns="" id="{0D4E41C5-DFA7-F76B-01BA-74B6C2797771}"/>
              </a:ext>
            </a:extLst>
          </p:cNvPr>
          <p:cNvPicPr>
            <a:picLocks noGrp="1" noChangeAspect="1"/>
          </p:cNvPicPr>
          <p:nvPr>
            <p:ph idx="1"/>
          </p:nvPr>
        </p:nvPicPr>
        <p:blipFill>
          <a:blip r:embed="rId2"/>
          <a:stretch>
            <a:fillRect/>
          </a:stretch>
        </p:blipFill>
        <p:spPr>
          <a:xfrm>
            <a:off x="2549007" y="802589"/>
            <a:ext cx="7327330" cy="5464967"/>
          </a:xfrm>
        </p:spPr>
      </p:pic>
    </p:spTree>
    <p:extLst>
      <p:ext uri="{BB962C8B-B14F-4D97-AF65-F5344CB8AC3E}">
        <p14:creationId xmlns:p14="http://schemas.microsoft.com/office/powerpoint/2010/main" val="2380109867"/>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ACF06226-F7C4-0670-BAEC-AEE1563B4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11" y="495300"/>
            <a:ext cx="959008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21637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641D0-76E8-C0E1-A2FA-38F0E6319F6A}"/>
              </a:ext>
            </a:extLst>
          </p:cNvPr>
          <p:cNvSpPr>
            <a:spLocks noGrp="1"/>
          </p:cNvSpPr>
          <p:nvPr>
            <p:ph type="title"/>
          </p:nvPr>
        </p:nvSpPr>
        <p:spPr>
          <a:xfrm>
            <a:off x="1267327" y="327514"/>
            <a:ext cx="9493038" cy="1478570"/>
          </a:xfrm>
        </p:spPr>
        <p:txBody>
          <a:bodyPr>
            <a:noAutofit/>
          </a:bodyPr>
          <a:lstStyle/>
          <a:p>
            <a:r>
              <a:rPr lang="hi-IN" b="1" dirty="0">
                <a:latin typeface="Arial" pitchFamily="34" charset="0"/>
                <a:cs typeface="Arial" pitchFamily="34" charset="0"/>
              </a:rPr>
              <a:t>पेसमेकर वाले किसी व्यक्ति पर एईडी का उपयोग करने के लिए आपको क्या सावधानियां बरतनी चाहिए</a:t>
            </a:r>
            <a:r>
              <a:rPr lang="en-GB" b="1" dirty="0">
                <a:latin typeface="Arial" pitchFamily="34" charset="0"/>
                <a:cs typeface="Arial" pitchFamily="34" charset="0"/>
              </a:rPr>
              <a:t>?</a:t>
            </a:r>
            <a:br>
              <a:rPr lang="en-GB" b="1" dirty="0">
                <a:latin typeface="Arial" pitchFamily="34" charset="0"/>
                <a:cs typeface="Arial" pitchFamily="34" charset="0"/>
              </a:rPr>
            </a:br>
            <a:endParaRPr lang="en-IN" dirty="0"/>
          </a:p>
        </p:txBody>
      </p:sp>
      <p:sp>
        <p:nvSpPr>
          <p:cNvPr id="3" name="Content Placeholder 2">
            <a:extLst>
              <a:ext uri="{FF2B5EF4-FFF2-40B4-BE49-F238E27FC236}">
                <a16:creationId xmlns:a16="http://schemas.microsoft.com/office/drawing/2014/main" xmlns="" id="{CC2E1246-CA99-C83E-D098-5FF9FE12C30C}"/>
              </a:ext>
            </a:extLst>
          </p:cNvPr>
          <p:cNvSpPr>
            <a:spLocks noGrp="1"/>
          </p:cNvSpPr>
          <p:nvPr>
            <p:ph idx="1"/>
          </p:nvPr>
        </p:nvSpPr>
        <p:spPr>
          <a:xfrm>
            <a:off x="1143000" y="1806084"/>
            <a:ext cx="9905999" cy="4348760"/>
          </a:xfrm>
        </p:spPr>
        <p:txBody>
          <a:bodyPr/>
          <a:lstStyle/>
          <a:p>
            <a:r>
              <a:rPr lang="hi-IN" sz="3200" b="1" dirty="0">
                <a:solidFill>
                  <a:schemeClr val="tx1">
                    <a:lumMod val="85000"/>
                  </a:schemeClr>
                </a:solidFill>
                <a:latin typeface="Arial" pitchFamily="34" charset="0"/>
                <a:cs typeface="Arial" pitchFamily="34" charset="0"/>
              </a:rPr>
              <a:t>पेसमेकर और प्रत्यारोपित डिफिब्रिलेटर - आंतरिक उपकरण वाला कोई व्यक्ति अभी भी एईडी से चौंक सकता है। वास्तव में, यदि उनका आंतरिक उपकरण उन्हें तुरंत नहीं बचाता है, तो यह महत्वपूर्ण है कि जितनी जल्दी हो सके एईडी का उपयोग किया जाए। यह याद रखना महत्वपूर्ण है, पैड को सीधे मेटा के ऊपर न रखें</a:t>
            </a:r>
            <a:endParaRPr lang="en-IN" dirty="0"/>
          </a:p>
        </p:txBody>
      </p:sp>
    </p:spTree>
    <p:extLst>
      <p:ext uri="{BB962C8B-B14F-4D97-AF65-F5344CB8AC3E}">
        <p14:creationId xmlns:p14="http://schemas.microsoft.com/office/powerpoint/2010/main" val="1882809224"/>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56E7-A285-4DB8-A8E5-747A69C2FE2B}"/>
              </a:ext>
            </a:extLst>
          </p:cNvPr>
          <p:cNvSpPr>
            <a:spLocks noGrp="1"/>
          </p:cNvSpPr>
          <p:nvPr>
            <p:ph type="title"/>
          </p:nvPr>
        </p:nvSpPr>
        <p:spPr>
          <a:xfrm>
            <a:off x="485630" y="621920"/>
            <a:ext cx="10327104" cy="1130071"/>
          </a:xfrm>
        </p:spPr>
        <p:txBody>
          <a:bodyPr/>
          <a:lstStyle/>
          <a:p>
            <a:r>
              <a:rPr lang="hi-IN" dirty="0"/>
              <a:t>एईडी का उपयोग करते समय, इन सावधानियों का पालन करें</a:t>
            </a:r>
            <a:endParaRPr lang="en-IN" dirty="0"/>
          </a:p>
        </p:txBody>
      </p:sp>
      <p:sp>
        <p:nvSpPr>
          <p:cNvPr id="3" name="Content Placeholder 2">
            <a:extLst>
              <a:ext uri="{FF2B5EF4-FFF2-40B4-BE49-F238E27FC236}">
                <a16:creationId xmlns:a16="http://schemas.microsoft.com/office/drawing/2014/main" xmlns="" id="{A7889196-0574-15ED-F41C-2A4421BECCFA}"/>
              </a:ext>
            </a:extLst>
          </p:cNvPr>
          <p:cNvSpPr>
            <a:spLocks noGrp="1"/>
          </p:cNvSpPr>
          <p:nvPr>
            <p:ph idx="1"/>
          </p:nvPr>
        </p:nvSpPr>
        <p:spPr>
          <a:xfrm>
            <a:off x="1141412" y="1481680"/>
            <a:ext cx="9905999" cy="3411333"/>
          </a:xfrm>
        </p:spPr>
        <p:txBody>
          <a:bodyPr>
            <a:noAutofit/>
          </a:bodyPr>
          <a:lstStyle/>
          <a:p>
            <a:r>
              <a:rPr lang="hi-IN" sz="2800" dirty="0">
                <a:solidFill>
                  <a:schemeClr val="tx1">
                    <a:lumMod val="85000"/>
                  </a:schemeClr>
                </a:solidFill>
              </a:rPr>
              <a:t>पीड़ित को न छुएं 
पीड़ित की छाती को पोंछने के लिए शराब का प्रयोग न करें।
ज्वलनशील पदार्थों के आसपास किसी को डिफिब्रिलेट न करें। 
चलती वाहन में </a:t>
            </a:r>
            <a:r>
              <a:rPr lang="en-US" sz="2800" dirty="0">
                <a:solidFill>
                  <a:schemeClr val="tx1">
                    <a:lumMod val="85000"/>
                  </a:schemeClr>
                </a:solidFill>
              </a:rPr>
              <a:t>AED </a:t>
            </a:r>
            <a:r>
              <a:rPr lang="hi-IN" sz="2800" dirty="0">
                <a:solidFill>
                  <a:schemeClr val="tx1">
                    <a:lumMod val="85000"/>
                  </a:schemeClr>
                </a:solidFill>
              </a:rPr>
              <a:t>का प्रयोग न करें। 
पानी के संपर्क में आने वाले पीड़ित पर एईडी का प्रयोग न करें। 
शिशु या 8 वर्ष से कम उम्र के बच्चे या 55 पाउंड से कम वजन वाले वयस्क पीड़ितों के लिए डिज़ाइन किए गए एईडी और/या इलेक्ट्रोड पैड का उपयोग न करें।</a:t>
            </a:r>
            <a:endParaRPr lang="en-IN" sz="2800" dirty="0">
              <a:solidFill>
                <a:schemeClr val="tx1">
                  <a:lumMod val="85000"/>
                </a:schemeClr>
              </a:solidFill>
            </a:endParaRPr>
          </a:p>
        </p:txBody>
      </p:sp>
    </p:spTree>
    <p:extLst>
      <p:ext uri="{BB962C8B-B14F-4D97-AF65-F5344CB8AC3E}">
        <p14:creationId xmlns:p14="http://schemas.microsoft.com/office/powerpoint/2010/main" val="218656932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C14FA-B043-91DE-DE80-CE7663B7E062}"/>
              </a:ext>
            </a:extLst>
          </p:cNvPr>
          <p:cNvSpPr>
            <a:spLocks noGrp="1"/>
          </p:cNvSpPr>
          <p:nvPr>
            <p:ph type="title"/>
          </p:nvPr>
        </p:nvSpPr>
        <p:spPr>
          <a:xfrm>
            <a:off x="1143001" y="2689715"/>
            <a:ext cx="9905998" cy="1478570"/>
          </a:xfrm>
        </p:spPr>
        <p:txBody>
          <a:bodyPr>
            <a:normAutofit/>
          </a:bodyPr>
          <a:lstStyle/>
          <a:p>
            <a:pPr algn="ctr"/>
            <a:r>
              <a:rPr lang="hi-IN" sz="9600" dirty="0">
                <a:effectLst>
                  <a:glow>
                    <a:schemeClr val="accent1">
                      <a:alpha val="40000"/>
                    </a:schemeClr>
                  </a:glow>
                  <a:outerShdw blurRad="88900" dist="50800" dir="21540000" algn="ctr" rotWithShape="0">
                    <a:srgbClr val="000000"/>
                  </a:outerShdw>
                  <a:reflection blurRad="38100" stA="59000" endPos="64000" dist="12700" dir="5400000" sy="-100000" algn="bl" rotWithShape="0"/>
                </a:effectLst>
              </a:rPr>
              <a:t>धन्यवाद</a:t>
            </a:r>
            <a:r>
              <a:rPr lang="en-US" sz="9600" dirty="0">
                <a:effectLst>
                  <a:glow>
                    <a:schemeClr val="accent1">
                      <a:alpha val="40000"/>
                    </a:schemeClr>
                  </a:glow>
                  <a:outerShdw blurRad="88900" dist="50800" dir="21540000" algn="ctr" rotWithShape="0">
                    <a:srgbClr val="000000"/>
                  </a:outerShdw>
                  <a:reflection blurRad="38100" stA="59000" endPos="64000" dist="12700" dir="5400000" sy="-100000" algn="bl" rotWithShape="0"/>
                </a:effectLst>
              </a:rPr>
              <a:t>!</a:t>
            </a:r>
            <a:endParaRPr lang="en-IN" sz="9600" dirty="0">
              <a:effectLst>
                <a:glow>
                  <a:schemeClr val="accent1">
                    <a:alpha val="40000"/>
                  </a:schemeClr>
                </a:glow>
                <a:outerShdw blurRad="88900" dist="50800" dir="21540000" algn="ctr" rotWithShape="0">
                  <a:srgbClr val="000000"/>
                </a:outerShdw>
                <a:reflection blurRad="38100" stA="59000" endPos="64000" dist="12700" dir="5400000" sy="-100000" algn="bl" rotWithShape="0"/>
              </a:effectLst>
            </a:endParaRPr>
          </a:p>
        </p:txBody>
      </p:sp>
      <p:sp>
        <p:nvSpPr>
          <p:cNvPr id="3" name="Content Placeholder 2">
            <a:extLst>
              <a:ext uri="{FF2B5EF4-FFF2-40B4-BE49-F238E27FC236}">
                <a16:creationId xmlns:a16="http://schemas.microsoft.com/office/drawing/2014/main" xmlns="" id="{C9824239-19A0-C447-3852-86AAE634D839}"/>
              </a:ext>
            </a:extLst>
          </p:cNvPr>
          <p:cNvSpPr>
            <a:spLocks noGrp="1"/>
          </p:cNvSpPr>
          <p:nvPr>
            <p:ph idx="1"/>
          </p:nvPr>
        </p:nvSpPr>
        <p:spPr>
          <a:xfrm>
            <a:off x="-1346150" y="1826700"/>
            <a:ext cx="362923" cy="3541714"/>
          </a:xfrm>
        </p:spPr>
        <p:txBody>
          <a:bodyPr/>
          <a:lstStyle/>
          <a:p>
            <a:endParaRPr lang="en-IN" dirty="0"/>
          </a:p>
        </p:txBody>
      </p:sp>
    </p:spTree>
    <p:extLst>
      <p:ext uri="{BB962C8B-B14F-4D97-AF65-F5344CB8AC3E}">
        <p14:creationId xmlns:p14="http://schemas.microsoft.com/office/powerpoint/2010/main" val="2057172544"/>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93</TotalTime>
  <Words>242</Words>
  <Application>Microsoft Office PowerPoint</Application>
  <PresentationFormat>Custom</PresentationFormat>
  <Paragraphs>16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Circuit</vt:lpstr>
      <vt:lpstr>एईडी की संचालन प्रक्रिया</vt:lpstr>
      <vt:lpstr>एईडी का उपयोग किस लिए किया जाता है?</vt:lpstr>
      <vt:lpstr>स्वचालित बाहरी डिफिब्रिलेटर (एईडी)</vt:lpstr>
      <vt:lpstr>उपयोग कैसे करें?</vt:lpstr>
      <vt:lpstr>PowerPoint Presentation</vt:lpstr>
      <vt:lpstr>PowerPoint Presentation</vt:lpstr>
      <vt:lpstr>पेसमेकर वाले किसी व्यक्ति पर एईडी का उपयोग करने के लिए आपको क्या सावधानियां बरतनी चाहिए? </vt:lpstr>
      <vt:lpstr>एईडी का उपयोग करते समय, इन सावधानियों का पालन करें</vt:lpstr>
      <vt:lpstr>धन्यवाद!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एईडी की संचालन प्रक्रिया</dc:title>
  <dc:creator>Aman Deep Kaur</dc:creator>
  <cp:lastModifiedBy>NDRF MEDICAL</cp:lastModifiedBy>
  <cp:revision>7</cp:revision>
  <dcterms:created xsi:type="dcterms:W3CDTF">2025-06-04T08:14:28Z</dcterms:created>
  <dcterms:modified xsi:type="dcterms:W3CDTF">2025-12-19T11:06:05Z</dcterms:modified>
</cp:coreProperties>
</file>