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37"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74" autoAdjust="0"/>
  </p:normalViewPr>
  <p:slideViewPr>
    <p:cSldViewPr snapToGrid="0" showGuides="1">
      <p:cViewPr varScale="1">
        <p:scale>
          <a:sx n="89" d="100"/>
          <a:sy n="89" d="100"/>
        </p:scale>
        <p:origin x="-2190" y="-102"/>
      </p:cViewPr>
      <p:guideLst>
        <p:guide orient="horz" pos="2137"/>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48DD025-C07F-404E-94E6-9FEF0F017ACB}" type="datetimeFigureOut">
              <a:rPr lang="en-IN" smtClean="0"/>
              <a:t>20-12-2025</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EAA6350-3123-490D-8FF0-A15C4F8986AB}" type="slidenum">
              <a:rPr lang="en-IN" smtClean="0"/>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extLst>
      <p:ext uri="{BB962C8B-B14F-4D97-AF65-F5344CB8AC3E}">
        <p14:creationId xmlns:p14="http://schemas.microsoft.com/office/powerpoint/2010/main" val="281816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20-12-2025</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48DD025-C07F-404E-94E6-9FEF0F017ACB}"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48DD025-C07F-404E-94E6-9FEF0F017ACB}"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DD025-C07F-404E-94E6-9FEF0F017ACB}"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20-12-2025</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E81B026-FB9D-F206-B158-651898A82E6F}"/>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49478" y="0"/>
            <a:ext cx="1427902" cy="1256861"/>
          </a:xfrm>
          <a:prstGeom prst="rect">
            <a:avLst/>
          </a:prstGeom>
        </p:spPr>
      </p:pic>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48DD025-C07F-404E-94E6-9FEF0F017ACB}" type="datetimeFigureOut">
              <a:rPr lang="en-IN" smtClean="0"/>
              <a:t>20-12-2025</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EAA6350-3123-490D-8FF0-A15C4F8986AB}" type="slidenum">
              <a:rPr lang="en-IN" smtClean="0"/>
              <a:t>‹#›</a:t>
            </a:fld>
            <a:endParaRPr lang="en-IN"/>
          </a:p>
        </p:txBody>
      </p:sp>
      <p:pic>
        <p:nvPicPr>
          <p:cNvPr id="6" name="Picture 5">
            <a:extLst>
              <a:ext uri="{FF2B5EF4-FFF2-40B4-BE49-F238E27FC236}">
                <a16:creationId xmlns:a16="http://schemas.microsoft.com/office/drawing/2014/main" xmlns="" id="{C1079375-9690-8C50-B7E1-08B6D1511D64}"/>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41656" y="6529"/>
            <a:ext cx="1499732" cy="1320087"/>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71335E-9AEC-A999-9BD2-B9CD71E429E7}"/>
              </a:ext>
            </a:extLst>
          </p:cNvPr>
          <p:cNvSpPr>
            <a:spLocks noGrp="1"/>
          </p:cNvSpPr>
          <p:nvPr>
            <p:ph type="title"/>
          </p:nvPr>
        </p:nvSpPr>
        <p:spPr>
          <a:xfrm>
            <a:off x="1526866" y="1448724"/>
            <a:ext cx="6070601" cy="3022600"/>
          </a:xfrm>
        </p:spPr>
        <p:txBody>
          <a:bodyPr>
            <a:normAutofit/>
          </a:bodyPr>
          <a:lstStyle/>
          <a:p>
            <a:pPr algn="ctr"/>
            <a:r>
              <a:rPr lang="hi-IN" sz="7200" b="1" u="sng" dirty="0">
                <a:solidFill>
                  <a:srgbClr val="FF0000"/>
                </a:solidFill>
                <a:latin typeface="Calibri" panose="020F0502020204030204" pitchFamily="34" charset="0"/>
                <a:ea typeface="Times New Roman" panose="02020603050405020304" pitchFamily="18" charset="0"/>
              </a:rPr>
              <a:t>उत्सर्जन तंत्र</a:t>
            </a:r>
            <a:endParaRPr lang="en-IN" sz="7200" dirty="0"/>
          </a:p>
        </p:txBody>
      </p:sp>
      <p:sp>
        <p:nvSpPr>
          <p:cNvPr id="3" name="TextBox 2">
            <a:extLst>
              <a:ext uri="{FF2B5EF4-FFF2-40B4-BE49-F238E27FC236}">
                <a16:creationId xmlns:a16="http://schemas.microsoft.com/office/drawing/2014/main" xmlns="" id="{430A7130-2F3D-8224-E89A-A5DE06AC03B9}"/>
              </a:ext>
            </a:extLst>
          </p:cNvPr>
          <p:cNvSpPr txBox="1"/>
          <p:nvPr/>
        </p:nvSpPr>
        <p:spPr>
          <a:xfrm>
            <a:off x="3521454" y="1222606"/>
            <a:ext cx="1452642"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a:t>
            </a:r>
            <a:r>
              <a:rPr lang="en-IN" sz="3600" b="1">
                <a:solidFill>
                  <a:srgbClr val="00B050"/>
                </a:solidFill>
              </a:rPr>
              <a:t>08</a:t>
            </a:r>
            <a:endParaRPr lang="en-IN" sz="3600" b="1" dirty="0">
              <a:solidFill>
                <a:srgbClr val="00B050"/>
              </a:solidFill>
            </a:endParaRPr>
          </a:p>
        </p:txBody>
      </p:sp>
      <p:sp>
        <p:nvSpPr>
          <p:cNvPr id="4" name="Title 1"/>
          <p:cNvSpPr txBox="1">
            <a:spLocks/>
          </p:cNvSpPr>
          <p:nvPr/>
        </p:nvSpPr>
        <p:spPr>
          <a:xfrm>
            <a:off x="7259320" y="5791200"/>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808094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64C973-E5CB-6C98-1187-33E2A3DBB7FC}"/>
              </a:ext>
            </a:extLst>
          </p:cNvPr>
          <p:cNvSpPr txBox="1"/>
          <p:nvPr/>
        </p:nvSpPr>
        <p:spPr>
          <a:xfrm>
            <a:off x="858982" y="286328"/>
            <a:ext cx="8021782" cy="637815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त्वचा के गहरे भाग में स्थित</a:t>
            </a:r>
          </a:p>
          <a:p>
            <a:pPr lvl="0" algn="just">
              <a:lnSpc>
                <a:spcPct val="115000"/>
              </a:lnSpc>
              <a:spcAft>
                <a:spcPts val="1000"/>
              </a:spcAft>
            </a:pPr>
            <a:r>
              <a:rPr lang="hi-IN" sz="3200" dirty="0">
                <a:latin typeface="Calibri" pitchFamily="34" charset="0"/>
                <a:ea typeface="Calibri" pitchFamily="34" charset="0"/>
                <a:cs typeface="Calibri" pitchFamily="34" charset="0"/>
              </a:rPr>
              <a:t>पसीने की ग्रंथि से निकलने वाली नलिकाएँ त्वचा और बाह्यत्वचा से एक सर्पिलाकार नली के रूप में गुज़रती हैं और रोमछिद्रों नामक सूक्ष्म छिद्रों के माध्यम से त्वचा की सतह तक पहुँचती हैं।</a:t>
            </a:r>
            <a:endParaRPr lang="en-IN" sz="3200" dirty="0">
              <a:latin typeface="Calibri"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वसामय ग्रंथियाँ -</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थैली जैसी ग्रंथियाँ जो बालों के रोम में खुलती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कुप्पी के आकार की</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सीबम (एक वसायुक्त पदार्थ) का स्राव करती हैं जो त्वचा को कोमल और चिकना बनाए रखता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6033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AD008B-A1D7-4B5E-1960-583E53CFC82D}"/>
              </a:ext>
            </a:extLst>
          </p:cNvPr>
          <p:cNvSpPr txBox="1"/>
          <p:nvPr/>
        </p:nvSpPr>
        <p:spPr>
          <a:xfrm>
            <a:off x="297874" y="277091"/>
            <a:ext cx="8603672" cy="6224268"/>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itchFamily="34" charset="0"/>
                <a:ea typeface="Calibri" pitchFamily="34" charset="0"/>
                <a:cs typeface="Calibri" pitchFamily="34" charset="0"/>
              </a:rPr>
              <a:t>त्वचा-उपांग </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indent="228600" algn="just">
              <a:spcAft>
                <a:spcPts val="1000"/>
              </a:spcAft>
            </a:pPr>
            <a:r>
              <a:rPr lang="en-US" sz="3200" dirty="0">
                <a:effectLst/>
                <a:latin typeface="Calibri" pitchFamily="34" charset="0"/>
                <a:ea typeface="Calibri" pitchFamily="34" charset="0"/>
                <a:cs typeface="Calibri" pitchFamily="34" charset="0"/>
              </a:rPr>
              <a:t>1. </a:t>
            </a:r>
            <a:r>
              <a:rPr lang="hi-IN" sz="3200" u="sng" dirty="0">
                <a:latin typeface="Calibri" pitchFamily="34" charset="0"/>
                <a:ea typeface="Calibri" pitchFamily="34" charset="0"/>
                <a:cs typeface="Calibri" pitchFamily="34" charset="0"/>
              </a:rPr>
              <a:t>बाल</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यह बाह्यत्वचा में गहराई में स्थित रोमकूपों से विकसित होता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आधार पर, यह थोड़ा मोटा होकर एक रोमकूप बनाता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बालों का वह भाग जो त्वचा की सतह से बाहर निकलता है, उसे रोमकूप कहते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सूक्ष्म उत्थापक-मांसपेशियाँ रोमकूपों से जुड़ी होती हैं जो बालों को लंबवत खड़ा करती हैं (उदाहरण के लिए, ठंड के मौसम में)।</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26869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2B652ABB-0649-36B3-85FD-4EADBCFAD19D}"/>
              </a:ext>
            </a:extLst>
          </p:cNvPr>
          <p:cNvSpPr txBox="1"/>
          <p:nvPr/>
        </p:nvSpPr>
        <p:spPr>
          <a:xfrm>
            <a:off x="304801" y="544945"/>
            <a:ext cx="8645237" cy="5135765"/>
          </a:xfrm>
          <a:prstGeom prst="rect">
            <a:avLst/>
          </a:prstGeom>
          <a:noFill/>
        </p:spPr>
        <p:txBody>
          <a:bodyPr wrap="square">
            <a:spAutoFit/>
          </a:bodyPr>
          <a:lstStyle/>
          <a:p>
            <a:pPr indent="228600" algn="just">
              <a:lnSpc>
                <a:spcPct val="115000"/>
              </a:lnSpc>
              <a:spcAft>
                <a:spcPts val="1000"/>
              </a:spcAft>
            </a:pPr>
            <a:r>
              <a:rPr lang="en-US" sz="3200" dirty="0">
                <a:effectLst/>
                <a:latin typeface="Calibri" pitchFamily="34" charset="0"/>
                <a:ea typeface="Calibri" pitchFamily="34" charset="0"/>
                <a:cs typeface="Calibri" pitchFamily="34" charset="0"/>
              </a:rPr>
              <a:t>2. </a:t>
            </a:r>
            <a:r>
              <a:rPr lang="hi-IN" sz="3200" u="sng" dirty="0">
                <a:latin typeface="Calibri" pitchFamily="34" charset="0"/>
                <a:ea typeface="Calibri" pitchFamily="34" charset="0"/>
                <a:cs typeface="Calibri" pitchFamily="34" charset="0"/>
              </a:rPr>
              <a:t>नाखून</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संशोधित त्वचा से बना</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तल पर स्थित होता है जहाँ रक्त वाहिकाओं की अच्छी आपूर्ति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निकटतम भाग त्वचा की एक नाली में स्थित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सफेद भाग को इसके चंद्राकार आकार के कारण लुनुला कहा जाता है और यह वह भाग है जहाँ से नाखून आगे की ओर बढ़ता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9347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AE2077-E3D3-4160-41E6-2DEEE7FA9D9F}"/>
              </a:ext>
            </a:extLst>
          </p:cNvPr>
          <p:cNvSpPr txBox="1"/>
          <p:nvPr/>
        </p:nvSpPr>
        <p:spPr>
          <a:xfrm>
            <a:off x="353292" y="314038"/>
            <a:ext cx="8548253" cy="3856440"/>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खुला हुआ भाग नाखून का मुख्य भाग होता </a:t>
            </a:r>
            <a:endParaRPr lang="en-IN" sz="3200" dirty="0">
              <a:latin typeface="Calibri" pitchFamily="34" charset="0"/>
              <a:ea typeface="Calibri" pitchFamily="34" charset="0"/>
              <a:cs typeface="Calibri" pitchFamily="34" charset="0"/>
            </a:endParaRPr>
          </a:p>
          <a:p>
            <a:pPr lvl="0" algn="just">
              <a:lnSpc>
                <a:spcPct val="115000"/>
              </a:lnSpc>
              <a:spcAft>
                <a:spcPts val="1000"/>
              </a:spcAft>
            </a:pPr>
            <a:r>
              <a:rPr lang="hi-IN" sz="3200" dirty="0">
                <a:latin typeface="Calibri" pitchFamily="34" charset="0"/>
                <a:ea typeface="Calibri" pitchFamily="34" charset="0"/>
                <a:cs typeface="Calibri" pitchFamily="34" charset="0"/>
              </a:rPr>
              <a:t>है और नाखून-तल से मजबूती से जुड़ा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दूरस्थ भाग स्वतंत्र रूप से लटका हुआ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प्रत्येक भाग त्वचा की एक तह से घिरा होता है जिसे नाखून-भित्ति कहते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14171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FF4BC4C-3CC5-D64E-47B0-DA8AC7878EFC}"/>
              </a:ext>
            </a:extLst>
          </p:cNvPr>
          <p:cNvSpPr txBox="1"/>
          <p:nvPr/>
        </p:nvSpPr>
        <p:spPr>
          <a:xfrm>
            <a:off x="422563" y="397164"/>
            <a:ext cx="8601694" cy="5940088"/>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itchFamily="34" charset="0"/>
                <a:ea typeface="Calibri" pitchFamily="34" charset="0"/>
                <a:cs typeface="Calibri" pitchFamily="34" charset="0"/>
              </a:rPr>
              <a:t>त्वचा के कार्य </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शरीर पर एक सुरक्षात्मक आवरण बनाता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पसीने के माध्यम से उत्सर्जन अंग के रूप में कार्य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शरीर के तापमान के नियमन के लिए महत्वपूर्ण अंग</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सूर्य की किरणों की उपस्थिति में विटामिन डी का निर्माण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कुछ दवाएँ त्वचा के माध्यम से अवशोषित हो सकती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स्पर्श का अंग</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73585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F0ACABF0-5421-38D6-D8D9-7F3550734A80}"/>
              </a:ext>
            </a:extLst>
          </p:cNvPr>
          <p:cNvSpPr txBox="1"/>
          <p:nvPr/>
        </p:nvSpPr>
        <p:spPr>
          <a:xfrm>
            <a:off x="261257" y="304800"/>
            <a:ext cx="8678636" cy="3480440"/>
          </a:xfrm>
          <a:prstGeom prst="rect">
            <a:avLst/>
          </a:prstGeom>
          <a:noFill/>
        </p:spPr>
        <p:txBody>
          <a:bodyPr wrap="square">
            <a:spAutoFit/>
          </a:bodyPr>
          <a:lstStyle/>
          <a:p>
            <a:pPr algn="ctr">
              <a:lnSpc>
                <a:spcPct val="115000"/>
              </a:lnSpc>
              <a:spcAft>
                <a:spcPts val="1000"/>
              </a:spcAft>
            </a:pPr>
            <a:r>
              <a:rPr lang="en-US" sz="1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200" b="1" u="sng" dirty="0">
                <a:solidFill>
                  <a:srgbClr val="FF0000"/>
                </a:solidFill>
                <a:latin typeface="Calibri" panose="020F0502020204030204" pitchFamily="34" charset="0"/>
                <a:ea typeface="Calibri" pitchFamily="34" charset="0"/>
                <a:cs typeface="Calibri" pitchFamily="34" charset="0"/>
              </a:rPr>
              <a:t>पसीना</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पसीना रक्त से निकलने वाले अपशिष्ट पदार्थों से बनता है, जो त्वचा में मौजूद स्वेद ग्रंथियों के माध्यम से बाहर की ओर स्रावित होता है। शरीर की त्वचा पर, खासकर हथेलियों और तलवों में, कई स्वेद ग्रंथियाँ मौजूद 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0612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F6703-7C3A-F465-A3F4-31EB6DEE5C62}"/>
              </a:ext>
            </a:extLst>
          </p:cNvPr>
          <p:cNvSpPr txBox="1"/>
          <p:nvPr/>
        </p:nvSpPr>
        <p:spPr>
          <a:xfrm>
            <a:off x="391886" y="598715"/>
            <a:ext cx="8417378" cy="5357429"/>
          </a:xfrm>
          <a:prstGeom prst="rect">
            <a:avLst/>
          </a:prstGeom>
          <a:noFill/>
        </p:spPr>
        <p:txBody>
          <a:bodyPr wrap="square">
            <a:spAutoFit/>
          </a:bodyPr>
          <a:lstStyle/>
          <a:p>
            <a:pPr algn="just">
              <a:lnSpc>
                <a:spcPct val="115000"/>
              </a:lnSpc>
              <a:spcAft>
                <a:spcPts val="1000"/>
              </a:spcAft>
            </a:pPr>
            <a:r>
              <a:rPr lang="hi-IN" sz="3200" dirty="0">
                <a:latin typeface="Calibri" pitchFamily="34" charset="0"/>
                <a:ea typeface="Calibri" pitchFamily="34" charset="0"/>
                <a:cs typeface="Calibri" pitchFamily="34" charset="0"/>
              </a:rPr>
              <a:t>अम्लीय प्रकृति का</a:t>
            </a:r>
          </a:p>
          <a:p>
            <a:pPr algn="just">
              <a:lnSpc>
                <a:spcPct val="115000"/>
              </a:lnSpc>
              <a:spcAft>
                <a:spcPts val="1000"/>
              </a:spcAft>
            </a:pPr>
            <a:r>
              <a:rPr lang="hi-IN" sz="3200" dirty="0">
                <a:latin typeface="Calibri" pitchFamily="34" charset="0"/>
                <a:ea typeface="Calibri" pitchFamily="34" charset="0"/>
                <a:cs typeface="Calibri" pitchFamily="34" charset="0"/>
              </a:rPr>
              <a:t>स्वाद में नमकीन</a:t>
            </a:r>
          </a:p>
          <a:p>
            <a:pPr algn="just">
              <a:lnSpc>
                <a:spcPct val="115000"/>
              </a:lnSpc>
              <a:spcAft>
                <a:spcPts val="1000"/>
              </a:spcAft>
            </a:pPr>
            <a:r>
              <a:rPr lang="hi-IN" sz="3200" dirty="0">
                <a:latin typeface="Calibri" pitchFamily="34" charset="0"/>
                <a:ea typeface="Calibri" pitchFamily="34" charset="0"/>
                <a:cs typeface="Calibri" pitchFamily="34" charset="0"/>
              </a:rPr>
              <a:t>पसीने की संरचना -</a:t>
            </a:r>
          </a:p>
          <a:p>
            <a:pPr algn="just">
              <a:lnSpc>
                <a:spcPct val="115000"/>
              </a:lnSpc>
              <a:spcAft>
                <a:spcPts val="1000"/>
              </a:spcAft>
            </a:pPr>
            <a:r>
              <a:rPr lang="hi-IN" sz="3200" dirty="0">
                <a:latin typeface="Calibri" pitchFamily="34" charset="0"/>
                <a:ea typeface="Calibri" pitchFamily="34" charset="0"/>
                <a:cs typeface="Calibri" pitchFamily="34" charset="0"/>
              </a:rPr>
              <a:t>जल = 99.4%</a:t>
            </a:r>
          </a:p>
          <a:p>
            <a:pPr algn="just">
              <a:lnSpc>
                <a:spcPct val="115000"/>
              </a:lnSpc>
              <a:spcAft>
                <a:spcPts val="1000"/>
              </a:spcAft>
            </a:pPr>
            <a:r>
              <a:rPr lang="en-US" sz="3200" dirty="0">
                <a:latin typeface="Calibri" pitchFamily="34" charset="0"/>
                <a:ea typeface="Calibri" pitchFamily="34" charset="0"/>
                <a:cs typeface="Calibri" pitchFamily="34" charset="0"/>
              </a:rPr>
              <a:t>Na </a:t>
            </a:r>
            <a:r>
              <a:rPr lang="hi-IN" sz="3200" dirty="0">
                <a:latin typeface="Calibri" pitchFamily="34" charset="0"/>
                <a:ea typeface="Calibri" pitchFamily="34" charset="0"/>
                <a:cs typeface="Calibri" pitchFamily="34" charset="0"/>
              </a:rPr>
              <a:t>और </a:t>
            </a:r>
            <a:r>
              <a:rPr lang="en-US" sz="3200" dirty="0">
                <a:latin typeface="Calibri" pitchFamily="34" charset="0"/>
                <a:ea typeface="Calibri" pitchFamily="34" charset="0"/>
                <a:cs typeface="Calibri" pitchFamily="34" charset="0"/>
              </a:rPr>
              <a:t>K </a:t>
            </a:r>
            <a:r>
              <a:rPr lang="hi-IN" sz="3200" dirty="0">
                <a:latin typeface="Calibri" pitchFamily="34" charset="0"/>
                <a:ea typeface="Calibri" pitchFamily="34" charset="0"/>
                <a:cs typeface="Calibri" pitchFamily="34" charset="0"/>
              </a:rPr>
              <a:t>के क्लोराइड और सल्फेट = 0.2%</a:t>
            </a:r>
          </a:p>
          <a:p>
            <a:pPr algn="just">
              <a:lnSpc>
                <a:spcPct val="115000"/>
              </a:lnSpc>
              <a:spcAft>
                <a:spcPts val="1000"/>
              </a:spcAft>
            </a:pPr>
            <a:r>
              <a:rPr lang="hi-IN" sz="3200" dirty="0">
                <a:latin typeface="Calibri" pitchFamily="34" charset="0"/>
                <a:ea typeface="Calibri" pitchFamily="34" charset="0"/>
                <a:cs typeface="Calibri" pitchFamily="34" charset="0"/>
              </a:rPr>
              <a:t>अन्य पदार्थ = 0.4%</a:t>
            </a:r>
          </a:p>
          <a:p>
            <a:pPr algn="just">
              <a:lnSpc>
                <a:spcPct val="115000"/>
              </a:lnSpc>
              <a:spcAft>
                <a:spcPts val="1000"/>
              </a:spcAft>
            </a:pPr>
            <a:r>
              <a:rPr lang="hi-IN" sz="3200" dirty="0">
                <a:latin typeface="Calibri" pitchFamily="34" charset="0"/>
                <a:ea typeface="Calibri" pitchFamily="34" charset="0"/>
                <a:cs typeface="Calibri" pitchFamily="34" charset="0"/>
              </a:rPr>
              <a:t>मुख्य कार्य वाष्पीकरण द्वारा शरीर के तापमान का नियमन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0097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1E9A5F-E91C-E6D4-E8FC-EC8832C0B1EB}"/>
              </a:ext>
            </a:extLst>
          </p:cNvPr>
          <p:cNvSpPr txBox="1"/>
          <p:nvPr/>
        </p:nvSpPr>
        <p:spPr>
          <a:xfrm>
            <a:off x="775855" y="249382"/>
            <a:ext cx="7467600" cy="5811847"/>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उत्सर्जन तंत्र</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उद्देश्य</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निम्नलिखित कार्य करने में सक्षम होंगे: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उत्सर्जन तंत्र का परिचय</a:t>
            </a: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उत्सर्जन के विभिन्न लघु अंगों के बारे में जानने के लिए</a:t>
            </a: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त्वचा की संरचना और कार्यों के बारे में अधिक जानने के लिए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22148786"/>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xmlns="" id="{70839BFF-C554-A6B3-E884-CCE409E76FF7}"/>
              </a:ext>
            </a:extLst>
          </p:cNvPr>
          <p:cNvSpPr txBox="1">
            <a:spLocks noChangeArrowheads="1"/>
          </p:cNvSpPr>
          <p:nvPr/>
        </p:nvSpPr>
        <p:spPr bwMode="auto">
          <a:xfrm>
            <a:off x="270165" y="844193"/>
            <a:ext cx="7273636" cy="1587036"/>
          </a:xfrm>
          <a:prstGeom prst="rect">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just" defTabSz="914400" eaLnBrk="0" fontAlgn="base" hangingPunct="0">
              <a:spcBef>
                <a:spcPct val="0"/>
              </a:spcBef>
              <a:spcAft>
                <a:spcPts val="800"/>
              </a:spcAft>
            </a:pPr>
            <a:r>
              <a:rPr lang="hi-IN" altLang="en-US" sz="3200" dirty="0">
                <a:latin typeface="Calibri" pitchFamily="34" charset="0"/>
                <a:ea typeface="Calibri" pitchFamily="34" charset="0"/>
                <a:cs typeface="Calibri" pitchFamily="34" charset="0"/>
              </a:rPr>
              <a:t>उत्सर्जन तंत्र शरीर से अपशिष्ट पदार्थों को बाहर निकालने का काम करता है ताकि उनका शरीर पर कोई हानिकारक प्रभाव न पड़े।</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xmlns="" id="{A9376E0D-9167-7442-6496-90893E9CA466}"/>
              </a:ext>
            </a:extLst>
          </p:cNvPr>
          <p:cNvSpPr txBox="1"/>
          <p:nvPr/>
        </p:nvSpPr>
        <p:spPr>
          <a:xfrm>
            <a:off x="2556163" y="0"/>
            <a:ext cx="4301837" cy="729430"/>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परिचय</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6DEAD0F6-9BD9-2F64-B1C6-B54019EFE5F6}"/>
              </a:ext>
            </a:extLst>
          </p:cNvPr>
          <p:cNvSpPr txBox="1"/>
          <p:nvPr/>
        </p:nvSpPr>
        <p:spPr>
          <a:xfrm>
            <a:off x="270164" y="2689730"/>
            <a:ext cx="8638309" cy="3046988"/>
          </a:xfrm>
          <a:prstGeom prst="rect">
            <a:avLst/>
          </a:prstGeom>
          <a:noFill/>
        </p:spPr>
        <p:txBody>
          <a:bodyPr wrap="square">
            <a:spAutoFit/>
          </a:bodyPr>
          <a:lstStyle/>
          <a:p>
            <a:pPr algn="just">
              <a:spcAft>
                <a:spcPts val="1000"/>
              </a:spcAft>
            </a:pPr>
            <a:r>
              <a:rPr lang="hi-IN" sz="3200" dirty="0">
                <a:latin typeface="Calibri" pitchFamily="34" charset="0"/>
                <a:ea typeface="Calibri" pitchFamily="34" charset="0"/>
                <a:cs typeface="Calibri" pitchFamily="34" charset="0"/>
              </a:rPr>
              <a:t>मूत्र प्रणाली वह प्रमुख प्रणाली है जो उत्सर्जन से संबंधित है। चयापचय और शरीर की अन्य गतिविधियों के परिणामस्वरूप शरीर में बनने वाले अपशिष्ट उत्पादों को रक्त द्वारा ऊतकों से एकत्र किया जाता है और फिर उन्हें रक्त से गुर्दे में ले जाया जाता है, जहाँ से उन्हें मूत्र के रूप में शरीर से बाहर निकाल दिया जाता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87005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B59749-DF3E-4E8B-8642-9B5CEDF6973E}"/>
              </a:ext>
            </a:extLst>
          </p:cNvPr>
          <p:cNvSpPr txBox="1"/>
          <p:nvPr/>
        </p:nvSpPr>
        <p:spPr>
          <a:xfrm>
            <a:off x="512617" y="637310"/>
            <a:ext cx="8271164" cy="5502019"/>
          </a:xfrm>
          <a:prstGeom prst="rect">
            <a:avLst/>
          </a:prstGeom>
          <a:noFill/>
        </p:spPr>
        <p:txBody>
          <a:bodyPr wrap="square">
            <a:spAutoFit/>
          </a:bodyPr>
          <a:lstStyle/>
          <a:p>
            <a:pPr algn="just">
              <a:lnSpc>
                <a:spcPct val="115000"/>
              </a:lnSpc>
              <a:spcAft>
                <a:spcPts val="1000"/>
              </a:spcAft>
            </a:pPr>
            <a:r>
              <a:rPr lang="hi-IN" sz="3200" dirty="0">
                <a:latin typeface="Calibri" pitchFamily="34" charset="0"/>
                <a:ea typeface="Calibri" pitchFamily="34" charset="0"/>
                <a:cs typeface="Calibri" pitchFamily="34" charset="0"/>
              </a:rPr>
              <a:t>हालाँकि, कई अन्य छोटे अंग भी हैं जिनके </a:t>
            </a:r>
            <a:endParaRPr lang="en-IN" sz="3200" dirty="0">
              <a:latin typeface="Calibri"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माध्यम से अपशिष्ट उत्पादों का उत्सर्जन होता है। </a:t>
            </a:r>
            <a:endParaRPr lang="en-IN" sz="3200" dirty="0">
              <a:latin typeface="Calibri"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वे हैं:</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त्वचा - जो पसीना निकालती है</a:t>
            </a:r>
          </a:p>
          <a:p>
            <a:pPr algn="just">
              <a:lnSpc>
                <a:spcPct val="115000"/>
              </a:lnSpc>
              <a:spcAft>
                <a:spcPts val="1000"/>
              </a:spcAft>
            </a:pPr>
            <a:r>
              <a:rPr lang="hi-IN" sz="3200" dirty="0">
                <a:latin typeface="Calibri" pitchFamily="34" charset="0"/>
                <a:ea typeface="Calibri" pitchFamily="34" charset="0"/>
                <a:cs typeface="Calibri" pitchFamily="34" charset="0"/>
              </a:rPr>
              <a:t>फेफड़े - जो </a:t>
            </a:r>
            <a:r>
              <a:rPr lang="en-US" sz="3200" dirty="0">
                <a:latin typeface="Calibri" pitchFamily="34" charset="0"/>
                <a:ea typeface="Calibri" pitchFamily="34" charset="0"/>
                <a:cs typeface="Calibri" pitchFamily="34" charset="0"/>
              </a:rPr>
              <a:t>CO2 </a:t>
            </a:r>
            <a:r>
              <a:rPr lang="hi-IN" sz="3200" dirty="0">
                <a:latin typeface="Calibri" pitchFamily="34" charset="0"/>
                <a:ea typeface="Calibri" pitchFamily="34" charset="0"/>
                <a:cs typeface="Calibri" pitchFamily="34" charset="0"/>
              </a:rPr>
              <a:t>और पानी निकालते हैं</a:t>
            </a:r>
          </a:p>
          <a:p>
            <a:pPr algn="just">
              <a:lnSpc>
                <a:spcPct val="115000"/>
              </a:lnSpc>
              <a:spcAft>
                <a:spcPts val="1000"/>
              </a:spcAft>
            </a:pPr>
            <a:r>
              <a:rPr lang="hi-IN" sz="3200" dirty="0">
                <a:latin typeface="Calibri" pitchFamily="34" charset="0"/>
                <a:ea typeface="Calibri" pitchFamily="34" charset="0"/>
                <a:cs typeface="Calibri" pitchFamily="34" charset="0"/>
              </a:rPr>
              <a:t>बड़ी आंत - जो मल निकालती है</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hi-IN" sz="3200" b="1" u="sng" dirty="0">
                <a:solidFill>
                  <a:srgbClr val="FF0000"/>
                </a:solidFill>
                <a:latin typeface="Calibri" panose="020F0502020204030204" pitchFamily="34" charset="0"/>
                <a:ea typeface="Calibri" pitchFamily="34" charset="0"/>
                <a:cs typeface="Calibri" pitchFamily="34" charset="0"/>
              </a:rPr>
              <a:t>त्वचा</a:t>
            </a:r>
            <a:r>
              <a:rPr lang="en-US" sz="3200" b="1" u="sng" dirty="0">
                <a:solidFill>
                  <a:srgbClr val="FF0000"/>
                </a:solidFill>
                <a:effectLst/>
                <a:latin typeface="Calibri" panose="020F0502020204030204"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hi-IN" sz="3200" dirty="0">
                <a:latin typeface="Calibri" pitchFamily="34" charset="0"/>
                <a:ea typeface="Calibri" pitchFamily="34" charset="0"/>
                <a:cs typeface="Calibri" pitchFamily="34" charset="0"/>
              </a:rPr>
              <a:t>त्वचा शरीर का सबसे बाहरी आवरण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028631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9">
            <a:extLst>
              <a:ext uri="{FF2B5EF4-FFF2-40B4-BE49-F238E27FC236}">
                <a16:creationId xmlns:a16="http://schemas.microsoft.com/office/drawing/2014/main" xmlns="" id="{54B95E44-ED97-C172-57AB-58C2D1FEFFA7}"/>
              </a:ext>
            </a:extLst>
          </p:cNvPr>
          <p:cNvPicPr>
            <a:picLocks noChangeAspect="1"/>
          </p:cNvPicPr>
          <p:nvPr/>
        </p:nvPicPr>
        <p:blipFill>
          <a:blip r:embed="rId2" cstate="print"/>
          <a:srcRect/>
          <a:stretch>
            <a:fillRect/>
          </a:stretch>
        </p:blipFill>
        <p:spPr bwMode="auto">
          <a:xfrm>
            <a:off x="207819" y="87086"/>
            <a:ext cx="7096496" cy="6408387"/>
          </a:xfrm>
          <a:prstGeom prst="rect">
            <a:avLst/>
          </a:prstGeom>
          <a:ln>
            <a:noFill/>
          </a:ln>
          <a:effectLst>
            <a:softEdge rad="112500"/>
          </a:effectLst>
        </p:spPr>
      </p:pic>
    </p:spTree>
    <p:extLst>
      <p:ext uri="{BB962C8B-B14F-4D97-AF65-F5344CB8AC3E}">
        <p14:creationId xmlns:p14="http://schemas.microsoft.com/office/powerpoint/2010/main" val="389656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2CEC5C1-9794-7424-B1C2-BD049C6CC2A4}"/>
              </a:ext>
            </a:extLst>
          </p:cNvPr>
          <p:cNvSpPr txBox="1"/>
          <p:nvPr/>
        </p:nvSpPr>
        <p:spPr>
          <a:xfrm>
            <a:off x="429492" y="249383"/>
            <a:ext cx="8160326" cy="4550989"/>
          </a:xfrm>
          <a:prstGeom prst="rect">
            <a:avLst/>
          </a:prstGeom>
          <a:noFill/>
        </p:spPr>
        <p:txBody>
          <a:bodyPr wrap="square">
            <a:spAutoFit/>
          </a:bodyPr>
          <a:lstStyle/>
          <a:p>
            <a:pPr indent="228600">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1. </a:t>
            </a:r>
            <a:r>
              <a:rPr lang="hi-IN" sz="3200" u="sng" dirty="0">
                <a:solidFill>
                  <a:srgbClr val="FF0000"/>
                </a:solidFill>
                <a:latin typeface="Calibri" pitchFamily="34" charset="0"/>
                <a:ea typeface="Calibri" pitchFamily="34" charset="0"/>
                <a:cs typeface="Calibri" pitchFamily="34" charset="0"/>
              </a:rPr>
              <a:t>एपिडर्मिस</a:t>
            </a:r>
            <a:r>
              <a:rPr lang="en-US" sz="3200" dirty="0">
                <a:solidFill>
                  <a:srgbClr val="FF0000"/>
                </a:solidFill>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सबसे ऊपरी परत जो मोटी और कठोर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मोटाई उस क्षेत्र पर निर्भर करती है जिसे यह ढकती है (पैर के तलवे और हाथ की हथेली पर सबसे मोटी)</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स्तरीकृत उपकला कोशिकाओं से बनी</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दो स्पष्ट रूप से परिभाषित क्षेत्रों में कोशिकाओं की कई परतों से बनी</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9638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CC7456-9541-9373-1080-074AA82704DD}"/>
              </a:ext>
            </a:extLst>
          </p:cNvPr>
          <p:cNvSpPr txBox="1"/>
          <p:nvPr/>
        </p:nvSpPr>
        <p:spPr>
          <a:xfrm>
            <a:off x="339437" y="794328"/>
            <a:ext cx="7633855" cy="479112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हॉर्नी ज़ोन</a:t>
            </a:r>
            <a:r>
              <a:rPr lang="en-US" sz="3200" dirty="0">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स्ट्रेटम कॉर्नियम</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स्ट्रेटम ल्यूसिडम</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कणिका परत</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अंकुरण क्षेत्र</a:t>
            </a:r>
            <a:r>
              <a:rPr lang="en-US" sz="3200" dirty="0">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प्रिकल कोशिकाएँ</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बेसल कोशिकाएँ</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3860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21CF00D-A807-1237-A0D1-0BC55B32A3A0}"/>
              </a:ext>
            </a:extLst>
          </p:cNvPr>
          <p:cNvSpPr txBox="1"/>
          <p:nvPr/>
        </p:nvSpPr>
        <p:spPr>
          <a:xfrm>
            <a:off x="512618" y="480291"/>
            <a:ext cx="7924800" cy="3290131"/>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इसमें कोई रक्त वाहिका नहीं होती</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पसीने की ग्रंथियों की नली इससे होकर गुजरती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यह बालों को समायोजित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सतह पर रेखाएँ और उभार होते हैं जो नीचे स्थित डर्मिस के पैपिला से संबंधित 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9468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4D96AA9-50CC-42DD-B75C-B9F52E0C51D8}"/>
              </a:ext>
            </a:extLst>
          </p:cNvPr>
          <p:cNvSpPr txBox="1"/>
          <p:nvPr/>
        </p:nvSpPr>
        <p:spPr>
          <a:xfrm>
            <a:off x="318654" y="927265"/>
            <a:ext cx="8506691" cy="3633046"/>
          </a:xfrm>
          <a:prstGeom prst="rect">
            <a:avLst/>
          </a:prstGeom>
          <a:noFill/>
        </p:spPr>
        <p:txBody>
          <a:bodyPr wrap="square">
            <a:spAutoFit/>
          </a:bodyPr>
          <a:lstStyle/>
          <a:p>
            <a:pPr indent="228600" algn="just">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2. </a:t>
            </a:r>
            <a:r>
              <a:rPr lang="hi-IN" sz="3200" u="sng" dirty="0">
                <a:solidFill>
                  <a:srgbClr val="FF0000"/>
                </a:solidFill>
                <a:latin typeface="Calibri" pitchFamily="34" charset="0"/>
                <a:ea typeface="Calibri" pitchFamily="34" charset="0"/>
                <a:cs typeface="Calibri" pitchFamily="34" charset="0"/>
              </a:rPr>
              <a:t>डर्मिस</a:t>
            </a:r>
            <a:r>
              <a:rPr lang="en-US" sz="3200" dirty="0">
                <a:solidFill>
                  <a:srgbClr val="FF0000"/>
                </a:solidFill>
                <a:effectLst/>
                <a:latin typeface="Calibri" pitchFamily="34" charset="0"/>
                <a:ea typeface="Calibri" pitchFamily="34" charset="0"/>
                <a:cs typeface="Calibri" pitchFamily="34" charset="0"/>
              </a:rPr>
              <a:t> –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रेशेदार या लचीले संयोजी ऊतक से बना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सतह छोटे पैपिला में व्यवस्थित होती है जिसमें केशिकाओं का एक लूप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स्पर्श संवेदी तंत्रिका अंत डर्मिस में स्थित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पसीना ग्रंथियाँ </a:t>
            </a:r>
            <a:r>
              <a:rPr lang="en-US" sz="2800" dirty="0">
                <a:latin typeface="Calibri" pitchFamily="34" charset="0"/>
                <a:ea typeface="Calibri" pitchFamily="34" charset="0"/>
                <a:cs typeface="Calibri" pitchFamily="34" charset="0"/>
              </a:rPr>
              <a:t> –</a:t>
            </a:r>
            <a:endParaRPr lang="en-IN" sz="2800" dirty="0">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406963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85</TotalTime>
  <Words>690</Words>
  <Application>Microsoft Office PowerPoint</Application>
  <PresentationFormat>On-screen Show (4:3)</PresentationFormat>
  <Paragraphs>81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उत्सर्जन तंत्र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21</cp:revision>
  <dcterms:created xsi:type="dcterms:W3CDTF">2022-09-24T04:15:42Z</dcterms:created>
  <dcterms:modified xsi:type="dcterms:W3CDTF">2025-12-20T07:55:00Z</dcterms:modified>
</cp:coreProperties>
</file>