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463" r:id="rId2"/>
    <p:sldId id="257" r:id="rId3"/>
    <p:sldId id="604" r:id="rId4"/>
    <p:sldId id="514" r:id="rId5"/>
    <p:sldId id="461" r:id="rId6"/>
    <p:sldId id="262" r:id="rId7"/>
    <p:sldId id="588" r:id="rId8"/>
    <p:sldId id="589" r:id="rId9"/>
    <p:sldId id="590" r:id="rId10"/>
    <p:sldId id="591" r:id="rId11"/>
    <p:sldId id="592" r:id="rId12"/>
    <p:sldId id="593" r:id="rId13"/>
    <p:sldId id="594" r:id="rId14"/>
    <p:sldId id="595" r:id="rId15"/>
    <p:sldId id="587" r:id="rId16"/>
    <p:sldId id="597" r:id="rId17"/>
    <p:sldId id="596" r:id="rId18"/>
    <p:sldId id="598" r:id="rId19"/>
    <p:sldId id="599" r:id="rId20"/>
    <p:sldId id="600" r:id="rId21"/>
    <p:sldId id="601" r:id="rId22"/>
    <p:sldId id="603" r:id="rId23"/>
    <p:sldId id="574" r:id="rId24"/>
    <p:sldId id="575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4" autoAdjust="0"/>
    <p:restoredTop sz="94660"/>
  </p:normalViewPr>
  <p:slideViewPr>
    <p:cSldViewPr>
      <p:cViewPr varScale="1">
        <p:scale>
          <a:sx n="106" d="100"/>
          <a:sy n="106" d="100"/>
        </p:scale>
        <p:origin x="-168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B02F3A-0E47-477D-94E7-AC956EF627C4}" type="datetimeFigureOut">
              <a:rPr lang="en-IN" smtClean="0"/>
              <a:pPr/>
              <a:t>19-12-2025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CD2E45-F888-490E-A8CB-050A4030AB1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174735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BBBC46B6-833F-02F6-5A31-9C2CE8586A9F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18572"/>
            <a:ext cx="1298546" cy="1143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ipe dir="r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57224" y="285728"/>
            <a:ext cx="74295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i-IN" sz="5400" b="1" dirty="0">
                <a:solidFill>
                  <a:srgbClr val="FF0000"/>
                </a:solidFill>
              </a:rPr>
              <a:t>पाठ-</a:t>
            </a:r>
            <a:r>
              <a:rPr lang="en-IN" sz="5400" b="1" dirty="0">
                <a:solidFill>
                  <a:srgbClr val="FF0000"/>
                </a:solidFill>
              </a:rPr>
              <a:t>8</a:t>
            </a:r>
            <a:endParaRPr lang="en-US" sz="5400" b="1" dirty="0">
              <a:solidFill>
                <a:srgbClr val="FF0000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785786" y="1500174"/>
            <a:ext cx="7643866" cy="3178175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endParaRPr lang="en-IN" sz="6600" b="1" dirty="0">
              <a:ea typeface="+mj-ea"/>
              <a:cs typeface="+mj-cs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hi-IN" sz="6600" b="1" dirty="0">
                <a:ea typeface="+mj-ea"/>
                <a:cs typeface="+mj-cs"/>
              </a:rPr>
              <a:t>प्रजनन प्रणाली</a:t>
            </a:r>
            <a:endParaRPr kumimoji="0" lang="en-GB" sz="6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010400" y="5638800"/>
            <a:ext cx="1676401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4000" b="1" dirty="0" smtClean="0">
                <a:solidFill>
                  <a:srgbClr val="002060"/>
                </a:solidFill>
                <a:latin typeface="Kruti Dev 011" pitchFamily="2" charset="0"/>
                <a:cs typeface="Arial" pitchFamily="34" charset="0"/>
              </a:rPr>
              <a:t>)</a:t>
            </a:r>
            <a:r>
              <a:rPr lang="en-IN" sz="4000" b="1" dirty="0" err="1" smtClean="0">
                <a:solidFill>
                  <a:srgbClr val="002060"/>
                </a:solidFill>
                <a:latin typeface="Kruti Dev 011" pitchFamily="2" charset="0"/>
                <a:cs typeface="Arial" pitchFamily="34" charset="0"/>
              </a:rPr>
              <a:t>kjk</a:t>
            </a:r>
            <a:endParaRPr lang="en-IN" sz="4000" b="1" dirty="0" smtClean="0">
              <a:solidFill>
                <a:srgbClr val="002060"/>
              </a:solidFill>
              <a:latin typeface="Kruti Dev 011" pitchFamily="2" charset="0"/>
              <a:cs typeface="Arial" pitchFamily="34" charset="0"/>
            </a:endParaRPr>
          </a:p>
          <a:p>
            <a:r>
              <a:rPr lang="en-IN" sz="4000" b="1" dirty="0" smtClean="0">
                <a:solidFill>
                  <a:srgbClr val="002060"/>
                </a:solidFill>
                <a:latin typeface="Kruti Dev 011" pitchFamily="2" charset="0"/>
                <a:cs typeface="Arial" pitchFamily="34" charset="0"/>
              </a:rPr>
              <a:t>fu0@QkekZ0</a:t>
            </a:r>
          </a:p>
          <a:p>
            <a:r>
              <a:rPr lang="en-US" sz="4000" b="1" dirty="0" err="1" smtClean="0">
                <a:solidFill>
                  <a:srgbClr val="002060"/>
                </a:solidFill>
                <a:latin typeface="Kruti Dev 011" pitchFamily="2" charset="0"/>
                <a:cs typeface="Arial" pitchFamily="34" charset="0"/>
              </a:rPr>
              <a:t>izohu</a:t>
            </a:r>
            <a:r>
              <a:rPr lang="en-US" sz="4000" b="1" dirty="0" smtClean="0">
                <a:solidFill>
                  <a:srgbClr val="002060"/>
                </a:solidFill>
                <a:latin typeface="Kruti Dev 011" pitchFamily="2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Kruti Dev 011" pitchFamily="2" charset="0"/>
                <a:cs typeface="Arial" pitchFamily="34" charset="0"/>
              </a:rPr>
              <a:t>nw</a:t>
            </a:r>
            <a:r>
              <a:rPr lang="en-US" sz="4000" b="1" dirty="0" smtClean="0">
                <a:solidFill>
                  <a:srgbClr val="002060"/>
                </a:solidFill>
                <a:latin typeface="Kruti Dev 011" pitchFamily="2" charset="0"/>
                <a:cs typeface="Arial" pitchFamily="34" charset="0"/>
              </a:rPr>
              <a:t>/</a:t>
            </a:r>
            <a:r>
              <a:rPr lang="en-US" sz="4000" b="1" dirty="0" err="1" smtClean="0">
                <a:solidFill>
                  <a:srgbClr val="002060"/>
                </a:solidFill>
                <a:latin typeface="Kruti Dev 011" pitchFamily="2" charset="0"/>
                <a:cs typeface="Arial" pitchFamily="34" charset="0"/>
              </a:rPr>
              <a:t>ks</a:t>
            </a:r>
            <a:endParaRPr lang="en-US" sz="4000" b="1" dirty="0">
              <a:solidFill>
                <a:srgbClr val="002060"/>
              </a:solidFill>
              <a:latin typeface="Kruti Dev 011" pitchFamily="2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116632"/>
            <a:ext cx="8501122" cy="672970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hi-IN" b="1" u="sng" dirty="0">
                <a:solidFill>
                  <a:srgbClr val="FF0000"/>
                </a:solidFill>
              </a:rPr>
              <a:t>महिला प्रजनन प्रणाली</a:t>
            </a:r>
            <a:endParaRPr lang="en-GB" sz="2000" dirty="0"/>
          </a:p>
          <a:p>
            <a:pPr marL="0" indent="0" algn="ctr">
              <a:lnSpc>
                <a:spcPct val="100000"/>
              </a:lnSpc>
              <a:buNone/>
            </a:pPr>
            <a:endParaRPr lang="en-GB" sz="1050" dirty="0"/>
          </a:p>
          <a:p>
            <a:pPr marL="0" indent="0">
              <a:buNone/>
            </a:pPr>
            <a:r>
              <a:rPr lang="hi-IN" sz="2800" u="sng" dirty="0">
                <a:solidFill>
                  <a:srgbClr val="00B050"/>
                </a:solidFill>
              </a:rPr>
              <a:t>आंतरिक संरचना</a:t>
            </a:r>
            <a:r>
              <a:rPr lang="en-GB" sz="2800" u="sng" dirty="0">
                <a:solidFill>
                  <a:srgbClr val="00B050"/>
                </a:solidFill>
              </a:rPr>
              <a:t>-</a:t>
            </a:r>
          </a:p>
          <a:p>
            <a:pPr marL="0" indent="0">
              <a:buNone/>
            </a:pPr>
            <a:r>
              <a:rPr lang="en-GB" sz="2800" dirty="0"/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ADC137F-EF80-4EEC-AF0A-D1BF39C0BBC5}"/>
              </a:ext>
            </a:extLst>
          </p:cNvPr>
          <p:cNvSpPr txBox="1"/>
          <p:nvPr/>
        </p:nvSpPr>
        <p:spPr>
          <a:xfrm>
            <a:off x="685800" y="1905000"/>
            <a:ext cx="7391401" cy="34340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II] </a:t>
            </a:r>
            <a:r>
              <a:rPr lang="hi-IN" sz="2800" u="sng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गर्भाशय</a:t>
            </a:r>
            <a:r>
              <a:rPr lang="en-US" sz="28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–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खोखला पेशीय अंग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श्रोणि गुहा में, मलाशय के सामने और मूत्राशय के पीछे स्थित होता है।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शरीर की शारीरिक स्थिति में, यह लगभग क्षैतिज रूप से मूत्राशय पर टिका होता है।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18384442"/>
      </p:ext>
    </p:extLst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116632"/>
            <a:ext cx="8501122" cy="624581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hi-IN" b="1" u="sng" dirty="0">
                <a:solidFill>
                  <a:srgbClr val="FF0000"/>
                </a:solidFill>
              </a:rPr>
              <a:t>महिला प्रजनन प्रणाली</a:t>
            </a:r>
            <a:endParaRPr lang="en-GB" sz="2000" dirty="0"/>
          </a:p>
          <a:p>
            <a:pPr marL="0" indent="0" algn="ctr">
              <a:lnSpc>
                <a:spcPct val="100000"/>
              </a:lnSpc>
              <a:buNone/>
            </a:pPr>
            <a:endParaRPr lang="en-GB" sz="300" dirty="0"/>
          </a:p>
          <a:p>
            <a:pPr marL="0" indent="0">
              <a:buNone/>
            </a:pPr>
            <a:r>
              <a:rPr lang="hi-IN" sz="2800" u="sng" dirty="0">
                <a:solidFill>
                  <a:srgbClr val="00B050"/>
                </a:solidFill>
              </a:rPr>
              <a:t>आंतरिक संरचना </a:t>
            </a:r>
            <a:r>
              <a:rPr lang="en-GB" sz="2800" u="sng" dirty="0">
                <a:solidFill>
                  <a:srgbClr val="00B050"/>
                </a:solidFill>
              </a:rPr>
              <a:t>-</a:t>
            </a:r>
          </a:p>
          <a:p>
            <a:pPr marL="0" indent="0">
              <a:buNone/>
            </a:pPr>
            <a:r>
              <a:rPr lang="en-GB" sz="2800" dirty="0"/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ADC137F-EF80-4EEC-AF0A-D1BF39C0BBC5}"/>
              </a:ext>
            </a:extLst>
          </p:cNvPr>
          <p:cNvSpPr txBox="1"/>
          <p:nvPr/>
        </p:nvSpPr>
        <p:spPr>
          <a:xfrm>
            <a:off x="592708" y="1052736"/>
            <a:ext cx="8425705" cy="53019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II] </a:t>
            </a:r>
            <a:r>
              <a:rPr lang="hi-IN" sz="2800" u="sng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गर्भाशय</a:t>
            </a:r>
            <a:r>
              <a:rPr lang="en-US" sz="28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–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लगभग 3 इंच लंबाई, 2 इंच चौड़ाई और 1 इंच मोटाई</a:t>
            </a:r>
          </a:p>
          <a:p>
            <a:pPr marL="342900" lvl="0" indent="-342900" algn="just"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वजन लगभग 42 - 50 ग्राम</a:t>
            </a:r>
          </a:p>
          <a:p>
            <a:pPr marL="342900" lvl="0" indent="-342900" algn="just"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विभाग -</a:t>
            </a:r>
          </a:p>
          <a:p>
            <a:pPr marL="800100" lvl="1" indent="-342900" algn="just"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फंडस</a:t>
            </a:r>
          </a:p>
          <a:p>
            <a:pPr marL="800100" lvl="1" indent="-342900" algn="just"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शरीर</a:t>
            </a:r>
          </a:p>
          <a:p>
            <a:pPr marL="800100" lvl="1" indent="-342900" algn="just"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गर्भाशय ग्रीवा (गर्दन)</a:t>
            </a:r>
          </a:p>
          <a:p>
            <a:pPr marL="342900" lvl="0" indent="-342900" algn="just"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संरचना -</a:t>
            </a:r>
          </a:p>
          <a:p>
            <a:pPr marL="800100" lvl="1" indent="-342900" algn="just"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बाहरी परिधि</a:t>
            </a:r>
          </a:p>
          <a:p>
            <a:pPr marL="800100" lvl="1" indent="-342900" algn="just"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मध्य मायोमेट्रियम</a:t>
            </a:r>
          </a:p>
          <a:p>
            <a:pPr marL="800100" lvl="1" indent="-342900" algn="just"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आंतरिक एंडोमेट्रियम</a:t>
            </a:r>
            <a:r>
              <a:rPr lang="en-US" sz="2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   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72172070"/>
      </p:ext>
    </p:extLst>
  </p:cSld>
  <p:clrMapOvr>
    <a:masterClrMapping/>
  </p:clrMapOvr>
  <p:transition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116632"/>
            <a:ext cx="8501122" cy="624581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hi-IN" b="1" u="sng" dirty="0">
                <a:solidFill>
                  <a:srgbClr val="FF0000"/>
                </a:solidFill>
              </a:rPr>
              <a:t>महिला प्रजनन प्रणाली</a:t>
            </a:r>
            <a:endParaRPr lang="en-GB" sz="2000" dirty="0"/>
          </a:p>
          <a:p>
            <a:pPr marL="0" indent="0" algn="ctr">
              <a:lnSpc>
                <a:spcPct val="100000"/>
              </a:lnSpc>
              <a:buNone/>
            </a:pPr>
            <a:endParaRPr lang="en-GB" sz="300" dirty="0"/>
          </a:p>
          <a:p>
            <a:pPr marL="0" indent="0">
              <a:buNone/>
            </a:pPr>
            <a:r>
              <a:rPr lang="hi-IN" sz="2800" u="sng" dirty="0">
                <a:solidFill>
                  <a:srgbClr val="00B050"/>
                </a:solidFill>
              </a:rPr>
              <a:t>आंतरिक संरचना</a:t>
            </a:r>
            <a:r>
              <a:rPr lang="en-GB" sz="2800" u="sng" dirty="0">
                <a:solidFill>
                  <a:srgbClr val="00B050"/>
                </a:solidFill>
              </a:rPr>
              <a:t>-</a:t>
            </a:r>
          </a:p>
          <a:p>
            <a:pPr marL="0" indent="0">
              <a:buNone/>
            </a:pPr>
            <a:r>
              <a:rPr lang="en-GB" sz="2800" dirty="0"/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ADC137F-EF80-4EEC-AF0A-D1BF39C0BBC5}"/>
              </a:ext>
            </a:extLst>
          </p:cNvPr>
          <p:cNvSpPr txBox="1"/>
          <p:nvPr/>
        </p:nvSpPr>
        <p:spPr>
          <a:xfrm>
            <a:off x="609600" y="1455121"/>
            <a:ext cx="7467600" cy="5405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II] </a:t>
            </a:r>
            <a:r>
              <a:rPr lang="hi-IN" sz="2800" u="sng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गर्भाशय</a:t>
            </a:r>
            <a:r>
              <a:rPr lang="en-US" sz="28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–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कार्य -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मासिक धर्म - एंडोमेट्रियम की फटी हुई वाहिकाओं से रक्तस्राव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गर्भावस्था - भ्रूण गर्भाशय में परजीवी के रूप में रहता है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प्रसव - लयबद्ध संकुचन के परिणामस्वरूप भ्रूण का समय पर निष्कासन होता है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r>
              <a:rPr lang="en-US" sz="2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   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24172100"/>
      </p:ext>
    </p:extLst>
  </p:cSld>
  <p:clrMapOvr>
    <a:masterClrMapping/>
  </p:clrMapOvr>
  <p:transition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116632"/>
            <a:ext cx="8501122" cy="624581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hi-IN" b="1" u="sng" dirty="0">
                <a:solidFill>
                  <a:srgbClr val="FF0000"/>
                </a:solidFill>
              </a:rPr>
              <a:t>महिला प्रजनन प्रणाली</a:t>
            </a:r>
            <a:endParaRPr lang="en-GB" sz="2000" dirty="0"/>
          </a:p>
          <a:p>
            <a:pPr marL="0" indent="0" algn="ctr">
              <a:lnSpc>
                <a:spcPct val="100000"/>
              </a:lnSpc>
              <a:buNone/>
            </a:pPr>
            <a:endParaRPr lang="en-GB" sz="300" dirty="0"/>
          </a:p>
          <a:p>
            <a:pPr marL="0" indent="0">
              <a:buNone/>
            </a:pPr>
            <a:r>
              <a:rPr lang="hi-IN" sz="2800" u="sng" dirty="0">
                <a:solidFill>
                  <a:srgbClr val="00B050"/>
                </a:solidFill>
              </a:rPr>
              <a:t>आंतरिक संरचना</a:t>
            </a:r>
            <a:r>
              <a:rPr lang="en-GB" sz="2800" u="sng" dirty="0">
                <a:solidFill>
                  <a:srgbClr val="00B050"/>
                </a:solidFill>
              </a:rPr>
              <a:t>-</a:t>
            </a:r>
          </a:p>
          <a:p>
            <a:pPr marL="0" indent="0">
              <a:buNone/>
            </a:pPr>
            <a:r>
              <a:rPr lang="en-GB" sz="2800" dirty="0"/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ADC137F-EF80-4EEC-AF0A-D1BF39C0BBC5}"/>
              </a:ext>
            </a:extLst>
          </p:cNvPr>
          <p:cNvSpPr txBox="1"/>
          <p:nvPr/>
        </p:nvSpPr>
        <p:spPr>
          <a:xfrm>
            <a:off x="248065" y="1455121"/>
            <a:ext cx="8286335" cy="44791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III] </a:t>
            </a:r>
            <a:r>
              <a:rPr lang="hi-IN" sz="2800" u="sng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फलोपियन ट्यूब</a:t>
            </a:r>
            <a:r>
              <a:rPr lang="en-US" sz="28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–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गर्भाशय के चौड़े लिगामेंट के ऊपरी भाग में स्थित, दोनों तरफ एक-एक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एक तरफ गर्भाशय में खुलता है और दूसरी तरफ अंडाशय के ऊपर खुला सिरा होता है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लगभग 10 सेमी लंबा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कार्य अंडाशय से अंडाणु को गर्भाशय में पहुँचाना है</a:t>
            </a:r>
            <a:r>
              <a:rPr lang="en-US" sz="2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   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84620778"/>
      </p:ext>
    </p:extLst>
  </p:cSld>
  <p:clrMapOvr>
    <a:masterClrMapping/>
  </p:clrMapOvr>
  <p:transition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116632"/>
            <a:ext cx="8501122" cy="624581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hi-IN" b="1" u="sng" dirty="0">
                <a:solidFill>
                  <a:srgbClr val="FF0000"/>
                </a:solidFill>
              </a:rPr>
              <a:t>महिला प्रजनन प्रणाली</a:t>
            </a:r>
            <a:endParaRPr lang="en-GB" sz="2000" dirty="0"/>
          </a:p>
          <a:p>
            <a:pPr marL="0" indent="0" algn="ctr">
              <a:lnSpc>
                <a:spcPct val="100000"/>
              </a:lnSpc>
              <a:buNone/>
            </a:pPr>
            <a:endParaRPr lang="en-GB" sz="300" dirty="0"/>
          </a:p>
          <a:p>
            <a:pPr marL="0" indent="0">
              <a:buNone/>
            </a:pPr>
            <a:r>
              <a:rPr lang="hi-IN" sz="2800" u="sng" dirty="0">
                <a:solidFill>
                  <a:srgbClr val="00B050"/>
                </a:solidFill>
              </a:rPr>
              <a:t>आंतरिक संरचना</a:t>
            </a:r>
            <a:r>
              <a:rPr lang="en-GB" sz="2800" u="sng" dirty="0">
                <a:solidFill>
                  <a:srgbClr val="00B050"/>
                </a:solidFill>
              </a:rPr>
              <a:t>-</a:t>
            </a:r>
          </a:p>
          <a:p>
            <a:pPr marL="0" indent="0">
              <a:buNone/>
            </a:pPr>
            <a:r>
              <a:rPr lang="en-GB" sz="2800" dirty="0"/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ADC137F-EF80-4EEC-AF0A-D1BF39C0BBC5}"/>
              </a:ext>
            </a:extLst>
          </p:cNvPr>
          <p:cNvSpPr txBox="1"/>
          <p:nvPr/>
        </p:nvSpPr>
        <p:spPr>
          <a:xfrm>
            <a:off x="248065" y="1455121"/>
            <a:ext cx="8591135" cy="34327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IV] </a:t>
            </a:r>
            <a:r>
              <a:rPr lang="hi-IN" sz="2800" u="sng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अंडाशय</a:t>
            </a:r>
            <a:r>
              <a:rPr lang="en-US" sz="28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–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बादाम के आकार की छोटी ग्रंथियाँ, गर्भाशय के दोनों ओर, फैलोपियन ट्यूब के नीचे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मुख्य कार्य महिला की प्रजनन आयु के दौरान अंडाणु (अंडे) का उत्पादन करना है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800" dirty="0"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FSH (</a:t>
            </a: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फॉलिकल स्टिम्युलेटिंग हार्मोन) द्वारा नियंत्रित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26946076"/>
      </p:ext>
    </p:extLst>
  </p:cSld>
  <p:clrMapOvr>
    <a:masterClrMapping/>
  </p:clrMapOvr>
  <p:transition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D8A71F-FB19-4BE4-8489-B5F32CA8F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i-IN" sz="3600" dirty="0">
                <a:solidFill>
                  <a:srgbClr val="C00000"/>
                </a:solidFill>
              </a:rPr>
              <a:t>पुरुष प्रजनन प्रणाली</a:t>
            </a:r>
            <a:endParaRPr lang="en-IN" sz="3600" dirty="0">
              <a:solidFill>
                <a:srgbClr val="C00000"/>
              </a:solidFill>
            </a:endParaRPr>
          </a:p>
        </p:txBody>
      </p:sp>
      <p:pic>
        <p:nvPicPr>
          <p:cNvPr id="3" name="Picture 2" descr="repro male">
            <a:extLst>
              <a:ext uri="{FF2B5EF4-FFF2-40B4-BE49-F238E27FC236}">
                <a16:creationId xmlns:a16="http://schemas.microsoft.com/office/drawing/2014/main" xmlns="" id="{E47E2D2A-4CF9-45C3-8969-25503C4E7DC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31640" y="1772816"/>
            <a:ext cx="5832648" cy="4882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011994F-CA19-4527-BA6B-573D558D24C3}"/>
              </a:ext>
            </a:extLst>
          </p:cNvPr>
          <p:cNvSpPr txBox="1"/>
          <p:nvPr/>
        </p:nvSpPr>
        <p:spPr>
          <a:xfrm>
            <a:off x="6228184" y="2699628"/>
            <a:ext cx="126509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>
                <a:solidFill>
                  <a:srgbClr val="00B0F0"/>
                </a:solidFill>
              </a:rPr>
              <a:t>शुक्र वाहिनी</a:t>
            </a:r>
            <a:endParaRPr lang="en-IN" dirty="0">
              <a:solidFill>
                <a:srgbClr val="00B0F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AE0ABBE-E2A0-4C98-8E7C-F017295E2F6A}"/>
              </a:ext>
            </a:extLst>
          </p:cNvPr>
          <p:cNvSpPr txBox="1"/>
          <p:nvPr/>
        </p:nvSpPr>
        <p:spPr>
          <a:xfrm>
            <a:off x="6372200" y="3419708"/>
            <a:ext cx="872355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>
                <a:solidFill>
                  <a:srgbClr val="C00000"/>
                </a:solidFill>
              </a:rPr>
              <a:t>मूत्राशय</a:t>
            </a:r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0F33F1CF-7ED2-4E37-9854-12C298EDBDB7}"/>
              </a:ext>
            </a:extLst>
          </p:cNvPr>
          <p:cNvSpPr txBox="1"/>
          <p:nvPr/>
        </p:nvSpPr>
        <p:spPr>
          <a:xfrm>
            <a:off x="6444208" y="3861048"/>
            <a:ext cx="1241045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>
                <a:solidFill>
                  <a:srgbClr val="00B0F0"/>
                </a:solidFill>
              </a:rPr>
              <a:t>वीर्य पुटिका</a:t>
            </a:r>
            <a:endParaRPr lang="en-IN" dirty="0">
              <a:solidFill>
                <a:srgbClr val="00B0F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47B07391-B3CE-49C2-B17C-C595D372B223}"/>
              </a:ext>
            </a:extLst>
          </p:cNvPr>
          <p:cNvSpPr txBox="1"/>
          <p:nvPr/>
        </p:nvSpPr>
        <p:spPr>
          <a:xfrm>
            <a:off x="6372200" y="4293096"/>
            <a:ext cx="90762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>
                <a:solidFill>
                  <a:srgbClr val="002060"/>
                </a:solidFill>
              </a:rPr>
              <a:t>मलाशय</a:t>
            </a:r>
            <a:endParaRPr lang="en-IN" dirty="0">
              <a:solidFill>
                <a:srgbClr val="00206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077A5CC1-40CB-4B72-B853-20F43FE265CB}"/>
              </a:ext>
            </a:extLst>
          </p:cNvPr>
          <p:cNvSpPr txBox="1"/>
          <p:nvPr/>
        </p:nvSpPr>
        <p:spPr>
          <a:xfrm>
            <a:off x="6012160" y="5085184"/>
            <a:ext cx="205338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>
                <a:solidFill>
                  <a:srgbClr val="7030A0"/>
                </a:solidFill>
              </a:rPr>
              <a:t>वीर्य स्खलन नलिका</a:t>
            </a:r>
            <a:endParaRPr lang="en-IN" dirty="0">
              <a:solidFill>
                <a:srgbClr val="7030A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625A7594-E3D2-433B-B334-FD8326FE8A50}"/>
              </a:ext>
            </a:extLst>
          </p:cNvPr>
          <p:cNvSpPr txBox="1"/>
          <p:nvPr/>
        </p:nvSpPr>
        <p:spPr>
          <a:xfrm>
            <a:off x="1140202" y="4221088"/>
            <a:ext cx="197361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/>
              <a:t>सिम्फिसिस प्यूबिस</a:t>
            </a:r>
            <a:endParaRPr lang="en-IN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5DFC126B-F468-4765-8B96-555BACA9D697}"/>
              </a:ext>
            </a:extLst>
          </p:cNvPr>
          <p:cNvSpPr txBox="1"/>
          <p:nvPr/>
        </p:nvSpPr>
        <p:spPr>
          <a:xfrm>
            <a:off x="2079581" y="4509120"/>
            <a:ext cx="835485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>
                <a:solidFill>
                  <a:srgbClr val="7030A0"/>
                </a:solidFill>
              </a:rPr>
              <a:t>प्रोस्टेट</a:t>
            </a:r>
            <a:r>
              <a:rPr lang="en-US" dirty="0"/>
              <a:t> </a:t>
            </a:r>
            <a:endParaRPr lang="en-IN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91699501-AE44-400D-B7D9-4D0FB193EB18}"/>
              </a:ext>
            </a:extLst>
          </p:cNvPr>
          <p:cNvSpPr txBox="1"/>
          <p:nvPr/>
        </p:nvSpPr>
        <p:spPr>
          <a:xfrm>
            <a:off x="1763688" y="4787860"/>
            <a:ext cx="92845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>
                <a:solidFill>
                  <a:srgbClr val="00B050"/>
                </a:solidFill>
              </a:rPr>
              <a:t>मूत्रमार्ग</a:t>
            </a:r>
            <a:r>
              <a:rPr lang="en-US" dirty="0"/>
              <a:t> </a:t>
            </a:r>
            <a:endParaRPr lang="en-IN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95796967-F7FB-49B1-A905-7F421C71A5E8}"/>
              </a:ext>
            </a:extLst>
          </p:cNvPr>
          <p:cNvSpPr txBox="1"/>
          <p:nvPr/>
        </p:nvSpPr>
        <p:spPr>
          <a:xfrm>
            <a:off x="1052065" y="5100904"/>
            <a:ext cx="172194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>
                <a:solidFill>
                  <a:srgbClr val="7030A0"/>
                </a:solidFill>
              </a:rPr>
              <a:t>कॉर्पस कैवर्नोसम</a:t>
            </a:r>
            <a:endParaRPr lang="en-IN" dirty="0">
              <a:solidFill>
                <a:srgbClr val="7030A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A7E55D5B-3A28-416D-BAEF-02A808B2369C}"/>
              </a:ext>
            </a:extLst>
          </p:cNvPr>
          <p:cNvSpPr txBox="1"/>
          <p:nvPr/>
        </p:nvSpPr>
        <p:spPr>
          <a:xfrm>
            <a:off x="785966" y="5446525"/>
            <a:ext cx="1988045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>
                <a:solidFill>
                  <a:srgbClr val="00B0F0"/>
                </a:solidFill>
              </a:rPr>
              <a:t>कॉर्पस स्पोंजियोसम</a:t>
            </a:r>
            <a:endParaRPr lang="en-IN" dirty="0">
              <a:solidFill>
                <a:srgbClr val="00B0F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65314465-7BA3-45F4-AA3C-684AF303DA74}"/>
              </a:ext>
            </a:extLst>
          </p:cNvPr>
          <p:cNvSpPr txBox="1"/>
          <p:nvPr/>
        </p:nvSpPr>
        <p:spPr>
          <a:xfrm>
            <a:off x="2083435" y="5920524"/>
            <a:ext cx="64472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>
                <a:solidFill>
                  <a:srgbClr val="002060"/>
                </a:solidFill>
              </a:rPr>
              <a:t>वृषण</a:t>
            </a:r>
            <a:endParaRPr lang="en-IN" dirty="0">
              <a:solidFill>
                <a:srgbClr val="00206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8443CABE-2956-4D09-B389-63308880E6FA}"/>
              </a:ext>
            </a:extLst>
          </p:cNvPr>
          <p:cNvSpPr txBox="1"/>
          <p:nvPr/>
        </p:nvSpPr>
        <p:spPr>
          <a:xfrm>
            <a:off x="2855241" y="6228020"/>
            <a:ext cx="132760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>
                <a:solidFill>
                  <a:srgbClr val="00B050"/>
                </a:solidFill>
              </a:rPr>
              <a:t>एपिडीडिमिस</a:t>
            </a:r>
            <a:endParaRPr lang="en-IN" dirty="0">
              <a:solidFill>
                <a:srgbClr val="00B05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363A3BE4-6D0A-48D8-B4BE-0AE480918DC8}"/>
              </a:ext>
            </a:extLst>
          </p:cNvPr>
          <p:cNvSpPr txBox="1"/>
          <p:nvPr/>
        </p:nvSpPr>
        <p:spPr>
          <a:xfrm>
            <a:off x="4874438" y="6309320"/>
            <a:ext cx="247375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>
                <a:solidFill>
                  <a:srgbClr val="00B0F0"/>
                </a:solidFill>
              </a:rPr>
              <a:t>मूत्रमार्ग ग्रंथि की वाहिनी</a:t>
            </a:r>
            <a:endParaRPr lang="en-IN" dirty="0">
              <a:solidFill>
                <a:srgbClr val="00B0F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314B7791-B8C0-44CF-9459-969C96D23DB2}"/>
              </a:ext>
            </a:extLst>
          </p:cNvPr>
          <p:cNvSpPr txBox="1"/>
          <p:nvPr/>
        </p:nvSpPr>
        <p:spPr>
          <a:xfrm>
            <a:off x="5868144" y="5579948"/>
            <a:ext cx="175721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>
                <a:solidFill>
                  <a:srgbClr val="002060"/>
                </a:solidFill>
              </a:rPr>
              <a:t>मूत्रमार्ग का बल्ब</a:t>
            </a:r>
            <a:endParaRPr lang="en-IN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1606376"/>
      </p:ext>
    </p:extLst>
  </p:cSld>
  <p:clrMapOvr>
    <a:masterClrMapping/>
  </p:clrMapOvr>
  <p:transition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116632"/>
            <a:ext cx="8501122" cy="628622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hi-IN" b="1" u="sng" dirty="0">
                <a:solidFill>
                  <a:srgbClr val="C00000"/>
                </a:solidFill>
              </a:rPr>
              <a:t>पुरुष प्रजनन प्रणाली</a:t>
            </a:r>
            <a:endParaRPr lang="en-GB" sz="1050" dirty="0"/>
          </a:p>
          <a:p>
            <a:pPr marL="0" indent="0">
              <a:buNone/>
            </a:pPr>
            <a:r>
              <a:rPr lang="hi-IN" sz="2800" u="sng" dirty="0">
                <a:solidFill>
                  <a:srgbClr val="00B050"/>
                </a:solidFill>
              </a:rPr>
              <a:t>बाह्य अंग</a:t>
            </a:r>
            <a:r>
              <a:rPr lang="en-GB" sz="2800" u="sng" dirty="0">
                <a:solidFill>
                  <a:srgbClr val="00B050"/>
                </a:solidFill>
              </a:rPr>
              <a:t>-</a:t>
            </a:r>
          </a:p>
          <a:p>
            <a:pPr marL="0" indent="0">
              <a:buNone/>
            </a:pPr>
            <a:r>
              <a:rPr lang="en-GB" sz="2800" dirty="0"/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ADC137F-EF80-4EEC-AF0A-D1BF39C0BBC5}"/>
              </a:ext>
            </a:extLst>
          </p:cNvPr>
          <p:cNvSpPr txBox="1"/>
          <p:nvPr/>
        </p:nvSpPr>
        <p:spPr>
          <a:xfrm>
            <a:off x="533400" y="1412776"/>
            <a:ext cx="7772400" cy="4553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I] </a:t>
            </a:r>
            <a:r>
              <a:rPr lang="hi-IN" sz="2800" u="sng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लिंग</a:t>
            </a:r>
            <a:r>
              <a:rPr lang="en-US" sz="28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–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यह एक स्पंजी, नलिकाकार अंग है।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इसमें एक विशेष स्पंजी ऊतक होता है जिसे 'कॉर्पस स्पॉन्जियोसम' कहा जाता है।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यह ऊतक स्तंभनशील होता है और रक्त से भर जाने पर फूल जाता है।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लिंग का मुक्त सिरा 'प्रीप्यूस' नामक त्वचा की तह से ढका होता है।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74837654"/>
      </p:ext>
    </p:extLst>
  </p:cSld>
  <p:clrMapOvr>
    <a:masterClrMapping/>
  </p:clrMapOvr>
  <p:transition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116632"/>
            <a:ext cx="8501122" cy="540543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hi-IN" b="1" u="sng" dirty="0">
                <a:solidFill>
                  <a:srgbClr val="C00000"/>
                </a:solidFill>
              </a:rPr>
              <a:t>पुरुष प्रजनन प्रणाली</a:t>
            </a:r>
            <a:endParaRPr lang="en-GB" sz="1050" dirty="0"/>
          </a:p>
          <a:p>
            <a:pPr marL="0" indent="0">
              <a:buNone/>
            </a:pPr>
            <a:r>
              <a:rPr lang="hi-IN" sz="2800" u="sng" dirty="0">
                <a:solidFill>
                  <a:srgbClr val="00B050"/>
                </a:solidFill>
              </a:rPr>
              <a:t>बाह्य अंग</a:t>
            </a:r>
            <a:r>
              <a:rPr lang="en-GB" sz="2800" u="sng" dirty="0">
                <a:solidFill>
                  <a:srgbClr val="00B050"/>
                </a:solidFill>
              </a:rPr>
              <a:t>-</a:t>
            </a:r>
          </a:p>
          <a:p>
            <a:pPr marL="0" indent="0">
              <a:buNone/>
            </a:pPr>
            <a:r>
              <a:rPr lang="en-GB" sz="2800" dirty="0"/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ADC137F-EF80-4EEC-AF0A-D1BF39C0BBC5}"/>
              </a:ext>
            </a:extLst>
          </p:cNvPr>
          <p:cNvSpPr txBox="1"/>
          <p:nvPr/>
        </p:nvSpPr>
        <p:spPr>
          <a:xfrm>
            <a:off x="609600" y="1690755"/>
            <a:ext cx="7543801" cy="3801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I] </a:t>
            </a:r>
            <a:r>
              <a:rPr lang="hi-IN" sz="2800" u="sng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लिंग</a:t>
            </a:r>
            <a:r>
              <a:rPr lang="en-US" sz="28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–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कभी-कभी (विशेषकर बच्चों में), ग्रन्थि स्वयं चिपक सकती है; इस स्थिति को 'फायमोसिस' कहा जाता है और इसके लिए खतना (ग्रन्थि को हटाना) की आवश्यकता हो सकती है।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इसका कार्य शुक्राणुओं के संचरण के लिए मादा की योनि में प्रवेश करना है।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47584241"/>
      </p:ext>
    </p:extLst>
  </p:cSld>
  <p:clrMapOvr>
    <a:masterClrMapping/>
  </p:clrMapOvr>
  <p:transition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1" y="116632"/>
            <a:ext cx="8823249" cy="360040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hi-IN" b="1" u="sng" dirty="0">
                <a:solidFill>
                  <a:srgbClr val="C00000"/>
                </a:solidFill>
              </a:rPr>
              <a:t>पुरुष प्रजनन प्रणाली</a:t>
            </a:r>
            <a:endParaRPr lang="en-GB" sz="1050" dirty="0"/>
          </a:p>
          <a:p>
            <a:pPr marL="0" indent="0">
              <a:buNone/>
            </a:pPr>
            <a:r>
              <a:rPr lang="hi-IN" sz="2800" u="sng" dirty="0">
                <a:solidFill>
                  <a:srgbClr val="00B050"/>
                </a:solidFill>
              </a:rPr>
              <a:t>बाह्य अंग</a:t>
            </a:r>
            <a:r>
              <a:rPr lang="en-GB" sz="2800" u="sng" dirty="0">
                <a:solidFill>
                  <a:srgbClr val="00B050"/>
                </a:solidFill>
              </a:rPr>
              <a:t>-</a:t>
            </a:r>
          </a:p>
          <a:p>
            <a:pPr marL="0" indent="0">
              <a:buNone/>
            </a:pPr>
            <a:r>
              <a:rPr lang="en-GB" sz="2800" dirty="0"/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ADC137F-EF80-4EEC-AF0A-D1BF39C0BBC5}"/>
              </a:ext>
            </a:extLst>
          </p:cNvPr>
          <p:cNvSpPr txBox="1"/>
          <p:nvPr/>
        </p:nvSpPr>
        <p:spPr>
          <a:xfrm>
            <a:off x="515627" y="1139224"/>
            <a:ext cx="8307410" cy="26820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II] </a:t>
            </a:r>
            <a:r>
              <a:rPr lang="hi-IN" sz="2800" u="sng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मूत्रमार्ग</a:t>
            </a:r>
            <a:r>
              <a:rPr lang="en-US" sz="28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–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मूत्रमार्ग लिंग के कॉर्पस स्पॉन्जियोसम के बीच से होकर गुजरता है।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इसका कार्य मूत्र को बाहर निकालना और वीर्य स्खलन करना है।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1556937A-67B6-4483-A399-0BC8640D72DF}"/>
              </a:ext>
            </a:extLst>
          </p:cNvPr>
          <p:cNvSpPr txBox="1"/>
          <p:nvPr/>
        </p:nvSpPr>
        <p:spPr>
          <a:xfrm>
            <a:off x="609600" y="3705074"/>
            <a:ext cx="8018773" cy="26820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III] </a:t>
            </a:r>
            <a:r>
              <a:rPr lang="hi-IN" sz="2800" u="sng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अंडकोश की थैली</a:t>
            </a:r>
            <a:r>
              <a:rPr lang="en-US" sz="28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–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यह एक थैली जैसी संरचना है, जो लिंग के नीचे लटकती है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यह वृषण को घेरे रहती है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यह त्वचा से ढके पेशीय ऊतक से बनी होती है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6662838"/>
      </p:ext>
    </p:extLst>
  </p:cSld>
  <p:clrMapOvr>
    <a:masterClrMapping/>
  </p:clrMapOvr>
  <p:transition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1" y="116632"/>
            <a:ext cx="8823249" cy="360040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hi-IN" b="1" u="sng" dirty="0">
                <a:solidFill>
                  <a:srgbClr val="C00000"/>
                </a:solidFill>
              </a:rPr>
              <a:t>पुरुष प्रजनन प्रणाली</a:t>
            </a:r>
            <a:endParaRPr lang="en-GB" sz="1050" dirty="0"/>
          </a:p>
          <a:p>
            <a:pPr marL="0" indent="0">
              <a:buNone/>
            </a:pPr>
            <a:r>
              <a:rPr lang="hi-IN" sz="2800" u="sng" dirty="0">
                <a:solidFill>
                  <a:srgbClr val="00B050"/>
                </a:solidFill>
              </a:rPr>
              <a:t>बाह्य अंग</a:t>
            </a:r>
            <a:r>
              <a:rPr lang="en-GB" sz="2800" u="sng" dirty="0">
                <a:solidFill>
                  <a:srgbClr val="00B050"/>
                </a:solidFill>
              </a:rPr>
              <a:t>-</a:t>
            </a:r>
          </a:p>
          <a:p>
            <a:pPr marL="0" indent="0">
              <a:buNone/>
            </a:pPr>
            <a:r>
              <a:rPr lang="en-GB" sz="2800" dirty="0"/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1556937A-67B6-4483-A399-0BC8640D72DF}"/>
              </a:ext>
            </a:extLst>
          </p:cNvPr>
          <p:cNvSpPr txBox="1"/>
          <p:nvPr/>
        </p:nvSpPr>
        <p:spPr>
          <a:xfrm>
            <a:off x="685800" y="1752600"/>
            <a:ext cx="7613294" cy="26820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III] </a:t>
            </a:r>
            <a:r>
              <a:rPr lang="hi-IN" sz="2800" u="sng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अंडकोश की थैली</a:t>
            </a:r>
            <a:r>
              <a:rPr lang="en-US" sz="28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–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चूँकि यदि वृषण उदर गुहा में रुका रहे (तापमान बढ़ने के कारण) तो शुक्राणु उत्पादन प्रभावित हो सकता है, इसलिए इसका कार्य वृषण को उदर के बाहर रखना है।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272568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5575"/>
            <a:ext cx="8229600" cy="1139825"/>
          </a:xfrm>
        </p:spPr>
        <p:txBody>
          <a:bodyPr>
            <a:normAutofit/>
          </a:bodyPr>
          <a:lstStyle/>
          <a:p>
            <a:r>
              <a:rPr lang="hi-IN" sz="4000" b="1" u="sng" dirty="0">
                <a:solidFill>
                  <a:srgbClr val="FF0000"/>
                </a:solidFill>
              </a:rPr>
              <a:t>उद्देश्य</a:t>
            </a:r>
            <a:endParaRPr lang="en-US" sz="4000" b="1" u="sng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0034" y="3439180"/>
            <a:ext cx="800105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 algn="just">
              <a:buFontTx/>
              <a:buAutoNum type="arabicPeriod" startAt="2"/>
              <a:defRPr/>
            </a:pPr>
            <a:r>
              <a:rPr lang="hi-IN" sz="2800" dirty="0"/>
              <a:t>विभिन्न महिला प्रजनन अंगों का वर्णन करें</a:t>
            </a:r>
            <a:endParaRPr lang="en-IN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923491" y="1383412"/>
            <a:ext cx="706635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i-IN" sz="3200" b="1" dirty="0">
                <a:cs typeface="Times New Roman" pitchFamily="18" charset="0"/>
              </a:rPr>
              <a:t>इस पाठ के पूरा होने पर आप निम्नलिखित </a:t>
            </a:r>
            <a:endParaRPr lang="en-IN" sz="3200" b="1" dirty="0">
              <a:cs typeface="Times New Roman" pitchFamily="18" charset="0"/>
            </a:endParaRPr>
          </a:p>
          <a:p>
            <a:pPr algn="ctr"/>
            <a:r>
              <a:rPr lang="hi-IN" sz="3200" b="1" dirty="0">
                <a:cs typeface="Times New Roman" pitchFamily="18" charset="0"/>
              </a:rPr>
              <a:t>कार्य करने में सक्षम होंगे: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9916" y="2677180"/>
            <a:ext cx="57438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AutoNum type="arabicPeriod"/>
            </a:pPr>
            <a:r>
              <a:rPr lang="hi-IN" sz="2800" dirty="0"/>
              <a:t>प्रजनन प्रणाली को परिभाषित करें।</a:t>
            </a:r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457200" y="4273932"/>
            <a:ext cx="69391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en-US" sz="2800" dirty="0"/>
              <a:t>3.   </a:t>
            </a:r>
            <a:r>
              <a:rPr lang="hi-IN" sz="2800" dirty="0"/>
              <a:t>विभिन्न पुरुष प्रजनन अंगों का वर्णन करें</a:t>
            </a:r>
            <a:endParaRPr lang="en-US" sz="28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FBF6EB90-5D10-48FA-9D25-B988BA8BD3D4}"/>
              </a:ext>
            </a:extLst>
          </p:cNvPr>
          <p:cNvSpPr txBox="1"/>
          <p:nvPr/>
        </p:nvSpPr>
        <p:spPr>
          <a:xfrm>
            <a:off x="457201" y="4922004"/>
            <a:ext cx="6746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4.   </a:t>
            </a:r>
            <a:r>
              <a:rPr lang="hi-IN" sz="2800" dirty="0"/>
              <a:t>पुरुष प्रजनन अंगों के कार्यों का वर्णन करें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794569334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4" grpId="0"/>
      <p:bldP spid="8" grpId="0"/>
      <p:bldP spid="11" grpId="0"/>
      <p:bldP spid="14" grpId="0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116632"/>
            <a:ext cx="8501122" cy="628622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hi-IN" b="1" u="sng" dirty="0">
                <a:solidFill>
                  <a:srgbClr val="C00000"/>
                </a:solidFill>
              </a:rPr>
              <a:t>पुरुष प्रजनन प्रणाली</a:t>
            </a:r>
            <a:endParaRPr lang="en-GB" sz="200" dirty="0"/>
          </a:p>
          <a:p>
            <a:pPr marL="0" indent="0">
              <a:buNone/>
            </a:pPr>
            <a:r>
              <a:rPr lang="hi-IN" sz="2800" u="sng" dirty="0">
                <a:solidFill>
                  <a:srgbClr val="00B050"/>
                </a:solidFill>
              </a:rPr>
              <a:t>आंतरिक अंग</a:t>
            </a:r>
            <a:r>
              <a:rPr lang="en-GB" sz="2800" u="sng" dirty="0">
                <a:solidFill>
                  <a:srgbClr val="00B050"/>
                </a:solidFill>
              </a:rPr>
              <a:t>-</a:t>
            </a:r>
          </a:p>
          <a:p>
            <a:pPr marL="0" indent="0">
              <a:buNone/>
            </a:pPr>
            <a:r>
              <a:rPr lang="en-GB" sz="2800" dirty="0"/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ADC137F-EF80-4EEC-AF0A-D1BF39C0BBC5}"/>
              </a:ext>
            </a:extLst>
          </p:cNvPr>
          <p:cNvSpPr txBox="1"/>
          <p:nvPr/>
        </p:nvSpPr>
        <p:spPr>
          <a:xfrm>
            <a:off x="467544" y="1427732"/>
            <a:ext cx="8136904" cy="4454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I] </a:t>
            </a:r>
            <a:r>
              <a:rPr lang="hi-IN" sz="2400" u="sng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वृषण (एकवचन:-वृषण)</a:t>
            </a:r>
            <a:r>
              <a:rPr lang="en-US" sz="24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–</a:t>
            </a:r>
            <a:endParaRPr lang="en-IN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4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संख्या में 2; ग्रंथि अंग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4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अंडाकार और अंडकोश में स्थित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4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इसमें कई शुक्रजनन नलिकाएँ होती हैं, जिनमें शुक्राणु उत्पन्न होते हैं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4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इन नलिकाओं के बीच में अंतरालीय ऊतक होता है जो नर यौन हार्मोन उत्पन्न करता है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4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शुक्राणुजनन नलिकाएँ अधिवृषण के ऊपरी सिरे पर एक साथ जुड़ती हैं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4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मुख्य कार्य शुक्राणुओं और नर यौन हार्मोन का उत्पादन है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86163839"/>
      </p:ext>
    </p:extLst>
  </p:cSld>
  <p:clrMapOvr>
    <a:masterClrMapping/>
  </p:clrMapOvr>
  <p:transition>
    <p:wipe dir="r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116632"/>
            <a:ext cx="8501122" cy="628622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hi-IN" b="1" u="sng" dirty="0">
                <a:solidFill>
                  <a:srgbClr val="C00000"/>
                </a:solidFill>
              </a:rPr>
              <a:t>पुरुष प्रजनन प्रणाली</a:t>
            </a:r>
            <a:endParaRPr lang="en-GB" sz="200" dirty="0"/>
          </a:p>
          <a:p>
            <a:pPr marL="0" indent="0">
              <a:buNone/>
            </a:pPr>
            <a:r>
              <a:rPr lang="hi-IN" sz="2800" u="sng" dirty="0">
                <a:solidFill>
                  <a:srgbClr val="00B050"/>
                </a:solidFill>
              </a:rPr>
              <a:t>आंतरिक अंग</a:t>
            </a:r>
            <a:r>
              <a:rPr lang="en-GB" sz="2800" u="sng" dirty="0">
                <a:solidFill>
                  <a:srgbClr val="00B050"/>
                </a:solidFill>
              </a:rPr>
              <a:t>-</a:t>
            </a:r>
          </a:p>
          <a:p>
            <a:pPr marL="0" indent="0">
              <a:buNone/>
            </a:pPr>
            <a:r>
              <a:rPr lang="en-GB" sz="2800" dirty="0"/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ADC137F-EF80-4EEC-AF0A-D1BF39C0BBC5}"/>
              </a:ext>
            </a:extLst>
          </p:cNvPr>
          <p:cNvSpPr txBox="1"/>
          <p:nvPr/>
        </p:nvSpPr>
        <p:spPr>
          <a:xfrm>
            <a:off x="467544" y="1427732"/>
            <a:ext cx="8136904" cy="3562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II] </a:t>
            </a:r>
            <a:r>
              <a:rPr lang="hi-IN" sz="2800" u="sng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अधिवृषण</a:t>
            </a:r>
            <a:r>
              <a:rPr lang="en-US" sz="28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–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वृषण से शुक्रवाहिनी नलिकाएँ अधिवृषण के शीर्ष पर मिलती हैं।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शीर्ष अधिवृषण के शरीर में आगे बढ़ता है।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शरीर 'शुक्राणुवाहिनी' में समाप्त होता है।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कार्य शुक्राणुओं को संचारित करना है।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5048671"/>
      </p:ext>
    </p:extLst>
  </p:cSld>
  <p:clrMapOvr>
    <a:masterClrMapping/>
  </p:clrMapOvr>
  <p:transition>
    <p:wipe dir="r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116632"/>
            <a:ext cx="8501122" cy="628622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hi-IN" b="1" u="sng" dirty="0">
                <a:solidFill>
                  <a:srgbClr val="C00000"/>
                </a:solidFill>
              </a:rPr>
              <a:t>पुरुष प्रजनन प्रणाली</a:t>
            </a:r>
            <a:endParaRPr lang="en-GB" sz="200" dirty="0"/>
          </a:p>
          <a:p>
            <a:pPr marL="0" indent="0">
              <a:buNone/>
            </a:pPr>
            <a:r>
              <a:rPr lang="hi-IN" sz="2800" u="sng" dirty="0">
                <a:solidFill>
                  <a:srgbClr val="00B050"/>
                </a:solidFill>
              </a:rPr>
              <a:t>आंतरिक अंग</a:t>
            </a:r>
            <a:r>
              <a:rPr lang="en-GB" sz="2800" u="sng" dirty="0">
                <a:solidFill>
                  <a:srgbClr val="00B050"/>
                </a:solidFill>
              </a:rPr>
              <a:t>-</a:t>
            </a:r>
          </a:p>
          <a:p>
            <a:pPr marL="0" indent="0">
              <a:buNone/>
            </a:pPr>
            <a:r>
              <a:rPr lang="en-GB" sz="2800" dirty="0"/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ADC137F-EF80-4EEC-AF0A-D1BF39C0BBC5}"/>
              </a:ext>
            </a:extLst>
          </p:cNvPr>
          <p:cNvSpPr txBox="1"/>
          <p:nvPr/>
        </p:nvSpPr>
        <p:spPr>
          <a:xfrm>
            <a:off x="467544" y="1052736"/>
            <a:ext cx="8136904" cy="56408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V] </a:t>
            </a:r>
            <a:r>
              <a:rPr lang="hi-IN" sz="2800" u="sng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प्रोस्टेट</a:t>
            </a:r>
            <a:r>
              <a:rPr lang="en-US" sz="28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–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चेस्टनट के आकार की ग्रंथि, मूत्राशय के आधार पर मूत्रमार्ग के समीपस्थ भाग के आसपास स्थित होती है।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यह प्रोस्टेटिक द्रव का स्राव करती है, जो वीर्य द्रव का एक भाग है।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इस ग्रंथि का बढ़ना, विशेष रूप से वृद्ध लोगों में, प्रोस्टेटिक हाइपरट्रॉफी या बीईपी (प्रोस्टेट का सौम्य इज़ाफ़ा) कहलाता है; यह मूत्र में रुकावट पैदा कर सकता है और इसे शल्य चिकित्सा द्वारा हटाने की आवश्यकता होती है।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1073658"/>
      </p:ext>
    </p:extLst>
  </p:cSld>
  <p:clrMapOvr>
    <a:masterClrMapping/>
  </p:clrMapOvr>
  <p:transition>
    <p:wipe dir="r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Monotype Sorts" pitchFamily="2" charset="2"/>
              <a:buNone/>
              <a:defRPr/>
            </a:pPr>
            <a:endParaRPr lang="en-US" dirty="0"/>
          </a:p>
          <a:p>
            <a:pPr algn="ctr">
              <a:buFont typeface="Monotype Sorts" pitchFamily="2" charset="2"/>
              <a:buNone/>
              <a:defRPr/>
            </a:pPr>
            <a:r>
              <a:rPr lang="hi-IN" sz="9600" b="1" dirty="0">
                <a:solidFill>
                  <a:srgbClr val="FF0000"/>
                </a:solidFill>
              </a:rPr>
              <a:t>कोई प्रश्न</a:t>
            </a:r>
            <a:r>
              <a:rPr lang="en-IN" sz="9600" b="1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986116512"/>
      </p:ext>
    </p:extLst>
  </p:cSld>
  <p:clrMapOvr>
    <a:masterClrMapping/>
  </p:clrMapOvr>
  <p:transition>
    <p:wipe dir="r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7425" y="2686050"/>
            <a:ext cx="4629150" cy="13716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  <a:defRPr/>
            </a:pPr>
            <a:r>
              <a:rPr lang="hi-IN" sz="9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धन्यवाद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65412345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pPr lvl="0">
              <a:defRPr/>
            </a:pPr>
            <a:r>
              <a:rPr lang="hi-IN" b="1" dirty="0"/>
              <a:t>प्रजनन प्रणाली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590800"/>
            <a:ext cx="7543800" cy="2057400"/>
          </a:xfrm>
        </p:spPr>
        <p:txBody>
          <a:bodyPr/>
          <a:lstStyle/>
          <a:p>
            <a:pPr>
              <a:buNone/>
            </a:pPr>
            <a:r>
              <a:rPr lang="en-US" dirty="0"/>
              <a:t> </a:t>
            </a:r>
            <a:r>
              <a:rPr lang="hi-IN"/>
              <a:t>किसी जीव की प्रजनन प्रणाली, जिसे जननांग प्रणाली के रूप में भी जाना जाता है, यौन प्रजनन में शामिल सभी शारीरिक अंगों से बनी जैविक प्रणाली है।</a:t>
            </a:r>
            <a:endParaRPr lang="en-US" dirty="0"/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-28574"/>
            <a:ext cx="7886700" cy="1362068"/>
          </a:xfrm>
        </p:spPr>
        <p:txBody>
          <a:bodyPr>
            <a:normAutofit/>
          </a:bodyPr>
          <a:lstStyle/>
          <a:p>
            <a:r>
              <a:rPr lang="hi-IN" sz="3600" b="1" u="sng" dirty="0">
                <a:solidFill>
                  <a:srgbClr val="FF0000"/>
                </a:solidFill>
                <a:latin typeface="+mn-lt"/>
              </a:rPr>
              <a:t>महिला प्रजनन प्रणाली</a:t>
            </a:r>
            <a:endParaRPr lang="en-GB" sz="3600" b="1" u="sng" dirty="0"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9" name="Picture 4" descr="SFRep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6956" y="1793843"/>
            <a:ext cx="2990088" cy="3922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Straight Arrow Connector 11"/>
          <p:cNvCxnSpPr/>
          <p:nvPr/>
        </p:nvCxnSpPr>
        <p:spPr>
          <a:xfrm>
            <a:off x="2518174" y="2271716"/>
            <a:ext cx="1339453" cy="1285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2378869" y="3357563"/>
            <a:ext cx="1125141" cy="67151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2621757" y="3059920"/>
            <a:ext cx="1235868" cy="209310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5119690" y="1143810"/>
            <a:ext cx="3238524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800" b="1" i="0" u="none" strike="noStrike" cap="none" normalizeH="0" baseline="0" dirty="0">
                <a:ln>
                  <a:noFill/>
                </a:ln>
                <a:solidFill>
                  <a:srgbClr val="231F2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Rectum</a:t>
            </a:r>
            <a:endParaRPr kumimoji="0" lang="en-GB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dirty="0">
              <a:ln>
                <a:noFill/>
              </a:ln>
              <a:solidFill>
                <a:srgbClr val="231F20"/>
              </a:solidFill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800" b="1" dirty="0">
              <a:solidFill>
                <a:srgbClr val="231F20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dirty="0">
              <a:ln>
                <a:noFill/>
              </a:ln>
              <a:solidFill>
                <a:srgbClr val="231F20"/>
              </a:solidFill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800" b="1" i="0" u="none" strike="noStrike" cap="none" normalizeH="0" baseline="0" dirty="0">
                <a:ln>
                  <a:noFill/>
                </a:ln>
                <a:solidFill>
                  <a:srgbClr val="231F2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Vagina (birth canal)</a:t>
            </a:r>
            <a:endParaRPr kumimoji="0" lang="en-GB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800" b="1" dirty="0">
              <a:solidFill>
                <a:srgbClr val="231F20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dirty="0">
              <a:ln>
                <a:noFill/>
              </a:ln>
              <a:solidFill>
                <a:srgbClr val="231F20"/>
              </a:solidFill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800" b="1" dirty="0">
              <a:solidFill>
                <a:srgbClr val="231F20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800" b="1" i="0" u="none" strike="noStrike" cap="none" normalizeH="0" baseline="0" dirty="0">
                <a:ln>
                  <a:noFill/>
                </a:ln>
                <a:solidFill>
                  <a:srgbClr val="231F2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Perineum</a:t>
            </a:r>
            <a:endParaRPr kumimoji="0" lang="en-GB" sz="4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flipH="1" flipV="1">
            <a:off x="4650583" y="4106474"/>
            <a:ext cx="742951" cy="75127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>
            <a:off x="4414636" y="3128968"/>
            <a:ext cx="705056" cy="2945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>
            <a:off x="4918474" y="1554128"/>
            <a:ext cx="371474" cy="92387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4" name="Picture 13" descr="repro female">
            <a:extLst>
              <a:ext uri="{FF2B5EF4-FFF2-40B4-BE49-F238E27FC236}">
                <a16:creationId xmlns:a16="http://schemas.microsoft.com/office/drawing/2014/main" xmlns="" id="{8FB423D4-6D2C-4958-A291-8C91463BAFF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66815" y="1243793"/>
            <a:ext cx="5767536" cy="502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C5387FB-4628-4228-A353-613E68EBFD0C}"/>
              </a:ext>
            </a:extLst>
          </p:cNvPr>
          <p:cNvSpPr txBox="1"/>
          <p:nvPr/>
        </p:nvSpPr>
        <p:spPr>
          <a:xfrm>
            <a:off x="6156176" y="1793843"/>
            <a:ext cx="7344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>
                <a:solidFill>
                  <a:srgbClr val="00B0F0"/>
                </a:solidFill>
              </a:rPr>
              <a:t>ओवरी</a:t>
            </a:r>
            <a:endParaRPr lang="en-IN" dirty="0">
              <a:solidFill>
                <a:srgbClr val="00B0F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D45F3716-9CF2-411B-8F67-CD3B16BD9F6A}"/>
              </a:ext>
            </a:extLst>
          </p:cNvPr>
          <p:cNvSpPr txBox="1"/>
          <p:nvPr/>
        </p:nvSpPr>
        <p:spPr>
          <a:xfrm>
            <a:off x="6228184" y="2339588"/>
            <a:ext cx="66075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>
                <a:solidFill>
                  <a:srgbClr val="C00000"/>
                </a:solidFill>
              </a:rPr>
              <a:t>फंडस</a:t>
            </a:r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570B6F8D-1B10-4EB8-B797-61702A318263}"/>
              </a:ext>
            </a:extLst>
          </p:cNvPr>
          <p:cNvSpPr txBox="1"/>
          <p:nvPr/>
        </p:nvSpPr>
        <p:spPr>
          <a:xfrm>
            <a:off x="6084168" y="2915652"/>
            <a:ext cx="1662635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>
                <a:solidFill>
                  <a:srgbClr val="002060"/>
                </a:solidFill>
              </a:rPr>
              <a:t>फलोपियन ट्यूब</a:t>
            </a:r>
            <a:endParaRPr lang="en-IN" dirty="0">
              <a:solidFill>
                <a:srgbClr val="002060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86352FC2-FD05-41B0-ABBA-0BD4D3D6A639}"/>
              </a:ext>
            </a:extLst>
          </p:cNvPr>
          <p:cNvSpPr txBox="1"/>
          <p:nvPr/>
        </p:nvSpPr>
        <p:spPr>
          <a:xfrm>
            <a:off x="6156176" y="3491716"/>
            <a:ext cx="872355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>
                <a:solidFill>
                  <a:srgbClr val="00B050"/>
                </a:solidFill>
              </a:rPr>
              <a:t>मूत्राशय</a:t>
            </a:r>
            <a:endParaRPr lang="en-IN" dirty="0">
              <a:solidFill>
                <a:srgbClr val="00B05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C90F50B6-EF51-4E51-AFD3-087638F63AAC}"/>
              </a:ext>
            </a:extLst>
          </p:cNvPr>
          <p:cNvSpPr txBox="1"/>
          <p:nvPr/>
        </p:nvSpPr>
        <p:spPr>
          <a:xfrm>
            <a:off x="6156176" y="3995772"/>
            <a:ext cx="190052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>
                <a:solidFill>
                  <a:srgbClr val="0070C0"/>
                </a:solidFill>
              </a:rPr>
              <a:t>सहवर्धन जघनरोम</a:t>
            </a:r>
            <a:endParaRPr lang="en-IN" dirty="0">
              <a:solidFill>
                <a:srgbClr val="0070C0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01AD6371-59B0-4046-8A4A-EED01086C234}"/>
              </a:ext>
            </a:extLst>
          </p:cNvPr>
          <p:cNvSpPr txBox="1"/>
          <p:nvPr/>
        </p:nvSpPr>
        <p:spPr>
          <a:xfrm>
            <a:off x="6071234" y="4501824"/>
            <a:ext cx="92845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>
                <a:solidFill>
                  <a:srgbClr val="002060"/>
                </a:solidFill>
              </a:rPr>
              <a:t>मूत्रमार्ग</a:t>
            </a:r>
            <a:r>
              <a:rPr lang="en-US" dirty="0"/>
              <a:t> </a:t>
            </a:r>
            <a:endParaRPr lang="en-IN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B9FF80E5-05C3-4C54-9FB6-73D76CC15D39}"/>
              </a:ext>
            </a:extLst>
          </p:cNvPr>
          <p:cNvSpPr txBox="1"/>
          <p:nvPr/>
        </p:nvSpPr>
        <p:spPr>
          <a:xfrm>
            <a:off x="4711243" y="5987694"/>
            <a:ext cx="915635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/>
              <a:t>भगशेफ</a:t>
            </a:r>
            <a:r>
              <a:rPr lang="en-US" dirty="0"/>
              <a:t> </a:t>
            </a:r>
            <a:endParaRPr lang="en-IN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DDECFBEC-DF70-48D1-9599-D07811DA3581}"/>
              </a:ext>
            </a:extLst>
          </p:cNvPr>
          <p:cNvSpPr txBox="1"/>
          <p:nvPr/>
        </p:nvSpPr>
        <p:spPr>
          <a:xfrm>
            <a:off x="1547664" y="2915652"/>
            <a:ext cx="98777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>
                <a:solidFill>
                  <a:srgbClr val="7030A0"/>
                </a:solidFill>
              </a:rPr>
              <a:t>गर्भाशय</a:t>
            </a:r>
            <a:r>
              <a:rPr lang="en-US" dirty="0"/>
              <a:t> </a:t>
            </a:r>
            <a:endParaRPr lang="en-IN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DB7D938A-B200-4398-95F0-4EF857FC8F18}"/>
              </a:ext>
            </a:extLst>
          </p:cNvPr>
          <p:cNvSpPr txBox="1"/>
          <p:nvPr/>
        </p:nvSpPr>
        <p:spPr>
          <a:xfrm>
            <a:off x="1012405" y="3423908"/>
            <a:ext cx="148790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>
                <a:solidFill>
                  <a:srgbClr val="002060"/>
                </a:solidFill>
              </a:rPr>
              <a:t>गर्भाशय ग्रीवा</a:t>
            </a:r>
            <a:r>
              <a:rPr lang="en-US" dirty="0"/>
              <a:t> </a:t>
            </a:r>
            <a:endParaRPr lang="en-IN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615AFCCB-3308-4AD5-81ED-2A350C4F30CD}"/>
              </a:ext>
            </a:extLst>
          </p:cNvPr>
          <p:cNvSpPr txBox="1"/>
          <p:nvPr/>
        </p:nvSpPr>
        <p:spPr>
          <a:xfrm>
            <a:off x="1475656" y="3779748"/>
            <a:ext cx="68480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>
                <a:solidFill>
                  <a:srgbClr val="0070C0"/>
                </a:solidFill>
              </a:rPr>
              <a:t>योनि</a:t>
            </a:r>
            <a:r>
              <a:rPr lang="en-US" dirty="0"/>
              <a:t> </a:t>
            </a:r>
            <a:endParaRPr lang="en-IN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F19578E1-A33B-462D-89FB-A3E08FF39DA3}"/>
              </a:ext>
            </a:extLst>
          </p:cNvPr>
          <p:cNvSpPr txBox="1"/>
          <p:nvPr/>
        </p:nvSpPr>
        <p:spPr>
          <a:xfrm>
            <a:off x="1555117" y="4211796"/>
            <a:ext cx="90762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>
                <a:solidFill>
                  <a:srgbClr val="00B0F0"/>
                </a:solidFill>
              </a:rPr>
              <a:t>मलाशय</a:t>
            </a:r>
            <a:endParaRPr lang="en-IN" dirty="0">
              <a:solidFill>
                <a:srgbClr val="00B0F0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0A5B8901-18E5-4DB7-8792-CD5C22D8B9F7}"/>
              </a:ext>
            </a:extLst>
          </p:cNvPr>
          <p:cNvSpPr txBox="1"/>
          <p:nvPr/>
        </p:nvSpPr>
        <p:spPr>
          <a:xfrm>
            <a:off x="1490695" y="5261369"/>
            <a:ext cx="147668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>
                <a:solidFill>
                  <a:srgbClr val="002060"/>
                </a:solidFill>
              </a:rPr>
              <a:t>लेबिया मेजोरा</a:t>
            </a:r>
            <a:endParaRPr lang="en-IN" dirty="0">
              <a:solidFill>
                <a:srgbClr val="002060"/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3D9F24E8-16B5-480D-B49B-6BF00BE03493}"/>
              </a:ext>
            </a:extLst>
          </p:cNvPr>
          <p:cNvSpPr txBox="1"/>
          <p:nvPr/>
        </p:nvSpPr>
        <p:spPr>
          <a:xfrm>
            <a:off x="1385735" y="4901612"/>
            <a:ext cx="164019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>
                <a:solidFill>
                  <a:srgbClr val="00B050"/>
                </a:solidFill>
              </a:rPr>
              <a:t>लेबिया माइनोरा</a:t>
            </a:r>
            <a:endParaRPr lang="en-IN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333528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180" y="1294124"/>
            <a:ext cx="8643966" cy="1119182"/>
          </a:xfrm>
        </p:spPr>
        <p:txBody>
          <a:bodyPr>
            <a:noAutofit/>
          </a:bodyPr>
          <a:lstStyle/>
          <a:p>
            <a:pPr lvl="0"/>
            <a:r>
              <a:rPr lang="hi-IN" sz="2800" dirty="0">
                <a:solidFill>
                  <a:srgbClr val="0070C0"/>
                </a:solidFill>
              </a:rPr>
              <a:t>मनुष्यों में प्रजनन एक जटिल प्रक्रिया है जिसमें पुरुष और महिला दोनों लिंग शामिल होते हैं</a:t>
            </a:r>
            <a:endParaRPr lang="en-IN" sz="2800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39421" y="3361891"/>
            <a:ext cx="871540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00B050"/>
                </a:solidFill>
              </a:rPr>
              <a:t>मादा प्रजनन प्रणाली का संबंध अंडाणु (ओवा) के उत्पादन और निषेचित अंडाणु (युग्मनज) का पोषण करने से है, जब तक कि वह स्वतंत्र अस्तित्व के लिए सक्षम न हो जाए।</a:t>
            </a:r>
            <a:endParaRPr lang="en-IN" sz="2800" dirty="0">
              <a:solidFill>
                <a:srgbClr val="00B050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xmlns="" id="{3A4154DA-EAAF-44CF-8957-5AD156F8690C}"/>
              </a:ext>
            </a:extLst>
          </p:cNvPr>
          <p:cNvSpPr txBox="1">
            <a:spLocks/>
          </p:cNvSpPr>
          <p:nvPr/>
        </p:nvSpPr>
        <p:spPr>
          <a:xfrm>
            <a:off x="652434" y="188640"/>
            <a:ext cx="8262966" cy="1440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/>
            <a:r>
              <a:rPr lang="hi-IN" sz="2800" dirty="0">
                <a:solidFill>
                  <a:srgbClr val="002060"/>
                </a:solidFill>
              </a:rPr>
              <a:t>मनुष्यों में प्रजनन प्रणाली मानव जीवन की उत्पत्ति और मानव प्रजाति की निरंतरता से संबंधित है।</a:t>
            </a:r>
            <a:endParaRPr lang="en-US" sz="4400" dirty="0">
              <a:solidFill>
                <a:srgbClr val="002060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xmlns="" id="{862223A8-D4D0-4987-AB36-3BB1133AC220}"/>
              </a:ext>
            </a:extLst>
          </p:cNvPr>
          <p:cNvSpPr txBox="1">
            <a:spLocks/>
          </p:cNvSpPr>
          <p:nvPr/>
        </p:nvSpPr>
        <p:spPr>
          <a:xfrm>
            <a:off x="461934" y="2288668"/>
            <a:ext cx="8643966" cy="13212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hi-IN" sz="2800" dirty="0">
                <a:solidFill>
                  <a:srgbClr val="7030A0"/>
                </a:solidFill>
              </a:rPr>
              <a:t>पुरुष प्रजनन प्रणाली शुक्राणुओं के उत्पादन और उन्हें महिला प्रजनन अंगों तक ले जाने से संबंधित है</a:t>
            </a:r>
            <a:endParaRPr lang="en-IN" sz="2800" dirty="0">
              <a:solidFill>
                <a:srgbClr val="7030A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C234D445-4DFE-44B2-B65D-4789851B5D21}"/>
              </a:ext>
            </a:extLst>
          </p:cNvPr>
          <p:cNvSpPr txBox="1"/>
          <p:nvPr/>
        </p:nvSpPr>
        <p:spPr>
          <a:xfrm>
            <a:off x="323528" y="5301208"/>
            <a:ext cx="87154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002060"/>
                </a:solidFill>
              </a:rPr>
              <a:t>नर का शुक्राणु मादा के अंडाणु के साथ मिलकर युग्मनज बनाता है, जो भ्रूण के रूप में विकसित होता है</a:t>
            </a:r>
            <a:endParaRPr lang="en-IN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072491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/>
      <p:bldP spid="11" grpId="0" build="p"/>
      <p:bldP spid="12" grpId="0" build="p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116632"/>
            <a:ext cx="8501122" cy="540543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hi-IN" b="1" u="sng" dirty="0">
                <a:solidFill>
                  <a:srgbClr val="FF0000"/>
                </a:solidFill>
              </a:rPr>
              <a:t>महिला प्रजनन प्रणाली</a:t>
            </a:r>
            <a:endParaRPr lang="en-GB" sz="2000" dirty="0"/>
          </a:p>
          <a:p>
            <a:pPr marL="0" indent="0">
              <a:buNone/>
            </a:pPr>
            <a:r>
              <a:rPr lang="hi-IN" sz="2800" u="sng" dirty="0">
                <a:solidFill>
                  <a:srgbClr val="00B050"/>
                </a:solidFill>
              </a:rPr>
              <a:t>बाहरी संरचना</a:t>
            </a:r>
            <a:r>
              <a:rPr lang="en-GB" sz="2800" u="sng" dirty="0">
                <a:solidFill>
                  <a:srgbClr val="00B050"/>
                </a:solidFill>
              </a:rPr>
              <a:t>-</a:t>
            </a:r>
          </a:p>
          <a:p>
            <a:pPr marL="0" indent="0">
              <a:buNone/>
            </a:pPr>
            <a:r>
              <a:rPr lang="en-GB" sz="2800" dirty="0"/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ADC137F-EF80-4EEC-AF0A-D1BF39C0BBC5}"/>
              </a:ext>
            </a:extLst>
          </p:cNvPr>
          <p:cNvSpPr txBox="1"/>
          <p:nvPr/>
        </p:nvSpPr>
        <p:spPr>
          <a:xfrm>
            <a:off x="904395" y="1844824"/>
            <a:ext cx="7406195" cy="1819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7030A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I] </a:t>
            </a:r>
            <a:r>
              <a:rPr lang="hi-IN" sz="2800" u="sng" dirty="0">
                <a:solidFill>
                  <a:srgbClr val="7030A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लेबिया मेजोरा</a:t>
            </a:r>
            <a:r>
              <a:rPr lang="en-US" sz="2800" dirty="0">
                <a:solidFill>
                  <a:srgbClr val="7030A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–</a:t>
            </a:r>
            <a:endParaRPr lang="en-IN" sz="2800" dirty="0">
              <a:solidFill>
                <a:srgbClr val="7030A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रेशेदार ऊतक की 2 बड़ी तहें, त्वचा से ढकी हुई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इसमें वसामय और स्वेद ग्रंथियाँ होती हैं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36AD5A71-C043-40E8-96CE-DE5AB4836144}"/>
              </a:ext>
            </a:extLst>
          </p:cNvPr>
          <p:cNvSpPr txBox="1"/>
          <p:nvPr/>
        </p:nvSpPr>
        <p:spPr>
          <a:xfrm>
            <a:off x="563160" y="3789040"/>
            <a:ext cx="8807219" cy="1819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II] </a:t>
            </a:r>
            <a:r>
              <a:rPr lang="hi-IN" sz="2800" u="sng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लेबिया माइनोरा</a:t>
            </a:r>
            <a:r>
              <a:rPr lang="en-US" sz="28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–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संयोजी ऊतक की 2 छोटी तहें, जो त्वचा से ढकी होती हैं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बड़ी लेबिया के भीतर स्थित होती हैं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88105982"/>
      </p:ext>
    </p:extLst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116632"/>
            <a:ext cx="8501122" cy="540543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hi-IN" b="1" u="sng" dirty="0">
                <a:solidFill>
                  <a:srgbClr val="FF0000"/>
                </a:solidFill>
              </a:rPr>
              <a:t>महिला प्रजनन प्रणाली</a:t>
            </a:r>
            <a:endParaRPr lang="en-GB" sz="2000" dirty="0"/>
          </a:p>
          <a:p>
            <a:pPr marL="0" indent="0" algn="ctr">
              <a:lnSpc>
                <a:spcPct val="100000"/>
              </a:lnSpc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800" dirty="0"/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ADC137F-EF80-4EEC-AF0A-D1BF39C0BBC5}"/>
              </a:ext>
            </a:extLst>
          </p:cNvPr>
          <p:cNvSpPr txBox="1"/>
          <p:nvPr/>
        </p:nvSpPr>
        <p:spPr>
          <a:xfrm>
            <a:off x="539552" y="798648"/>
            <a:ext cx="8280920" cy="48097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srgbClr val="00B0F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III] </a:t>
            </a:r>
            <a:r>
              <a:rPr lang="hi-IN" sz="2800" dirty="0">
                <a:solidFill>
                  <a:srgbClr val="00B0F0"/>
                </a:solidFill>
              </a:rPr>
              <a:t>भगशेफ</a:t>
            </a:r>
            <a:r>
              <a:rPr lang="en-US" sz="2800" b="1" dirty="0">
                <a:solidFill>
                  <a:srgbClr val="00B0F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–</a:t>
            </a:r>
            <a:endParaRPr lang="en-IN" sz="2800" b="1" dirty="0">
              <a:solidFill>
                <a:srgbClr val="00B0F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पुरुष के लिंग के समान, लेकिन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बहुत छोटा (स्तंभन ऊतक युक्त)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एक निलंबन बंधन द्वारा सिम्फिसिस प्यूबिस से जुड़ा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लघु भगोष्ठ की तहों के बीच स्थित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श्लेष्म झिल्ली से ढके दो बेलनाकार पिंडों से मिलकर बना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तंत्रिका अंत्येष्टि युक्त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0300186"/>
      </p:ext>
    </p:extLst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116632"/>
            <a:ext cx="8501122" cy="540543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hi-IN" b="1" u="sng" dirty="0">
                <a:solidFill>
                  <a:srgbClr val="FF0000"/>
                </a:solidFill>
              </a:rPr>
              <a:t>महिला प्रजनन प्रणाली</a:t>
            </a:r>
            <a:endParaRPr lang="en-GB" sz="2000" dirty="0"/>
          </a:p>
          <a:p>
            <a:pPr marL="0" indent="0" algn="ctr">
              <a:lnSpc>
                <a:spcPct val="100000"/>
              </a:lnSpc>
              <a:buNone/>
            </a:pPr>
            <a:endParaRPr lang="en-GB" sz="1050" dirty="0"/>
          </a:p>
          <a:p>
            <a:pPr marL="0" indent="0">
              <a:buNone/>
            </a:pPr>
            <a:r>
              <a:rPr lang="hi-IN" sz="2800" u="sng" dirty="0">
                <a:solidFill>
                  <a:srgbClr val="00B050"/>
                </a:solidFill>
              </a:rPr>
              <a:t>बाहरी संरचना</a:t>
            </a:r>
            <a:r>
              <a:rPr lang="en-GB" sz="2800" u="sng" dirty="0">
                <a:solidFill>
                  <a:srgbClr val="00B050"/>
                </a:solidFill>
              </a:rPr>
              <a:t>-</a:t>
            </a:r>
          </a:p>
          <a:p>
            <a:pPr marL="0" indent="0">
              <a:buNone/>
            </a:pPr>
            <a:r>
              <a:rPr lang="en-GB" sz="2800" dirty="0"/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ADC137F-EF80-4EEC-AF0A-D1BF39C0BBC5}"/>
              </a:ext>
            </a:extLst>
          </p:cNvPr>
          <p:cNvSpPr txBox="1"/>
          <p:nvPr/>
        </p:nvSpPr>
        <p:spPr>
          <a:xfrm>
            <a:off x="316354" y="1412776"/>
            <a:ext cx="8141846" cy="2008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IV] </a:t>
            </a:r>
            <a:r>
              <a:rPr lang="hi-IN" sz="2800" u="sng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बरोठा</a:t>
            </a:r>
            <a:r>
              <a:rPr lang="en-US" sz="28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–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लघु भगोष्ठों के बीच बादाम के आकार की गुहा</a:t>
            </a:r>
          </a:p>
          <a:p>
            <a:pPr marL="342900" lvl="0" indent="-342900" algn="just"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योनि, मूत्रमार्ग और वृषण-ग्रंथि की नलिकाएँ इसमें खुलती हैं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36AD5A71-C043-40E8-96CE-DE5AB4836144}"/>
              </a:ext>
            </a:extLst>
          </p:cNvPr>
          <p:cNvSpPr txBox="1"/>
          <p:nvPr/>
        </p:nvSpPr>
        <p:spPr>
          <a:xfrm>
            <a:off x="316354" y="3789040"/>
            <a:ext cx="8014556" cy="2186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V] </a:t>
            </a:r>
            <a:r>
              <a:rPr lang="hi-IN" sz="2800" u="sng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हाइमन</a:t>
            </a:r>
            <a:r>
              <a:rPr lang="en-US" sz="28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–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यह श्लेष्मा झिल्ली से ढकी संयोजी ऊतक की एक झिल्ली होती है।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योनि द्वार को आंशिक रूप से बंद कर देती है।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90381908"/>
      </p:ext>
    </p:extLst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116632"/>
            <a:ext cx="8501122" cy="540543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hi-IN" b="1" u="sng" dirty="0">
                <a:solidFill>
                  <a:srgbClr val="FF0000"/>
                </a:solidFill>
              </a:rPr>
              <a:t>महिला प्रजनन प्रणाली</a:t>
            </a:r>
            <a:endParaRPr lang="en-GB" sz="2000" dirty="0"/>
          </a:p>
          <a:p>
            <a:pPr marL="0" indent="0" algn="ctr">
              <a:lnSpc>
                <a:spcPct val="100000"/>
              </a:lnSpc>
              <a:buNone/>
            </a:pPr>
            <a:endParaRPr lang="en-GB" sz="300" dirty="0"/>
          </a:p>
          <a:p>
            <a:pPr marL="0" indent="0">
              <a:buNone/>
            </a:pPr>
            <a:r>
              <a:rPr lang="hi-IN" sz="2800" u="sng" dirty="0">
                <a:solidFill>
                  <a:srgbClr val="00B050"/>
                </a:solidFill>
              </a:rPr>
              <a:t>बाहरी संरचना </a:t>
            </a:r>
            <a:r>
              <a:rPr lang="en-GB" sz="2800" u="sng" dirty="0">
                <a:solidFill>
                  <a:srgbClr val="00B050"/>
                </a:solidFill>
              </a:rPr>
              <a:t>-</a:t>
            </a:r>
          </a:p>
          <a:p>
            <a:pPr marL="0" indent="0">
              <a:buNone/>
            </a:pPr>
            <a:r>
              <a:rPr lang="en-GB" sz="2800" dirty="0"/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ADC137F-EF80-4EEC-AF0A-D1BF39C0BBC5}"/>
              </a:ext>
            </a:extLst>
          </p:cNvPr>
          <p:cNvSpPr txBox="1"/>
          <p:nvPr/>
        </p:nvSpPr>
        <p:spPr>
          <a:xfrm>
            <a:off x="894073" y="1124744"/>
            <a:ext cx="7822975" cy="5305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I] </a:t>
            </a:r>
            <a:r>
              <a:rPr lang="hi-IN" sz="2800" u="sng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योनि</a:t>
            </a:r>
            <a:r>
              <a:rPr lang="en-US" sz="28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–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यह एक तंतु-पेशीय नली है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450° के कोण पर ऊपर और पीछे की ओर तिरछी चलती है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संरचना -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तंत्रिकाओं और रक्त वाहिकाओं से युक्त लचीले ऊतक की बाहरी परत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मांसपेशीय ऊतक की मध्य परत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उपकला ऊतक की आंतरिक परत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80979641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1886</TotalTime>
  <Words>1205</Words>
  <Application>Microsoft Office PowerPoint</Application>
  <PresentationFormat>On-screen Show (4:3)</PresentationFormat>
  <Paragraphs>238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PowerPoint Presentation</vt:lpstr>
      <vt:lpstr>उद्देश्य</vt:lpstr>
      <vt:lpstr>प्रजनन प्रणाली</vt:lpstr>
      <vt:lpstr>महिला प्रजनन प्रणाली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पुरुष प्रजनन प्रणाली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Basic Life Support</dc:title>
  <dc:creator>Anand</dc:creator>
  <cp:lastModifiedBy>NDRF MEDICAL</cp:lastModifiedBy>
  <cp:revision>189</cp:revision>
  <dcterms:created xsi:type="dcterms:W3CDTF">2006-08-16T00:00:00Z</dcterms:created>
  <dcterms:modified xsi:type="dcterms:W3CDTF">2025-12-19T11:18:33Z</dcterms:modified>
</cp:coreProperties>
</file>