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8" r:id="rId8"/>
    <p:sldId id="267" r:id="rId9"/>
    <p:sldId id="260" r:id="rId10"/>
    <p:sldId id="269" r:id="rId11"/>
    <p:sldId id="261" r:id="rId12"/>
    <p:sldId id="262" r:id="rId13"/>
    <p:sldId id="263" r:id="rId14"/>
    <p:sldId id="270" r:id="rId15"/>
    <p:sldId id="271" r:id="rId16"/>
    <p:sldId id="272" r:id="rId17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746" y="96"/>
      </p:cViewPr>
      <p:guideLst>
        <p:guide orient="horz" pos="2205"/>
        <p:guide pos="384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69E35-7769-FD75-E7B7-02D40F041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65D25-276A-1DFA-A20B-9A1198B97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487C9-2A6C-6089-39F1-13DBBCF0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8AC8B-702A-6959-6CA3-689FE27B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0091C-BF67-4EAA-AB43-BCFFE869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1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18F5E-E1A6-F539-1A62-9C7DFCCE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E6DC4-5901-7A3C-62B3-070FC7893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00722-49E3-901A-7F78-75EC7EEF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00B47-6912-3838-0986-1506FA8E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6CABA-34FD-2792-E90F-57EBB214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60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35C9DE-FA76-4C70-1090-3F2E4634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4811" y="365125"/>
            <a:ext cx="197201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FB4D2-26EA-BA6C-7FC7-88A471C3A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F0A6D-9BE5-DC5B-81B6-D3656ADE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6CED2-4630-D6EC-69C6-8614AF4E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F8B1-484C-0909-2FEE-9D606331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26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F4C9F-10FD-7126-F1B6-271308DA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A09B4-9103-77CF-1ADD-8FE557EF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8B79-E601-99D2-60C2-481419952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30D14-F290-25D1-408E-5F7F6355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3303F-AB8E-4C17-5995-5767FE25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40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DCA6F-6D23-9354-F847-D90BB0E9E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997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2DF6A-5355-6BDF-7E41-BBDA6732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997" y="4589466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89272-B073-0C63-E5B0-63514F73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E9BE3-1FFC-D7FB-6665-FC86FA10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0BF68-DDF4-F2BE-9528-D665C574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58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76B8-249F-4C0F-08EC-858762990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A0B49-6F07-DB6C-ED2F-451B01C34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761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C42D3-30BE-D1B6-546F-B3D5CC852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955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118AD-6DD9-8A4E-A1D3-0F314E43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4A5A2-8F7F-944A-F5FC-857E81F7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ADCAD-2E85-6452-5EB0-D3BEBC3A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0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BBF85-8CA8-9D38-13CF-1137318E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1" y="365127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A8430-5E88-9087-B28B-1A6AD5ADD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952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298BE-5338-4C1B-81AC-EB2406A26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52" y="2505076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1C7594-4D34-9491-5E92-113F6F48C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956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18F4E6-236C-7D34-24D7-307EE38B0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956" y="2505076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D9F469-19C0-9621-556C-21DC285E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EC69EB-3927-CBD7-0145-977B9A97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BF56A-5EEC-7D1E-9625-DA6D4A6E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C710-E221-4808-3A28-DE036CB6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4EDEC3-A17C-F7C5-E594-E3639B79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EEA98-4566-C2A4-6B14-1AB6B6A9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9C485-96B4-B81E-13C6-C5E07927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850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4B1E5-4764-F122-9EB9-190C5B96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8F5DE-15E2-7B43-9605-59E8BA51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FD1C33-5298-50C2-E319-A77687D4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26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D922-A3B9-CEC9-782F-AE626618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3C1D6-41FC-AB36-5216-B7A8A28A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398B9-F264-7032-5AA9-39A7438C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D013D-9C25-87C0-57F0-25496C49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DC847-074D-CD33-2EE7-D3360462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964B0-CFD9-53DA-4E74-31D7985D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5A59C-9950-8016-E675-9943D668D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9398A7-E8D9-DC8A-3D61-FDF36F703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3B8D4-326C-118B-89F2-DF97A642E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52C098-B8B8-8DB6-D160-22ED31A9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0AD19-8FBA-FA04-8E32-44AAB0B3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1182C-5385-4031-A231-AD02C15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65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31A27B-0974-ADCB-F2FF-0C5DE6FA3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7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C6CF8-1AFD-649A-E712-D5086BADF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761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F8D9F-1C7E-3FE2-F43C-54FB46174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760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DD84-7183-41A8-A0A2-E0F75299C7B8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C9F9C-65FE-9B08-A131-FA8A9726B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9478" y="6356353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017B9-133D-19E6-4F5C-7A472AA40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9073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4D03A0-FAD8-8138-C36E-C89DA35F448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194" y="29682"/>
            <a:ext cx="1309131" cy="115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68AFC-28A4-ED71-D2A7-9755D5C9F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165576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LYMPHATIC SYSTEM</a:t>
            </a:r>
            <a:endParaRPr lang="en-IN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6894" y="950259"/>
            <a:ext cx="182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0070C0"/>
                </a:solidFill>
              </a:rPr>
              <a:t>LESSON-7B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368113" y="5344391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OMKAR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209226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FUNCTIONS-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31607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is filtered as it passes through the node, leaving behind harmful particles.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lymphoid tissue breaks down the retained particles (micro-organisms, tumor cells).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Lymphocytes are formed in the nodes.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Antibodies &amp; antitoxins are produced by the cells in the nodes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478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CIRCULATION OF LYMPH</a:t>
            </a:r>
            <a:endParaRPr lang="en-IN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208493"/>
          </a:xfrm>
        </p:spPr>
        <p:txBody>
          <a:bodyPr>
            <a:noAutofit/>
          </a:bodyPr>
          <a:lstStyle/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lymph from the tissues enters the lymphatic capillaries, are carried to the larger lymphatic vessels and reach the lymph nodes.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After filtration, it is further carries to the lymphatic ducts through fresh lymphatic vessels.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These vessels drain into the lymphatic ducts, which ultimately drain the lymph into the blood circulation through the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rt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&amp;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lt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4413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8EB3-4208-A04F-67DD-ED62D8389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16543"/>
            <a:ext cx="7888070" cy="995083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FUNCTIONS OF THE LYMPHATIC SYSTEM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4C2CE-8AA6-7F5C-A6A1-D832510F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59234"/>
            <a:ext cx="7888070" cy="5961529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Absorption of insoluble substances from the tissues.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Collection &amp; excretion of foreign substances.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Provides a channel for excess protein in the tissue to pass into the blood-stream.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nodes produce fresh lymphocytes for circulation.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 In The Abdomen Help In Absorption Of Digested Food, Especially ‘Fat’.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Antibodies &amp; Antitoxins Are Produced By The Lymph Nodes To Combat Infections.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74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49966"/>
            <a:ext cx="7888070" cy="5403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SPLEEN</a:t>
            </a:r>
            <a:endParaRPr lang="en-IN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24754"/>
            <a:ext cx="7888070" cy="571948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Spleen is the largest nodule of lymphoid tissue.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Functionally, belongs to the circulatory system as do the lymph-nodes.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Deep purplish-red in </a:t>
            </a:r>
            <a:r>
              <a:rPr lang="en-US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colour</a:t>
            </a: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located in the left hypochondriac region, behind the stomach.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Enclosed by a capsule of fibrous tissue.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Internally, it is made up of pulp-like material called splenic pulp.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Splenic pulp is formed of lymphoid tissue &amp; contains different types of cells.</a:t>
            </a:r>
            <a:endParaRPr lang="en-IN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597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54031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SPLEEN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15788"/>
            <a:ext cx="7888070" cy="520849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Functions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Acts as a reservoir of blood.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a source of fresh lymphocytes for the blood-stream.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a seat for destruction of old </a:t>
            </a:r>
            <a:r>
              <a:rPr lang="en-US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rbcs</a:t>
            </a: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also assists in fighting infection.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HOWEVER, IT IS NOT VITAL FOR LIFE AND CAN BE REMOVED IF NECESSARY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960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2687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7" y="2686050"/>
            <a:ext cx="4629954" cy="1371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614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OBJECTIVES</a:t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87994"/>
            <a:ext cx="7888070" cy="4731488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UPON COMPLETION OF THIS LESSON YOU WILL BE ABLE TO: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LYMPHATIC SYSTEM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FUNCTIONS OF LYMPH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LYMPH NODES &amp; ITS FUNCTIONS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1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sz="4000" b="1" u="sng" dirty="0">
                <a:solidFill>
                  <a:srgbClr val="FF0000"/>
                </a:solidFill>
                <a:latin typeface="+mn-lt"/>
              </a:rPr>
              <a:t>LYMPHATIC SYSTEM</a:t>
            </a:r>
            <a:br>
              <a:rPr lang="en-IN" sz="4000" b="1" u="sng" dirty="0">
                <a:solidFill>
                  <a:srgbClr val="FF0000"/>
                </a:solidFill>
                <a:latin typeface="+mn-lt"/>
              </a:rPr>
            </a:br>
            <a:b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2503079"/>
            <a:ext cx="7888070" cy="435492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 certain amount of tissue-fluid is returned to the venous capillaries, remaining part being the lymph, which contains water &amp; waste products from the tissues. 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This is drained into the lymphatic capillaries, lymphatic vessels and ultimately reach the general circulation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This drainage system is called as the lymphatic system.</a:t>
            </a:r>
            <a:endParaRPr lang="en-IN" u="sng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326" y="887497"/>
            <a:ext cx="7155692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Lymph is the clear, straw-</a:t>
            </a:r>
            <a:r>
              <a:rPr lang="en-US" sz="2800" dirty="0" err="1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coloured</a:t>
            </a:r>
            <a:r>
              <a:rPr lang="en-US" sz="2800" dirty="0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fluid present in the tissue spaces which is similar to the plasma of blood, from which it is derived.</a:t>
            </a:r>
          </a:p>
        </p:txBody>
      </p:sp>
    </p:spTree>
    <p:extLst>
      <p:ext uri="{BB962C8B-B14F-4D97-AF65-F5344CB8AC3E}">
        <p14:creationId xmlns:p14="http://schemas.microsoft.com/office/powerpoint/2010/main" val="144252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822CE-73BA-A73F-6C78-14BB7EEF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184" y="320305"/>
            <a:ext cx="2831615" cy="594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CONSTITUENTS</a:t>
            </a: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74376" y="1290919"/>
            <a:ext cx="6822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7437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996518" y="1290919"/>
            <a:ext cx="0" cy="49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63" y="1898976"/>
            <a:ext cx="1470466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Lymphatic capillaries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1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255" y="1898971"/>
            <a:ext cx="1452525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Lymphatic vessels</a:t>
            </a:r>
          </a:p>
        </p:txBody>
      </p:sp>
      <p:sp>
        <p:nvSpPr>
          <p:cNvPr id="22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042" y="1898971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Lymphatic ducts</a:t>
            </a:r>
          </a:p>
        </p:txBody>
      </p:sp>
      <p:sp>
        <p:nvSpPr>
          <p:cNvPr id="23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0713" y="1879495"/>
            <a:ext cx="1004047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Lymph nodes</a:t>
            </a:r>
          </a:p>
        </p:txBody>
      </p:sp>
      <p:sp>
        <p:nvSpPr>
          <p:cNvPr id="25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77" y="3889135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Thoracic ducts</a:t>
            </a:r>
          </a:p>
        </p:txBody>
      </p:sp>
      <p:sp>
        <p:nvSpPr>
          <p:cNvPr id="26" name="Text Box 81">
            <a:extLst>
              <a:ext uri="{FF2B5EF4-FFF2-40B4-BE49-F238E27FC236}">
                <a16:creationId xmlns:a16="http://schemas.microsoft.com/office/drawing/2014/main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889135"/>
            <a:ext cx="1891804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Rt. Lymphatic ducts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733130" y="3458829"/>
            <a:ext cx="35859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830800" y="3454347"/>
            <a:ext cx="35858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755659" y="3440900"/>
            <a:ext cx="3084104" cy="1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01753" y="2777516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49589" y="779930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2610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01753" y="1286435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92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78C40-5973-9251-E9ED-E7D9F1BE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0" y="259976"/>
            <a:ext cx="8255263" cy="659802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en-US" sz="41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CAPILLARIES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41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A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rise from the tissue spaces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ine, hair-like vessels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G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ather up excess fluid from the tissue-spaces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hese minute capillaries join together to form lymphatic vessels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en-US" sz="41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hin-walled similar to veins, but finer &amp; more numerous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ound in most tissues except </a:t>
            </a:r>
            <a:r>
              <a:rPr lang="en-US" sz="360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cns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rovided with valves to prevent back-flow of lymph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 through one or more lymph-nodes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516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LYMPHATIC</a:t>
            </a:r>
            <a:r>
              <a:rPr lang="en-US" sz="28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DUCTS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60613"/>
            <a:ext cx="7888070" cy="531635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Similar in structure to lymphatic vessels, but bigger in size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Two in number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Collect lymph from the entire body and return it to the blood circulation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168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LYMPHATIC</a:t>
            </a:r>
            <a:r>
              <a:rPr lang="en-US" sz="28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DUCTS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004053"/>
            <a:ext cx="7888070" cy="5737406"/>
          </a:xfrm>
        </p:spPr>
        <p:txBody>
          <a:bodyPr>
            <a:normAutofit fontScale="62500" lnSpcReduction="20000"/>
          </a:bodyPr>
          <a:lstStyle/>
          <a:p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(I) </a:t>
            </a:r>
            <a:r>
              <a:rPr lang="en-US" sz="51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THORACIC DUCT</a:t>
            </a:r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51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Begins in the cistern chili (sac-like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atructure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in the lymphatic pathway, situated on the 1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&amp; 2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nd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lumbar vertebra, to the right of the abdominal aorta)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Largest lymphatic vessel in the body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Contains several non-returning valves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Approximately 40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cms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in length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Extends from the lower border of the 12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thoracic vertebral-body to the root of the neck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Drains the entire lymph from the lower limb, pelvic cavity, abdominal cavity, left side of chest, left side of head, left side of neck &amp; left arm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Opens into the left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46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AC726-89B9-3DDD-91F4-30524E59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652007"/>
            <a:ext cx="7888070" cy="576167"/>
          </a:xfrm>
        </p:spPr>
        <p:txBody>
          <a:bodyPr>
            <a:normAutofit fontScale="90000"/>
          </a:bodyPr>
          <a:lstStyle/>
          <a:p>
            <a:b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b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(II) </a:t>
            </a:r>
            <a:r>
              <a:rPr lang="en-US" sz="3600" b="1" u="sng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RIGHT LYMPHATIC DUCT</a:t>
            </a: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26" y="1550915"/>
            <a:ext cx="7888070" cy="4580943"/>
          </a:xfrm>
        </p:spPr>
        <p:txBody>
          <a:bodyPr>
            <a:normAutofit fontScale="475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About 1 cm long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Lies at the root of the neck on the right side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Receives all the lymph which is drained from the right side of head &amp; neck, right arm &amp; right side of chest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Opens into the right </a:t>
            </a:r>
            <a:r>
              <a:rPr lang="en-US" sz="700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3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475116"/>
            <a:ext cx="7888070" cy="597049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IV]  </a:t>
            </a:r>
            <a:r>
              <a:rPr lang="en-US" sz="128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NODES</a:t>
            </a:r>
            <a:r>
              <a:rPr lang="en-US" sz="72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SMALL BODIES VARYING FROM A SMALL PIN-HEAD SIZE TO AN ALMOND SIZE.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COVERED BY A CAPSULE OF CONNECTIVE TISSUE.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 BRINGING LYMPH INTO THE NODES ARE CALLED AFFERENT VESSELS.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AFFERENT VESSELS DIVIDE WITHIN THE NODE INTO SMALLER VESSELS &amp; DISCHARGE THE LYMPH.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AFTER FILTRATION, THE LYMPH IS AGAIN COLLECTED INTO FRESH VESSELS CALLED AS EFFERENT VESSELS.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EFFERENT VESSELS ULTIMATELY DRAIN INTO THE LYMPHATIC DUCTS AFTER POSSIBLY PASSING THROUGH MORE LYMPH-NODES.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6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625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821</Words>
  <Application>Microsoft Office PowerPoint</Application>
  <PresentationFormat>Custom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Black</vt:lpstr>
      <vt:lpstr>Bookman Old Style</vt:lpstr>
      <vt:lpstr>Calibri</vt:lpstr>
      <vt:lpstr>Calibri Light</vt:lpstr>
      <vt:lpstr>Monotype Sorts</vt:lpstr>
      <vt:lpstr>Symbol</vt:lpstr>
      <vt:lpstr>Times New Roman</vt:lpstr>
      <vt:lpstr>Wingdings</vt:lpstr>
      <vt:lpstr>Office Theme</vt:lpstr>
      <vt:lpstr>LYMPHATIC SYSTEM</vt:lpstr>
      <vt:lpstr>  OBJECTIVES  </vt:lpstr>
      <vt:lpstr>  LYMPHATIC SYSTEM  </vt:lpstr>
      <vt:lpstr>CONSTITUENTS</vt:lpstr>
      <vt:lpstr>PowerPoint Presentation</vt:lpstr>
      <vt:lpstr>  III]  LYMPHATIC DUCTS: </vt:lpstr>
      <vt:lpstr>  III]  LYMPHATIC DUCTS: </vt:lpstr>
      <vt:lpstr>  (II) RIGHT LYMPHATIC DUCT – </vt:lpstr>
      <vt:lpstr>PowerPoint Presentation</vt:lpstr>
      <vt:lpstr>FUNCTIONS-</vt:lpstr>
      <vt:lpstr>CIRCULATION OF LYMPH</vt:lpstr>
      <vt:lpstr>FUNCTIONS OF THE LYMPHATIC SYSTEM</vt:lpstr>
      <vt:lpstr>SPLEEN</vt:lpstr>
      <vt:lpstr>SPLEEN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LYMPHATIC SYSTEM</dc:title>
  <dc:creator>MTI MTI</dc:creator>
  <cp:lastModifiedBy>MTI MTI</cp:lastModifiedBy>
  <cp:revision>18</cp:revision>
  <dcterms:created xsi:type="dcterms:W3CDTF">2022-07-14T05:43:14Z</dcterms:created>
  <dcterms:modified xsi:type="dcterms:W3CDTF">2025-12-18T12:40:55Z</dcterms:modified>
</cp:coreProperties>
</file>