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73" r:id="rId7"/>
    <p:sldId id="261" r:id="rId8"/>
    <p:sldId id="276"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B7C42-4C93-4597-84F7-3AA47930D911}" type="datetimeFigureOut">
              <a:rPr lang="en-IN" smtClean="0"/>
              <a:t>20-12-2025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2863F-3367-43A9-9A62-B57363D7A1E9}" type="slidenum">
              <a:rPr lang="en-IN" smtClean="0"/>
              <a:t>‹#›</a:t>
            </a:fld>
            <a:endParaRPr lang="en-IN"/>
          </a:p>
        </p:txBody>
      </p:sp>
    </p:spTree>
    <p:extLst>
      <p:ext uri="{BB962C8B-B14F-4D97-AF65-F5344CB8AC3E}">
        <p14:creationId xmlns:p14="http://schemas.microsoft.com/office/powerpoint/2010/main" val="285989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Introduce key objectives for practical ECG performance.</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Stress preparation before recording.</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Describe practical steps to visualize heartbeat.</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Outline the ECG recording process.</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Teach quality assurance steps.</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Ensure accurate recordkeeping.</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Offer quick problem-solving guide.</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Conclude ECG process professionally.</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Wrap up and prepare for ECG analysis modules.</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Explain the importance of precision in lead placement.</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Overview of 12-lead ECG system.</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Describe proper limb electrode placement.</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Demonstrate correct precordial lead placement.</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Clarify lead arrangement.</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Emphasize anatomical accuracy.</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Discuss troubleshooting techniques.</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Ensure signal stability.</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pic>
        <p:nvPicPr>
          <p:cNvPr id="9" name="Picture 8">
            <a:extLst>
              <a:ext uri="{FF2B5EF4-FFF2-40B4-BE49-F238E27FC236}">
                <a16:creationId xmlns:a16="http://schemas.microsoft.com/office/drawing/2014/main" xmlns="" id="{F8340A33-3730-06F1-FABA-DD71C5DF25C6}"/>
              </a:ext>
            </a:extLst>
          </p:cNvPr>
          <p:cNvPicPr>
            <a:picLocks noChangeAspect="1"/>
          </p:cNvPicPr>
          <p:nvPr userDrawn="1"/>
        </p:nvPicPr>
        <p:blipFill>
          <a:blip r:embed="rId13"/>
          <a:stretch>
            <a:fillRect/>
          </a:stretch>
        </p:blipFill>
        <p:spPr>
          <a:xfrm>
            <a:off x="7845454" y="0"/>
            <a:ext cx="1298546" cy="1143000"/>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i-IN" dirty="0"/>
              <a:t>लीड प्लेसमेंट, दिल की धड़कन का पता लगाना और ईसीजी करना</a:t>
            </a:r>
            <a:endParaRPr dirty="0"/>
          </a:p>
        </p:txBody>
      </p:sp>
      <p:sp>
        <p:nvSpPr>
          <p:cNvPr id="6" name="Title 1">
            <a:extLst>
              <a:ext uri="{FF2B5EF4-FFF2-40B4-BE49-F238E27FC236}">
                <a16:creationId xmlns:a16="http://schemas.microsoft.com/office/drawing/2014/main" xmlns="" id="{B83AC021-9F46-7610-832A-036AB41372FD}"/>
              </a:ext>
            </a:extLst>
          </p:cNvPr>
          <p:cNvSpPr>
            <a:spLocks noGrp="1"/>
          </p:cNvSpPr>
          <p:nvPr/>
        </p:nvSpPr>
        <p:spPr>
          <a:xfrm>
            <a:off x="2049318" y="838200"/>
            <a:ext cx="4343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002060"/>
                </a:solidFill>
                <a:latin typeface="Arial" pitchFamily="34" charset="0"/>
                <a:cs typeface="Arial" pitchFamily="34" charset="0"/>
              </a:rPr>
              <a:t>पाठ -7</a:t>
            </a:r>
            <a:endParaRPr lang="en-US" sz="4000" b="1" dirty="0">
              <a:solidFill>
                <a:srgbClr val="002060"/>
              </a:solidFill>
              <a:latin typeface="Arial" pitchFamily="34" charset="0"/>
              <a:cs typeface="Arial" pitchFamily="34" charset="0"/>
            </a:endParaRPr>
          </a:p>
        </p:txBody>
      </p:sp>
      <p:sp>
        <p:nvSpPr>
          <p:cNvPr id="4" name="Title 1"/>
          <p:cNvSpPr txBox="1">
            <a:spLocks/>
          </p:cNvSpPr>
          <p:nvPr/>
        </p:nvSpPr>
        <p:spPr>
          <a:xfrm>
            <a:off x="6535270" y="5593976"/>
            <a:ext cx="2133602"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l0m0fu0@,0,u0,e0</a:t>
            </a:r>
          </a:p>
          <a:p>
            <a:r>
              <a:rPr lang="en-US" sz="4000" b="1" dirty="0" err="1" smtClean="0">
                <a:solidFill>
                  <a:srgbClr val="002060"/>
                </a:solidFill>
                <a:latin typeface="Kruti Dev 011" pitchFamily="2" charset="0"/>
                <a:cs typeface="Arial" pitchFamily="34" charset="0"/>
              </a:rPr>
              <a:t>veunhi</a:t>
            </a:r>
            <a:r>
              <a:rPr lang="en-US" sz="4000" b="1" dirty="0" smtClean="0">
                <a:solidFill>
                  <a:srgbClr val="002060"/>
                </a:solidFill>
                <a:latin typeface="Kruti Dev 011" pitchFamily="2" charset="0"/>
                <a:cs typeface="Arial" pitchFamily="34" charset="0"/>
              </a:rPr>
              <a:t> </a:t>
            </a:r>
            <a:r>
              <a:rPr lang="en-US" sz="4000" b="1" dirty="0" err="1" smtClean="0">
                <a:solidFill>
                  <a:srgbClr val="002060"/>
                </a:solidFill>
                <a:latin typeface="Kruti Dev 011" pitchFamily="2" charset="0"/>
                <a:cs typeface="Arial" pitchFamily="34" charset="0"/>
              </a:rPr>
              <a:t>dkSj</a:t>
            </a:r>
            <a:endParaRPr lang="en-US" sz="4000" b="1" dirty="0">
              <a:solidFill>
                <a:srgbClr val="00206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सामान्य प्लेसमेंट त्रुटियाँ</a:t>
            </a:r>
            <a:endParaRPr dirty="0"/>
          </a:p>
        </p:txBody>
      </p:sp>
      <p:sp>
        <p:nvSpPr>
          <p:cNvPr id="3" name="Content Placeholder 2"/>
          <p:cNvSpPr>
            <a:spLocks noGrp="1"/>
          </p:cNvSpPr>
          <p:nvPr>
            <p:ph idx="1"/>
          </p:nvPr>
        </p:nvSpPr>
        <p:spPr/>
        <p:txBody>
          <a:bodyPr/>
          <a:lstStyle/>
          <a:p>
            <a:pPr marL="0" indent="0">
              <a:buNone/>
            </a:pPr>
            <a:r>
              <a:rPr dirty="0"/>
              <a:t>• </a:t>
            </a:r>
            <a:r>
              <a:rPr lang="hi-IN" dirty="0"/>
              <a:t>लीड उलट गया (उदाहरण के लिए, </a:t>
            </a:r>
            <a:r>
              <a:rPr lang="en-IN" dirty="0"/>
              <a:t>RA/LA </a:t>
            </a:r>
            <a:r>
              <a:rPr lang="hi-IN" dirty="0"/>
              <a:t>की अदला-बदली की गई)
• छाती में लीड की गलत दूरी
• कलाकृतियों का कारण बनने वाले ढीले इलेक्ट्रोड</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लीड कनेक्शन की जाँच करना</a:t>
            </a:r>
            <a:endParaRPr dirty="0"/>
          </a:p>
        </p:txBody>
      </p:sp>
      <p:sp>
        <p:nvSpPr>
          <p:cNvPr id="3" name="Content Placeholder 2"/>
          <p:cNvSpPr>
            <a:spLocks noGrp="1"/>
          </p:cNvSpPr>
          <p:nvPr>
            <p:ph idx="1"/>
          </p:nvPr>
        </p:nvSpPr>
        <p:spPr/>
        <p:txBody>
          <a:bodyPr/>
          <a:lstStyle/>
          <a:p>
            <a:pPr marL="0" indent="0">
              <a:buNone/>
            </a:pPr>
            <a:r>
              <a:rPr dirty="0"/>
              <a:t>• </a:t>
            </a:r>
            <a:r>
              <a:rPr lang="hi-IN" dirty="0"/>
              <a:t>सुरक्षित रूप से संलग्न सभी लीड की पुष्टि करें
• पुष्टि करें कि केबल मुड़े या फैले हुए नहीं हैं</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रिकॉर्ड करने की तैयारी</a:t>
            </a:r>
            <a:endParaRPr dirty="0"/>
          </a:p>
        </p:txBody>
      </p:sp>
      <p:sp>
        <p:nvSpPr>
          <p:cNvPr id="3" name="Content Placeholder 2"/>
          <p:cNvSpPr>
            <a:spLocks noGrp="1"/>
          </p:cNvSpPr>
          <p:nvPr>
            <p:ph idx="1"/>
          </p:nvPr>
        </p:nvSpPr>
        <p:spPr/>
        <p:txBody>
          <a:bodyPr/>
          <a:lstStyle/>
          <a:p>
            <a:pPr marL="0" indent="0">
              <a:buNone/>
            </a:pPr>
            <a:r>
              <a:rPr dirty="0"/>
              <a:t>• </a:t>
            </a:r>
            <a:r>
              <a:rPr lang="hi-IN" dirty="0"/>
              <a:t>अंशांकन और कागज की गति की पुष्टि करें
• सुनिश्चित करें कि रोगी आराम से और सामान्य रूप से सांस ले रहा है
• आंदोलन को कम से कम करें</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दिल की धड़कन ढूँढना</a:t>
            </a:r>
            <a:endParaRPr dirty="0"/>
          </a:p>
        </p:txBody>
      </p:sp>
      <p:sp>
        <p:nvSpPr>
          <p:cNvPr id="3" name="Content Placeholder 2"/>
          <p:cNvSpPr>
            <a:spLocks noGrp="1"/>
          </p:cNvSpPr>
          <p:nvPr>
            <p:ph idx="1"/>
          </p:nvPr>
        </p:nvSpPr>
        <p:spPr/>
        <p:txBody>
          <a:bodyPr/>
          <a:lstStyle/>
          <a:p>
            <a:pPr marL="0" indent="0">
              <a:buNone/>
            </a:pPr>
            <a:r>
              <a:rPr lang="hi-IN" dirty="0"/>
              <a:t>• स्पष्ट लय के लिए लीड </a:t>
            </a:r>
            <a:r>
              <a:rPr lang="en-IN" dirty="0"/>
              <a:t>II </a:t>
            </a:r>
            <a:r>
              <a:rPr lang="hi-IN" dirty="0"/>
              <a:t>का निरीक्षण करें
• क्यूआरएस जटिल दृश्यता की पुष्टि करें
• यदि आवश्यक हो तो लाभ या फ़िल्टर समायोजित करें</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ईसीजी रिकॉर्ड करना</a:t>
            </a:r>
            <a:endParaRPr dirty="0"/>
          </a:p>
        </p:txBody>
      </p:sp>
      <p:sp>
        <p:nvSpPr>
          <p:cNvPr id="3" name="Content Placeholder 2"/>
          <p:cNvSpPr>
            <a:spLocks noGrp="1"/>
          </p:cNvSpPr>
          <p:nvPr>
            <p:ph idx="1"/>
          </p:nvPr>
        </p:nvSpPr>
        <p:spPr/>
        <p:txBody>
          <a:bodyPr/>
          <a:lstStyle/>
          <a:p>
            <a:pPr marL="0" indent="0">
              <a:buNone/>
            </a:pPr>
            <a:r>
              <a:rPr dirty="0"/>
              <a:t>1. </a:t>
            </a:r>
            <a:r>
              <a:rPr lang="hi-IN" dirty="0"/>
              <a:t>प्रारंभ या रिकॉर्ड बटन दबाएँ
2. सभी 10 लीड के लिए 12 सेकंड का पता लगाना सुनिश्चित करें
3. कलाकृतियों के लिए वास्तविक समय तरंग का निरीक्षण करें
4. रिकॉर्डिंग बंद करें और प्रिंट करें या सहेजें</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ईसीजी गुणवत्ता की पुष्टि</a:t>
            </a:r>
            <a:endParaRPr dirty="0"/>
          </a:p>
        </p:txBody>
      </p:sp>
      <p:sp>
        <p:nvSpPr>
          <p:cNvPr id="3" name="Content Placeholder 2"/>
          <p:cNvSpPr>
            <a:spLocks noGrp="1"/>
          </p:cNvSpPr>
          <p:nvPr>
            <p:ph idx="1"/>
          </p:nvPr>
        </p:nvSpPr>
        <p:spPr/>
        <p:txBody>
          <a:bodyPr/>
          <a:lstStyle/>
          <a:p>
            <a:pPr marL="0" indent="0">
              <a:buNone/>
            </a:pPr>
            <a:r>
              <a:rPr dirty="0"/>
              <a:t>• </a:t>
            </a:r>
            <a:r>
              <a:rPr lang="hi-IN" dirty="0"/>
              <a:t>बेसलाइन स्थिर
• कोई मांसपेशी या विद्युत हस्तक्षेप नहीं
• लीड के पार लगातार तरंग</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लेबलिंग और दस्तावेज़ीकरण</a:t>
            </a:r>
            <a:endParaRPr dirty="0"/>
          </a:p>
        </p:txBody>
      </p:sp>
      <p:sp>
        <p:nvSpPr>
          <p:cNvPr id="3" name="Content Placeholder 2"/>
          <p:cNvSpPr>
            <a:spLocks noGrp="1"/>
          </p:cNvSpPr>
          <p:nvPr>
            <p:ph idx="1"/>
          </p:nvPr>
        </p:nvSpPr>
        <p:spPr/>
        <p:txBody>
          <a:bodyPr/>
          <a:lstStyle/>
          <a:p>
            <a:pPr marL="0" indent="0">
              <a:buNone/>
            </a:pPr>
            <a:r>
              <a:rPr dirty="0"/>
              <a:t>• </a:t>
            </a:r>
            <a:r>
              <a:rPr lang="hi-IN" dirty="0"/>
              <a:t>रोगी का नाम, तिथि, समय और तकनीशियन आद्याक्षर शामिल करें
• परीक्षण के दौरान किसी भी अवलोकन को रिकॉर्ड करें</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समस्या निवारण</a:t>
            </a:r>
            <a:endParaRPr dirty="0"/>
          </a:p>
        </p:txBody>
      </p:sp>
      <p:sp>
        <p:nvSpPr>
          <p:cNvPr id="3" name="Content Placeholder 2"/>
          <p:cNvSpPr>
            <a:spLocks noGrp="1"/>
          </p:cNvSpPr>
          <p:nvPr>
            <p:ph idx="1"/>
          </p:nvPr>
        </p:nvSpPr>
        <p:spPr/>
        <p:txBody>
          <a:bodyPr/>
          <a:lstStyle/>
          <a:p>
            <a:pPr marL="0" indent="0">
              <a:buNone/>
            </a:pPr>
            <a:r>
              <a:rPr dirty="0"/>
              <a:t>• </a:t>
            </a:r>
            <a:r>
              <a:rPr lang="hi-IN" dirty="0"/>
              <a:t>खराब संपर्क - साफ त्वचा, जेल फिर से लगाएं
• विद्युत शोर - ग्राउंडिंग की जाँच करें
• गति विरूपण साक्ष्य - रोगी को स्थिर रहने की याद दिलाएं</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प्रक्रिया के बाद</a:t>
            </a:r>
            <a:endParaRPr dirty="0"/>
          </a:p>
        </p:txBody>
      </p:sp>
      <p:sp>
        <p:nvSpPr>
          <p:cNvPr id="3" name="Content Placeholder 2"/>
          <p:cNvSpPr>
            <a:spLocks noGrp="1"/>
          </p:cNvSpPr>
          <p:nvPr>
            <p:ph idx="1"/>
          </p:nvPr>
        </p:nvSpPr>
        <p:spPr/>
        <p:txBody>
          <a:bodyPr/>
          <a:lstStyle/>
          <a:p>
            <a:pPr marL="0" indent="0">
              <a:buNone/>
            </a:pPr>
            <a:r>
              <a:rPr dirty="0"/>
              <a:t>• </a:t>
            </a:r>
            <a:r>
              <a:rPr lang="hi-IN" dirty="0"/>
              <a:t>इलेक्ट्रोड को धीरे से निकालें
• साफ त्वचा और उपकरण
• रोगी को धन्यवाद दें और अगले चरणों की व्याख्या करें</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सारांश</a:t>
            </a:r>
            <a:endParaRPr dirty="0"/>
          </a:p>
        </p:txBody>
      </p:sp>
      <p:sp>
        <p:nvSpPr>
          <p:cNvPr id="3" name="Content Placeholder 2"/>
          <p:cNvSpPr>
            <a:spLocks noGrp="1"/>
          </p:cNvSpPr>
          <p:nvPr>
            <p:ph idx="1"/>
          </p:nvPr>
        </p:nvSpPr>
        <p:spPr/>
        <p:txBody>
          <a:bodyPr/>
          <a:lstStyle/>
          <a:p>
            <a:pPr marL="0" indent="0">
              <a:buNone/>
            </a:pPr>
            <a:r>
              <a:rPr dirty="0"/>
              <a:t>• </a:t>
            </a:r>
            <a:r>
              <a:rPr lang="hi-IN" dirty="0"/>
              <a:t>सही लीड प्लेसमेंट और रोगी सहयोग महत्वपूर्ण हैं
• व्यवस्थित प्रक्रिया विश्वसनीय ईसीजी ट्रेसिंग सुनिश्चित करती है
• व्यावहारिक तकनीक को समझने से व्याख्या सटीकता में सुधार होता है</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सीखने के उद्देश्य</a:t>
            </a:r>
            <a:endParaRPr dirty="0"/>
          </a:p>
        </p:txBody>
      </p:sp>
      <p:sp>
        <p:nvSpPr>
          <p:cNvPr id="3" name="Content Placeholder 2"/>
          <p:cNvSpPr>
            <a:spLocks noGrp="1"/>
          </p:cNvSpPr>
          <p:nvPr>
            <p:ph idx="1"/>
          </p:nvPr>
        </p:nvSpPr>
        <p:spPr/>
        <p:txBody>
          <a:bodyPr>
            <a:normAutofit/>
          </a:bodyPr>
          <a:lstStyle/>
          <a:p>
            <a:r>
              <a:rPr lang="hi-IN" dirty="0"/>
              <a:t>इस मॉड्यूल के अंत तक, आप निम्न में सक्षम होंगे:
• सही इलेक्ट्रोड और लीड प्लेसमेंट की पहचान करें
• चेस्ट लीड के लिए स्थलों का पता लगाएं
• समझें कि स्पष्ट ईसीजी रिकॉर्डिंग कैसे प्राप्त करें
• ईसीजी प्रदर्शन के दौरान बुनियादी समस्या निवारण को पहचानें</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D97CD1-D9C1-0F58-620E-252A778DA5B9}"/>
              </a:ext>
            </a:extLst>
          </p:cNvPr>
          <p:cNvSpPr>
            <a:spLocks noGrp="1"/>
          </p:cNvSpPr>
          <p:nvPr>
            <p:ph idx="1"/>
          </p:nvPr>
        </p:nvSpPr>
        <p:spPr>
          <a:xfrm>
            <a:off x="533400" y="2857500"/>
            <a:ext cx="8229600" cy="3009900"/>
          </a:xfrm>
        </p:spPr>
        <p:txBody>
          <a:bodyPr>
            <a:normAutofit/>
          </a:bodyPr>
          <a:lstStyle/>
          <a:p>
            <a:pPr marL="0" indent="0" algn="ctr">
              <a:buNone/>
            </a:pPr>
            <a:r>
              <a:rPr lang="hi-IN" sz="8000" b="1" dirty="0">
                <a:solidFill>
                  <a:srgbClr val="FF0000"/>
                </a:solidFill>
              </a:rPr>
              <a:t>कोई भी प्रश्न</a:t>
            </a:r>
            <a:r>
              <a:rPr lang="en-IN" sz="8000" b="1" dirty="0">
                <a:solidFill>
                  <a:srgbClr val="FF0000"/>
                </a:solidFill>
              </a:rPr>
              <a:t>?</a:t>
            </a:r>
          </a:p>
          <a:p>
            <a:endParaRPr lang="en-IN"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388501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A8C1D0-F71D-B81A-2F16-9719A69417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DE717A-4AAE-EFE4-647E-F9C573391AB7}"/>
              </a:ext>
            </a:extLst>
          </p:cNvPr>
          <p:cNvSpPr>
            <a:spLocks noGrp="1"/>
          </p:cNvSpPr>
          <p:nvPr>
            <p:ph idx="1"/>
          </p:nvPr>
        </p:nvSpPr>
        <p:spPr>
          <a:xfrm>
            <a:off x="457200" y="609601"/>
            <a:ext cx="8229600" cy="3733800"/>
          </a:xfrm>
        </p:spPr>
        <p:txBody>
          <a:bodyPr>
            <a:normAutofit/>
          </a:bodyPr>
          <a:lstStyle/>
          <a:p>
            <a:pPr marL="0" indent="0">
              <a:buNone/>
            </a:pPr>
            <a:endParaRPr lang="en-IN" dirty="0"/>
          </a:p>
          <a:p>
            <a:endParaRPr lang="en-IN" dirty="0"/>
          </a:p>
          <a:p>
            <a:pPr marL="0" indent="0" algn="ctr">
              <a:buNone/>
            </a:pPr>
            <a:r>
              <a:rPr lang="hi-IN" sz="8000" b="1" dirty="0">
                <a:solidFill>
                  <a:srgbClr val="00B050"/>
                </a:solidFill>
              </a:rPr>
              <a:t>धन्यवाद</a:t>
            </a:r>
            <a:endParaRPr lang="en-IN" sz="8000" b="1" dirty="0">
              <a:solidFill>
                <a:srgbClr val="00B050"/>
              </a:solidFill>
            </a:endParaRPr>
          </a:p>
        </p:txBody>
      </p:sp>
    </p:spTree>
    <p:extLst>
      <p:ext uri="{BB962C8B-B14F-4D97-AF65-F5344CB8AC3E}">
        <p14:creationId xmlns:p14="http://schemas.microsoft.com/office/powerpoint/2010/main" val="386598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परिचय</a:t>
            </a:r>
            <a:endParaRPr dirty="0"/>
          </a:p>
        </p:txBody>
      </p:sp>
      <p:sp>
        <p:nvSpPr>
          <p:cNvPr id="3" name="Content Placeholder 2"/>
          <p:cNvSpPr>
            <a:spLocks noGrp="1"/>
          </p:cNvSpPr>
          <p:nvPr>
            <p:ph idx="1"/>
          </p:nvPr>
        </p:nvSpPr>
        <p:spPr/>
        <p:txBody>
          <a:bodyPr/>
          <a:lstStyle/>
          <a:p>
            <a:r>
              <a:rPr lang="hi-IN" dirty="0"/>
              <a:t>सटीक ईसीजी रिकॉर्डिंग और व्याख्या के लिए सही लीड प्लेसमेंट और तकनीक आवश्यक है।</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लीड के प्रकार</a:t>
            </a:r>
            <a:endParaRPr dirty="0"/>
          </a:p>
        </p:txBody>
      </p:sp>
      <p:sp>
        <p:nvSpPr>
          <p:cNvPr id="3" name="Content Placeholder 2"/>
          <p:cNvSpPr>
            <a:spLocks noGrp="1"/>
          </p:cNvSpPr>
          <p:nvPr>
            <p:ph idx="1"/>
          </p:nvPr>
        </p:nvSpPr>
        <p:spPr/>
        <p:txBody>
          <a:bodyPr/>
          <a:lstStyle/>
          <a:p>
            <a:pPr marL="0" indent="0">
              <a:buNone/>
            </a:pPr>
            <a:r>
              <a:rPr dirty="0"/>
              <a:t>• </a:t>
            </a:r>
            <a:r>
              <a:rPr lang="hi-IN" dirty="0"/>
              <a:t>अंग की ओर जाता है</a:t>
            </a:r>
            <a:r>
              <a:rPr dirty="0"/>
              <a:t>: I, II, III</a:t>
            </a:r>
          </a:p>
          <a:p>
            <a:pPr marL="0" indent="0">
              <a:buNone/>
            </a:pPr>
            <a:r>
              <a:rPr dirty="0"/>
              <a:t>• </a:t>
            </a:r>
            <a:r>
              <a:rPr lang="hi-IN" dirty="0"/>
              <a:t>संवर्धित लीड</a:t>
            </a:r>
            <a:r>
              <a:rPr dirty="0"/>
              <a:t>: </a:t>
            </a:r>
            <a:r>
              <a:rPr dirty="0" err="1"/>
              <a:t>aVR</a:t>
            </a:r>
            <a:r>
              <a:rPr dirty="0"/>
              <a:t>, </a:t>
            </a:r>
            <a:r>
              <a:rPr dirty="0" err="1"/>
              <a:t>aVL</a:t>
            </a:r>
            <a:r>
              <a:rPr dirty="0"/>
              <a:t>, </a:t>
            </a:r>
            <a:r>
              <a:rPr dirty="0" err="1"/>
              <a:t>aVF</a:t>
            </a:r>
            <a:endParaRPr dirty="0"/>
          </a:p>
          <a:p>
            <a:pPr marL="0" indent="0">
              <a:buNone/>
            </a:pPr>
            <a:r>
              <a:rPr dirty="0"/>
              <a:t>• </a:t>
            </a:r>
            <a:r>
              <a:rPr lang="hi-IN" dirty="0"/>
              <a:t>चेस्ट (प्रीकॉर्डियल) लीड</a:t>
            </a:r>
            <a:r>
              <a:rPr dirty="0"/>
              <a:t>: V1–V6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लिम्ब लीड प्लेसमेंट</a:t>
            </a:r>
            <a:endParaRPr dirty="0"/>
          </a:p>
        </p:txBody>
      </p:sp>
      <p:sp>
        <p:nvSpPr>
          <p:cNvPr id="3" name="Content Placeholder 2"/>
          <p:cNvSpPr>
            <a:spLocks noGrp="1"/>
          </p:cNvSpPr>
          <p:nvPr>
            <p:ph idx="1"/>
          </p:nvPr>
        </p:nvSpPr>
        <p:spPr/>
        <p:txBody>
          <a:bodyPr/>
          <a:lstStyle/>
          <a:p>
            <a:pPr marL="0" indent="0">
              <a:buNone/>
            </a:pPr>
            <a:r>
              <a:rPr dirty="0"/>
              <a:t>• </a:t>
            </a:r>
            <a:r>
              <a:rPr lang="hi-IN" dirty="0"/>
              <a:t>आरए - दाहिना हाथ: कंधे और कलाई के बीच कहीं भी
• एलए - बायां हाथ: बाईं ओर समान
• आरएल - दाहिना पैर: ग्राउंडिंग इलेक्ट्रोड
• एलएल - बायां पैर: संदर्भ इलेक्ट्रोड</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EBD0DDE-05C4-EBB9-078B-2D1A2EE4F58A}"/>
              </a:ext>
            </a:extLst>
          </p:cNvPr>
          <p:cNvPicPr>
            <a:picLocks noChangeAspect="1"/>
          </p:cNvPicPr>
          <p:nvPr/>
        </p:nvPicPr>
        <p:blipFill>
          <a:blip r:embed="rId2"/>
          <a:stretch>
            <a:fillRect/>
          </a:stretch>
        </p:blipFill>
        <p:spPr>
          <a:xfrm>
            <a:off x="1205345" y="1189435"/>
            <a:ext cx="6660573" cy="4479131"/>
          </a:xfrm>
          <a:prstGeom prst="rect">
            <a:avLst/>
          </a:prstGeom>
        </p:spPr>
      </p:pic>
    </p:spTree>
    <p:extLst>
      <p:ext uri="{BB962C8B-B14F-4D97-AF65-F5344CB8AC3E}">
        <p14:creationId xmlns:p14="http://schemas.microsoft.com/office/powerpoint/2010/main" val="380817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प्रीकॉर्डियल लीड प्लेसमेंट</a:t>
            </a:r>
            <a:endParaRPr dirty="0"/>
          </a:p>
        </p:txBody>
      </p:sp>
      <p:sp>
        <p:nvSpPr>
          <p:cNvPr id="3" name="Content Placeholder 2"/>
          <p:cNvSpPr>
            <a:spLocks noGrp="1"/>
          </p:cNvSpPr>
          <p:nvPr>
            <p:ph idx="1"/>
          </p:nvPr>
        </p:nvSpPr>
        <p:spPr/>
        <p:txBody>
          <a:bodyPr>
            <a:normAutofit/>
          </a:bodyPr>
          <a:lstStyle/>
          <a:p>
            <a:pPr marL="0" indent="0">
              <a:buNone/>
            </a:pPr>
            <a:r>
              <a:rPr sz="2800" dirty="0"/>
              <a:t>• </a:t>
            </a:r>
            <a:r>
              <a:rPr lang="en-IN" sz="2800" dirty="0"/>
              <a:t>V1 - </a:t>
            </a:r>
            <a:r>
              <a:rPr lang="hi-IN" sz="2800" dirty="0"/>
              <a:t>चौथा इंटरकोस्टल स्पेस, राइट स्टर्नल बॉर्डर
• </a:t>
            </a:r>
            <a:r>
              <a:rPr lang="en-IN" sz="2800" dirty="0"/>
              <a:t>V2 - </a:t>
            </a:r>
            <a:r>
              <a:rPr lang="hi-IN" sz="2800" dirty="0"/>
              <a:t>चौथा इंटरकोस्टल स्पेस, बाएं स्टर्नल बॉर्डर
• </a:t>
            </a:r>
            <a:r>
              <a:rPr lang="en-IN" sz="2800" dirty="0"/>
              <a:t>V3 - V2 </a:t>
            </a:r>
            <a:r>
              <a:rPr lang="hi-IN" sz="2800" dirty="0"/>
              <a:t>और </a:t>
            </a:r>
            <a:r>
              <a:rPr lang="en-IN" sz="2800" dirty="0"/>
              <a:t>V4 </a:t>
            </a:r>
            <a:r>
              <a:rPr lang="hi-IN" sz="2800" dirty="0"/>
              <a:t>के बीच
• </a:t>
            </a:r>
            <a:r>
              <a:rPr lang="en-IN" sz="2800" dirty="0"/>
              <a:t>V4 - 5 </a:t>
            </a:r>
            <a:r>
              <a:rPr lang="hi-IN" sz="2800" dirty="0"/>
              <a:t>वीं इंटरकोस्टल स्पेस, मिडक्लेविकुलर लाइन
• </a:t>
            </a:r>
            <a:r>
              <a:rPr lang="en-IN" sz="2800" dirty="0"/>
              <a:t>V5 - V4 </a:t>
            </a:r>
            <a:r>
              <a:rPr lang="hi-IN" sz="2800" dirty="0"/>
              <a:t>के साथ स्तर, पूर्वकाल एक्सिलरी लाइन
• </a:t>
            </a:r>
            <a:r>
              <a:rPr lang="en-IN" sz="2800" dirty="0"/>
              <a:t>V6 - V4 </a:t>
            </a:r>
            <a:r>
              <a:rPr lang="hi-IN" sz="2800" dirty="0"/>
              <a:t>के साथ स्तर, मध्य अक्षीय रेखा</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प्रीकॉर्डियल लीड प्लेसमेंट</a:t>
            </a:r>
            <a:endParaRPr dirty="0"/>
          </a:p>
        </p:txBody>
      </p:sp>
      <p:pic>
        <p:nvPicPr>
          <p:cNvPr id="4" name="Picture 3">
            <a:extLst>
              <a:ext uri="{FF2B5EF4-FFF2-40B4-BE49-F238E27FC236}">
                <a16:creationId xmlns:a16="http://schemas.microsoft.com/office/drawing/2014/main" xmlns="" id="{DB5449D9-EF47-3780-09E1-5E6F6E9C2455}"/>
              </a:ext>
            </a:extLst>
          </p:cNvPr>
          <p:cNvPicPr>
            <a:picLocks noChangeAspect="1"/>
          </p:cNvPicPr>
          <p:nvPr/>
        </p:nvPicPr>
        <p:blipFill>
          <a:blip r:embed="rId3"/>
          <a:stretch>
            <a:fillRect/>
          </a:stretch>
        </p:blipFill>
        <p:spPr>
          <a:xfrm>
            <a:off x="1099126" y="1302327"/>
            <a:ext cx="7130473" cy="47567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ऐतिहासिक पहचान</a:t>
            </a:r>
            <a:endParaRPr dirty="0"/>
          </a:p>
        </p:txBody>
      </p:sp>
      <p:sp>
        <p:nvSpPr>
          <p:cNvPr id="3" name="Content Placeholder 2"/>
          <p:cNvSpPr>
            <a:spLocks noGrp="1"/>
          </p:cNvSpPr>
          <p:nvPr>
            <p:ph idx="1"/>
          </p:nvPr>
        </p:nvSpPr>
        <p:spPr/>
        <p:txBody>
          <a:bodyPr/>
          <a:lstStyle/>
          <a:p>
            <a:pPr marL="0" indent="0">
              <a:buNone/>
            </a:pPr>
            <a:r>
              <a:rPr dirty="0"/>
              <a:t>• </a:t>
            </a:r>
            <a:r>
              <a:rPr lang="hi-IN" dirty="0"/>
              <a:t>इंटरकोस्टल रिक्त स्थान खोजने के लिए उरोस्थि, हंसली और पसलियों का उपयोग करें
• सटीकता के लिए स्थलों को धीरे से स्पर्श करें</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361</Words>
  <Application>Microsoft Office PowerPoint</Application>
  <PresentationFormat>On-screen Show (4:3)</PresentationFormat>
  <Paragraphs>63</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लीड प्लेसमेंट, दिल की धड़कन का पता लगाना और ईसीजी करना</vt:lpstr>
      <vt:lpstr>सीखने के उद्देश्य</vt:lpstr>
      <vt:lpstr>परिचय</vt:lpstr>
      <vt:lpstr>लीड के प्रकार</vt:lpstr>
      <vt:lpstr>लिम्ब लीड प्लेसमेंट</vt:lpstr>
      <vt:lpstr>PowerPoint Presentation</vt:lpstr>
      <vt:lpstr>प्रीकॉर्डियल लीड प्लेसमेंट</vt:lpstr>
      <vt:lpstr>प्रीकॉर्डियल लीड प्लेसमेंट</vt:lpstr>
      <vt:lpstr>ऐतिहासिक पहचान</vt:lpstr>
      <vt:lpstr>सामान्य प्लेसमेंट त्रुटियाँ</vt:lpstr>
      <vt:lpstr>लीड कनेक्शन की जाँच करना</vt:lpstr>
      <vt:lpstr>रिकॉर्ड करने की तैयारी</vt:lpstr>
      <vt:lpstr>दिल की धड़कन ढूँढना</vt:lpstr>
      <vt:lpstr>ईसीजी रिकॉर्ड करना</vt:lpstr>
      <vt:lpstr>ईसीजी गुणवत्ता की पुष्टि</vt:lpstr>
      <vt:lpstr>लेबलिंग और दस्तावेज़ीकरण</vt:lpstr>
      <vt:lpstr>समस्या निवारण</vt:lpstr>
      <vt:lpstr>प्रक्रिया के बाद</vt:lpstr>
      <vt:lpstr>सारांश</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लीड प्लेसमेंट, दिल की धड़कन का पता लगाना और ईसीजी करना</dc:title>
  <dc:subject/>
  <dc:creator/>
  <cp:keywords/>
  <dc:description>generated using python-pptx</dc:description>
  <cp:lastModifiedBy>NDRF MEDICAL</cp:lastModifiedBy>
  <cp:revision>9</cp:revision>
  <dcterms:created xsi:type="dcterms:W3CDTF">2013-01-27T09:14:16Z</dcterms:created>
  <dcterms:modified xsi:type="dcterms:W3CDTF">2025-12-20T06:26:18Z</dcterms:modified>
  <cp:category/>
</cp:coreProperties>
</file>