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0"/>
  </p:notesMasterIdLst>
  <p:sldIdLst>
    <p:sldId id="256" r:id="rId2"/>
    <p:sldId id="257" r:id="rId3"/>
    <p:sldId id="342" r:id="rId4"/>
    <p:sldId id="288" r:id="rId5"/>
    <p:sldId id="289" r:id="rId6"/>
    <p:sldId id="290" r:id="rId7"/>
    <p:sldId id="291" r:id="rId8"/>
    <p:sldId id="292" r:id="rId9"/>
    <p:sldId id="293" r:id="rId10"/>
    <p:sldId id="294" r:id="rId11"/>
    <p:sldId id="295" r:id="rId12"/>
    <p:sldId id="296" r:id="rId13"/>
    <p:sldId id="297" r:id="rId14"/>
    <p:sldId id="298" r:id="rId15"/>
    <p:sldId id="299" r:id="rId16"/>
    <p:sldId id="300" r:id="rId17"/>
    <p:sldId id="301" r:id="rId18"/>
    <p:sldId id="302" r:id="rId19"/>
    <p:sldId id="303" r:id="rId20"/>
    <p:sldId id="304" r:id="rId21"/>
    <p:sldId id="305" r:id="rId22"/>
    <p:sldId id="306" r:id="rId23"/>
    <p:sldId id="307" r:id="rId24"/>
    <p:sldId id="308" r:id="rId25"/>
    <p:sldId id="309" r:id="rId26"/>
    <p:sldId id="310" r:id="rId27"/>
    <p:sldId id="311" r:id="rId28"/>
    <p:sldId id="312" r:id="rId29"/>
    <p:sldId id="313" r:id="rId30"/>
    <p:sldId id="314" r:id="rId31"/>
    <p:sldId id="315" r:id="rId32"/>
    <p:sldId id="316" r:id="rId33"/>
    <p:sldId id="317" r:id="rId34"/>
    <p:sldId id="318" r:id="rId35"/>
    <p:sldId id="319" r:id="rId36"/>
    <p:sldId id="320" r:id="rId37"/>
    <p:sldId id="321" r:id="rId38"/>
    <p:sldId id="322" r:id="rId39"/>
    <p:sldId id="323" r:id="rId40"/>
    <p:sldId id="324" r:id="rId41"/>
    <p:sldId id="325" r:id="rId42"/>
    <p:sldId id="326" r:id="rId43"/>
    <p:sldId id="327" r:id="rId44"/>
    <p:sldId id="328" r:id="rId45"/>
    <p:sldId id="329" r:id="rId46"/>
    <p:sldId id="330" r:id="rId47"/>
    <p:sldId id="331" r:id="rId48"/>
    <p:sldId id="332" r:id="rId49"/>
    <p:sldId id="333" r:id="rId50"/>
    <p:sldId id="334" r:id="rId51"/>
    <p:sldId id="335" r:id="rId52"/>
    <p:sldId id="336" r:id="rId53"/>
    <p:sldId id="337" r:id="rId54"/>
    <p:sldId id="338" r:id="rId55"/>
    <p:sldId id="339" r:id="rId56"/>
    <p:sldId id="340" r:id="rId57"/>
    <p:sldId id="270" r:id="rId58"/>
    <p:sldId id="271" r:id="rId5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1529" autoAdjust="0"/>
  </p:normalViewPr>
  <p:slideViewPr>
    <p:cSldViewPr snapToGrid="0" showGuides="1">
      <p:cViewPr varScale="1">
        <p:scale>
          <a:sx n="102" d="100"/>
          <a:sy n="102" d="100"/>
        </p:scale>
        <p:origin x="-1800" y="-90"/>
      </p:cViewPr>
      <p:guideLst>
        <p:guide orient="horz" pos="2160"/>
        <p:guide pos="384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156266-5F37-49F1-9D18-D1FD0169652F}" type="datetimeFigureOut">
              <a:rPr lang="en-US" smtClean="0"/>
              <a:t>12/19/2025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E8A6B7-74A2-495F-BE3F-E41B71967D40}" type="slidenum">
              <a:rPr lang="en-US" smtClean="0"/>
              <a:t>‹#›</a:t>
            </a:fld>
            <a:endParaRPr lang="en-US"/>
          </a:p>
        </p:txBody>
      </p:sp>
    </p:spTree>
    <p:extLst>
      <p:ext uri="{BB962C8B-B14F-4D97-AF65-F5344CB8AC3E}">
        <p14:creationId xmlns:p14="http://schemas.microsoft.com/office/powerpoint/2010/main" val="979371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E8A6B7-74A2-495F-BE3F-E41B71967D40}" type="slidenum">
              <a:rPr lang="en-US" smtClean="0"/>
              <a:t>34</a:t>
            </a:fld>
            <a:endParaRPr lang="en-US"/>
          </a:p>
        </p:txBody>
      </p:sp>
    </p:spTree>
    <p:extLst>
      <p:ext uri="{BB962C8B-B14F-4D97-AF65-F5344CB8AC3E}">
        <p14:creationId xmlns:p14="http://schemas.microsoft.com/office/powerpoint/2010/main" val="22883106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F1F32DC-78EF-6F89-890E-1774635A593A}"/>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 xmlns:a16="http://schemas.microsoft.com/office/drawing/2014/main" id="{79F456D0-7DC2-EEA6-AF82-4E8BB64D0416}"/>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 xmlns:a16="http://schemas.microsoft.com/office/drawing/2014/main" id="{941A90A8-4A43-714A-F516-AE57283A1B8E}"/>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 xmlns:a16="http://schemas.microsoft.com/office/drawing/2014/main" id="{B2EFE12A-5760-4D6D-D196-F6AF64BC2E3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21D32F4C-431C-7DC6-D1CB-4F099DDE926E}"/>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581078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338B723-515E-FBC9-C8D2-75CFC0779A05}"/>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 xmlns:a16="http://schemas.microsoft.com/office/drawing/2014/main" id="{92318903-03F5-1A23-0577-A865216FB4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562CB3C2-4033-F8E5-9CD4-7B2088CC7A13}"/>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 xmlns:a16="http://schemas.microsoft.com/office/drawing/2014/main" id="{4F7B8239-D212-6A09-1A53-42453E7EC0B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8A1E2C94-EF37-2E00-A13D-8F2196C65310}"/>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244720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0388525E-867B-0DF9-1735-C6CF0A3F8628}"/>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 xmlns:a16="http://schemas.microsoft.com/office/drawing/2014/main" id="{7075213C-C5EB-D0B9-3059-E899FF43311F}"/>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A049DB99-8070-EB6D-3A8A-7AAB39710EE0}"/>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 xmlns:a16="http://schemas.microsoft.com/office/drawing/2014/main" id="{4F338A05-D108-9C3F-888D-38ED76401E4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126DF89B-BD6F-1185-6304-CA3DF49AE35C}"/>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318191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9064B92-47C5-B934-E095-F0BFB431C60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0C346068-5D2E-2E79-3A51-51870F3468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E7D32243-CD93-74FD-8A28-AB1620724349}"/>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 xmlns:a16="http://schemas.microsoft.com/office/drawing/2014/main" id="{9E70C56A-3437-6301-9CF2-DA0A1DF0D03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D74C592E-7AB2-D5CE-AE43-133B5215F029}"/>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4118817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0AAC51D-5E3E-4242-70B1-E406A26150BC}"/>
              </a:ext>
            </a:extLst>
          </p:cNvPr>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 xmlns:a16="http://schemas.microsoft.com/office/drawing/2014/main" id="{0E510062-BF07-DDD5-DC3C-E2543E0C075D}"/>
              </a:ext>
            </a:extLst>
          </p:cNvPr>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46A557D3-1D43-1B42-E1DA-4B16B6C0CB57}"/>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 xmlns:a16="http://schemas.microsoft.com/office/drawing/2014/main" id="{B3BDF7F8-11BF-F518-1ECA-CFCC72D3782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 xmlns:a16="http://schemas.microsoft.com/office/drawing/2014/main" id="{9EBBB26B-9CBE-DEE8-9635-63A9B919556F}"/>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2946247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765F2BC-FE66-7581-B0C9-61C03420A4A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8E5810D2-3436-959E-0949-824B7F400200}"/>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 xmlns:a16="http://schemas.microsoft.com/office/drawing/2014/main" id="{B46D05AF-AED2-EDCC-48DB-7991749C2D2A}"/>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 xmlns:a16="http://schemas.microsoft.com/office/drawing/2014/main" id="{16AA6699-2F00-8323-1422-694B0EC93F3F}"/>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6" name="Footer Placeholder 5">
            <a:extLst>
              <a:ext uri="{FF2B5EF4-FFF2-40B4-BE49-F238E27FC236}">
                <a16:creationId xmlns="" xmlns:a16="http://schemas.microsoft.com/office/drawing/2014/main" id="{363B12D0-E51F-5DBC-829F-686958E61C4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 xmlns:a16="http://schemas.microsoft.com/office/drawing/2014/main" id="{E3FAF7FB-2605-DF69-5CC5-198399EA40BC}"/>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2549005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DFB2CE8-33D4-600A-6ADC-D48E39AA3E67}"/>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 xmlns:a16="http://schemas.microsoft.com/office/drawing/2014/main" id="{B56F75AF-7AB1-43A7-C33E-C9BE8A25EBDD}"/>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D183A215-C160-46A5-AA12-0903DCE0006E}"/>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 xmlns:a16="http://schemas.microsoft.com/office/drawing/2014/main" id="{BD9D20A8-0670-50C3-7466-07BB0533F8E2}"/>
              </a:ext>
            </a:extLst>
          </p:cNvPr>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522B7416-9764-B183-5AE3-35240179F709}"/>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 xmlns:a16="http://schemas.microsoft.com/office/drawing/2014/main" id="{BA2AF9E3-5A75-847C-8CF4-40776A5C72A9}"/>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8" name="Footer Placeholder 7">
            <a:extLst>
              <a:ext uri="{FF2B5EF4-FFF2-40B4-BE49-F238E27FC236}">
                <a16:creationId xmlns="" xmlns:a16="http://schemas.microsoft.com/office/drawing/2014/main" id="{CA38FE1E-B9B7-A1A5-BF55-C634B7FC24B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 xmlns:a16="http://schemas.microsoft.com/office/drawing/2014/main" id="{4DB435A1-621B-AF1A-8DED-A4A2F77D3F06}"/>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1562459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A4BCA5D-3E00-BFD0-F47E-1FA15DD60F8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 xmlns:a16="http://schemas.microsoft.com/office/drawing/2014/main" id="{CECACC9A-3801-0687-0425-DF7E0278F889}"/>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4" name="Footer Placeholder 3">
            <a:extLst>
              <a:ext uri="{FF2B5EF4-FFF2-40B4-BE49-F238E27FC236}">
                <a16:creationId xmlns="" xmlns:a16="http://schemas.microsoft.com/office/drawing/2014/main" id="{A801B686-6596-941B-E7DF-9BD9B076639C}"/>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 xmlns:a16="http://schemas.microsoft.com/office/drawing/2014/main" id="{E6D4BD8D-D590-205E-158B-C976259D2CC7}"/>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2001738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0679C6E3-6241-35DE-C842-21522F77F797}"/>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3" name="Footer Placeholder 2">
            <a:extLst>
              <a:ext uri="{FF2B5EF4-FFF2-40B4-BE49-F238E27FC236}">
                <a16:creationId xmlns="" xmlns:a16="http://schemas.microsoft.com/office/drawing/2014/main" id="{11529E65-84A6-F055-E277-E5D5DC887CB7}"/>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 xmlns:a16="http://schemas.microsoft.com/office/drawing/2014/main" id="{C97EEEF8-0D8A-880F-0B4C-D7CDD63C3AEE}"/>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2594636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6046EBD-FD0A-B709-4D06-ACC82693DF31}"/>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 xmlns:a16="http://schemas.microsoft.com/office/drawing/2014/main" id="{23D7A5A7-37C9-AA19-D1B4-6D43C54045BA}"/>
              </a:ext>
            </a:extLst>
          </p:cNvPr>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 xmlns:a16="http://schemas.microsoft.com/office/drawing/2014/main" id="{9AA6CAFD-F918-8238-FFC2-C05F379493AA}"/>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81865AB7-AC5A-221F-8CCF-94CE4F172013}"/>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6" name="Footer Placeholder 5">
            <a:extLst>
              <a:ext uri="{FF2B5EF4-FFF2-40B4-BE49-F238E27FC236}">
                <a16:creationId xmlns="" xmlns:a16="http://schemas.microsoft.com/office/drawing/2014/main" id="{686D789C-1605-24BD-59B3-3E800C584B7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 xmlns:a16="http://schemas.microsoft.com/office/drawing/2014/main" id="{F240C299-B64C-D01F-3489-147D13AC135F}"/>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236293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D90100A-598F-D6A9-9663-6826566055B8}"/>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 xmlns:a16="http://schemas.microsoft.com/office/drawing/2014/main" id="{49CA4243-1640-F5D8-9F00-6B7F972A4CD7}"/>
              </a:ext>
            </a:extLst>
          </p:cNvPr>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 xmlns:a16="http://schemas.microsoft.com/office/drawing/2014/main" id="{574E34FB-5F7F-BFBB-2775-EFC0F0DFB13A}"/>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79E41357-4F12-756B-41DF-0593C94E2049}"/>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6" name="Footer Placeholder 5">
            <a:extLst>
              <a:ext uri="{FF2B5EF4-FFF2-40B4-BE49-F238E27FC236}">
                <a16:creationId xmlns="" xmlns:a16="http://schemas.microsoft.com/office/drawing/2014/main" id="{A4C65DAF-7FAE-12C7-3344-6757CBF9A26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 xmlns:a16="http://schemas.microsoft.com/office/drawing/2014/main" id="{F14665D3-4958-CA57-5CDF-F75535EABF0C}"/>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511442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80B906C3-B4E2-B729-BCA0-8B48FA67E08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 xmlns:a16="http://schemas.microsoft.com/office/drawing/2014/main" id="{3EC4568B-D9F3-1A0F-AE14-5834DF7F75CA}"/>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 xmlns:a16="http://schemas.microsoft.com/office/drawing/2014/main" id="{8C41DF8B-F2CB-6DFC-1A99-F1F99388CDFA}"/>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0B5803-3133-4667-9C08-8D72DE508ACC}" type="datetimeFigureOut">
              <a:rPr lang="en-IN" smtClean="0"/>
              <a:t>19-12-2025</a:t>
            </a:fld>
            <a:endParaRPr lang="en-IN"/>
          </a:p>
        </p:txBody>
      </p:sp>
      <p:sp>
        <p:nvSpPr>
          <p:cNvPr id="5" name="Footer Placeholder 4">
            <a:extLst>
              <a:ext uri="{FF2B5EF4-FFF2-40B4-BE49-F238E27FC236}">
                <a16:creationId xmlns="" xmlns:a16="http://schemas.microsoft.com/office/drawing/2014/main" id="{40AA93D3-E2B9-E089-0EAD-C97DBD84C4E6}"/>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 xmlns:a16="http://schemas.microsoft.com/office/drawing/2014/main" id="{8315D012-9C91-5EC0-3286-7F1FC16AE9B1}"/>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C0EF4E-012C-4193-8078-D043872B0D4C}" type="slidenum">
              <a:rPr lang="en-IN" smtClean="0"/>
              <a:t>‹#›</a:t>
            </a:fld>
            <a:endParaRPr lang="en-IN"/>
          </a:p>
        </p:txBody>
      </p:sp>
      <p:pic>
        <p:nvPicPr>
          <p:cNvPr id="8" name="Picture 7">
            <a:extLst>
              <a:ext uri="{FF2B5EF4-FFF2-40B4-BE49-F238E27FC236}">
                <a16:creationId xmlns="" xmlns:a16="http://schemas.microsoft.com/office/drawing/2014/main" id="{5A23E28F-17F0-047A-EFE1-618753685040}"/>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991675" y="0"/>
            <a:ext cx="1152325" cy="1014294"/>
          </a:xfrm>
          <a:prstGeom prst="rect">
            <a:avLst/>
          </a:prstGeom>
        </p:spPr>
      </p:pic>
    </p:spTree>
    <p:extLst>
      <p:ext uri="{BB962C8B-B14F-4D97-AF65-F5344CB8AC3E}">
        <p14:creationId xmlns:p14="http://schemas.microsoft.com/office/powerpoint/2010/main" val="37779456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D759213-6627-2700-1A0C-B25AA2F104D5}"/>
              </a:ext>
            </a:extLst>
          </p:cNvPr>
          <p:cNvSpPr>
            <a:spLocks noGrp="1"/>
          </p:cNvSpPr>
          <p:nvPr>
            <p:ph type="ctrTitle"/>
          </p:nvPr>
        </p:nvSpPr>
        <p:spPr>
          <a:xfrm>
            <a:off x="1238250" y="2713038"/>
            <a:ext cx="6858000" cy="2387600"/>
          </a:xfrm>
        </p:spPr>
        <p:txBody>
          <a:bodyPr>
            <a:noAutofit/>
          </a:bodyPr>
          <a:lstStyle/>
          <a:p>
            <a:r>
              <a:rPr lang="hi-IN" sz="9600" dirty="0"/>
              <a:t>जैव-रसायन विज्ञान</a:t>
            </a:r>
            <a:endParaRPr lang="en-IN" sz="9600" dirty="0"/>
          </a:p>
        </p:txBody>
      </p:sp>
      <p:sp>
        <p:nvSpPr>
          <p:cNvPr id="3" name="Title 1">
            <a:extLst>
              <a:ext uri="{FF2B5EF4-FFF2-40B4-BE49-F238E27FC236}">
                <a16:creationId xmlns="" xmlns:a16="http://schemas.microsoft.com/office/drawing/2014/main" id="{70E3080B-89D9-7184-158E-FE24B00186B9}"/>
              </a:ext>
            </a:extLst>
          </p:cNvPr>
          <p:cNvSpPr>
            <a:spLocks noGrp="1"/>
          </p:cNvSpPr>
          <p:nvPr/>
        </p:nvSpPr>
        <p:spPr>
          <a:xfrm>
            <a:off x="2286000" y="1038225"/>
            <a:ext cx="4343400" cy="762000"/>
          </a:xfrm>
          <a:prstGeom prst="rect">
            <a:avLst/>
          </a:prstGeom>
        </p:spPr>
        <p:txBody>
          <a:bodyPr vert="horz" lIns="91440" tIns="45720" rIns="91440" bIns="45720" rtlCol="0" anchor="ctr">
            <a:normAutofit/>
          </a:bodyPr>
          <a:lstStyle/>
          <a:p>
            <a:pPr algn="ctr">
              <a:lnSpc>
                <a:spcPct val="107000"/>
              </a:lnSpc>
              <a:spcAft>
                <a:spcPts val="800"/>
              </a:spcAft>
              <a:buNone/>
            </a:pPr>
            <a:r>
              <a:rPr lang="hi-IN" sz="4000"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पाठ -7</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p:cNvSpPr txBox="1">
            <a:spLocks/>
          </p:cNvSpPr>
          <p:nvPr/>
        </p:nvSpPr>
        <p:spPr>
          <a:xfrm>
            <a:off x="6923314" y="5567265"/>
            <a:ext cx="1811695"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ftrsanz</a:t>
            </a:r>
            <a:r>
              <a:rPr lang="en-US" sz="4000" b="1" dirty="0" smtClean="0">
                <a:solidFill>
                  <a:srgbClr val="002060"/>
                </a:solidFill>
                <a:latin typeface="Kruti Dev 011" pitchFamily="2" charset="0"/>
                <a:cs typeface="Arial" pitchFamily="34" charset="0"/>
              </a:rPr>
              <a:t> flag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2937722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D9CD91B0-33B3-0782-ADD2-B8A42769E103}"/>
              </a:ext>
            </a:extLst>
          </p:cNvPr>
          <p:cNvSpPr txBox="1"/>
          <p:nvPr/>
        </p:nvSpPr>
        <p:spPr>
          <a:xfrm>
            <a:off x="114300" y="0"/>
            <a:ext cx="8934450" cy="6793719"/>
          </a:xfrm>
          <a:prstGeom prst="rect">
            <a:avLst/>
          </a:prstGeom>
          <a:noFill/>
        </p:spPr>
        <p:txBody>
          <a:bodyPr wrap="square">
            <a:spAutoFit/>
          </a:bodyPr>
          <a:lstStyle/>
          <a:p>
            <a:pPr algn="just">
              <a:lnSpc>
                <a:spcPct val="150000"/>
              </a:lnSpc>
              <a:spcAft>
                <a:spcPts val="800"/>
              </a:spcAft>
            </a:pPr>
            <a:r>
              <a:rPr lang="hi-IN" sz="3600" b="1" dirty="0">
                <a:latin typeface="Times New Roman" panose="02020603050405020304" pitchFamily="18" charset="0"/>
                <a:ea typeface="Times New Roman" panose="02020603050405020304" pitchFamily="18" charset="0"/>
                <a:cs typeface="TimesNewRoman,Bold"/>
              </a:rPr>
              <a:t>अनुमान के तरीके</a:t>
            </a:r>
            <a:endParaRPr lang="en-IN" sz="3600" b="1" dirty="0">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1600" b="1" dirty="0">
                <a:latin typeface="Times New Roman" panose="02020603050405020304" pitchFamily="18" charset="0"/>
                <a:ea typeface="Times New Roman" panose="02020603050405020304" pitchFamily="18" charset="0"/>
                <a:cs typeface="TimesNewRoman"/>
              </a:rPr>
              <a:t>1. एंजाइमेटिक: - रक्त में केवल ग्लूकोज को मापें।</a:t>
            </a:r>
            <a:endParaRPr lang="en-IN" sz="1600" b="1" dirty="0">
              <a:latin typeface="Times New Roman" panose="02020603050405020304" pitchFamily="18" charset="0"/>
              <a:ea typeface="Times New Roman" panose="02020603050405020304" pitchFamily="18" charset="0"/>
              <a:cs typeface="TimesNewRoman"/>
            </a:endParaRPr>
          </a:p>
          <a:p>
            <a:pPr algn="just">
              <a:lnSpc>
                <a:spcPct val="150000"/>
              </a:lnSpc>
              <a:spcAft>
                <a:spcPts val="800"/>
              </a:spcAft>
            </a:pPr>
            <a:r>
              <a:rPr lang="hi-IN" sz="3200" b="1" dirty="0">
                <a:latin typeface="Times New Roman" panose="02020603050405020304" pitchFamily="18" charset="0"/>
                <a:ea typeface="Times New Roman" panose="02020603050405020304" pitchFamily="18" charset="0"/>
                <a:cs typeface="TimesNewRoman,Bold"/>
              </a:rPr>
              <a:t>ग्लूकोज ऑक्सीडेज विधि</a:t>
            </a:r>
            <a:endParaRPr lang="en-IN" sz="3200" b="1" dirty="0">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2800" dirty="0">
                <a:latin typeface="Times New Roman" panose="02020603050405020304" pitchFamily="18" charset="0"/>
                <a:ea typeface="Times New Roman" panose="02020603050405020304" pitchFamily="18" charset="0"/>
                <a:cs typeface="TimesNewRoman"/>
              </a:rPr>
              <a:t>ग्लूकोज ऑक्सीडेज ग्लूकोज के ग्लूकोनिक एसिड और हाइड्रोजन पेरोक्साइड के ऑक्सीकरण को उत्प्रेरित करता है। यह </a:t>
            </a:r>
            <a:r>
              <a:rPr lang="en-US" sz="2800" dirty="0">
                <a:latin typeface="Times New Roman" panose="02020603050405020304" pitchFamily="18" charset="0"/>
                <a:ea typeface="Times New Roman" panose="02020603050405020304" pitchFamily="18" charset="0"/>
                <a:cs typeface="TimesNewRoman"/>
              </a:rPr>
              <a:t>H2 O2 </a:t>
            </a:r>
            <a:r>
              <a:rPr lang="hi-IN" sz="2800" dirty="0">
                <a:latin typeface="Times New Roman" panose="02020603050405020304" pitchFamily="18" charset="0"/>
                <a:ea typeface="Times New Roman" panose="02020603050405020304" pitchFamily="18" charset="0"/>
                <a:cs typeface="TimesNewRoman"/>
              </a:rPr>
              <a:t>एक ऑक्सीजन स्वीकर्ता की उपस्थिति में एक पेरोक्सीडेज द्वारा पानी और ऑक्सीजन में टूट जाता है जो स्वयं एक रंगीन यौगिक में परिवर्तित हो जाता है, जिसकी मात्रा को कैलोरीमेट्रिक रूप से मापा जा सकता है। इस पद्धति का उपयोग विभिन्न ऑटोएनालाइजर में किया जाता है।</a:t>
            </a:r>
            <a:endParaRPr lang="en-US"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941671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8F47C2D4-6E0D-5765-2CA9-DE525558BB40}"/>
              </a:ext>
            </a:extLst>
          </p:cNvPr>
          <p:cNvSpPr txBox="1"/>
          <p:nvPr/>
        </p:nvSpPr>
        <p:spPr>
          <a:xfrm>
            <a:off x="161924" y="0"/>
            <a:ext cx="8848725" cy="2351734"/>
          </a:xfrm>
          <a:prstGeom prst="rect">
            <a:avLst/>
          </a:prstGeom>
          <a:noFill/>
        </p:spPr>
        <p:txBody>
          <a:bodyPr wrap="square">
            <a:spAutoFit/>
          </a:bodyPr>
          <a:lstStyle/>
          <a:p>
            <a:pPr algn="ctr">
              <a:lnSpc>
                <a:spcPct val="150000"/>
              </a:lnSpc>
              <a:spcAft>
                <a:spcPts val="800"/>
              </a:spcAft>
            </a:pPr>
            <a:r>
              <a:rPr lang="hi-IN" sz="3200" b="1" dirty="0">
                <a:latin typeface="Times New Roman" panose="02020603050405020304" pitchFamily="18" charset="0"/>
                <a:ea typeface="Times New Roman" panose="02020603050405020304" pitchFamily="18" charset="0"/>
                <a:cs typeface="TimesNewRoman,Bold"/>
              </a:rPr>
              <a:t>प्रक्रिया</a:t>
            </a:r>
            <a:endParaRPr lang="en-IN" sz="3200" b="1" dirty="0">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2000" dirty="0">
                <a:latin typeface="Times New Roman" panose="02020603050405020304" pitchFamily="18" charset="0"/>
                <a:ea typeface="Times New Roman" panose="02020603050405020304" pitchFamily="18" charset="0"/>
                <a:cs typeface="TimesNewRoman"/>
              </a:rPr>
              <a:t>चार टेस्ट ट्यूब लें और परीक्षण के लिए टी के रूप में लेबल करें, ग्लूकोज पैरामीटर के अंशांकन के लिए मानक के लिए एस 1, परीक्षण के रूप में चलाने के लिए एस 2 को ज्ञात मूल्य और रिक्त के लिए बी लें।</a:t>
            </a:r>
            <a:r>
              <a:rPr lang="en-US" sz="2400" dirty="0">
                <a:effectLst/>
                <a:latin typeface="Times New Roman" panose="02020603050405020304" pitchFamily="18" charset="0"/>
                <a:ea typeface="Times New Roman" panose="02020603050405020304" pitchFamily="18" charset="0"/>
                <a:cs typeface="TimesNewRoman"/>
              </a:rPr>
              <a:t> </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graphicFrame>
        <p:nvGraphicFramePr>
          <p:cNvPr id="6" name="Table 5">
            <a:extLst>
              <a:ext uri="{FF2B5EF4-FFF2-40B4-BE49-F238E27FC236}">
                <a16:creationId xmlns="" xmlns:a16="http://schemas.microsoft.com/office/drawing/2014/main" id="{43F26B02-5F0E-17C1-75BB-6AB6C9FEE5BE}"/>
              </a:ext>
            </a:extLst>
          </p:cNvPr>
          <p:cNvGraphicFramePr>
            <a:graphicFrameLocks noGrp="1"/>
          </p:cNvGraphicFramePr>
          <p:nvPr>
            <p:extLst>
              <p:ext uri="{D42A27DB-BD31-4B8C-83A1-F6EECF244321}">
                <p14:modId xmlns:p14="http://schemas.microsoft.com/office/powerpoint/2010/main" val="725169153"/>
              </p:ext>
            </p:extLst>
          </p:nvPr>
        </p:nvGraphicFramePr>
        <p:xfrm>
          <a:off x="2855495" y="1870912"/>
          <a:ext cx="4921669" cy="4613427"/>
        </p:xfrm>
        <a:graphic>
          <a:graphicData uri="http://schemas.openxmlformats.org/drawingml/2006/table">
            <a:tbl>
              <a:tblPr firstRow="1" firstCol="1" lastRow="1" lastCol="1" bandRow="1" bandCol="1">
                <a:tableStyleId>{5C22544A-7EE6-4342-B048-85BDC9FD1C3A}</a:tableStyleId>
              </a:tblPr>
              <a:tblGrid>
                <a:gridCol w="1272431">
                  <a:extLst>
                    <a:ext uri="{9D8B030D-6E8A-4147-A177-3AD203B41FA5}">
                      <a16:colId xmlns="" xmlns:a16="http://schemas.microsoft.com/office/drawing/2014/main" val="1754004067"/>
                    </a:ext>
                  </a:extLst>
                </a:gridCol>
                <a:gridCol w="696236">
                  <a:extLst>
                    <a:ext uri="{9D8B030D-6E8A-4147-A177-3AD203B41FA5}">
                      <a16:colId xmlns="" xmlns:a16="http://schemas.microsoft.com/office/drawing/2014/main" val="4246128153"/>
                    </a:ext>
                  </a:extLst>
                </a:gridCol>
                <a:gridCol w="984334">
                  <a:extLst>
                    <a:ext uri="{9D8B030D-6E8A-4147-A177-3AD203B41FA5}">
                      <a16:colId xmlns="" xmlns:a16="http://schemas.microsoft.com/office/drawing/2014/main" val="1513384222"/>
                    </a:ext>
                  </a:extLst>
                </a:gridCol>
                <a:gridCol w="984334">
                  <a:extLst>
                    <a:ext uri="{9D8B030D-6E8A-4147-A177-3AD203B41FA5}">
                      <a16:colId xmlns="" xmlns:a16="http://schemas.microsoft.com/office/drawing/2014/main" val="4097113814"/>
                    </a:ext>
                  </a:extLst>
                </a:gridCol>
                <a:gridCol w="984334">
                  <a:extLst>
                    <a:ext uri="{9D8B030D-6E8A-4147-A177-3AD203B41FA5}">
                      <a16:colId xmlns="" xmlns:a16="http://schemas.microsoft.com/office/drawing/2014/main" val="3366439127"/>
                    </a:ext>
                  </a:extLst>
                </a:gridCol>
              </a:tblGrid>
              <a:tr h="1043952">
                <a:tc>
                  <a:txBody>
                    <a:bodyPr/>
                    <a:lstStyle/>
                    <a:p>
                      <a:pPr marL="0" marR="0" algn="ctr">
                        <a:lnSpc>
                          <a:spcPct val="150000"/>
                        </a:lnSpc>
                        <a:spcAft>
                          <a:spcPts val="800"/>
                        </a:spcAft>
                        <a:buNone/>
                      </a:pPr>
                      <a:r>
                        <a:rPr lang="en-US" sz="2400" dirty="0">
                          <a:effectLst/>
                        </a:rPr>
                        <a:t>Solution(ml)</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T</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S1</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S2</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B</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4073268408"/>
                  </a:ext>
                </a:extLst>
              </a:tr>
              <a:tr h="742474">
                <a:tc>
                  <a:txBody>
                    <a:bodyPr/>
                    <a:lstStyle/>
                    <a:p>
                      <a:pPr marL="0" marR="0" algn="ctr">
                        <a:lnSpc>
                          <a:spcPct val="150000"/>
                        </a:lnSpc>
                        <a:spcAft>
                          <a:spcPts val="800"/>
                        </a:spcAft>
                        <a:buNone/>
                      </a:pPr>
                      <a:r>
                        <a:rPr lang="en-US" sz="2400" dirty="0">
                          <a:effectLst/>
                        </a:rPr>
                        <a:t>Reagent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dirty="0">
                          <a:effectLst/>
                        </a:rPr>
                        <a:t>1.0</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1.0</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1.0</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1.0</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2829182344"/>
                  </a:ext>
                </a:extLst>
              </a:tr>
              <a:tr h="1043952">
                <a:tc>
                  <a:txBody>
                    <a:bodyPr/>
                    <a:lstStyle/>
                    <a:p>
                      <a:pPr marL="0" marR="0" algn="ctr">
                        <a:lnSpc>
                          <a:spcPct val="150000"/>
                        </a:lnSpc>
                        <a:spcAft>
                          <a:spcPts val="800"/>
                        </a:spcAft>
                        <a:buNone/>
                      </a:pPr>
                      <a:r>
                        <a:rPr lang="en-US" sz="2400" dirty="0">
                          <a:effectLst/>
                        </a:rPr>
                        <a:t>Std. Glucose</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dirty="0">
                          <a:effectLst/>
                        </a:rPr>
                        <a:t>0.01</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0.01</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3039410632"/>
                  </a:ext>
                </a:extLst>
              </a:tr>
              <a:tr h="742474">
                <a:tc>
                  <a:txBody>
                    <a:bodyPr/>
                    <a:lstStyle/>
                    <a:p>
                      <a:pPr marL="0" marR="0" algn="ctr">
                        <a:lnSpc>
                          <a:spcPct val="150000"/>
                        </a:lnSpc>
                        <a:spcAft>
                          <a:spcPts val="800"/>
                        </a:spcAft>
                        <a:buNone/>
                      </a:pPr>
                      <a:r>
                        <a:rPr lang="en-US" sz="2400" dirty="0">
                          <a:effectLst/>
                        </a:rPr>
                        <a:t>Flor. Plasma</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0.01</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5543408"/>
                  </a:ext>
                </a:extLst>
              </a:tr>
              <a:tr h="742474">
                <a:tc>
                  <a:txBody>
                    <a:bodyPr/>
                    <a:lstStyle/>
                    <a:p>
                      <a:pPr marL="0" marR="0" algn="ctr">
                        <a:lnSpc>
                          <a:spcPct val="150000"/>
                        </a:lnSpc>
                        <a:spcAft>
                          <a:spcPts val="800"/>
                        </a:spcAft>
                        <a:buNone/>
                      </a:pPr>
                      <a:r>
                        <a:rPr lang="en-US" sz="2400" dirty="0">
                          <a:effectLst/>
                        </a:rPr>
                        <a:t>D/W</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dirty="0">
                          <a:effectLst/>
                        </a:rPr>
                        <a: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dirty="0">
                          <a:effectLst/>
                        </a:rPr>
                        <a: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dirty="0">
                          <a:effectLst/>
                        </a:rPr>
                        <a: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dirty="0">
                          <a:effectLst/>
                        </a:rPr>
                        <a:t>0.01</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3477391794"/>
                  </a:ext>
                </a:extLst>
              </a:tr>
            </a:tbl>
          </a:graphicData>
        </a:graphic>
      </p:graphicFrame>
    </p:spTree>
    <p:extLst>
      <p:ext uri="{BB962C8B-B14F-4D97-AF65-F5344CB8AC3E}">
        <p14:creationId xmlns:p14="http://schemas.microsoft.com/office/powerpoint/2010/main" val="16659970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258DC062-F04D-3795-7F96-36F97FBCFAC3}"/>
              </a:ext>
            </a:extLst>
          </p:cNvPr>
          <p:cNvSpPr txBox="1"/>
          <p:nvPr/>
        </p:nvSpPr>
        <p:spPr>
          <a:xfrm>
            <a:off x="561974" y="128337"/>
            <a:ext cx="7429501" cy="5173852"/>
          </a:xfrm>
          <a:prstGeom prst="rect">
            <a:avLst/>
          </a:prstGeom>
          <a:noFill/>
        </p:spPr>
        <p:txBody>
          <a:bodyPr wrap="square">
            <a:spAutoFit/>
          </a:bodyPr>
          <a:lstStyle/>
          <a:p>
            <a:pPr algn="just">
              <a:lnSpc>
                <a:spcPct val="150000"/>
              </a:lnSpc>
              <a:spcAft>
                <a:spcPts val="800"/>
              </a:spcAft>
            </a:pPr>
            <a:r>
              <a:rPr lang="hi-IN" sz="3200" dirty="0">
                <a:latin typeface="Times New Roman" panose="02020603050405020304" pitchFamily="18" charset="0"/>
                <a:ea typeface="Times New Roman" panose="02020603050405020304" pitchFamily="18" charset="0"/>
                <a:cs typeface="TimesNewRoman"/>
              </a:rPr>
              <a:t>अच्छी तरह मिलाएं और इनक्यूबेटर या पानी के स्नान में 37</a:t>
            </a:r>
            <a:r>
              <a:rPr lang="en-US" sz="3200" dirty="0">
                <a:latin typeface="Times New Roman" panose="02020603050405020304" pitchFamily="18" charset="0"/>
                <a:ea typeface="Times New Roman" panose="02020603050405020304" pitchFamily="18" charset="0"/>
                <a:cs typeface="TimesNewRoman"/>
              </a:rPr>
              <a:t>ºC </a:t>
            </a:r>
            <a:r>
              <a:rPr lang="hi-IN" sz="3200" dirty="0">
                <a:latin typeface="Times New Roman" panose="02020603050405020304" pitchFamily="18" charset="0"/>
                <a:ea typeface="Times New Roman" panose="02020603050405020304" pitchFamily="18" charset="0"/>
                <a:cs typeface="TimesNewRoman"/>
              </a:rPr>
              <a:t>पर 15 मिनट के लिए इनक्यूबेट करें। शून्य सेटिंग के लिए 15 मिनट एस्पिरेट ट्यूब लेबल बी, अंशांकन के लिए एस्पिरेट ट्यूब एस 1 और एक कारक लें, इसे बचाएं और एस्पिरेट ट्यूब एस 2 ज्ञात मूल्य फिर रोगी ग्लूकोज मूल्य के लिए टी।</a:t>
            </a:r>
            <a:r>
              <a:rPr lang="en-US" sz="1800" b="1" dirty="0">
                <a:effectLst/>
                <a:latin typeface="Times New Roman" panose="02020603050405020304" pitchFamily="18" charset="0"/>
                <a:ea typeface="Times New Roman" panose="02020603050405020304" pitchFamily="18" charset="0"/>
                <a:cs typeface="TimesNewRoman,Bold"/>
              </a:rPr>
              <a:t> </a:t>
            </a:r>
            <a:endParaRPr lang="en-US" sz="16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854589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9721DDD8-359A-8EB0-5046-7AD25F4538F6}"/>
              </a:ext>
            </a:extLst>
          </p:cNvPr>
          <p:cNvSpPr txBox="1"/>
          <p:nvPr/>
        </p:nvSpPr>
        <p:spPr>
          <a:xfrm>
            <a:off x="0" y="0"/>
            <a:ext cx="8686800" cy="6794296"/>
          </a:xfrm>
          <a:prstGeom prst="rect">
            <a:avLst/>
          </a:prstGeom>
          <a:noFill/>
        </p:spPr>
        <p:txBody>
          <a:bodyPr wrap="square">
            <a:spAutoFit/>
          </a:bodyPr>
          <a:lstStyle/>
          <a:p>
            <a:pPr algn="just">
              <a:lnSpc>
                <a:spcPct val="150000"/>
              </a:lnSpc>
              <a:spcAft>
                <a:spcPts val="800"/>
              </a:spcAft>
            </a:pPr>
            <a:r>
              <a:rPr lang="hi-IN" sz="3600" b="1" dirty="0">
                <a:solidFill>
                  <a:srgbClr val="FF0000"/>
                </a:solidFill>
                <a:latin typeface="Times New Roman" panose="02020603050405020304" pitchFamily="18" charset="0"/>
                <a:ea typeface="Times New Roman" panose="02020603050405020304" pitchFamily="18" charset="0"/>
                <a:cs typeface="TimesNewRoman,Bold"/>
              </a:rPr>
              <a:t>ग्लूकोज सहिष्णुता परीक्षण</a:t>
            </a:r>
            <a:endParaRPr lang="en-IN" sz="3600" b="1" dirty="0">
              <a:solidFill>
                <a:srgbClr val="FF0000"/>
              </a:solidFill>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3200" b="1" dirty="0">
                <a:latin typeface="Times New Roman" panose="02020603050405020304" pitchFamily="18" charset="0"/>
                <a:ea typeface="Times New Roman" panose="02020603050405020304" pitchFamily="18" charset="0"/>
                <a:cs typeface="TimesNewRoman,Bold"/>
              </a:rPr>
              <a:t>वस्तु:- ग्लूकोज सहिष्णुता का अनुमान लगाने के लिए</a:t>
            </a:r>
            <a:r>
              <a:rPr lang="en-US" sz="2800" dirty="0">
                <a:effectLst/>
                <a:latin typeface="Times New Roman" panose="02020603050405020304" pitchFamily="18" charset="0"/>
                <a:ea typeface="Times New Roman" panose="02020603050405020304" pitchFamily="18" charset="0"/>
                <a:cs typeface="TimesNewRoman"/>
              </a:rPr>
              <a:t>.</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4000" b="1" dirty="0">
                <a:latin typeface="Times New Roman" panose="02020603050405020304" pitchFamily="18" charset="0"/>
                <a:ea typeface="Times New Roman" panose="02020603050405020304" pitchFamily="18" charset="0"/>
                <a:cs typeface="TimesNewRoman,Bold"/>
              </a:rPr>
              <a:t>परिचय</a:t>
            </a:r>
            <a:endParaRPr lang="en-IN" sz="4000" b="1" dirty="0">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2800" dirty="0">
                <a:latin typeface="Times New Roman" panose="02020603050405020304" pitchFamily="18" charset="0"/>
                <a:ea typeface="Times New Roman" panose="02020603050405020304" pitchFamily="18" charset="0"/>
                <a:cs typeface="TimesNewRoman"/>
              </a:rPr>
              <a:t>ग्लूकोज सहिष्णुता को ग्लूकोज के अतिरिक्त भार को सहन करने के लिए शरीर की क्षमता के रूप में परिभाषित किया गया है। आम तौर पर रक्त शर्करा का स्तर अपेक्षाकृत स्थिर रहता है, उपवास 63-100 मिलीग्राम% होता है जो 2 घंटे के भीतर सामान्य हो जाता है। डीएम के लिए निश्चित नैदानिक परीक्षण जीटीटी है।</a:t>
            </a:r>
            <a:endParaRPr lang="en-US"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3539285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0E39AFB1-82D9-8500-0A93-10D6BFD6C9F5}"/>
              </a:ext>
            </a:extLst>
          </p:cNvPr>
          <p:cNvSpPr txBox="1"/>
          <p:nvPr/>
        </p:nvSpPr>
        <p:spPr>
          <a:xfrm>
            <a:off x="85724" y="0"/>
            <a:ext cx="7858125" cy="7060202"/>
          </a:xfrm>
          <a:prstGeom prst="rect">
            <a:avLst/>
          </a:prstGeom>
          <a:noFill/>
        </p:spPr>
        <p:txBody>
          <a:bodyPr wrap="square">
            <a:spAutoFit/>
          </a:bodyPr>
          <a:lstStyle/>
          <a:p>
            <a:pPr algn="ctr">
              <a:lnSpc>
                <a:spcPct val="150000"/>
              </a:lnSpc>
              <a:spcAft>
                <a:spcPts val="800"/>
              </a:spcAft>
            </a:pPr>
            <a:r>
              <a:rPr lang="hi-IN" sz="3600" b="1" dirty="0">
                <a:solidFill>
                  <a:srgbClr val="FF0000"/>
                </a:solidFill>
                <a:latin typeface="Times New Roman" panose="02020603050405020304" pitchFamily="18" charset="0"/>
                <a:ea typeface="Times New Roman" panose="02020603050405020304" pitchFamily="18" charset="0"/>
                <a:cs typeface="TimesNewRoman,Bold"/>
              </a:rPr>
              <a:t>मौखिक जीटी टी: प्रक्रिया</a:t>
            </a:r>
            <a:r>
              <a:rPr lang="en-US" sz="3200" dirty="0">
                <a:solidFill>
                  <a:srgbClr val="FF0000"/>
                </a:solidFill>
                <a:effectLst/>
                <a:latin typeface="Times New Roman" panose="02020603050405020304" pitchFamily="18" charset="0"/>
                <a:ea typeface="Times New Roman" panose="02020603050405020304" pitchFamily="18" charset="0"/>
                <a:cs typeface="TimesNewRoman"/>
              </a:rPr>
              <a:t>: </a:t>
            </a:r>
          </a:p>
          <a:p>
            <a:pPr algn="just">
              <a:lnSpc>
                <a:spcPct val="150000"/>
              </a:lnSpc>
              <a:spcAft>
                <a:spcPts val="800"/>
              </a:spcAft>
            </a:pPr>
            <a:r>
              <a:rPr lang="hi-IN" sz="2300" dirty="0">
                <a:latin typeface="Times New Roman" panose="02020603050405020304" pitchFamily="18" charset="0"/>
                <a:ea typeface="Times New Roman" panose="02020603050405020304" pitchFamily="18" charset="0"/>
                <a:cs typeface="TimesNewRoman"/>
              </a:rPr>
              <a:t>रात भर के उपवास के बाद 12-16 घंटे का उपवास किया जाता है। उपवास रक्त का नमूना लिया जाता है। फिर 250-300 मिलीलीटर पानी में घोलकर 75 ग्राम ग्लूकोज मौखिक रूप से दिया जाता है। रक्त के नमूने 2-3 घंटे के लिए 30 मिनट के अंतराल पर एकत्र किए जाते हैं, लेकिन डब्ल्यूएचओ के मानदंडों के अनुसार परिणाम की व्याख्या के लिए 2 घंटे का नमूना सबसे महत्वपूर्ण है। इसी मूत्र के नमूने भी एकत्र किए जा सकते हैं और बेनेडिक्ट्स गुणात्मक परीक्षण द्वारा परीक्षण की गई चीनी को कम करने की उपस्थिति भी एकत्र की जा सकती है। प्रत्येक नमूने में रक्त शर्करा का अनुमान राजा और असतूर विधि द्वारा लगाया जाता है। समय और रक्त शर्करा की एकाग्रता के बीच एक वक्र प्लॉट किया जाता है।</a:t>
            </a:r>
            <a:endParaRPr lang="en-US" sz="23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5562656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A11B1A91-A68F-6032-4E64-12B085905622}"/>
              </a:ext>
            </a:extLst>
          </p:cNvPr>
          <p:cNvSpPr txBox="1"/>
          <p:nvPr/>
        </p:nvSpPr>
        <p:spPr>
          <a:xfrm>
            <a:off x="0" y="67122"/>
            <a:ext cx="9144000" cy="6075830"/>
          </a:xfrm>
          <a:prstGeom prst="rect">
            <a:avLst/>
          </a:prstGeom>
          <a:noFill/>
        </p:spPr>
        <p:txBody>
          <a:bodyPr wrap="square">
            <a:spAutoFit/>
          </a:bodyPr>
          <a:lstStyle/>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NewRoman,Bold"/>
              </a:rPr>
              <a:t>सावधानियों</a:t>
            </a:r>
            <a:r>
              <a:rPr lang="en-US" sz="2800" b="1" dirty="0">
                <a:effectLst/>
                <a:latin typeface="Times New Roman" panose="02020603050405020304" pitchFamily="18" charset="0"/>
                <a:ea typeface="Times New Roman" panose="02020603050405020304" pitchFamily="18" charset="0"/>
                <a:cs typeface="TimesNewRoman,Bold"/>
              </a:rPr>
              <a: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2400" dirty="0">
                <a:effectLst/>
                <a:latin typeface="Times New Roman" panose="02020603050405020304" pitchFamily="18" charset="0"/>
                <a:ea typeface="Times New Roman" panose="02020603050405020304" pitchFamily="18" charset="0"/>
                <a:cs typeface="TimesNewRoman"/>
              </a:rPr>
              <a:t>1) </a:t>
            </a:r>
            <a:r>
              <a:rPr lang="hi-IN" sz="2400" dirty="0">
                <a:latin typeface="Times New Roman" panose="02020603050405020304" pitchFamily="18" charset="0"/>
                <a:ea typeface="Times New Roman" panose="02020603050405020304" pitchFamily="18" charset="0"/>
                <a:cs typeface="TimesNewRoman"/>
              </a:rPr>
              <a:t>रोगी को कम से कम पिछले 3 दिनों तक प्रति दिन 300 ग्राम कार्बोहाइड्रेट का आहार लेना चाहिए।
2) उपवास 10 घंटे से कम नहीं होना चाहिए। और 16 घंटे से अधिक नहीं। रात के खाने के बाद केवल पानी की अनुमति है।
3) रोगी को ऐसे ड्रैग नहीं लेने चाहिए जो कार्बोहाइड्रेट चयापचय को प्रभावित करते हों।
4) परीक्षण के दौरान रोगी की गतिविधि सामान्य (हल्के से मध्यम) होनी चाहिए और उसे धूम्रपान से दूर रहना चाहिए। रोगी को मानसिक रूप से आराम करना चाहिए।</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4253440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7F34B8C0-599A-A667-0BE2-4C7ECC79C743}"/>
              </a:ext>
            </a:extLst>
          </p:cNvPr>
          <p:cNvSpPr txBox="1"/>
          <p:nvPr/>
        </p:nvSpPr>
        <p:spPr>
          <a:xfrm>
            <a:off x="0" y="15826"/>
            <a:ext cx="9144000" cy="6680290"/>
          </a:xfrm>
          <a:prstGeom prst="rect">
            <a:avLst/>
          </a:prstGeom>
          <a:noFill/>
        </p:spPr>
        <p:txBody>
          <a:bodyPr wrap="square">
            <a:spAutoFit/>
          </a:bodyPr>
          <a:lstStyle/>
          <a:p>
            <a:pPr algn="just">
              <a:lnSpc>
                <a:spcPct val="150000"/>
              </a:lnSpc>
              <a:spcAft>
                <a:spcPts val="800"/>
              </a:spcAft>
            </a:pPr>
            <a:r>
              <a:rPr lang="en-US" sz="2800" b="1" dirty="0">
                <a:latin typeface="Times New Roman" panose="02020603050405020304" pitchFamily="18" charset="0"/>
                <a:ea typeface="Times New Roman" panose="02020603050405020304" pitchFamily="18" charset="0"/>
                <a:cs typeface="TimesNewRoman,Bold"/>
              </a:rPr>
              <a:t>GTT </a:t>
            </a:r>
            <a:r>
              <a:rPr lang="hi-IN" sz="2800" b="1" dirty="0">
                <a:latin typeface="Times New Roman" panose="02020603050405020304" pitchFamily="18" charset="0"/>
                <a:ea typeface="Times New Roman" panose="02020603050405020304" pitchFamily="18" charset="0"/>
                <a:cs typeface="TimesNewRoman,Bold"/>
              </a:rPr>
              <a:t>को प्रभावित करने वाले कारक</a:t>
            </a:r>
            <a:r>
              <a:rPr lang="en-US" sz="2800" b="1" dirty="0">
                <a:effectLst/>
                <a:latin typeface="Times New Roman" panose="02020603050405020304" pitchFamily="18" charset="0"/>
                <a:ea typeface="Times New Roman" panose="02020603050405020304" pitchFamily="18" charset="0"/>
                <a:cs typeface="TimesNewRoman,Bold"/>
              </a:rPr>
              <a: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2400" dirty="0">
                <a:effectLst/>
                <a:latin typeface="Times New Roman" panose="02020603050405020304" pitchFamily="18" charset="0"/>
                <a:ea typeface="Times New Roman" panose="02020603050405020304" pitchFamily="18" charset="0"/>
                <a:cs typeface="TimesNewRoman"/>
              </a:rPr>
              <a:t>1) </a:t>
            </a:r>
            <a:r>
              <a:rPr lang="hi-IN" sz="2000" dirty="0">
                <a:latin typeface="Times New Roman" panose="02020603050405020304" pitchFamily="18" charset="0"/>
                <a:ea typeface="Times New Roman" panose="02020603050405020304" pitchFamily="18" charset="0"/>
                <a:cs typeface="TimesNewRoman"/>
              </a:rPr>
              <a:t>उच्च वसा वाले आहार का भुखमरी/अंतर्ग्रहण।
2) व्यायाम।
3) गर्भावस्था-सहिष्णुता कम हो जाती है।
4) बीमारी-तनाव सहनशीलता में कमी का कारण बनता है, इसलिए रोगी को सर्जरी, जलन या बच्चे के जन्म से उबरने से पहले परीक्षण करने से 2 सप्ताह पहले अनुमति दी जानी चाहिए।
5) उम्र के साथ शारीरिक रूप से सहनशीलता में कमी।
6) अंतःस्रावी विकार।
7) ड्रग्स-कुछ दवाओं को परीक्षण से पहले वापस ले लिया जाना चाहिए जैसे-मौखिक गर्भ निरोधक, थियाजाइड मूत्रवर्धक, इंसुलिन, मौखिक हाइपोग्लियन माइक एजेंट, सैलिसिलेट्स आदि।
8) जिगर की बीमारियां।</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1894151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0997D9B-E93B-80FF-3244-22F8704F0961}"/>
              </a:ext>
            </a:extLst>
          </p:cNvPr>
          <p:cNvSpPr txBox="1"/>
          <p:nvPr/>
        </p:nvSpPr>
        <p:spPr>
          <a:xfrm>
            <a:off x="0" y="1"/>
            <a:ext cx="9144000" cy="8268930"/>
          </a:xfrm>
          <a:prstGeom prst="rect">
            <a:avLst/>
          </a:prstGeom>
          <a:noFill/>
        </p:spPr>
        <p:txBody>
          <a:bodyPr wrap="square">
            <a:spAutoFit/>
          </a:bodyPr>
          <a:lstStyle/>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NewRoman"/>
              </a:rPr>
              <a:t>व्‍याख्‍या</a:t>
            </a:r>
            <a:r>
              <a:rPr lang="en-US" sz="2800" b="1" dirty="0">
                <a:effectLst/>
                <a:latin typeface="Times New Roman" panose="02020603050405020304" pitchFamily="18" charset="0"/>
                <a:ea typeface="Times New Roman" panose="02020603050405020304" pitchFamily="18" charset="0"/>
                <a:cs typeface="TimesNewRoman"/>
              </a:rPr>
              <a: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400" dirty="0">
                <a:latin typeface="Times New Roman" panose="02020603050405020304" pitchFamily="18" charset="0"/>
                <a:ea typeface="Times New Roman" panose="02020603050405020304" pitchFamily="18" charset="0"/>
                <a:cs typeface="TimesNewRoman"/>
              </a:rPr>
              <a:t>निम्नलिखित महत्वपूर्ण प्रकार की प्रतिक्रिया आमतौर पर देखी जाती है</a:t>
            </a:r>
            <a:r>
              <a:rPr lang="en-US" sz="2400" dirty="0">
                <a:effectLst/>
                <a:latin typeface="Times New Roman" panose="02020603050405020304" pitchFamily="18" charset="0"/>
                <a:ea typeface="Times New Roman" panose="02020603050405020304" pitchFamily="18" charset="0"/>
                <a:cs typeface="TimesNewRoman"/>
              </a:rPr>
              <a:t> :</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2800" b="1" dirty="0">
                <a:effectLst/>
                <a:latin typeface="Times New Roman" panose="02020603050405020304" pitchFamily="18" charset="0"/>
                <a:ea typeface="Times New Roman" panose="02020603050405020304" pitchFamily="18" charset="0"/>
                <a:cs typeface="TimesNewRoman"/>
              </a:rPr>
              <a:t>a)</a:t>
            </a:r>
            <a:r>
              <a:rPr lang="en-US" sz="2800" dirty="0">
                <a:effectLst/>
                <a:latin typeface="Times New Roman" panose="02020603050405020304" pitchFamily="18" charset="0"/>
                <a:ea typeface="Times New Roman" panose="02020603050405020304" pitchFamily="18" charset="0"/>
                <a:cs typeface="TimesNewRoman"/>
              </a:rPr>
              <a:t> </a:t>
            </a:r>
            <a:r>
              <a:rPr lang="hi-IN" sz="2800" b="1" dirty="0">
                <a:latin typeface="Times New Roman" panose="02020603050405020304" pitchFamily="18" charset="0"/>
                <a:ea typeface="Times New Roman" panose="02020603050405020304" pitchFamily="18" charset="0"/>
                <a:cs typeface="TimesNewRoman"/>
              </a:rPr>
              <a:t>सामान्य प्रतिक्रिया</a:t>
            </a:r>
            <a:r>
              <a:rPr lang="en-US" sz="2400" dirty="0">
                <a:effectLst/>
                <a:latin typeface="Times New Roman" panose="02020603050405020304" pitchFamily="18" charset="0"/>
                <a:ea typeface="Times New Roman" panose="02020603050405020304" pitchFamily="18" charset="0"/>
                <a:cs typeface="TimesNewRoman"/>
              </a:rPr>
              <a:t>: </a:t>
            </a:r>
            <a:r>
              <a:rPr lang="hi-IN" sz="2400" dirty="0">
                <a:latin typeface="Times New Roman" panose="02020603050405020304" pitchFamily="18" charset="0"/>
                <a:ea typeface="Times New Roman" panose="02020603050405020304" pitchFamily="18" charset="0"/>
                <a:cs typeface="TimesNewRoman"/>
              </a:rPr>
              <a:t>उपवास रक्त शर्करा सामान्य है। 1 घंटे के बाद स्तर बढ़ जाता है, लेकिन 180% की गुर्दे की सीमा से नीचे रहता है। यह 2 घंटे के भीतर सामान्य उपवास स्तर पर लौट आता है</a:t>
            </a:r>
            <a:r>
              <a:rPr lang="en-US" sz="2400" dirty="0">
                <a:effectLst/>
                <a:latin typeface="Times New Roman" panose="02020603050405020304" pitchFamily="18" charset="0"/>
                <a:ea typeface="Times New Roman" panose="02020603050405020304" pitchFamily="18" charset="0"/>
                <a:cs typeface="TimesNewRoman"/>
              </a:rPr>
              <a: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2800" b="1" dirty="0">
                <a:effectLst/>
                <a:latin typeface="Times New Roman" panose="02020603050405020304" pitchFamily="18" charset="0"/>
                <a:ea typeface="Times New Roman" panose="02020603050405020304" pitchFamily="18" charset="0"/>
                <a:cs typeface="TimesNewRoman"/>
              </a:rPr>
              <a:t>b) </a:t>
            </a:r>
            <a:r>
              <a:rPr lang="hi-IN" sz="2800" b="1" dirty="0">
                <a:latin typeface="Times New Roman" panose="02020603050405020304" pitchFamily="18" charset="0"/>
                <a:ea typeface="Times New Roman" panose="02020603050405020304" pitchFamily="18" charset="0"/>
                <a:cs typeface="TimesNewRoman"/>
              </a:rPr>
              <a:t>मधुमेह वक्र</a:t>
            </a:r>
            <a:r>
              <a:rPr lang="en-US" sz="2400" dirty="0">
                <a:effectLst/>
                <a:latin typeface="Times New Roman" panose="02020603050405020304" pitchFamily="18" charset="0"/>
                <a:ea typeface="Times New Roman" panose="02020603050405020304" pitchFamily="18" charset="0"/>
                <a:cs typeface="TimesNewRoman"/>
              </a:rPr>
              <a:t>: </a:t>
            </a:r>
            <a:r>
              <a:rPr lang="hi-IN" sz="2400" dirty="0">
                <a:latin typeface="Times New Roman" panose="02020603050405020304" pitchFamily="18" charset="0"/>
                <a:ea typeface="Times New Roman" panose="02020603050405020304" pitchFamily="18" charset="0"/>
                <a:cs typeface="TimesNewRoman"/>
              </a:rPr>
              <a:t>उपवास का स्तर 7.8 </a:t>
            </a:r>
            <a:r>
              <a:rPr lang="en-US" sz="2400" dirty="0">
                <a:latin typeface="Times New Roman" panose="02020603050405020304" pitchFamily="18" charset="0"/>
                <a:ea typeface="Times New Roman" panose="02020603050405020304" pitchFamily="18" charset="0"/>
                <a:cs typeface="TimesNewRoman"/>
              </a:rPr>
              <a:t>mmol/L (140mg dL) </a:t>
            </a:r>
            <a:r>
              <a:rPr lang="hi-IN" sz="2400" dirty="0">
                <a:latin typeface="Times New Roman" panose="02020603050405020304" pitchFamily="18" charset="0"/>
                <a:ea typeface="Times New Roman" panose="02020603050405020304" pitchFamily="18" charset="0"/>
                <a:cs typeface="TimesNewRoman"/>
              </a:rPr>
              <a:t>और 200</a:t>
            </a:r>
            <a:r>
              <a:rPr lang="en-US" sz="2400" dirty="0">
                <a:latin typeface="Times New Roman" panose="02020603050405020304" pitchFamily="18" charset="0"/>
                <a:ea typeface="Times New Roman" panose="02020603050405020304" pitchFamily="18" charset="0"/>
                <a:cs typeface="TimesNewRoman"/>
              </a:rPr>
              <a:t>mg/dl (11 </a:t>
            </a:r>
            <a:r>
              <a:rPr lang="en-US" sz="2400" dirty="0" err="1">
                <a:latin typeface="Times New Roman" panose="02020603050405020304" pitchFamily="18" charset="0"/>
                <a:ea typeface="Times New Roman" panose="02020603050405020304" pitchFamily="18" charset="0"/>
                <a:cs typeface="TimesNewRoman"/>
              </a:rPr>
              <a:t>lmmol</a:t>
            </a:r>
            <a:r>
              <a:rPr lang="en-US" sz="2400" dirty="0">
                <a:latin typeface="Times New Roman" panose="02020603050405020304" pitchFamily="18" charset="0"/>
                <a:ea typeface="Times New Roman" panose="02020603050405020304" pitchFamily="18" charset="0"/>
                <a:cs typeface="TimesNewRoman"/>
              </a:rPr>
              <a:t>/L) </a:t>
            </a:r>
            <a:r>
              <a:rPr lang="hi-IN" sz="2400" dirty="0">
                <a:latin typeface="Times New Roman" panose="02020603050405020304" pitchFamily="18" charset="0"/>
                <a:ea typeface="Times New Roman" panose="02020603050405020304" pitchFamily="18" charset="0"/>
                <a:cs typeface="TimesNewRoman"/>
              </a:rPr>
              <a:t>या उससे अधिक का 2 घंटे का शिरापरक रक्त ग्लूकोज मधुमेह का निदान है। ग्लाइकोसुरिया आमतौर पर देखा जाता है</a:t>
            </a:r>
            <a:r>
              <a:rPr lang="en-US" sz="2400" dirty="0">
                <a:effectLst/>
                <a:latin typeface="Times New Roman" panose="02020603050405020304" pitchFamily="18" charset="0"/>
                <a:ea typeface="Times New Roman" panose="02020603050405020304" pitchFamily="18" charset="0"/>
                <a:cs typeface="TimesNewRoman"/>
              </a:rPr>
              <a: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2800" b="1" dirty="0">
                <a:effectLst/>
                <a:latin typeface="Times New Roman" panose="02020603050405020304" pitchFamily="18" charset="0"/>
                <a:ea typeface="Times New Roman" panose="02020603050405020304" pitchFamily="18" charset="0"/>
                <a:cs typeface="TimesNewRoman"/>
              </a:rPr>
              <a:t>c) </a:t>
            </a:r>
            <a:r>
              <a:rPr lang="hi-IN" sz="2800" b="1" dirty="0">
                <a:latin typeface="Times New Roman" panose="02020603050405020304" pitchFamily="18" charset="0"/>
                <a:ea typeface="Times New Roman" panose="02020603050405020304" pitchFamily="18" charset="0"/>
                <a:cs typeface="TimesNewRoman"/>
              </a:rPr>
              <a:t>बिगड़ा हुआ </a:t>
            </a:r>
            <a:r>
              <a:rPr lang="en-US" sz="2800" b="1" dirty="0">
                <a:latin typeface="Times New Roman" panose="02020603050405020304" pitchFamily="18" charset="0"/>
                <a:ea typeface="Times New Roman" panose="02020603050405020304" pitchFamily="18" charset="0"/>
                <a:cs typeface="TimesNewRoman"/>
              </a:rPr>
              <a:t>GTT</a:t>
            </a:r>
            <a:r>
              <a:rPr lang="en-US" sz="2400" dirty="0">
                <a:effectLst/>
                <a:latin typeface="Times New Roman" panose="02020603050405020304" pitchFamily="18" charset="0"/>
                <a:ea typeface="Times New Roman" panose="02020603050405020304" pitchFamily="18" charset="0"/>
                <a:cs typeface="TimesNewRoman"/>
              </a:rPr>
              <a:t>: </a:t>
            </a:r>
            <a:r>
              <a:rPr lang="en-US" sz="2400" dirty="0">
                <a:latin typeface="Times New Roman" panose="02020603050405020304" pitchFamily="18" charset="0"/>
                <a:ea typeface="Times New Roman" panose="02020603050405020304" pitchFamily="18" charset="0"/>
                <a:cs typeface="TimesNewRoman"/>
              </a:rPr>
              <a:t>140mg/dl </a:t>
            </a:r>
            <a:r>
              <a:rPr lang="hi-IN" sz="2400" dirty="0">
                <a:latin typeface="Times New Roman" panose="02020603050405020304" pitchFamily="18" charset="0"/>
                <a:ea typeface="Times New Roman" panose="02020603050405020304" pitchFamily="18" charset="0"/>
                <a:cs typeface="TimesNewRoman"/>
              </a:rPr>
              <a:t>और 200</a:t>
            </a:r>
            <a:r>
              <a:rPr lang="en-US" sz="2400" dirty="0">
                <a:latin typeface="Times New Roman" panose="02020603050405020304" pitchFamily="18" charset="0"/>
                <a:ea typeface="Times New Roman" panose="02020603050405020304" pitchFamily="18" charset="0"/>
                <a:cs typeface="TimesNewRoman"/>
              </a:rPr>
              <a:t>mg/dl </a:t>
            </a:r>
            <a:r>
              <a:rPr lang="hi-IN" sz="2400" dirty="0">
                <a:latin typeface="Times New Roman" panose="02020603050405020304" pitchFamily="18" charset="0"/>
                <a:ea typeface="Times New Roman" panose="02020603050405020304" pitchFamily="18" charset="0"/>
                <a:cs typeface="TimesNewRoman"/>
              </a:rPr>
              <a:t>के बीच रक्त शर्करा के 2 घंटे के मान असामान्य नहीं हैं और </a:t>
            </a:r>
            <a:r>
              <a:rPr lang="en-US" sz="2400" dirty="0">
                <a:latin typeface="Times New Roman" panose="02020603050405020304" pitchFamily="18" charset="0"/>
                <a:ea typeface="Times New Roman" panose="02020603050405020304" pitchFamily="18" charset="0"/>
                <a:cs typeface="TimesNewRoman"/>
              </a:rPr>
              <a:t>DM </a:t>
            </a:r>
            <a:r>
              <a:rPr lang="hi-IN" sz="2400" dirty="0">
                <a:latin typeface="Times New Roman" panose="02020603050405020304" pitchFamily="18" charset="0"/>
                <a:ea typeface="Times New Roman" panose="02020603050405020304" pitchFamily="18" charset="0"/>
                <a:cs typeface="TimesNewRoman"/>
              </a:rPr>
              <a:t>के लिए इसका पालन किया जाना चाहिए।</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50000"/>
              </a:lnSpc>
              <a:spcAft>
                <a:spcPts val="800"/>
              </a:spcAft>
              <a:buNone/>
            </a:pPr>
            <a:r>
              <a:rPr lang="en-US" sz="2800" b="1" dirty="0">
                <a:effectLst/>
                <a:latin typeface="Times New Roman" panose="02020603050405020304" pitchFamily="18" charset="0"/>
                <a:ea typeface="Times New Roman" panose="02020603050405020304" pitchFamily="18" charset="0"/>
                <a:cs typeface="TimesNewRoman"/>
              </a:rPr>
              <a:t>d) Renal Glycosuria</a:t>
            </a:r>
            <a:r>
              <a:rPr lang="en-US" sz="2400" dirty="0">
                <a:effectLst/>
                <a:latin typeface="Times New Roman" panose="02020603050405020304" pitchFamily="18" charset="0"/>
                <a:ea typeface="Times New Roman" panose="02020603050405020304" pitchFamily="18" charset="0"/>
                <a:cs typeface="TimesNewRoman"/>
              </a:rPr>
              <a:t> : Curve is normal Due to lowered renal threshold one or more samples of urine contain glucose.</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1998060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73D0B7D1-C448-8B51-7519-9C70F0EEA3DC}"/>
              </a:ext>
            </a:extLst>
          </p:cNvPr>
          <p:cNvSpPr txBox="1"/>
          <p:nvPr/>
        </p:nvSpPr>
        <p:spPr>
          <a:xfrm>
            <a:off x="0" y="2"/>
            <a:ext cx="7953375" cy="6167714"/>
          </a:xfrm>
          <a:prstGeom prst="rect">
            <a:avLst/>
          </a:prstGeom>
          <a:noFill/>
        </p:spPr>
        <p:txBody>
          <a:bodyPr wrap="square">
            <a:spAutoFit/>
          </a:bodyPr>
          <a:lstStyle/>
          <a:p>
            <a:pPr algn="just">
              <a:lnSpc>
                <a:spcPct val="150000"/>
              </a:lnSpc>
              <a:spcAft>
                <a:spcPts val="800"/>
              </a:spcAft>
            </a:pPr>
            <a:r>
              <a:rPr lang="en-US" sz="3200" b="1" dirty="0">
                <a:effectLst/>
                <a:latin typeface="Times New Roman" panose="02020603050405020304" pitchFamily="18" charset="0"/>
                <a:ea typeface="Times New Roman" panose="02020603050405020304" pitchFamily="18" charset="0"/>
                <a:cs typeface="TimesNewRoman"/>
              </a:rPr>
              <a:t>e) </a:t>
            </a:r>
            <a:r>
              <a:rPr lang="hi-IN" sz="3200" b="1" dirty="0">
                <a:latin typeface="Times New Roman" panose="02020603050405020304" pitchFamily="18" charset="0"/>
                <a:ea typeface="Times New Roman" panose="02020603050405020304" pitchFamily="18" charset="0"/>
                <a:cs typeface="TimesNewRoman"/>
              </a:rPr>
              <a:t>अंतराल भंडारण/आहार प्रकार</a:t>
            </a:r>
            <a:r>
              <a:rPr lang="en-US" sz="2800" dirty="0">
                <a:effectLst/>
                <a:latin typeface="Times New Roman" panose="02020603050405020304" pitchFamily="18" charset="0"/>
                <a:ea typeface="Times New Roman" panose="02020603050405020304" pitchFamily="18" charset="0"/>
                <a:cs typeface="TimesNewRoman"/>
              </a:rPr>
              <a:t>: </a:t>
            </a:r>
            <a:r>
              <a:rPr lang="hi-IN" sz="2800" dirty="0">
                <a:latin typeface="Times New Roman" panose="02020603050405020304" pitchFamily="18" charset="0"/>
                <a:ea typeface="Times New Roman" panose="02020603050405020304" pitchFamily="18" charset="0"/>
                <a:cs typeface="TimesNewRoman"/>
              </a:rPr>
              <a:t>उपवास रक्त शर्करा सामान्य है। तेजी से अवशोषण के कारण, अधिकतम स्तर 30 मिनट में पाया जाता है जो 180</a:t>
            </a:r>
            <a:r>
              <a:rPr lang="en-US" sz="2800" dirty="0">
                <a:latin typeface="Times New Roman" panose="02020603050405020304" pitchFamily="18" charset="0"/>
                <a:ea typeface="Times New Roman" panose="02020603050405020304" pitchFamily="18" charset="0"/>
                <a:cs typeface="TimesNewRoman"/>
              </a:rPr>
              <a:t>mg/dl (80 </a:t>
            </a:r>
            <a:r>
              <a:rPr lang="hi-IN" sz="2800" dirty="0">
                <a:latin typeface="Times New Roman" panose="02020603050405020304" pitchFamily="18" charset="0"/>
                <a:ea typeface="Times New Roman" panose="02020603050405020304" pitchFamily="18" charset="0"/>
                <a:cs typeface="TimesNewRoman"/>
              </a:rPr>
              <a:t>ग्लाइकोसुरिया देखा) को पार कर जाता है और 2 घंटे के अंत में हाइपोग्लाइसेमिक स्तर तक पहुंच सकता है।</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3200" b="1" dirty="0">
                <a:effectLst/>
                <a:latin typeface="Times New Roman" panose="02020603050405020304" pitchFamily="18" charset="0"/>
                <a:ea typeface="Times New Roman" panose="02020603050405020304" pitchFamily="18" charset="0"/>
                <a:cs typeface="TimesNewRoman"/>
              </a:rPr>
              <a:t>f) </a:t>
            </a:r>
            <a:r>
              <a:rPr lang="hi-IN" sz="3200" b="1" dirty="0">
                <a:latin typeface="Times New Roman" panose="02020603050405020304" pitchFamily="18" charset="0"/>
                <a:ea typeface="Times New Roman" panose="02020603050405020304" pitchFamily="18" charset="0"/>
                <a:cs typeface="TimesNewRoman"/>
              </a:rPr>
              <a:t>बढ़ी हुई ग्लूकोज सहनशीलता का सपाट वक्र</a:t>
            </a:r>
            <a:r>
              <a:rPr lang="en-US" sz="2800" dirty="0">
                <a:effectLst/>
                <a:latin typeface="Times New Roman" panose="02020603050405020304" pitchFamily="18" charset="0"/>
                <a:ea typeface="Times New Roman" panose="02020603050405020304" pitchFamily="18" charset="0"/>
                <a:cs typeface="TimesNewRoman"/>
              </a:rPr>
              <a:t>: </a:t>
            </a:r>
            <a:r>
              <a:rPr lang="hi-IN" sz="2800" dirty="0">
                <a:latin typeface="Times New Roman" panose="02020603050405020304" pitchFamily="18" charset="0"/>
                <a:ea typeface="Times New Roman" panose="02020603050405020304" pitchFamily="18" charset="0"/>
                <a:cs typeface="TimesNewRoman"/>
              </a:rPr>
              <a:t>उपवास रक्त शर्करा का स्तर सामान्य है।
परीक्षण के दौरान स्तर भिन्न नहीं होता है + 20</a:t>
            </a:r>
            <a:r>
              <a:rPr lang="en-US" sz="2800" dirty="0">
                <a:latin typeface="Times New Roman" panose="02020603050405020304" pitchFamily="18" charset="0"/>
                <a:ea typeface="Times New Roman" panose="02020603050405020304" pitchFamily="18" charset="0"/>
                <a:cs typeface="TimesNewRoman"/>
              </a:rPr>
              <a:t>mg%</a:t>
            </a:r>
            <a:r>
              <a:rPr lang="en-US" sz="2800" dirty="0">
                <a:effectLst/>
                <a:latin typeface="Times New Roman" panose="02020603050405020304" pitchFamily="18" charset="0"/>
                <a:ea typeface="Times New Roman" panose="02020603050405020304" pitchFamily="18" charset="0"/>
                <a:cs typeface="TimesNewRoman"/>
              </a:rPr>
              <a:t>.</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50000"/>
              </a:lnSpc>
              <a:spcAft>
                <a:spcPts val="800"/>
              </a:spcAft>
            </a:pPr>
            <a:r>
              <a:rPr lang="en-US" sz="2000" b="1" dirty="0">
                <a:effectLst/>
                <a:latin typeface="Times New Roman" panose="02020603050405020304" pitchFamily="18" charset="0"/>
                <a:ea typeface="Times New Roman" panose="02020603050405020304" pitchFamily="18" charset="0"/>
                <a:cs typeface="TimesNewRoman,Bold"/>
              </a:rPr>
              <a:t> </a:t>
            </a:r>
            <a:endParaRPr lang="en-US" sz="16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9128801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C7CCB043-C5EF-BF1A-10CD-A91D76B6CF8A}"/>
              </a:ext>
            </a:extLst>
          </p:cNvPr>
          <p:cNvSpPr txBox="1"/>
          <p:nvPr/>
        </p:nvSpPr>
        <p:spPr>
          <a:xfrm>
            <a:off x="200025" y="0"/>
            <a:ext cx="7848600" cy="6608797"/>
          </a:xfrm>
          <a:prstGeom prst="rect">
            <a:avLst/>
          </a:prstGeom>
          <a:noFill/>
        </p:spPr>
        <p:txBody>
          <a:bodyPr wrap="square">
            <a:spAutoFit/>
          </a:bodyPr>
          <a:lstStyle/>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NewRoman,Bold"/>
              </a:rPr>
              <a:t>ग्लाइकोसिलेटेड हीमोग्लोबिन (</a:t>
            </a:r>
            <a:r>
              <a:rPr lang="en-US" sz="2800" b="1" dirty="0">
                <a:latin typeface="Times New Roman" panose="02020603050405020304" pitchFamily="18" charset="0"/>
                <a:ea typeface="Times New Roman" panose="02020603050405020304" pitchFamily="18" charset="0"/>
                <a:cs typeface="TimesNewRoman,Bold"/>
              </a:rPr>
              <a:t>HbA1C)</a:t>
            </a:r>
          </a:p>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NewRoman,Bold"/>
              </a:rPr>
              <a:t>वस्तु</a:t>
            </a:r>
            <a:r>
              <a:rPr lang="en-US" sz="2800" b="1" dirty="0">
                <a:effectLst/>
                <a:latin typeface="Times New Roman" panose="02020603050405020304" pitchFamily="18" charset="0"/>
                <a:ea typeface="Times New Roman" panose="02020603050405020304" pitchFamily="18" charset="0"/>
                <a:cs typeface="TimesNewRoman,Bold"/>
              </a:rPr>
              <a:t> :</a:t>
            </a:r>
            <a:r>
              <a:rPr lang="en-US" sz="2400" b="1" dirty="0">
                <a:effectLst/>
                <a:latin typeface="Times New Roman" panose="02020603050405020304" pitchFamily="18" charset="0"/>
                <a:ea typeface="Times New Roman" panose="02020603050405020304" pitchFamily="18" charset="0"/>
                <a:cs typeface="TimesNewRoman,Bold"/>
              </a:rPr>
              <a:t> </a:t>
            </a:r>
            <a:r>
              <a:rPr lang="hi-IN" sz="2400" dirty="0">
                <a:latin typeface="Times New Roman" panose="02020603050405020304" pitchFamily="18" charset="0"/>
                <a:ea typeface="Times New Roman" panose="02020603050405020304" pitchFamily="18" charset="0"/>
                <a:cs typeface="TimesNewRoman"/>
              </a:rPr>
              <a:t>ग्लाइकोसिलेटेड हीमोग्लोबिन का अनुमान लगाने के लिए।</a:t>
            </a:r>
            <a:endParaRPr lang="en-IN" sz="2400" dirty="0">
              <a:latin typeface="Times New Roman" panose="02020603050405020304" pitchFamily="18" charset="0"/>
              <a:ea typeface="Times New Roman" panose="02020603050405020304" pitchFamily="18" charset="0"/>
              <a:cs typeface="TimesNewRoman"/>
            </a:endParaRPr>
          </a:p>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NewRoman,Bold"/>
              </a:rPr>
              <a:t>परिचय</a:t>
            </a:r>
            <a:r>
              <a:rPr lang="en-US" sz="2800" b="1" dirty="0">
                <a:effectLst/>
                <a:latin typeface="Times New Roman" panose="02020603050405020304" pitchFamily="18" charset="0"/>
                <a:ea typeface="Times New Roman" panose="02020603050405020304" pitchFamily="18" charset="0"/>
                <a:cs typeface="TimesNewRoman,Bold"/>
              </a:rPr>
              <a:t> </a:t>
            </a:r>
            <a:r>
              <a:rPr lang="en-US" sz="2400" b="1" dirty="0">
                <a:effectLst/>
                <a:latin typeface="Times New Roman" panose="02020603050405020304" pitchFamily="18" charset="0"/>
                <a:ea typeface="Times New Roman" panose="02020603050405020304" pitchFamily="18" charset="0"/>
                <a:cs typeface="TimesNewRoman,Bold"/>
              </a:rPr>
              <a:t>: </a:t>
            </a:r>
            <a:r>
              <a:rPr lang="hi-IN" sz="2400" dirty="0">
                <a:latin typeface="Times New Roman" panose="02020603050405020304" pitchFamily="18" charset="0"/>
                <a:ea typeface="Times New Roman" panose="02020603050405020304" pitchFamily="18" charset="0"/>
                <a:cs typeface="TimesNewRoman"/>
              </a:rPr>
              <a:t>एरिथ्रोसाइट्स के अंदर मानव हीमोग्लोबिन ग्लूकोज के साथ एक गैर-एंजाइमेटिक रासायनिक प्रतिक्रिया से गुजरता है। इस प्रतिक्रिया की दर और मौजूदा एरिथ्रोसाइट्स के जीवन काल के दौरान औसत रक्त शर्करा एकाग्रता पर निर्भर माना जाता है, कई प्रतिक्रिया प्रक्रियाएं हैं, "ग्लाइकोसिलेटेड हीमोग्लोबिन", जो सामूहिक रूप से एचबी ए 1। इनमें से सबसे प्रचुर मात्रा में </a:t>
            </a:r>
            <a:r>
              <a:rPr lang="en-US" sz="2400" dirty="0">
                <a:latin typeface="Times New Roman" panose="02020603050405020304" pitchFamily="18" charset="0"/>
                <a:ea typeface="Times New Roman" panose="02020603050405020304" pitchFamily="18" charset="0"/>
                <a:cs typeface="TimesNewRoman"/>
              </a:rPr>
              <a:t>Hb A1C </a:t>
            </a:r>
            <a:r>
              <a:rPr lang="hi-IN" sz="2400" dirty="0">
                <a:latin typeface="Times New Roman" panose="02020603050405020304" pitchFamily="18" charset="0"/>
                <a:ea typeface="Times New Roman" panose="02020603050405020304" pitchFamily="18" charset="0"/>
                <a:cs typeface="TimesNewRoman"/>
              </a:rPr>
              <a:t>है, कुल </a:t>
            </a:r>
            <a:r>
              <a:rPr lang="en-US" sz="2400" dirty="0">
                <a:latin typeface="Times New Roman" panose="02020603050405020304" pitchFamily="18" charset="0"/>
                <a:ea typeface="Times New Roman" panose="02020603050405020304" pitchFamily="18" charset="0"/>
                <a:cs typeface="TimesNewRoman"/>
              </a:rPr>
              <a:t>HbA </a:t>
            </a:r>
            <a:r>
              <a:rPr lang="hi-IN" sz="2400" dirty="0">
                <a:latin typeface="Times New Roman" panose="02020603050405020304" pitchFamily="18" charset="0"/>
                <a:ea typeface="Times New Roman" panose="02020603050405020304" pitchFamily="18" charset="0"/>
                <a:cs typeface="TimesNewRoman"/>
              </a:rPr>
              <a:t>एकाग्रता के लिए </a:t>
            </a:r>
            <a:r>
              <a:rPr lang="en-US" sz="2400" dirty="0">
                <a:latin typeface="Times New Roman" panose="02020603050405020304" pitchFamily="18" charset="0"/>
                <a:ea typeface="Times New Roman" panose="02020603050405020304" pitchFamily="18" charset="0"/>
                <a:cs typeface="TimesNewRoman"/>
              </a:rPr>
              <a:t>Hb A1c </a:t>
            </a:r>
            <a:r>
              <a:rPr lang="hi-IN" sz="2400" dirty="0">
                <a:latin typeface="Times New Roman" panose="02020603050405020304" pitchFamily="18" charset="0"/>
                <a:ea typeface="Times New Roman" panose="02020603050405020304" pitchFamily="18" charset="0"/>
                <a:cs typeface="TimesNewRoman"/>
              </a:rPr>
              <a:t>या </a:t>
            </a:r>
            <a:r>
              <a:rPr lang="en-US" sz="2400" dirty="0">
                <a:latin typeface="Times New Roman" panose="02020603050405020304" pitchFamily="18" charset="0"/>
                <a:ea typeface="Times New Roman" panose="02020603050405020304" pitchFamily="18" charset="0"/>
                <a:cs typeface="TimesNewRoman"/>
              </a:rPr>
              <a:t>HbA1 </a:t>
            </a:r>
            <a:r>
              <a:rPr lang="hi-IN" sz="2400" dirty="0">
                <a:latin typeface="Times New Roman" panose="02020603050405020304" pitchFamily="18" charset="0"/>
                <a:ea typeface="Times New Roman" panose="02020603050405020304" pitchFamily="18" charset="0"/>
                <a:cs typeface="TimesNewRoman"/>
              </a:rPr>
              <a:t>के अनुपात को मधुमेह रोगियों में चयापचय नियंत्रण की डिग्री के एक विश्वसनीय उपाय के रूप में सुझाया गया है।</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532748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D9C53777-AFBF-F2E9-6DFE-19DE2B01E6B4}"/>
              </a:ext>
            </a:extLst>
          </p:cNvPr>
          <p:cNvSpPr txBox="1"/>
          <p:nvPr/>
        </p:nvSpPr>
        <p:spPr>
          <a:xfrm>
            <a:off x="188259" y="179295"/>
            <a:ext cx="7784166" cy="5611216"/>
          </a:xfrm>
          <a:prstGeom prst="rect">
            <a:avLst/>
          </a:prstGeom>
          <a:noFill/>
        </p:spPr>
        <p:txBody>
          <a:bodyPr wrap="square">
            <a:spAutoFit/>
          </a:bodyPr>
          <a:lstStyle/>
          <a:p>
            <a:pPr>
              <a:defRPr/>
            </a:pPr>
            <a:r>
              <a:rPr lang="hi-IN" sz="4000" b="1" dirty="0"/>
              <a:t>इस पाठ के पूरा होने पर, आप निम्न में सक्षम होंगे</a:t>
            </a:r>
            <a:r>
              <a:rPr lang="en-US" sz="4000" b="1" dirty="0"/>
              <a:t>:</a:t>
            </a:r>
          </a:p>
          <a:p>
            <a:pPr algn="just">
              <a:lnSpc>
                <a:spcPct val="100000"/>
              </a:lnSpc>
              <a:spcBef>
                <a:spcPts val="600"/>
              </a:spcBef>
              <a:spcAft>
                <a:spcPts val="600"/>
              </a:spcAft>
              <a:defRPr/>
            </a:pPr>
            <a:r>
              <a:rPr lang="hi-IN" sz="4000" b="1" dirty="0"/>
              <a:t>बायोकेमिस्ट्री परीक्षण की सूची</a:t>
            </a:r>
            <a:r>
              <a:rPr lang="en-US" sz="4000" b="1" dirty="0"/>
              <a:t>:</a:t>
            </a:r>
          </a:p>
          <a:p>
            <a:pPr marL="742950" indent="-742950" algn="just">
              <a:lnSpc>
                <a:spcPct val="100000"/>
              </a:lnSpc>
              <a:spcBef>
                <a:spcPts val="600"/>
              </a:spcBef>
              <a:spcAft>
                <a:spcPts val="600"/>
              </a:spcAft>
              <a:buAutoNum type="arabicParenR"/>
              <a:defRPr/>
            </a:pPr>
            <a:r>
              <a:rPr lang="hi-IN" sz="4000" dirty="0"/>
              <a:t>लिपिड प्रोफाइल टेस्ट
केएफटी टेस्ट
एलएफटी टेस्ट
ग्लूकोज टेस्ट</a:t>
            </a:r>
            <a:endParaRPr lang="en-US" sz="4000" dirty="0"/>
          </a:p>
          <a:p>
            <a:pPr algn="just" fontAlgn="base">
              <a:lnSpc>
                <a:spcPct val="107000"/>
              </a:lnSpc>
              <a:spcAft>
                <a:spcPts val="375"/>
              </a:spcAft>
            </a:pPr>
            <a:r>
              <a:rPr lang="en-US" sz="2800" dirty="0"/>
              <a:t>.</a:t>
            </a:r>
            <a:endParaRPr lang="en-IN" sz="2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0460939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AD951EDD-DAF9-DE72-5512-4063E831AAB1}"/>
              </a:ext>
            </a:extLst>
          </p:cNvPr>
          <p:cNvSpPr txBox="1"/>
          <p:nvPr/>
        </p:nvSpPr>
        <p:spPr>
          <a:xfrm>
            <a:off x="0" y="0"/>
            <a:ext cx="9144000" cy="6598538"/>
          </a:xfrm>
          <a:prstGeom prst="rect">
            <a:avLst/>
          </a:prstGeom>
          <a:noFill/>
        </p:spPr>
        <p:txBody>
          <a:bodyPr wrap="square">
            <a:spAutoFit/>
          </a:bodyPr>
          <a:lstStyle/>
          <a:p>
            <a:pPr algn="just">
              <a:lnSpc>
                <a:spcPct val="150000"/>
              </a:lnSpc>
              <a:spcAft>
                <a:spcPts val="800"/>
              </a:spcAft>
            </a:pPr>
            <a:r>
              <a:rPr lang="hi-IN" sz="3200" b="1" dirty="0">
                <a:latin typeface="Times New Roman" panose="02020603050405020304" pitchFamily="18" charset="0"/>
                <a:ea typeface="Times New Roman" panose="02020603050405020304" pitchFamily="18" charset="0"/>
                <a:cs typeface="TimesNewRoman,Bold"/>
              </a:rPr>
              <a:t>सिद्धांत और प्रक्रिया</a:t>
            </a:r>
            <a:r>
              <a:rPr lang="en-US" sz="3200" b="1" dirty="0">
                <a:effectLst/>
                <a:latin typeface="Times New Roman" panose="02020603050405020304" pitchFamily="18" charset="0"/>
                <a:ea typeface="Times New Roman" panose="02020603050405020304" pitchFamily="18" charset="0"/>
                <a:cs typeface="TimesNewRoman,Bold"/>
              </a:rPr>
              <a:t>:</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3200" dirty="0">
                <a:effectLst/>
                <a:latin typeface="Times New Roman" panose="02020603050405020304" pitchFamily="18" charset="0"/>
                <a:ea typeface="Times New Roman" panose="02020603050405020304" pitchFamily="18" charset="0"/>
                <a:cs typeface="TimesNewRoman"/>
              </a:rPr>
              <a:t>1. </a:t>
            </a:r>
            <a:r>
              <a:rPr lang="hi-IN" sz="2400" b="1" dirty="0">
                <a:latin typeface="Times New Roman" panose="02020603050405020304" pitchFamily="18" charset="0"/>
                <a:ea typeface="Times New Roman" panose="02020603050405020304" pitchFamily="18" charset="0"/>
                <a:cs typeface="TimesNewRoman,Bold"/>
              </a:rPr>
              <a:t>ग्लाइकोसिलेटेड हीमोग्लोबिन की किट का उपयोग करना एक अर्ध ऑटोएनालाइजर द्वारा इसका माप</a:t>
            </a:r>
            <a:r>
              <a:rPr lang="en-US" sz="2400" dirty="0">
                <a:effectLst/>
                <a:latin typeface="Times New Roman" panose="02020603050405020304" pitchFamily="18" charset="0"/>
                <a:ea typeface="Times New Roman" panose="02020603050405020304" pitchFamily="18" charset="0"/>
                <a:cs typeface="TimesNewRoman"/>
              </a:rPr>
              <a:t>. </a:t>
            </a:r>
            <a:r>
              <a:rPr lang="hi-IN" sz="2400" dirty="0">
                <a:latin typeface="Times New Roman" panose="02020603050405020304" pitchFamily="18" charset="0"/>
                <a:ea typeface="Times New Roman" panose="02020603050405020304" pitchFamily="18" charset="0"/>
                <a:cs typeface="TimesNewRoman"/>
              </a:rPr>
              <a:t>पूरे रक्त की एक हेमोलिज्ड तैयारी को 5 मिनट के लिए लगातार मिलाया जाता है, इस समय के दौरान गैर-ग्लाइकोसिलेटेड हीमोग्लोबिन, जिसमें हीमोग्लोबिन (</a:t>
            </a:r>
            <a:r>
              <a:rPr lang="en-US" sz="2400" dirty="0">
                <a:latin typeface="Times New Roman" panose="02020603050405020304" pitchFamily="18" charset="0"/>
                <a:ea typeface="Times New Roman" panose="02020603050405020304" pitchFamily="18" charset="0"/>
                <a:cs typeface="TimesNewRoman"/>
              </a:rPr>
              <a:t>HbA0) </a:t>
            </a:r>
            <a:r>
              <a:rPr lang="hi-IN" sz="2400" dirty="0">
                <a:latin typeface="Times New Roman" panose="02020603050405020304" pitchFamily="18" charset="0"/>
                <a:ea typeface="Times New Roman" panose="02020603050405020304" pitchFamily="18" charset="0"/>
                <a:cs typeface="TimesNewRoman"/>
              </a:rPr>
              <a:t>का बड़ा हिस्सा होता है, राल से बांधता है। मिश्रण अवधि के बाद, राल से ग्लाइकोहीमोग्लोबिन युक्त सतह पर तैरनेवाला को अलग करने के लिए एक फिल्टर का उपयोग किया जाता है। प्रतिशत ग्लाइकोहीमोग्लोबिन ग्लाइकोहीमोग्लोबिन अंश के 415 एनएम (405-420 एनएम स्वीकार्य) और कुल हीमोग्लोबिन अंश के अवशोषण को मापकर निर्धारित किया जाता है। दो अवशोषकों का अनुपात प्रतिशत ग्लाइकोहीमोग्लोबिन देता है। सामान्य सीमा 5.0% से 6.8% है</a:t>
            </a:r>
            <a:endParaRPr lang="en-US"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2876619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F0DD885D-8517-C5DA-0A9F-6BE0DF798EDD}"/>
              </a:ext>
            </a:extLst>
          </p:cNvPr>
          <p:cNvSpPr txBox="1"/>
          <p:nvPr/>
        </p:nvSpPr>
        <p:spPr>
          <a:xfrm>
            <a:off x="0" y="169713"/>
            <a:ext cx="7943850" cy="6341929"/>
          </a:xfrm>
          <a:prstGeom prst="rect">
            <a:avLst/>
          </a:prstGeom>
          <a:noFill/>
        </p:spPr>
        <p:txBody>
          <a:bodyPr wrap="square">
            <a:spAutoFit/>
          </a:bodyPr>
          <a:lstStyle/>
          <a:p>
            <a:pPr algn="just">
              <a:lnSpc>
                <a:spcPct val="150000"/>
              </a:lnSpc>
              <a:spcAft>
                <a:spcPts val="800"/>
              </a:spcAft>
            </a:pPr>
            <a:r>
              <a:rPr lang="en-US" sz="2800" b="1" dirty="0">
                <a:effectLst/>
                <a:latin typeface="Times New Roman" panose="02020603050405020304" pitchFamily="18" charset="0"/>
                <a:ea typeface="Times New Roman" panose="02020603050405020304" pitchFamily="18" charset="0"/>
                <a:cs typeface="TimesNewRoman,Bold"/>
              </a:rPr>
              <a:t>2. </a:t>
            </a:r>
            <a:r>
              <a:rPr lang="hi-IN" sz="2800" b="1" dirty="0">
                <a:latin typeface="Times New Roman" panose="02020603050405020304" pitchFamily="18" charset="0"/>
                <a:ea typeface="Times New Roman" panose="02020603050405020304" pitchFamily="18" charset="0"/>
                <a:cs typeface="TimesNewRoman,Bold"/>
              </a:rPr>
              <a:t>जीएचबी विश्लेषक का उपयोग करना</a:t>
            </a:r>
            <a:r>
              <a:rPr lang="en-US" sz="2800" b="1" dirty="0">
                <a:effectLst/>
                <a:latin typeface="Times New Roman" panose="02020603050405020304" pitchFamily="18" charset="0"/>
                <a:ea typeface="Times New Roman" panose="02020603050405020304" pitchFamily="18" charset="0"/>
                <a:cs typeface="TimesNewRoman,Bold"/>
              </a:rPr>
              <a: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000" dirty="0">
                <a:latin typeface="Times New Roman" panose="02020603050405020304" pitchFamily="18" charset="0"/>
                <a:ea typeface="Times New Roman" panose="02020603050405020304" pitchFamily="18" charset="0"/>
                <a:cs typeface="TimesNewRoman"/>
              </a:rPr>
              <a:t>यह मानव हीमोग्लोबिन उप प्रकारों और हेमोलाइज्ड पूरे रक्त से वेरिएंट को अलग करने के लिए ढाल क्षालन के साथ संयोजन के रूप में कम दबाव धनायन विनिमय क्रोमैटोग्राफी का उपयोग करता है। अलग किए गए हीमोग्लोबिन अंश की निगरानी 415</a:t>
            </a:r>
            <a:r>
              <a:rPr lang="en-US" sz="2000" dirty="0">
                <a:latin typeface="Times New Roman" panose="02020603050405020304" pitchFamily="18" charset="0"/>
                <a:ea typeface="Times New Roman" panose="02020603050405020304" pitchFamily="18" charset="0"/>
                <a:cs typeface="TimesNewRoman"/>
              </a:rPr>
              <a:t>nm </a:t>
            </a:r>
            <a:r>
              <a:rPr lang="hi-IN" sz="2000" dirty="0">
                <a:latin typeface="Times New Roman" panose="02020603050405020304" pitchFamily="18" charset="0"/>
                <a:ea typeface="Times New Roman" panose="02020603050405020304" pitchFamily="18" charset="0"/>
                <a:cs typeface="TimesNewRoman"/>
              </a:rPr>
              <a:t>पर प्रकाश के अवशोषण के माध्यम से की जाती है, क्रोमैटोग्राम प्राप्त किया जाता है और ऑनबोर्ड कंप्यूटर द्वारा संग्रहीत किया जाता है। विश्लेषक क्रोमैटोग्राम का विश्लेषण करता है और एक मुद्रित रिपोर्ट तैयार करता है।
</a:t>
            </a:r>
            <a:r>
              <a:rPr lang="en-US" sz="2000" dirty="0">
                <a:latin typeface="Times New Roman" panose="02020603050405020304" pitchFamily="18" charset="0"/>
                <a:ea typeface="Times New Roman" panose="02020603050405020304" pitchFamily="18" charset="0"/>
                <a:cs typeface="TimesNewRoman"/>
              </a:rPr>
              <a:t>Hb A1c </a:t>
            </a:r>
            <a:r>
              <a:rPr lang="hi-IN" sz="2000" dirty="0">
                <a:latin typeface="Times New Roman" panose="02020603050405020304" pitchFamily="18" charset="0"/>
                <a:ea typeface="Times New Roman" panose="02020603050405020304" pitchFamily="18" charset="0"/>
                <a:cs typeface="TimesNewRoman"/>
              </a:rPr>
              <a:t>की अपेक्षित रेंज</a:t>
            </a:r>
            <a:endParaRPr lang="en-IN" sz="2000" dirty="0">
              <a:latin typeface="Times New Roman" panose="02020603050405020304" pitchFamily="18" charset="0"/>
              <a:ea typeface="Times New Roman" panose="02020603050405020304" pitchFamily="18" charset="0"/>
              <a:cs typeface="TimesNewRoman"/>
            </a:endParaRPr>
          </a:p>
          <a:p>
            <a:pPr algn="just">
              <a:lnSpc>
                <a:spcPct val="150000"/>
              </a:lnSpc>
              <a:spcAft>
                <a:spcPts val="800"/>
              </a:spcAft>
            </a:pPr>
            <a:r>
              <a:rPr lang="hi-IN" sz="2000" b="1" dirty="0">
                <a:latin typeface="Times New Roman" panose="02020603050405020304" pitchFamily="18" charset="0"/>
                <a:ea typeface="Times New Roman" panose="02020603050405020304" pitchFamily="18" charset="0"/>
                <a:cs typeface="TimesNewRoman"/>
              </a:rPr>
              <a:t>चीनी</a:t>
            </a:r>
            <a:r>
              <a:rPr lang="en-US" sz="2000" b="1" dirty="0">
                <a:effectLst/>
                <a:latin typeface="Times New Roman" panose="02020603050405020304" pitchFamily="18" charset="0"/>
                <a:ea typeface="Times New Roman" panose="02020603050405020304" pitchFamily="18" charset="0"/>
                <a:cs typeface="TimesNewRoman"/>
              </a:rPr>
              <a:t> – 90-150 	5-0% to 7.0%</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000" b="1" dirty="0">
                <a:latin typeface="Times New Roman" panose="02020603050405020304" pitchFamily="18" charset="0"/>
                <a:ea typeface="Times New Roman" panose="02020603050405020304" pitchFamily="18" charset="0"/>
                <a:cs typeface="TimesNewRoman"/>
              </a:rPr>
              <a:t>चीनी</a:t>
            </a:r>
            <a:r>
              <a:rPr lang="en-US" sz="2000" b="1" dirty="0">
                <a:effectLst/>
                <a:latin typeface="Times New Roman" panose="02020603050405020304" pitchFamily="18" charset="0"/>
                <a:ea typeface="Times New Roman" panose="02020603050405020304" pitchFamily="18" charset="0"/>
                <a:cs typeface="TimesNewRoman"/>
              </a:rPr>
              <a:t> – 150-180 	7.0% to 8.0%</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000" b="1" dirty="0">
                <a:latin typeface="Times New Roman" panose="02020603050405020304" pitchFamily="18" charset="0"/>
                <a:ea typeface="Times New Roman" panose="02020603050405020304" pitchFamily="18" charset="0"/>
                <a:cs typeface="TimesNewRoman"/>
              </a:rPr>
              <a:t>चीनी</a:t>
            </a:r>
            <a:r>
              <a:rPr lang="en-US" sz="2000" b="1" dirty="0">
                <a:effectLst/>
                <a:latin typeface="Times New Roman" panose="02020603050405020304" pitchFamily="18" charset="0"/>
                <a:ea typeface="Times New Roman" panose="02020603050405020304" pitchFamily="18" charset="0"/>
                <a:cs typeface="TimesNewRoman"/>
              </a:rPr>
              <a:t> – 180-360 	9.0% to 14.0%.</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50000"/>
              </a:lnSpc>
              <a:spcAft>
                <a:spcPts val="800"/>
              </a:spcAft>
            </a:pPr>
            <a:r>
              <a:rPr lang="en-US" sz="1800" b="1" dirty="0">
                <a:effectLst/>
                <a:latin typeface="Times New Roman" panose="02020603050405020304" pitchFamily="18" charset="0"/>
                <a:ea typeface="Times New Roman" panose="02020603050405020304" pitchFamily="18" charset="0"/>
                <a:cs typeface="TimesNewRoman"/>
              </a:rPr>
              <a:t> </a:t>
            </a:r>
            <a:endParaRPr lang="en-US" sz="16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8979754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04C76F93-341A-61FC-A8ED-D109CEE36125}"/>
              </a:ext>
            </a:extLst>
          </p:cNvPr>
          <p:cNvSpPr txBox="1"/>
          <p:nvPr/>
        </p:nvSpPr>
        <p:spPr>
          <a:xfrm>
            <a:off x="0" y="-126764"/>
            <a:ext cx="8001000" cy="6085640"/>
          </a:xfrm>
          <a:prstGeom prst="rect">
            <a:avLst/>
          </a:prstGeom>
          <a:noFill/>
        </p:spPr>
        <p:txBody>
          <a:bodyPr wrap="square">
            <a:spAutoFit/>
          </a:bodyPr>
          <a:lstStyle/>
          <a:p>
            <a:pPr algn="just">
              <a:lnSpc>
                <a:spcPct val="150000"/>
              </a:lnSpc>
              <a:spcAft>
                <a:spcPts val="800"/>
              </a:spcAft>
            </a:pPr>
            <a:r>
              <a:rPr lang="hi-IN" sz="2400" b="1" dirty="0">
                <a:latin typeface="Times New Roman" panose="02020603050405020304" pitchFamily="18" charset="0"/>
                <a:ea typeface="Times New Roman" panose="02020603050405020304" pitchFamily="18" charset="0"/>
                <a:cs typeface="TimesNewRoman,Bold"/>
              </a:rPr>
              <a:t>किडनी फंक्शन टेस्ट</a:t>
            </a:r>
            <a:r>
              <a:rPr lang="en-US" sz="2400" b="1" dirty="0">
                <a:effectLst/>
                <a:latin typeface="Times New Roman" panose="02020603050405020304" pitchFamily="18" charset="0"/>
                <a:ea typeface="Times New Roman" panose="02020603050405020304" pitchFamily="18" charset="0"/>
                <a:cs typeface="TimesNewRoman,Bold"/>
              </a:rPr>
              <a:t>: </a:t>
            </a:r>
          </a:p>
          <a:p>
            <a:pPr algn="just">
              <a:lnSpc>
                <a:spcPct val="150000"/>
              </a:lnSpc>
              <a:spcAft>
                <a:spcPts val="800"/>
              </a:spcAft>
            </a:pPr>
            <a:r>
              <a:rPr lang="hi-IN" sz="2000" dirty="0">
                <a:latin typeface="Times New Roman" panose="02020603050405020304" pitchFamily="18" charset="0"/>
                <a:ea typeface="Times New Roman" panose="02020603050405020304" pitchFamily="18" charset="0"/>
                <a:cs typeface="TimesNewRoman"/>
              </a:rPr>
              <a:t>चूंकि गुर्दे कई कार्य करते हैं, इसलिए एक एकल परीक्षण गुर्दे के कार्यों की पूरी श्रृंखला के बारे में जानकारी नहीं दे सकता है। विभिन्न गुर्दे के कार्यों का मूल्यांकन करने के लिए परीक्षणों के एक समूह की आवश्यकता होती है। कभी-कभी अस्थायी गुर्दे की शिथिलता के कारण असामान्य परिणाम प्राप्त हो सकते हैं। इसलिए परीक्षण को बार-बार किया जाना चाहिए और परिणामों की एक श्रृंखला के आधार पर व्याख्या की जानी चाहिए। इसके अलावा, गुर्दे के कार्य परीक्षणों के परिणाम कभी-कभी अतिरिक्त-गुर्दे के कारकों से प्रभावित हो सकते हैं। इसलिए, परिणामों की व्याख्या हमेशा नैदानिक तस्वीर के साथ संयोजन के रूप में की जानी चाहिए।
 अधिक महत्वपूर्ण और आमतौर पर नियोजित परीक्षणों पर नीचे चर्चा की जाएगी।
1) रक्त यूरिया
2) सीरम क्रिएटिनिन</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5557201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85DF1596-D937-4FA8-B6CE-3C0CEAED4964}"/>
              </a:ext>
            </a:extLst>
          </p:cNvPr>
          <p:cNvSpPr txBox="1"/>
          <p:nvPr/>
        </p:nvSpPr>
        <p:spPr>
          <a:xfrm>
            <a:off x="161925" y="176465"/>
            <a:ext cx="7791450" cy="6332311"/>
          </a:xfrm>
          <a:prstGeom prst="rect">
            <a:avLst/>
          </a:prstGeom>
          <a:noFill/>
        </p:spPr>
        <p:txBody>
          <a:bodyPr wrap="square">
            <a:spAutoFit/>
          </a:bodyPr>
          <a:lstStyle/>
          <a:p>
            <a:pPr algn="just">
              <a:lnSpc>
                <a:spcPct val="150000"/>
              </a:lnSpc>
              <a:spcAft>
                <a:spcPts val="800"/>
              </a:spcAft>
            </a:pPr>
            <a:r>
              <a:rPr lang="hi-IN" sz="3600" b="1" dirty="0">
                <a:latin typeface="Times New Roman" panose="02020603050405020304" pitchFamily="18" charset="0"/>
                <a:ea typeface="Times New Roman" panose="02020603050405020304" pitchFamily="18" charset="0"/>
                <a:cs typeface="TimesNewRoman,Bold"/>
              </a:rPr>
              <a:t>वस्तु: रक्त यूरिया का अनुमान लगाना।
 परिचय</a:t>
            </a:r>
            <a:r>
              <a:rPr lang="en-US" sz="2800" b="1" dirty="0">
                <a:effectLst/>
                <a:latin typeface="Times New Roman" panose="02020603050405020304" pitchFamily="18" charset="0"/>
                <a:ea typeface="Times New Roman" panose="02020603050405020304" pitchFamily="18" charset="0"/>
                <a:cs typeface="TimesNewRoman,Bold"/>
              </a:rPr>
              <a: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400" dirty="0">
                <a:latin typeface="Times New Roman" panose="02020603050405020304" pitchFamily="18" charset="0"/>
                <a:ea typeface="Times New Roman" panose="02020603050405020304" pitchFamily="18" charset="0"/>
                <a:cs typeface="TimesNewRoman"/>
              </a:rPr>
              <a:t>यूरिया प्रोटीन अपचय का मुख्य अंतिम उत्पाद है। यह यकृत में बनता है और मूत्र के माध्यम से उत्सर्जित होता है। यूरिया रक्त के गैर-प्रोटीन नाइट्रोजन का लगभग 45-50% और कुल मूत्र नाइट्रोजन उत्सर्जन का 80-90% प्रतिनिधित्व करता है। ग्लोमेरुलर छानने में यूरिया की सांद्रता प्लाज्मा के समान ही होती है। यूरिया का ट्यूबलर पुनर्अवशोषण मूत्र प्रवाह की दर के विपरीत भिन्न होता है इसलिए यह जीएफआर का उपयोगी उपाय नहीं है। रक्त यूरिया नाइट्रोजन प्रोटीन के सेवन के साथ सीधे भिन्न होता है</a:t>
            </a:r>
            <a:endParaRPr lang="en-US"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8371967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A45E3E56-0E6A-1599-4C59-F2E71065E4EC}"/>
              </a:ext>
            </a:extLst>
          </p:cNvPr>
          <p:cNvSpPr txBox="1"/>
          <p:nvPr/>
        </p:nvSpPr>
        <p:spPr>
          <a:xfrm>
            <a:off x="1781175" y="0"/>
            <a:ext cx="4524375" cy="2328843"/>
          </a:xfrm>
          <a:prstGeom prst="rect">
            <a:avLst/>
          </a:prstGeom>
          <a:noFill/>
        </p:spPr>
        <p:txBody>
          <a:bodyPr wrap="square">
            <a:spAutoFit/>
          </a:bodyPr>
          <a:lstStyle/>
          <a:p>
            <a:pPr algn="ctr">
              <a:lnSpc>
                <a:spcPct val="150000"/>
              </a:lnSpc>
              <a:spcAft>
                <a:spcPts val="800"/>
              </a:spcAft>
            </a:pPr>
            <a:r>
              <a:rPr lang="hi-IN" sz="2400" b="1" dirty="0">
                <a:latin typeface="Times New Roman" panose="02020603050405020304" pitchFamily="18" charset="0"/>
                <a:ea typeface="Times New Roman" panose="02020603050405020304" pitchFamily="18" charset="0"/>
                <a:cs typeface="TimesNewRoman"/>
              </a:rPr>
              <a:t>यूरिया मानक</a:t>
            </a:r>
            <a:endParaRPr lang="en-IN" sz="2400" b="1" dirty="0">
              <a:latin typeface="Times New Roman" panose="02020603050405020304" pitchFamily="18" charset="0"/>
              <a:ea typeface="Times New Roman" panose="02020603050405020304" pitchFamily="18" charset="0"/>
              <a:cs typeface="TimesNewRoman"/>
            </a:endParaRPr>
          </a:p>
          <a:p>
            <a:pPr algn="ctr">
              <a:lnSpc>
                <a:spcPct val="150000"/>
              </a:lnSpc>
              <a:spcAft>
                <a:spcPts val="800"/>
              </a:spcAft>
            </a:pPr>
            <a:r>
              <a:rPr lang="hi-IN" sz="2400" dirty="0">
                <a:latin typeface="Times New Roman" panose="02020603050405020304" pitchFamily="18" charset="0"/>
                <a:ea typeface="Times New Roman" panose="02020603050405020304" pitchFamily="18" charset="0"/>
                <a:cs typeface="TimesNewRoman"/>
              </a:rPr>
              <a:t>यूरिया</a:t>
            </a:r>
            <a:r>
              <a:rPr lang="en-US" sz="2400" dirty="0">
                <a:effectLst/>
                <a:latin typeface="Times New Roman" panose="02020603050405020304" pitchFamily="18" charset="0"/>
                <a:ea typeface="Times New Roman" panose="02020603050405020304" pitchFamily="18" charset="0"/>
                <a:cs typeface="TimesNewRoman"/>
              </a:rPr>
              <a:t>(BUN)        50mg/dl(23.4mg/dl)</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ctr">
              <a:buNone/>
            </a:pPr>
            <a:r>
              <a:rPr lang="hi-IN" sz="2400" b="1" dirty="0">
                <a:latin typeface="Times New Roman" panose="02020603050405020304" pitchFamily="18" charset="0"/>
                <a:ea typeface="Times New Roman" panose="02020603050405020304" pitchFamily="18" charset="0"/>
                <a:cs typeface="TimesNewRoman"/>
              </a:rPr>
              <a:t>परख प्रक्रिया</a:t>
            </a:r>
            <a:endParaRPr lang="en-US" sz="2400" dirty="0"/>
          </a:p>
        </p:txBody>
      </p:sp>
      <p:graphicFrame>
        <p:nvGraphicFramePr>
          <p:cNvPr id="6" name="Table 5">
            <a:extLst>
              <a:ext uri="{FF2B5EF4-FFF2-40B4-BE49-F238E27FC236}">
                <a16:creationId xmlns="" xmlns:a16="http://schemas.microsoft.com/office/drawing/2014/main" id="{83B80788-3636-B85C-A221-4079EEC10249}"/>
              </a:ext>
            </a:extLst>
          </p:cNvPr>
          <p:cNvGraphicFramePr>
            <a:graphicFrameLocks noGrp="1"/>
          </p:cNvGraphicFramePr>
          <p:nvPr>
            <p:extLst>
              <p:ext uri="{D42A27DB-BD31-4B8C-83A1-F6EECF244321}">
                <p14:modId xmlns:p14="http://schemas.microsoft.com/office/powerpoint/2010/main" val="1569881853"/>
              </p:ext>
            </p:extLst>
          </p:nvPr>
        </p:nvGraphicFramePr>
        <p:xfrm>
          <a:off x="1781175" y="2621882"/>
          <a:ext cx="5485948" cy="2621312"/>
        </p:xfrm>
        <a:graphic>
          <a:graphicData uri="http://schemas.openxmlformats.org/drawingml/2006/table">
            <a:tbl>
              <a:tblPr firstRow="1" firstCol="1" lastRow="1" lastCol="1" bandRow="1" bandCol="1">
                <a:tableStyleId>{5C22544A-7EE6-4342-B048-85BDC9FD1C3A}</a:tableStyleId>
              </a:tblPr>
              <a:tblGrid>
                <a:gridCol w="1676250">
                  <a:extLst>
                    <a:ext uri="{9D8B030D-6E8A-4147-A177-3AD203B41FA5}">
                      <a16:colId xmlns="" xmlns:a16="http://schemas.microsoft.com/office/drawing/2014/main" val="2255691335"/>
                    </a:ext>
                  </a:extLst>
                </a:gridCol>
                <a:gridCol w="1904849">
                  <a:extLst>
                    <a:ext uri="{9D8B030D-6E8A-4147-A177-3AD203B41FA5}">
                      <a16:colId xmlns="" xmlns:a16="http://schemas.microsoft.com/office/drawing/2014/main" val="2865122421"/>
                    </a:ext>
                  </a:extLst>
                </a:gridCol>
                <a:gridCol w="1904849">
                  <a:extLst>
                    <a:ext uri="{9D8B030D-6E8A-4147-A177-3AD203B41FA5}">
                      <a16:colId xmlns="" xmlns:a16="http://schemas.microsoft.com/office/drawing/2014/main" val="3536657089"/>
                    </a:ext>
                  </a:extLst>
                </a:gridCol>
              </a:tblGrid>
              <a:tr h="530241">
                <a:tc>
                  <a:txBody>
                    <a:bodyPr/>
                    <a:lstStyle/>
                    <a:p>
                      <a:pPr marL="0" marR="0">
                        <a:lnSpc>
                          <a:spcPct val="150000"/>
                        </a:lnSpc>
                        <a:spcAft>
                          <a:spcPts val="800"/>
                        </a:spcAft>
                        <a:buNone/>
                      </a:pPr>
                      <a:r>
                        <a:rPr lang="en-US" sz="1800" dirty="0">
                          <a:effectLst/>
                        </a:rPr>
                        <a:t>Pipette in to tubes marked</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Standard</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Test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3644991496"/>
                  </a:ext>
                </a:extLst>
              </a:tr>
              <a:tr h="530241">
                <a:tc>
                  <a:txBody>
                    <a:bodyPr/>
                    <a:lstStyle/>
                    <a:p>
                      <a:pPr marL="0" marR="0">
                        <a:lnSpc>
                          <a:spcPct val="150000"/>
                        </a:lnSpc>
                        <a:spcAft>
                          <a:spcPts val="800"/>
                        </a:spcAft>
                        <a:buNone/>
                      </a:pPr>
                      <a:r>
                        <a:rPr lang="en-US" sz="1800">
                          <a:effectLst/>
                        </a:rPr>
                        <a:t>Working Reagent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dirty="0">
                          <a:effectLst/>
                        </a:rPr>
                        <a:t>1000µl</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1000µl</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319416159"/>
                  </a:ext>
                </a:extLst>
              </a:tr>
              <a:tr h="530241">
                <a:tc>
                  <a:txBody>
                    <a:bodyPr/>
                    <a:lstStyle/>
                    <a:p>
                      <a:pPr marL="0" marR="0">
                        <a:lnSpc>
                          <a:spcPct val="150000"/>
                        </a:lnSpc>
                        <a:spcAft>
                          <a:spcPts val="800"/>
                        </a:spcAft>
                        <a:buNone/>
                      </a:pPr>
                      <a:r>
                        <a:rPr lang="en-US" sz="1800">
                          <a:effectLst/>
                        </a:rPr>
                        <a:t>Standard</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20 µl</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2711904322"/>
                  </a:ext>
                </a:extLst>
              </a:tr>
              <a:tr h="530241">
                <a:tc>
                  <a:txBody>
                    <a:bodyPr/>
                    <a:lstStyle/>
                    <a:p>
                      <a:pPr marL="0" marR="0">
                        <a:lnSpc>
                          <a:spcPct val="150000"/>
                        </a:lnSpc>
                        <a:spcAft>
                          <a:spcPts val="800"/>
                        </a:spcAft>
                        <a:buNone/>
                      </a:pPr>
                      <a:r>
                        <a:rPr lang="en-US" sz="1800">
                          <a:effectLst/>
                        </a:rPr>
                        <a:t>Test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dirty="0">
                          <a:effectLst/>
                        </a:rPr>
                        <a:t>20 µl</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746791078"/>
                  </a:ext>
                </a:extLst>
              </a:tr>
            </a:tbl>
          </a:graphicData>
        </a:graphic>
      </p:graphicFrame>
      <p:sp>
        <p:nvSpPr>
          <p:cNvPr id="7" name="Rectangle 2">
            <a:extLst>
              <a:ext uri="{FF2B5EF4-FFF2-40B4-BE49-F238E27FC236}">
                <a16:creationId xmlns="" xmlns:a16="http://schemas.microsoft.com/office/drawing/2014/main" id="{319B7DC6-2DD7-8E1B-9DA6-50F037D36413}"/>
              </a:ext>
            </a:extLst>
          </p:cNvPr>
          <p:cNvSpPr>
            <a:spLocks noChangeArrowheads="1"/>
          </p:cNvSpPr>
          <p:nvPr/>
        </p:nvSpPr>
        <p:spPr bwMode="auto">
          <a:xfrm>
            <a:off x="-198422" y="3291346"/>
            <a:ext cx="1167723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5637580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91515BD2-DB07-D248-B81F-95C83820E8F8}"/>
              </a:ext>
            </a:extLst>
          </p:cNvPr>
          <p:cNvSpPr txBox="1"/>
          <p:nvPr/>
        </p:nvSpPr>
        <p:spPr>
          <a:xfrm>
            <a:off x="0" y="144065"/>
            <a:ext cx="7953375" cy="6711068"/>
          </a:xfrm>
          <a:prstGeom prst="rect">
            <a:avLst/>
          </a:prstGeom>
          <a:noFill/>
        </p:spPr>
        <p:txBody>
          <a:bodyPr wrap="square">
            <a:spAutoFit/>
          </a:bodyPr>
          <a:lstStyle/>
          <a:p>
            <a:pPr algn="just">
              <a:lnSpc>
                <a:spcPct val="150000"/>
              </a:lnSpc>
              <a:spcAft>
                <a:spcPts val="800"/>
              </a:spcAft>
            </a:pPr>
            <a:r>
              <a:rPr lang="hi-IN" sz="3200" b="1" dirty="0">
                <a:solidFill>
                  <a:srgbClr val="FF0000"/>
                </a:solidFill>
                <a:latin typeface="Times New Roman" panose="02020603050405020304" pitchFamily="18" charset="0"/>
                <a:ea typeface="Times New Roman" panose="02020603050405020304" pitchFamily="18" charset="0"/>
                <a:cs typeface="TimesNewRoman,Bold"/>
              </a:rPr>
              <a:t>सीरम क्रिएटिनिन का अनुमान</a:t>
            </a:r>
            <a:endParaRPr lang="en-IN" sz="3200" b="1" dirty="0">
              <a:solidFill>
                <a:srgbClr val="FF0000"/>
              </a:solidFill>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NewRoman,Bold"/>
              </a:rPr>
              <a:t>परिचय:</a:t>
            </a:r>
            <a:endParaRPr lang="en-IN" sz="2800" b="1" dirty="0">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2000" dirty="0">
                <a:latin typeface="Times New Roman" panose="02020603050405020304" pitchFamily="18" charset="0"/>
                <a:ea typeface="Times New Roman" panose="02020603050405020304" pitchFamily="18" charset="0"/>
                <a:cs typeface="TimesNewRoman"/>
              </a:rPr>
              <a:t>क्रिएटिनिन एक अपशिष्ट उत्पाद है जो क्रिएटिन चयापचय द्वारा मांसपेशियों में बनता है। क्रिएटिन को यकृत में संश्लेषित किया जाता है जो तब परिसंचरण में जाता है जहां इसे क्रिएटिन फॉस्फेट में रूपांतरण के लिए कंकाल की मांसपेशियों द्वारा लिया जाता है जो कंकाल की मांसपेशियों में ऊर्जा के भंडारण के रूप में कार्य करता है। क्रिएटिन और क्रिएटिन फॉस्फेट अनायास ही प्रति दिन कुल के लगभग 2% की दर से क्रिएटिनिन में परिवर्तित हो जाते हैं। यह मांसपेशियों और शरीर के वजन से संबंधित है। क्रिएटिनिन का गठन मूत्र में उत्सर्जित होता है। एक सामान्य आहार पर मूत्र में लगभग सभी क्रिएटिनिन अंतर्जात होते हैं। इसका उत्सर्जन दिन-प्रतिदिन काफी स्थिर रहता है और इसका उपयोग 24 घंटे मूत्र संग्रह की सटीकता की जांच करने के लिए किया जाता है। यह मूत्र प्रवाह दर से स्वतंत्र है और प्लाज्मा में इसका स्तर काफी स्थिर है।</a:t>
            </a:r>
            <a:endParaRPr lang="en-US"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864880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4602A953-11F9-4DA5-72D9-5D92E1FF4C20}"/>
              </a:ext>
            </a:extLst>
          </p:cNvPr>
          <p:cNvSpPr txBox="1"/>
          <p:nvPr/>
        </p:nvSpPr>
        <p:spPr>
          <a:xfrm>
            <a:off x="1457325" y="-1"/>
            <a:ext cx="6429375" cy="3982500"/>
          </a:xfrm>
          <a:prstGeom prst="rect">
            <a:avLst/>
          </a:prstGeom>
          <a:noFill/>
        </p:spPr>
        <p:txBody>
          <a:bodyPr wrap="square">
            <a:spAutoFit/>
          </a:bodyPr>
          <a:lstStyle/>
          <a:p>
            <a:pPr algn="just">
              <a:lnSpc>
                <a:spcPct val="150000"/>
              </a:lnSpc>
              <a:spcAft>
                <a:spcPts val="800"/>
              </a:spcAft>
            </a:pPr>
            <a:r>
              <a:rPr lang="hi-IN" sz="2400" b="1" dirty="0">
                <a:latin typeface="Times New Roman" panose="02020603050405020304" pitchFamily="18" charset="0"/>
                <a:ea typeface="Times New Roman" panose="02020603050405020304" pitchFamily="18" charset="0"/>
                <a:cs typeface="TimesNewRoman,Bold"/>
              </a:rPr>
              <a:t>अभिकर्मकों की संरचना</a:t>
            </a:r>
            <a:r>
              <a:rPr lang="en-US" sz="2000" b="1" dirty="0">
                <a:effectLst/>
                <a:latin typeface="Times New Roman" panose="02020603050405020304" pitchFamily="18" charset="0"/>
                <a:ea typeface="Times New Roman" panose="02020603050405020304" pitchFamily="18" charset="0"/>
                <a:cs typeface="TimesNewRoman,Bold"/>
              </a:rPr>
              <a:t>:</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000" b="1" dirty="0">
                <a:latin typeface="Times New Roman" panose="02020603050405020304" pitchFamily="18" charset="0"/>
                <a:ea typeface="Times New Roman" panose="02020603050405020304" pitchFamily="18" charset="0"/>
                <a:cs typeface="TimesNewRoman"/>
              </a:rPr>
              <a:t>अभिकर्मक 1: पिक्रिक एसिड अभिकर्मक</a:t>
            </a:r>
            <a:endParaRPr lang="en-IN" sz="2000" b="1" dirty="0">
              <a:latin typeface="Times New Roman" panose="02020603050405020304" pitchFamily="18" charset="0"/>
              <a:ea typeface="Times New Roman" panose="02020603050405020304" pitchFamily="18" charset="0"/>
              <a:cs typeface="TimesNewRoman"/>
            </a:endParaRPr>
          </a:p>
          <a:p>
            <a:pPr algn="just">
              <a:lnSpc>
                <a:spcPct val="150000"/>
              </a:lnSpc>
              <a:spcAft>
                <a:spcPts val="800"/>
              </a:spcAft>
            </a:pPr>
            <a:r>
              <a:rPr lang="hi-IN" sz="2000" dirty="0">
                <a:latin typeface="Times New Roman" panose="02020603050405020304" pitchFamily="18" charset="0"/>
                <a:ea typeface="Times New Roman" panose="02020603050405020304" pitchFamily="18" charset="0"/>
                <a:cs typeface="TimesNewRoman"/>
              </a:rPr>
              <a:t>पिक्रिक एसिड 25.8</a:t>
            </a:r>
            <a:r>
              <a:rPr lang="en-US" sz="2000" dirty="0">
                <a:latin typeface="Times New Roman" panose="02020603050405020304" pitchFamily="18" charset="0"/>
                <a:ea typeface="Times New Roman" panose="02020603050405020304" pitchFamily="18" charset="0"/>
                <a:cs typeface="TimesNewRoman"/>
              </a:rPr>
              <a:t>mmol/L</a:t>
            </a:r>
          </a:p>
          <a:p>
            <a:pPr algn="just">
              <a:lnSpc>
                <a:spcPct val="150000"/>
              </a:lnSpc>
              <a:spcAft>
                <a:spcPts val="800"/>
              </a:spcAft>
            </a:pPr>
            <a:r>
              <a:rPr lang="hi-IN" sz="2000" b="1" dirty="0">
                <a:latin typeface="Times New Roman" panose="02020603050405020304" pitchFamily="18" charset="0"/>
                <a:ea typeface="Times New Roman" panose="02020603050405020304" pitchFamily="18" charset="0"/>
                <a:cs typeface="TimesNewRoman"/>
              </a:rPr>
              <a:t>अभिकर्मक2: सोडियम हाइड्रॉक्साइड अभिकर्मक</a:t>
            </a:r>
            <a:endParaRPr lang="en-IN" sz="2000" b="1" dirty="0">
              <a:latin typeface="Times New Roman" panose="02020603050405020304" pitchFamily="18" charset="0"/>
              <a:ea typeface="Times New Roman" panose="02020603050405020304" pitchFamily="18" charset="0"/>
              <a:cs typeface="TimesNewRoman"/>
            </a:endParaRPr>
          </a:p>
          <a:p>
            <a:pPr algn="just">
              <a:lnSpc>
                <a:spcPct val="150000"/>
              </a:lnSpc>
              <a:spcAft>
                <a:spcPts val="800"/>
              </a:spcAft>
            </a:pPr>
            <a:r>
              <a:rPr lang="hi-IN" sz="2000" dirty="0">
                <a:latin typeface="Times New Roman" panose="02020603050405020304" pitchFamily="18" charset="0"/>
                <a:ea typeface="Times New Roman" panose="02020603050405020304" pitchFamily="18" charset="0"/>
                <a:cs typeface="TimesNewRoman"/>
              </a:rPr>
              <a:t>सोडियम हाइड्रॉक्साइड 95</a:t>
            </a:r>
            <a:r>
              <a:rPr lang="en-US" sz="2000" dirty="0">
                <a:latin typeface="Times New Roman" panose="02020603050405020304" pitchFamily="18" charset="0"/>
                <a:ea typeface="Times New Roman" panose="02020603050405020304" pitchFamily="18" charset="0"/>
                <a:cs typeface="TimesNewRoman"/>
              </a:rPr>
              <a:t>mmol/L</a:t>
            </a:r>
          </a:p>
          <a:p>
            <a:pPr algn="just">
              <a:lnSpc>
                <a:spcPct val="150000"/>
              </a:lnSpc>
              <a:spcAft>
                <a:spcPts val="800"/>
              </a:spcAft>
            </a:pPr>
            <a:r>
              <a:rPr lang="hi-IN" sz="2000" b="1" dirty="0">
                <a:latin typeface="Times New Roman" panose="02020603050405020304" pitchFamily="18" charset="0"/>
                <a:ea typeface="Times New Roman" panose="02020603050405020304" pitchFamily="18" charset="0"/>
                <a:cs typeface="TimesNewRoman"/>
              </a:rPr>
              <a:t>क्रिएटिनिन मानक</a:t>
            </a:r>
            <a:endParaRPr lang="en-IN" sz="2000" b="1" dirty="0">
              <a:latin typeface="Times New Roman" panose="02020603050405020304" pitchFamily="18" charset="0"/>
              <a:ea typeface="Times New Roman" panose="02020603050405020304" pitchFamily="18" charset="0"/>
              <a:cs typeface="TimesNewRoman"/>
            </a:endParaRPr>
          </a:p>
          <a:p>
            <a:pPr algn="just">
              <a:lnSpc>
                <a:spcPct val="150000"/>
              </a:lnSpc>
              <a:spcAft>
                <a:spcPts val="800"/>
              </a:spcAft>
            </a:pPr>
            <a:r>
              <a:rPr lang="hi-IN" sz="2000" dirty="0">
                <a:latin typeface="Times New Roman" panose="02020603050405020304" pitchFamily="18" charset="0"/>
                <a:ea typeface="Times New Roman" panose="02020603050405020304" pitchFamily="18" charset="0"/>
                <a:cs typeface="TimesNewRoman"/>
              </a:rPr>
              <a:t>क्रिएटिनिन मानक 2</a:t>
            </a:r>
            <a:r>
              <a:rPr lang="en-US" sz="2000" dirty="0">
                <a:latin typeface="Times New Roman" panose="02020603050405020304" pitchFamily="18" charset="0"/>
                <a:ea typeface="Times New Roman" panose="02020603050405020304" pitchFamily="18" charset="0"/>
                <a:cs typeface="TimesNewRoman"/>
              </a:rPr>
              <a:t>mg/dl (0.166mmol/L)</a:t>
            </a:r>
            <a:endParaRPr lang="en-US" dirty="0">
              <a:effectLst/>
              <a:latin typeface="Calibri" panose="020F0502020204030204" pitchFamily="34" charset="0"/>
              <a:ea typeface="Calibri" panose="020F0502020204030204" pitchFamily="34" charset="0"/>
              <a:cs typeface="Mangal" panose="02040503050203030202" pitchFamily="18" charset="0"/>
            </a:endParaRPr>
          </a:p>
        </p:txBody>
      </p:sp>
      <p:graphicFrame>
        <p:nvGraphicFramePr>
          <p:cNvPr id="4" name="Table 3">
            <a:extLst>
              <a:ext uri="{FF2B5EF4-FFF2-40B4-BE49-F238E27FC236}">
                <a16:creationId xmlns="" xmlns:a16="http://schemas.microsoft.com/office/drawing/2014/main" id="{329C760A-FF80-F5D2-E37B-7D28D96702FE}"/>
              </a:ext>
            </a:extLst>
          </p:cNvPr>
          <p:cNvGraphicFramePr>
            <a:graphicFrameLocks noGrp="1"/>
          </p:cNvGraphicFramePr>
          <p:nvPr>
            <p:extLst>
              <p:ext uri="{D42A27DB-BD31-4B8C-83A1-F6EECF244321}">
                <p14:modId xmlns:p14="http://schemas.microsoft.com/office/powerpoint/2010/main" val="3799929657"/>
              </p:ext>
            </p:extLst>
          </p:nvPr>
        </p:nvGraphicFramePr>
        <p:xfrm>
          <a:off x="1783681" y="4181849"/>
          <a:ext cx="4944528" cy="2389640"/>
        </p:xfrm>
        <a:graphic>
          <a:graphicData uri="http://schemas.openxmlformats.org/drawingml/2006/table">
            <a:tbl>
              <a:tblPr firstRow="1" firstCol="1" lastRow="1" lastCol="1" bandRow="1" bandCol="1">
                <a:tableStyleId>{5C22544A-7EE6-4342-B048-85BDC9FD1C3A}</a:tableStyleId>
              </a:tblPr>
              <a:tblGrid>
                <a:gridCol w="1648176">
                  <a:extLst>
                    <a:ext uri="{9D8B030D-6E8A-4147-A177-3AD203B41FA5}">
                      <a16:colId xmlns="" xmlns:a16="http://schemas.microsoft.com/office/drawing/2014/main" val="1535114980"/>
                    </a:ext>
                  </a:extLst>
                </a:gridCol>
                <a:gridCol w="1648176">
                  <a:extLst>
                    <a:ext uri="{9D8B030D-6E8A-4147-A177-3AD203B41FA5}">
                      <a16:colId xmlns="" xmlns:a16="http://schemas.microsoft.com/office/drawing/2014/main" val="3454720988"/>
                    </a:ext>
                  </a:extLst>
                </a:gridCol>
                <a:gridCol w="1648176">
                  <a:extLst>
                    <a:ext uri="{9D8B030D-6E8A-4147-A177-3AD203B41FA5}">
                      <a16:colId xmlns="" xmlns:a16="http://schemas.microsoft.com/office/drawing/2014/main" val="2901278629"/>
                    </a:ext>
                  </a:extLst>
                </a:gridCol>
              </a:tblGrid>
              <a:tr h="565322">
                <a:tc>
                  <a:txBody>
                    <a:bodyPr/>
                    <a:lstStyle/>
                    <a:p>
                      <a:pPr marL="0" marR="0">
                        <a:lnSpc>
                          <a:spcPct val="150000"/>
                        </a:lnSpc>
                        <a:spcAft>
                          <a:spcPts val="800"/>
                        </a:spcAft>
                        <a:buNone/>
                      </a:pPr>
                      <a:r>
                        <a:rPr lang="en-US" sz="1600">
                          <a:effectLst/>
                        </a:rPr>
                        <a:t>Pipette in to tubes marked</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Standard</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Test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2057308777"/>
                  </a:ext>
                </a:extLst>
              </a:tr>
              <a:tr h="565322">
                <a:tc>
                  <a:txBody>
                    <a:bodyPr/>
                    <a:lstStyle/>
                    <a:p>
                      <a:pPr marL="0" marR="0">
                        <a:lnSpc>
                          <a:spcPct val="150000"/>
                        </a:lnSpc>
                        <a:spcAft>
                          <a:spcPts val="800"/>
                        </a:spcAft>
                        <a:buNone/>
                      </a:pPr>
                      <a:r>
                        <a:rPr lang="en-US" sz="1600">
                          <a:effectLst/>
                        </a:rPr>
                        <a:t>Working Reagent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1000µl</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1000µl</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658632481"/>
                  </a:ext>
                </a:extLst>
              </a:tr>
              <a:tr h="565322">
                <a:tc>
                  <a:txBody>
                    <a:bodyPr/>
                    <a:lstStyle/>
                    <a:p>
                      <a:pPr marL="0" marR="0">
                        <a:lnSpc>
                          <a:spcPct val="150000"/>
                        </a:lnSpc>
                        <a:spcAft>
                          <a:spcPts val="800"/>
                        </a:spcAft>
                        <a:buNone/>
                      </a:pPr>
                      <a:r>
                        <a:rPr lang="en-US" sz="1600">
                          <a:effectLst/>
                        </a:rPr>
                        <a:t>Standard</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100 µl</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68169129"/>
                  </a:ext>
                </a:extLst>
              </a:tr>
              <a:tr h="565322">
                <a:tc>
                  <a:txBody>
                    <a:bodyPr/>
                    <a:lstStyle/>
                    <a:p>
                      <a:pPr marL="0" marR="0">
                        <a:lnSpc>
                          <a:spcPct val="150000"/>
                        </a:lnSpc>
                        <a:spcAft>
                          <a:spcPts val="800"/>
                        </a:spcAft>
                        <a:buNone/>
                      </a:pPr>
                      <a:r>
                        <a:rPr lang="en-US" sz="1600">
                          <a:effectLst/>
                        </a:rPr>
                        <a:t>Serum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dirty="0">
                          <a:effectLst/>
                        </a:rPr>
                        <a:t>100 µl</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478663271"/>
                  </a:ext>
                </a:extLst>
              </a:tr>
            </a:tbl>
          </a:graphicData>
        </a:graphic>
      </p:graphicFrame>
      <p:sp>
        <p:nvSpPr>
          <p:cNvPr id="5" name="Rectangle 1">
            <a:extLst>
              <a:ext uri="{FF2B5EF4-FFF2-40B4-BE49-F238E27FC236}">
                <a16:creationId xmlns="" xmlns:a16="http://schemas.microsoft.com/office/drawing/2014/main" id="{985D792A-51D6-E2D1-1B31-2A3551A1FC69}"/>
              </a:ext>
            </a:extLst>
          </p:cNvPr>
          <p:cNvSpPr>
            <a:spLocks noChangeArrowheads="1"/>
          </p:cNvSpPr>
          <p:nvPr/>
        </p:nvSpPr>
        <p:spPr bwMode="auto">
          <a:xfrm>
            <a:off x="1098331" y="5007337"/>
            <a:ext cx="1010375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4688446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D05543A6-4933-0494-920A-B5EA254461B2}"/>
              </a:ext>
            </a:extLst>
          </p:cNvPr>
          <p:cNvSpPr txBox="1"/>
          <p:nvPr/>
        </p:nvSpPr>
        <p:spPr>
          <a:xfrm>
            <a:off x="1104900" y="1"/>
            <a:ext cx="7353300" cy="3380284"/>
          </a:xfrm>
          <a:prstGeom prst="rect">
            <a:avLst/>
          </a:prstGeom>
          <a:noFill/>
        </p:spPr>
        <p:txBody>
          <a:bodyPr wrap="square">
            <a:spAutoFit/>
          </a:bodyPr>
          <a:lstStyle/>
          <a:p>
            <a:pPr algn="just">
              <a:lnSpc>
                <a:spcPct val="150000"/>
              </a:lnSpc>
              <a:spcAft>
                <a:spcPts val="800"/>
              </a:spcAft>
            </a:pPr>
            <a:r>
              <a:rPr lang="hi-IN" sz="3200" b="1" dirty="0">
                <a:solidFill>
                  <a:srgbClr val="FF0000"/>
                </a:solidFill>
                <a:latin typeface="Times New Roman" panose="02020603050405020304" pitchFamily="18" charset="0"/>
                <a:ea typeface="Times New Roman" panose="02020603050405020304" pitchFamily="18" charset="0"/>
                <a:cs typeface="TimesNewRoman,Bold"/>
              </a:rPr>
              <a:t>सीरम यूरिक एसिड का अनुमान</a:t>
            </a:r>
            <a:endParaRPr lang="en-IN" sz="3200" b="1" dirty="0">
              <a:solidFill>
                <a:srgbClr val="FF0000"/>
              </a:solidFill>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NewRoman,Bold"/>
              </a:rPr>
              <a:t>उद्देश्य </a:t>
            </a:r>
            <a:r>
              <a:rPr lang="en-US" sz="2800" dirty="0">
                <a:effectLst/>
                <a:latin typeface="Times New Roman" panose="02020603050405020304" pitchFamily="18" charset="0"/>
                <a:ea typeface="Times New Roman" panose="02020603050405020304" pitchFamily="18" charset="0"/>
                <a:cs typeface="TimesNewRoman"/>
              </a:rPr>
              <a:t>:</a:t>
            </a:r>
            <a:r>
              <a:rPr lang="en-US" sz="2400" dirty="0">
                <a:effectLst/>
                <a:latin typeface="Times New Roman" panose="02020603050405020304" pitchFamily="18" charset="0"/>
                <a:ea typeface="Times New Roman" panose="02020603050405020304" pitchFamily="18" charset="0"/>
                <a:cs typeface="TimesNewRoman"/>
              </a:rPr>
              <a:t> </a:t>
            </a:r>
            <a:r>
              <a:rPr lang="hi-IN" sz="2400" dirty="0">
                <a:latin typeface="Times New Roman" panose="02020603050405020304" pitchFamily="18" charset="0"/>
                <a:ea typeface="Times New Roman" panose="02020603050405020304" pitchFamily="18" charset="0"/>
                <a:cs typeface="TimesNewRoman"/>
              </a:rPr>
              <a:t>सीरम यूरिक एसिड का अनुमान लगाने के लिए</a:t>
            </a:r>
            <a:r>
              <a:rPr lang="en-US" sz="2400" dirty="0">
                <a:effectLst/>
                <a:latin typeface="Times New Roman" panose="02020603050405020304" pitchFamily="18" charset="0"/>
                <a:ea typeface="Times New Roman" panose="02020603050405020304" pitchFamily="18" charset="0"/>
                <a:cs typeface="TimesNewRoman"/>
              </a:rPr>
              <a: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400" b="1" dirty="0">
                <a:latin typeface="Times New Roman" panose="02020603050405020304" pitchFamily="18" charset="0"/>
                <a:ea typeface="Times New Roman" panose="02020603050405020304" pitchFamily="18" charset="0"/>
                <a:cs typeface="TimesNewRoman,Bold"/>
              </a:rPr>
              <a:t>परिचय</a:t>
            </a:r>
            <a:r>
              <a:rPr lang="en-US" sz="2400" b="1" dirty="0">
                <a:effectLst/>
                <a:latin typeface="Times New Roman" panose="02020603050405020304" pitchFamily="18" charset="0"/>
                <a:ea typeface="Times New Roman" panose="02020603050405020304" pitchFamily="18" charset="0"/>
                <a:cs typeface="TimesNewRoman,Bold"/>
              </a:rPr>
              <a: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400" dirty="0">
                <a:latin typeface="Times New Roman" panose="02020603050405020304" pitchFamily="18" charset="0"/>
                <a:ea typeface="Times New Roman" panose="02020603050405020304" pitchFamily="18" charset="0"/>
                <a:cs typeface="TimesNewRoman"/>
              </a:rPr>
              <a:t>यूरिक एसिड प्यूरीन बेस के ऑक्सीकरण द्वारा गठित मनुष्य में प्यूरीन चयापचय का अंतिम उत्पाद है।</a:t>
            </a:r>
            <a:r>
              <a:rPr lang="en-US" sz="1800" b="1" dirty="0">
                <a:effectLst/>
                <a:latin typeface="Times New Roman" panose="02020603050405020304" pitchFamily="18" charset="0"/>
                <a:ea typeface="Times New Roman" panose="02020603050405020304" pitchFamily="18" charset="0"/>
                <a:cs typeface="TimesNewRoman,Bold"/>
              </a:rPr>
              <a:t> </a:t>
            </a:r>
            <a:endParaRPr lang="en-US" sz="1600" dirty="0">
              <a:effectLst/>
              <a:latin typeface="Calibri" panose="020F0502020204030204" pitchFamily="34" charset="0"/>
              <a:ea typeface="Calibri" panose="020F0502020204030204" pitchFamily="34" charset="0"/>
              <a:cs typeface="Mangal" panose="02040503050203030202" pitchFamily="18" charset="0"/>
            </a:endParaRPr>
          </a:p>
        </p:txBody>
      </p:sp>
      <p:sp>
        <p:nvSpPr>
          <p:cNvPr id="5" name="TextBox 4">
            <a:extLst>
              <a:ext uri="{FF2B5EF4-FFF2-40B4-BE49-F238E27FC236}">
                <a16:creationId xmlns="" xmlns:a16="http://schemas.microsoft.com/office/drawing/2014/main" id="{51277AE9-66A9-CB4C-234F-537F4BFC9B9D}"/>
              </a:ext>
            </a:extLst>
          </p:cNvPr>
          <p:cNvSpPr txBox="1"/>
          <p:nvPr/>
        </p:nvSpPr>
        <p:spPr>
          <a:xfrm>
            <a:off x="1104900" y="3429000"/>
            <a:ext cx="7962900" cy="1510222"/>
          </a:xfrm>
          <a:prstGeom prst="rect">
            <a:avLst/>
          </a:prstGeom>
          <a:noFill/>
        </p:spPr>
        <p:txBody>
          <a:bodyPr wrap="square">
            <a:spAutoFit/>
          </a:bodyPr>
          <a:lstStyle/>
          <a:p>
            <a:pPr algn="just">
              <a:lnSpc>
                <a:spcPct val="150000"/>
              </a:lnSpc>
              <a:spcAft>
                <a:spcPts val="800"/>
              </a:spcAft>
            </a:pPr>
            <a:r>
              <a:rPr lang="hi-IN" sz="3200" b="1" dirty="0">
                <a:latin typeface="Times New Roman" panose="02020603050405020304" pitchFamily="18" charset="0"/>
                <a:ea typeface="Times New Roman" panose="02020603050405020304" pitchFamily="18" charset="0"/>
                <a:cs typeface="TimesNewRoman,Bold"/>
              </a:rPr>
              <a:t>यूरिक एसिड मानक</a:t>
            </a:r>
            <a:endParaRPr lang="en-IN" sz="3200" b="1" dirty="0">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2800" dirty="0">
                <a:latin typeface="Times New Roman" panose="02020603050405020304" pitchFamily="18" charset="0"/>
                <a:ea typeface="Times New Roman" panose="02020603050405020304" pitchFamily="18" charset="0"/>
                <a:cs typeface="TimesNewRoman,Bold"/>
              </a:rPr>
              <a:t>मानक यूरिक एसिड 6</a:t>
            </a:r>
            <a:r>
              <a:rPr lang="en-US" sz="2800" dirty="0">
                <a:latin typeface="Times New Roman" panose="02020603050405020304" pitchFamily="18" charset="0"/>
                <a:ea typeface="Times New Roman" panose="02020603050405020304" pitchFamily="18" charset="0"/>
                <a:cs typeface="TimesNewRoman,Bold"/>
              </a:rPr>
              <a:t>mg/dl (0.36mmol/L)</a:t>
            </a:r>
            <a:endParaRPr lang="en-US"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2708635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 xmlns:a16="http://schemas.microsoft.com/office/drawing/2014/main" id="{D6E32A47-FE9F-1C4D-2EF3-47D97492BD8A}"/>
              </a:ext>
            </a:extLst>
          </p:cNvPr>
          <p:cNvGraphicFramePr>
            <a:graphicFrameLocks noGrp="1"/>
          </p:cNvGraphicFramePr>
          <p:nvPr>
            <p:extLst>
              <p:ext uri="{D42A27DB-BD31-4B8C-83A1-F6EECF244321}">
                <p14:modId xmlns:p14="http://schemas.microsoft.com/office/powerpoint/2010/main" val="2838172779"/>
              </p:ext>
            </p:extLst>
          </p:nvPr>
        </p:nvGraphicFramePr>
        <p:xfrm>
          <a:off x="517358" y="272717"/>
          <a:ext cx="6292065" cy="3193147"/>
        </p:xfrm>
        <a:graphic>
          <a:graphicData uri="http://schemas.openxmlformats.org/drawingml/2006/table">
            <a:tbl>
              <a:tblPr firstRow="1" firstCol="1" lastRow="1" lastCol="1" bandRow="1" bandCol="1">
                <a:tableStyleId>{5C22544A-7EE6-4342-B048-85BDC9FD1C3A}</a:tableStyleId>
              </a:tblPr>
              <a:tblGrid>
                <a:gridCol w="2451198">
                  <a:extLst>
                    <a:ext uri="{9D8B030D-6E8A-4147-A177-3AD203B41FA5}">
                      <a16:colId xmlns="" xmlns:a16="http://schemas.microsoft.com/office/drawing/2014/main" val="2903872632"/>
                    </a:ext>
                  </a:extLst>
                </a:gridCol>
                <a:gridCol w="1280289">
                  <a:extLst>
                    <a:ext uri="{9D8B030D-6E8A-4147-A177-3AD203B41FA5}">
                      <a16:colId xmlns="" xmlns:a16="http://schemas.microsoft.com/office/drawing/2014/main" val="1746103476"/>
                    </a:ext>
                  </a:extLst>
                </a:gridCol>
                <a:gridCol w="1280289">
                  <a:extLst>
                    <a:ext uri="{9D8B030D-6E8A-4147-A177-3AD203B41FA5}">
                      <a16:colId xmlns="" xmlns:a16="http://schemas.microsoft.com/office/drawing/2014/main" val="174735058"/>
                    </a:ext>
                  </a:extLst>
                </a:gridCol>
                <a:gridCol w="1280289">
                  <a:extLst>
                    <a:ext uri="{9D8B030D-6E8A-4147-A177-3AD203B41FA5}">
                      <a16:colId xmlns="" xmlns:a16="http://schemas.microsoft.com/office/drawing/2014/main" val="353203297"/>
                    </a:ext>
                  </a:extLst>
                </a:gridCol>
              </a:tblGrid>
              <a:tr h="603183">
                <a:tc>
                  <a:txBody>
                    <a:bodyPr/>
                    <a:lstStyle/>
                    <a:p>
                      <a:pPr marL="0" marR="0" algn="just">
                        <a:lnSpc>
                          <a:spcPct val="150000"/>
                        </a:lnSpc>
                        <a:spcAft>
                          <a:spcPts val="800"/>
                        </a:spcAft>
                        <a:buNone/>
                      </a:pPr>
                      <a:r>
                        <a:rPr lang="en-US" sz="1800" dirty="0">
                          <a:effectLst/>
                        </a:rPr>
                        <a:t>Pipette into tubes marked</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Blank</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Standard</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Test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469343763"/>
                  </a:ext>
                </a:extLst>
              </a:tr>
              <a:tr h="603183">
                <a:tc>
                  <a:txBody>
                    <a:bodyPr/>
                    <a:lstStyle/>
                    <a:p>
                      <a:pPr marL="0" marR="0" algn="just">
                        <a:lnSpc>
                          <a:spcPct val="150000"/>
                        </a:lnSpc>
                        <a:spcAft>
                          <a:spcPts val="800"/>
                        </a:spcAft>
                        <a:buNone/>
                      </a:pPr>
                      <a:r>
                        <a:rPr lang="en-US" sz="1800" dirty="0">
                          <a:effectLst/>
                        </a:rPr>
                        <a:t>Working Reagent</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1000µL</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1000 µL</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1000 µL</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3305235746"/>
                  </a:ext>
                </a:extLst>
              </a:tr>
              <a:tr h="603183">
                <a:tc>
                  <a:txBody>
                    <a:bodyPr/>
                    <a:lstStyle/>
                    <a:p>
                      <a:pPr marL="0" marR="0" algn="just">
                        <a:lnSpc>
                          <a:spcPct val="150000"/>
                        </a:lnSpc>
                        <a:spcAft>
                          <a:spcPts val="800"/>
                        </a:spcAft>
                        <a:buNone/>
                      </a:pPr>
                      <a:r>
                        <a:rPr lang="en-US" sz="1800">
                          <a:effectLst/>
                        </a:rPr>
                        <a:t>Distilled Water</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20 µL</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3447864216"/>
                  </a:ext>
                </a:extLst>
              </a:tr>
              <a:tr h="603183">
                <a:tc>
                  <a:txBody>
                    <a:bodyPr/>
                    <a:lstStyle/>
                    <a:p>
                      <a:pPr marL="0" marR="0" algn="just">
                        <a:lnSpc>
                          <a:spcPct val="150000"/>
                        </a:lnSpc>
                        <a:spcAft>
                          <a:spcPts val="800"/>
                        </a:spcAft>
                        <a:buNone/>
                      </a:pPr>
                      <a:r>
                        <a:rPr lang="en-US" sz="1800">
                          <a:effectLst/>
                        </a:rPr>
                        <a:t>Standard</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20 µL</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539229550"/>
                  </a:ext>
                </a:extLst>
              </a:tr>
              <a:tr h="603183">
                <a:tc>
                  <a:txBody>
                    <a:bodyPr/>
                    <a:lstStyle/>
                    <a:p>
                      <a:pPr marL="0" marR="0" algn="just">
                        <a:lnSpc>
                          <a:spcPct val="150000"/>
                        </a:lnSpc>
                        <a:spcAft>
                          <a:spcPts val="800"/>
                        </a:spcAft>
                        <a:buNone/>
                      </a:pPr>
                      <a:r>
                        <a:rPr lang="en-US" sz="1800">
                          <a:effectLst/>
                        </a:rPr>
                        <a:t>Serum </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dirty="0">
                          <a:effectLst/>
                        </a:rPr>
                        <a:t>20 µL</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25446900"/>
                  </a:ext>
                </a:extLst>
              </a:tr>
            </a:tbl>
          </a:graphicData>
        </a:graphic>
      </p:graphicFrame>
      <p:sp>
        <p:nvSpPr>
          <p:cNvPr id="4" name="TextBox 3">
            <a:extLst>
              <a:ext uri="{FF2B5EF4-FFF2-40B4-BE49-F238E27FC236}">
                <a16:creationId xmlns="" xmlns:a16="http://schemas.microsoft.com/office/drawing/2014/main" id="{567A17C1-386E-568F-716B-0BCFB9501CF0}"/>
              </a:ext>
            </a:extLst>
          </p:cNvPr>
          <p:cNvSpPr txBox="1"/>
          <p:nvPr/>
        </p:nvSpPr>
        <p:spPr>
          <a:xfrm>
            <a:off x="133350" y="3429000"/>
            <a:ext cx="8905875" cy="2889124"/>
          </a:xfrm>
          <a:prstGeom prst="rect">
            <a:avLst/>
          </a:prstGeom>
          <a:noFill/>
        </p:spPr>
        <p:txBody>
          <a:bodyPr wrap="square">
            <a:spAutoFit/>
          </a:bodyPr>
          <a:lstStyle/>
          <a:p>
            <a:pPr algn="just">
              <a:lnSpc>
                <a:spcPct val="150000"/>
              </a:lnSpc>
              <a:spcAft>
                <a:spcPts val="800"/>
              </a:spcAft>
            </a:pPr>
            <a:r>
              <a:rPr lang="en-US" sz="2000" dirty="0">
                <a:latin typeface="Times New Roman" panose="02020603050405020304" pitchFamily="18" charset="0"/>
                <a:ea typeface="Times New Roman" panose="02020603050405020304" pitchFamily="18" charset="0"/>
                <a:cs typeface="TimesNewRoman,Bold"/>
              </a:rPr>
              <a:t>37 °C </a:t>
            </a:r>
            <a:r>
              <a:rPr lang="hi-IN" sz="2000" dirty="0">
                <a:latin typeface="Times New Roman" panose="02020603050405020304" pitchFamily="18" charset="0"/>
                <a:ea typeface="Times New Roman" panose="02020603050405020304" pitchFamily="18" charset="0"/>
                <a:cs typeface="TimesNewRoman,Bold"/>
              </a:rPr>
              <a:t>पर 5 मिनट के लिए मिलाएं और इनक्यूबेट करें। अभिकर्मक रिक्त के खिलाफ बाइक्रोमैटिक विश्लेषकों पर 505 एनएम (500-540 एनएम) या 505/670 बीएनएम पर मानक और प्रत्येक परीक्षण के अवशोषण को पढ़ें।</a:t>
            </a:r>
            <a:r>
              <a:rPr lang="en-US" sz="2000" dirty="0">
                <a:effectLst/>
                <a:latin typeface="Times New Roman" panose="02020603050405020304" pitchFamily="18" charset="0"/>
                <a:ea typeface="Times New Roman" panose="02020603050405020304" pitchFamily="18" charset="0"/>
                <a:cs typeface="TimesNewRoman"/>
              </a:rPr>
              <a:t>                                    </a:t>
            </a:r>
          </a:p>
          <a:p>
            <a:pPr algn="just">
              <a:lnSpc>
                <a:spcPct val="150000"/>
              </a:lnSpc>
              <a:spcAft>
                <a:spcPts val="800"/>
              </a:spcAft>
            </a:pPr>
            <a:r>
              <a:rPr lang="en-US" sz="2000" dirty="0">
                <a:effectLst/>
                <a:latin typeface="Times New Roman" panose="02020603050405020304" pitchFamily="18" charset="0"/>
                <a:ea typeface="Times New Roman" panose="02020603050405020304" pitchFamily="18" charset="0"/>
                <a:cs typeface="TimesNewRoman"/>
              </a:rPr>
              <a:t> Abs. of Test        </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buNone/>
            </a:pPr>
            <a:r>
              <a:rPr lang="en-US" sz="2000" dirty="0">
                <a:effectLst/>
                <a:latin typeface="Times New Roman" panose="02020603050405020304" pitchFamily="18" charset="0"/>
                <a:ea typeface="Times New Roman" panose="02020603050405020304" pitchFamily="18" charset="0"/>
                <a:cs typeface="TimesNewRoman"/>
              </a:rPr>
              <a:t>Uric Acid (mg/dl) =-----------------------x  Const. of Std.(mg/dl)                                  </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buNone/>
            </a:pPr>
            <a:r>
              <a:rPr lang="en-US" sz="2000" dirty="0">
                <a:effectLst/>
                <a:latin typeface="Times New Roman" panose="02020603050405020304" pitchFamily="18" charset="0"/>
                <a:ea typeface="Times New Roman" panose="02020603050405020304" pitchFamily="18" charset="0"/>
                <a:cs typeface="TimesNewRoman"/>
              </a:rPr>
              <a:t>                                    Abs. of Standard</a:t>
            </a:r>
            <a:endParaRPr lang="en-US"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9355298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B1E83B4B-22E7-7C20-4A0B-0A0449622BE8}"/>
              </a:ext>
            </a:extLst>
          </p:cNvPr>
          <p:cNvSpPr txBox="1"/>
          <p:nvPr/>
        </p:nvSpPr>
        <p:spPr>
          <a:xfrm>
            <a:off x="361950" y="0"/>
            <a:ext cx="8601075" cy="5059911"/>
          </a:xfrm>
          <a:prstGeom prst="rect">
            <a:avLst/>
          </a:prstGeom>
          <a:noFill/>
        </p:spPr>
        <p:txBody>
          <a:bodyPr wrap="square">
            <a:spAutoFit/>
          </a:bodyPr>
          <a:lstStyle/>
          <a:p>
            <a:pPr algn="just">
              <a:lnSpc>
                <a:spcPct val="150000"/>
              </a:lnSpc>
              <a:spcAft>
                <a:spcPts val="800"/>
              </a:spcAft>
            </a:pPr>
            <a:r>
              <a:rPr lang="hi-IN" sz="2800" b="1" dirty="0">
                <a:solidFill>
                  <a:srgbClr val="FF0000"/>
                </a:solidFill>
                <a:latin typeface="Times New Roman" panose="02020603050405020304" pitchFamily="18" charset="0"/>
                <a:ea typeface="Times New Roman" panose="02020603050405020304" pitchFamily="18" charset="0"/>
                <a:cs typeface="TimesNewRoman"/>
              </a:rPr>
              <a:t>सामान्य सीमा</a:t>
            </a:r>
            <a:r>
              <a:rPr lang="en-US" sz="2800" b="1" dirty="0">
                <a:solidFill>
                  <a:srgbClr val="FF0000"/>
                </a:solidFill>
                <a:effectLst/>
                <a:latin typeface="Times New Roman" panose="02020603050405020304" pitchFamily="18" charset="0"/>
                <a:ea typeface="Times New Roman" panose="02020603050405020304" pitchFamily="18" charset="0"/>
                <a:cs typeface="TimesNewRoman"/>
              </a:rPr>
              <a:t>:</a:t>
            </a:r>
            <a:endParaRPr lang="en-US" sz="2400" dirty="0">
              <a:solidFill>
                <a:srgbClr val="FF0000"/>
              </a:solidFill>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800" dirty="0">
                <a:latin typeface="Times New Roman" panose="02020603050405020304" pitchFamily="18" charset="0"/>
                <a:ea typeface="Times New Roman" panose="02020603050405020304" pitchFamily="18" charset="0"/>
                <a:cs typeface="TimesNewRoman"/>
              </a:rPr>
              <a:t>सामान्य सीरम यूरिक एसिड किसके होते हैं</a:t>
            </a:r>
            <a:r>
              <a:rPr lang="en-US" sz="2800" dirty="0">
                <a:effectLst/>
                <a:latin typeface="Times New Roman" panose="02020603050405020304" pitchFamily="18" charset="0"/>
                <a:ea typeface="Times New Roman" panose="02020603050405020304" pitchFamily="18" charset="0"/>
                <a:cs typeface="TimesNewRoman"/>
              </a:rPr>
              <a:t> </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800" dirty="0">
                <a:latin typeface="Times New Roman" panose="02020603050405020304" pitchFamily="18" charset="0"/>
                <a:ea typeface="Times New Roman" panose="02020603050405020304" pitchFamily="18" charset="0"/>
                <a:cs typeface="TimesNewRoman"/>
              </a:rPr>
              <a:t>वयस्क पुरुष</a:t>
            </a:r>
            <a:r>
              <a:rPr lang="en-US" sz="2800" dirty="0">
                <a:effectLst/>
                <a:latin typeface="Times New Roman" panose="02020603050405020304" pitchFamily="18" charset="0"/>
                <a:ea typeface="Times New Roman" panose="02020603050405020304" pitchFamily="18" charset="0"/>
                <a:cs typeface="TimesNewRoman"/>
              </a:rPr>
              <a:t>: 4.5 - 8.2 mg/dL</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800" dirty="0">
                <a:latin typeface="Times New Roman" panose="02020603050405020304" pitchFamily="18" charset="0"/>
                <a:ea typeface="Times New Roman" panose="02020603050405020304" pitchFamily="18" charset="0"/>
                <a:cs typeface="TimesNewRoman"/>
              </a:rPr>
              <a:t>महिलाओं</a:t>
            </a:r>
            <a:r>
              <a:rPr lang="en-US" sz="2800" dirty="0">
                <a:effectLst/>
                <a:latin typeface="Times New Roman" panose="02020603050405020304" pitchFamily="18" charset="0"/>
                <a:ea typeface="Times New Roman" panose="02020603050405020304" pitchFamily="18" charset="0"/>
                <a:cs typeface="TimesNewRoman"/>
              </a:rPr>
              <a:t> : 3 - 6.5 mg/dL</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800" dirty="0">
                <a:latin typeface="Times New Roman" panose="02020603050405020304" pitchFamily="18" charset="0"/>
                <a:ea typeface="Times New Roman" panose="02020603050405020304" pitchFamily="18" charset="0"/>
                <a:cs typeface="TimesNewRoman"/>
              </a:rPr>
              <a:t>बच्चे</a:t>
            </a:r>
            <a:r>
              <a:rPr lang="en-US" sz="2800" dirty="0">
                <a:effectLst/>
                <a:latin typeface="Times New Roman" panose="02020603050405020304" pitchFamily="18" charset="0"/>
                <a:ea typeface="Times New Roman" panose="02020603050405020304" pitchFamily="18" charset="0"/>
                <a:cs typeface="TimesNewRoman"/>
              </a:rPr>
              <a:t> : 2.0 - 5.5 mg/dL</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800" dirty="0">
                <a:latin typeface="Times New Roman" panose="02020603050405020304" pitchFamily="18" charset="0"/>
                <a:ea typeface="Times New Roman" panose="02020603050405020304" pitchFamily="18" charset="0"/>
                <a:cs typeface="TimesNewRoman"/>
              </a:rPr>
              <a:t>रजोनिवृत्ति के बाद महिला स्तर बढ़ जाता है। गर्भावस्था के अंतिम तिमाही और जीवन के पहले वर्ष में स्तर अधिक होता है।</a:t>
            </a:r>
            <a:endParaRPr lang="en-US" sz="16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50401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1D0217F3-055B-02AE-2F41-B11673D61562}"/>
            </a:ext>
          </a:extLst>
        </p:cNvPr>
        <p:cNvGrpSpPr/>
        <p:nvPr/>
      </p:nvGrpSpPr>
      <p:grpSpPr>
        <a:xfrm>
          <a:off x="0" y="0"/>
          <a:ext cx="0" cy="0"/>
          <a:chOff x="0" y="0"/>
          <a:chExt cx="0" cy="0"/>
        </a:xfrm>
      </p:grpSpPr>
      <p:sp>
        <p:nvSpPr>
          <p:cNvPr id="3" name="TextBox 2">
            <a:extLst>
              <a:ext uri="{FF2B5EF4-FFF2-40B4-BE49-F238E27FC236}">
                <a16:creationId xmlns="" xmlns:a16="http://schemas.microsoft.com/office/drawing/2014/main" id="{5DE5C3C2-90BF-6289-5CC0-C8474988F9C0}"/>
              </a:ext>
            </a:extLst>
          </p:cNvPr>
          <p:cNvSpPr txBox="1"/>
          <p:nvPr/>
        </p:nvSpPr>
        <p:spPr>
          <a:xfrm>
            <a:off x="188259" y="179295"/>
            <a:ext cx="8854888" cy="6524671"/>
          </a:xfrm>
          <a:prstGeom prst="rect">
            <a:avLst/>
          </a:prstGeom>
          <a:noFill/>
        </p:spPr>
        <p:txBody>
          <a:bodyPr wrap="square">
            <a:spAutoFit/>
          </a:bodyPr>
          <a:lstStyle/>
          <a:p>
            <a:pPr algn="just" fontAlgn="base">
              <a:lnSpc>
                <a:spcPct val="107000"/>
              </a:lnSpc>
              <a:spcAft>
                <a:spcPts val="375"/>
              </a:spcAft>
            </a:pPr>
            <a:r>
              <a:rPr lang="hi-IN" sz="4000" b="1" u="sng" dirty="0">
                <a:solidFill>
                  <a:srgbClr val="FF0000"/>
                </a:solidFill>
              </a:rPr>
              <a:t>परिचय</a:t>
            </a:r>
            <a:r>
              <a:rPr lang="en-US" sz="4000" b="1" u="sng" dirty="0">
                <a:solidFill>
                  <a:srgbClr val="FF0000"/>
                </a:solidFill>
              </a:rPr>
              <a:t>:-</a:t>
            </a:r>
          </a:p>
          <a:p>
            <a:pPr algn="just" fontAlgn="base">
              <a:lnSpc>
                <a:spcPct val="107000"/>
              </a:lnSpc>
              <a:spcAft>
                <a:spcPts val="375"/>
              </a:spcAft>
            </a:pPr>
            <a:r>
              <a:rPr lang="en-US" sz="4000" b="1" dirty="0">
                <a:solidFill>
                  <a:srgbClr val="FF0000"/>
                </a:solidFill>
              </a:rPr>
              <a:t>				</a:t>
            </a:r>
            <a:r>
              <a:rPr lang="hi-IN" sz="2800" dirty="0"/>
              <a:t>क्लिनिकल बायोकैमिस्ट्री परीक्षणों में सभी अस्पताल प्रयोगशाला जांच का एक तिहाई से अधिक शामिल है। नैदानिक जैव रसायन प्रयोगशाला चिकित्सा की वह शाखा है जिसमें रोग के अध्ययन के लिए रासायनिक और जैव रासायनिक तरीकों को लागू किया जाता है, जबकि सिद्धांत रूप में यह सभी गैर-रूपात्मक अध्ययनों को गले लगाता है, व्यवहार में यह आमतौर पर, हालांकि विशेष रूप से नहीं, रक्त और मूत्र पर अध्ययन तक ही सीमित है क्योंकि ऐसे नमूनों को प्राप्त करने में सापेक्ष आसानी होती है, हालांकि विश्लेषण शरीर के अन्य तरल पदार्थों जैसे गैस्ट्रिक एस्पिरेट और मस्तिष्कमेरु द्रव पर किया जाता है।</a:t>
            </a:r>
            <a:endParaRPr lang="en-IN" sz="2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2058962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D0A16680-21CF-0AD5-F7FE-73F6D04C5465}"/>
              </a:ext>
            </a:extLst>
          </p:cNvPr>
          <p:cNvSpPr txBox="1"/>
          <p:nvPr/>
        </p:nvSpPr>
        <p:spPr>
          <a:xfrm>
            <a:off x="152400" y="1"/>
            <a:ext cx="8753475" cy="6526787"/>
          </a:xfrm>
          <a:prstGeom prst="rect">
            <a:avLst/>
          </a:prstGeom>
          <a:noFill/>
        </p:spPr>
        <p:txBody>
          <a:bodyPr wrap="square">
            <a:spAutoFit/>
          </a:bodyPr>
          <a:lstStyle/>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NewRoman,Bold"/>
              </a:rPr>
              <a:t>सीरम एल्ब्यूमिन और ग्लोब्युलिन का अनुमान</a:t>
            </a:r>
            <a:endParaRPr lang="en-IN" sz="2800" b="1" dirty="0">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2400" b="1" dirty="0">
                <a:latin typeface="Times New Roman" panose="02020603050405020304" pitchFamily="18" charset="0"/>
                <a:ea typeface="Times New Roman" panose="02020603050405020304" pitchFamily="18" charset="0"/>
                <a:cs typeface="TimesNewRoman,Bold"/>
              </a:rPr>
              <a:t>ब्रोमोक्रेसोल ग्रीन विधि</a:t>
            </a:r>
            <a:endParaRPr lang="en-IN" sz="2400" b="1" dirty="0">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2000" dirty="0">
                <a:latin typeface="Times New Roman" panose="02020603050405020304" pitchFamily="18" charset="0"/>
                <a:ea typeface="Times New Roman" panose="02020603050405020304" pitchFamily="18" charset="0"/>
                <a:cs typeface="TimesNewRoman"/>
              </a:rPr>
              <a:t>सीरम एल्ब्यूमिन की सामान्य सीमा 3.7-5.3 ग्राम/100 मिली है। सीरम ग्लोब्युलिन 1.8 से 3.6 ग्राम/100 मिलीलीटर तक होता है। ए:जी अनुपात लगभग 2:1 है, हालांकि यह 1.2:1 से 2.5:1 तक हो सकता है। सीरम एल्ब्यूमिन में कमी पोषण के तहत प्रोटीन में हो सकती है, आंतों का कुअवशोषण, प्रोटीन खोने वाली एंटरोपैथी, यकृत रोग, बर्बाद करने की बीमारियां, नेफ्रिटिक सिंड्रोम और हेमोडिल्यूशन। एक एल्ब्यूमिनेमिया में एक गंभीर कमी या निकट-अनुपस्थिति देखी जा सकती है जो ऑटोसोमल रिसेसिव इन-हेरिटेंस के साथ एक आनुवंशिक बीमारी है। हेमोकंसंट्रेशन के कारण निर्जलीकरण में सीरम एल्ब्यूमिन में वृद्धि हो सकती है। सदमे, जलन, रक्तस्राव आदि में रक्तस्राव के कारण सीरम ग्लोब्युलिन कम हो सकता है। मल्टीपल मायलोमा, मैक्रोग्लोबुलिनेमिया, क्रोनिक लिवर रोग, पुराने संक्रमण और ऑटोइम्यून बीमारियों में सीरम ग्लोब्युलिन बढ़ जाता है। इन स्थितियों में ए:जी अनुपात को घटाया या उलट दिया जा सकता है।</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9127509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5B2B99AF-0AD3-F81E-8EF7-718D099E773B}"/>
              </a:ext>
            </a:extLst>
          </p:cNvPr>
          <p:cNvGraphicFramePr>
            <a:graphicFrameLocks noGrp="1"/>
          </p:cNvGraphicFramePr>
          <p:nvPr>
            <p:extLst>
              <p:ext uri="{D42A27DB-BD31-4B8C-83A1-F6EECF244321}">
                <p14:modId xmlns:p14="http://schemas.microsoft.com/office/powerpoint/2010/main" val="944981861"/>
              </p:ext>
            </p:extLst>
          </p:nvPr>
        </p:nvGraphicFramePr>
        <p:xfrm>
          <a:off x="1322471" y="739540"/>
          <a:ext cx="5775158" cy="3418779"/>
        </p:xfrm>
        <a:graphic>
          <a:graphicData uri="http://schemas.openxmlformats.org/drawingml/2006/table">
            <a:tbl>
              <a:tblPr firstRow="1" firstCol="1" lastRow="1" lastCol="1" bandRow="1" bandCol="1">
                <a:tableStyleId>{5C22544A-7EE6-4342-B048-85BDC9FD1C3A}</a:tableStyleId>
              </a:tblPr>
              <a:tblGrid>
                <a:gridCol w="1361159">
                  <a:extLst>
                    <a:ext uri="{9D8B030D-6E8A-4147-A177-3AD203B41FA5}">
                      <a16:colId xmlns="" xmlns:a16="http://schemas.microsoft.com/office/drawing/2014/main" val="3804456233"/>
                    </a:ext>
                  </a:extLst>
                </a:gridCol>
                <a:gridCol w="1471333">
                  <a:extLst>
                    <a:ext uri="{9D8B030D-6E8A-4147-A177-3AD203B41FA5}">
                      <a16:colId xmlns="" xmlns:a16="http://schemas.microsoft.com/office/drawing/2014/main" val="78366254"/>
                    </a:ext>
                  </a:extLst>
                </a:gridCol>
                <a:gridCol w="1471333">
                  <a:extLst>
                    <a:ext uri="{9D8B030D-6E8A-4147-A177-3AD203B41FA5}">
                      <a16:colId xmlns="" xmlns:a16="http://schemas.microsoft.com/office/drawing/2014/main" val="2673282222"/>
                    </a:ext>
                  </a:extLst>
                </a:gridCol>
                <a:gridCol w="1471333">
                  <a:extLst>
                    <a:ext uri="{9D8B030D-6E8A-4147-A177-3AD203B41FA5}">
                      <a16:colId xmlns="" xmlns:a16="http://schemas.microsoft.com/office/drawing/2014/main" val="2170414546"/>
                    </a:ext>
                  </a:extLst>
                </a:gridCol>
              </a:tblGrid>
              <a:tr h="753979">
                <a:tc>
                  <a:txBody>
                    <a:bodyPr/>
                    <a:lstStyle/>
                    <a:p>
                      <a:pPr marL="0" marR="0" algn="just">
                        <a:lnSpc>
                          <a:spcPct val="150000"/>
                        </a:lnSpc>
                        <a:spcAft>
                          <a:spcPts val="800"/>
                        </a:spcAft>
                        <a:buNone/>
                      </a:pPr>
                      <a:r>
                        <a:rPr lang="en-US" sz="1600">
                          <a:effectLst/>
                        </a:rPr>
                        <a:t>Pipette into tubes marked</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Blank</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Standard</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dirty="0">
                          <a:effectLst/>
                        </a:rPr>
                        <a:t>Test</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601530370"/>
                  </a:ext>
                </a:extLst>
              </a:tr>
              <a:tr h="657042">
                <a:tc>
                  <a:txBody>
                    <a:bodyPr/>
                    <a:lstStyle/>
                    <a:p>
                      <a:pPr marL="0" marR="0" algn="just">
                        <a:lnSpc>
                          <a:spcPct val="150000"/>
                        </a:lnSpc>
                        <a:spcAft>
                          <a:spcPts val="800"/>
                        </a:spcAft>
                        <a:buNone/>
                      </a:pPr>
                      <a:r>
                        <a:rPr lang="en-US" sz="1600">
                          <a:effectLst/>
                        </a:rPr>
                        <a:t>Working Reagent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1000µL</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1000 µL</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dirty="0">
                          <a:effectLst/>
                        </a:rPr>
                        <a:t>1000 µL</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3868553329"/>
                  </a:ext>
                </a:extLst>
              </a:tr>
              <a:tr h="657042">
                <a:tc>
                  <a:txBody>
                    <a:bodyPr/>
                    <a:lstStyle/>
                    <a:p>
                      <a:pPr marL="0" marR="0" algn="just">
                        <a:lnSpc>
                          <a:spcPct val="150000"/>
                        </a:lnSpc>
                        <a:spcAft>
                          <a:spcPts val="800"/>
                        </a:spcAft>
                        <a:buNone/>
                      </a:pPr>
                      <a:r>
                        <a:rPr lang="en-US" sz="1600">
                          <a:effectLst/>
                        </a:rPr>
                        <a:t>Distilled Water</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20 µL</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dirty="0">
                          <a:effectLst/>
                        </a:rPr>
                        <a:t>---</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dirty="0">
                          <a:effectLst/>
                        </a:rPr>
                        <a:t>---</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3152546724"/>
                  </a:ext>
                </a:extLst>
              </a:tr>
              <a:tr h="657042">
                <a:tc>
                  <a:txBody>
                    <a:bodyPr/>
                    <a:lstStyle/>
                    <a:p>
                      <a:pPr marL="0" marR="0" algn="just">
                        <a:lnSpc>
                          <a:spcPct val="150000"/>
                        </a:lnSpc>
                        <a:spcAft>
                          <a:spcPts val="800"/>
                        </a:spcAft>
                        <a:buNone/>
                      </a:pPr>
                      <a:r>
                        <a:rPr lang="en-US" sz="1600">
                          <a:effectLst/>
                        </a:rPr>
                        <a:t>Standard</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20 µL</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dirty="0">
                          <a:effectLst/>
                        </a:rPr>
                        <a:t>---</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4108888236"/>
                  </a:ext>
                </a:extLst>
              </a:tr>
              <a:tr h="657042">
                <a:tc>
                  <a:txBody>
                    <a:bodyPr/>
                    <a:lstStyle/>
                    <a:p>
                      <a:pPr marL="0" marR="0" algn="just">
                        <a:lnSpc>
                          <a:spcPct val="150000"/>
                        </a:lnSpc>
                        <a:spcAft>
                          <a:spcPts val="800"/>
                        </a:spcAft>
                        <a:buNone/>
                      </a:pPr>
                      <a:r>
                        <a:rPr lang="en-US" sz="1600">
                          <a:effectLst/>
                        </a:rPr>
                        <a:t>Serum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dirty="0">
                          <a:effectLst/>
                        </a:rPr>
                        <a:t>20 µL</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114997015"/>
                  </a:ext>
                </a:extLst>
              </a:tr>
            </a:tbl>
          </a:graphicData>
        </a:graphic>
      </p:graphicFrame>
      <p:sp>
        <p:nvSpPr>
          <p:cNvPr id="6" name="TextBox 5">
            <a:extLst>
              <a:ext uri="{FF2B5EF4-FFF2-40B4-BE49-F238E27FC236}">
                <a16:creationId xmlns="" xmlns:a16="http://schemas.microsoft.com/office/drawing/2014/main" id="{25589E7B-2680-E8F2-041D-5EC19C1BFF59}"/>
              </a:ext>
            </a:extLst>
          </p:cNvPr>
          <p:cNvSpPr txBox="1"/>
          <p:nvPr/>
        </p:nvSpPr>
        <p:spPr>
          <a:xfrm>
            <a:off x="381000" y="4120084"/>
            <a:ext cx="8678779" cy="2951705"/>
          </a:xfrm>
          <a:prstGeom prst="rect">
            <a:avLst/>
          </a:prstGeom>
          <a:noFill/>
        </p:spPr>
        <p:txBody>
          <a:bodyPr wrap="square">
            <a:spAutoFit/>
          </a:bodyPr>
          <a:lstStyle/>
          <a:p>
            <a:pPr algn="just">
              <a:lnSpc>
                <a:spcPct val="150000"/>
              </a:lnSpc>
              <a:spcAft>
                <a:spcPts val="800"/>
              </a:spcAft>
            </a:pPr>
            <a:r>
              <a:rPr lang="hi-IN" sz="2000" dirty="0">
                <a:latin typeface="Times New Roman" panose="02020603050405020304" pitchFamily="18" charset="0"/>
                <a:ea typeface="Times New Roman" panose="02020603050405020304" pitchFamily="18" charset="0"/>
                <a:cs typeface="TimesNewRoman,Bold"/>
              </a:rPr>
              <a:t>अच्छी तरह मिलाएं और 5 मिनट के लिए 37</a:t>
            </a:r>
            <a:r>
              <a:rPr lang="en-US" sz="2000" dirty="0">
                <a:latin typeface="Times New Roman" panose="02020603050405020304" pitchFamily="18" charset="0"/>
                <a:ea typeface="Times New Roman" panose="02020603050405020304" pitchFamily="18" charset="0"/>
                <a:cs typeface="TimesNewRoman,Bold"/>
              </a:rPr>
              <a:t>º </a:t>
            </a:r>
            <a:r>
              <a:rPr lang="hi-IN" sz="2000" dirty="0">
                <a:latin typeface="Times New Roman" panose="02020603050405020304" pitchFamily="18" charset="0"/>
                <a:ea typeface="Times New Roman" panose="02020603050405020304" pitchFamily="18" charset="0"/>
                <a:cs typeface="TimesNewRoman,Bold"/>
              </a:rPr>
              <a:t>पर इनक्यूबेट करें और ब्लैंक, एसटीडी टेस्ट को एस्पिरेट करें</a:t>
            </a:r>
            <a:endParaRPr lang="en-IN" sz="2000" dirty="0">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2400" b="1" dirty="0">
                <a:latin typeface="Times New Roman" panose="02020603050405020304" pitchFamily="18" charset="0"/>
                <a:ea typeface="Times New Roman" panose="02020603050405020304" pitchFamily="18" charset="0"/>
                <a:cs typeface="TimesNewRoman,Bold"/>
              </a:rPr>
              <a:t>गणना</a:t>
            </a:r>
            <a:r>
              <a:rPr lang="en-US" sz="2400" b="1" dirty="0">
                <a:effectLst/>
                <a:latin typeface="Times New Roman" panose="02020603050405020304" pitchFamily="18" charset="0"/>
                <a:ea typeface="Times New Roman" panose="02020603050405020304" pitchFamily="18" charset="0"/>
                <a:cs typeface="TimesNewRoman,Bold"/>
              </a:rPr>
              <a:t> :</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buNone/>
            </a:pPr>
            <a:r>
              <a:rPr lang="en-US" sz="2000" dirty="0">
                <a:effectLst/>
                <a:latin typeface="Times New Roman" panose="02020603050405020304" pitchFamily="18" charset="0"/>
                <a:ea typeface="Times New Roman" panose="02020603050405020304" pitchFamily="18" charset="0"/>
                <a:cs typeface="TimesNewRoman"/>
              </a:rPr>
              <a:t>                                                     Au</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r>
              <a:rPr lang="hi-IN" sz="2000" dirty="0">
                <a:latin typeface="Times New Roman" panose="02020603050405020304" pitchFamily="18" charset="0"/>
                <a:ea typeface="Times New Roman" panose="02020603050405020304" pitchFamily="18" charset="0"/>
                <a:cs typeface="TimesNewRoman"/>
              </a:rPr>
              <a:t>सीरम एल्ब्यूमिन</a:t>
            </a:r>
            <a:r>
              <a:rPr lang="en-US" sz="2000" dirty="0">
                <a:effectLst/>
                <a:latin typeface="Times New Roman" panose="02020603050405020304" pitchFamily="18" charset="0"/>
                <a:ea typeface="Times New Roman" panose="02020603050405020304" pitchFamily="18" charset="0"/>
                <a:cs typeface="TimesNewRoman"/>
              </a:rPr>
              <a:t>(gm/100 ml) =------------- X 4</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buNone/>
            </a:pPr>
            <a:r>
              <a:rPr lang="en-US" sz="2000" dirty="0">
                <a:effectLst/>
                <a:latin typeface="Times New Roman" panose="02020603050405020304" pitchFamily="18" charset="0"/>
                <a:ea typeface="Times New Roman" panose="02020603050405020304" pitchFamily="18" charset="0"/>
                <a:cs typeface="TimesNewRoman"/>
              </a:rPr>
              <a:t>                                                     As</a:t>
            </a:r>
            <a:endParaRPr lang="en-US" dirty="0">
              <a:effectLst/>
              <a:latin typeface="Calibri" panose="020F0502020204030204" pitchFamily="34" charset="0"/>
              <a:ea typeface="Calibri" panose="020F0502020204030204" pitchFamily="34" charset="0"/>
              <a:cs typeface="Mangal" panose="02040503050203030202" pitchFamily="18" charset="0"/>
            </a:endParaRPr>
          </a:p>
        </p:txBody>
      </p:sp>
      <p:sp>
        <p:nvSpPr>
          <p:cNvPr id="8" name="TextBox 7">
            <a:extLst>
              <a:ext uri="{FF2B5EF4-FFF2-40B4-BE49-F238E27FC236}">
                <a16:creationId xmlns="" xmlns:a16="http://schemas.microsoft.com/office/drawing/2014/main" id="{E8D2EEEB-460E-CBD1-4C95-D47402515EE8}"/>
              </a:ext>
            </a:extLst>
          </p:cNvPr>
          <p:cNvSpPr txBox="1"/>
          <p:nvPr/>
        </p:nvSpPr>
        <p:spPr>
          <a:xfrm>
            <a:off x="3470609" y="93209"/>
            <a:ext cx="4608095" cy="579518"/>
          </a:xfrm>
          <a:prstGeom prst="rect">
            <a:avLst/>
          </a:prstGeom>
          <a:noFill/>
        </p:spPr>
        <p:txBody>
          <a:bodyPr wrap="square">
            <a:spAutoFit/>
          </a:bodyPr>
          <a:lstStyle/>
          <a:p>
            <a:pPr algn="just">
              <a:lnSpc>
                <a:spcPct val="150000"/>
              </a:lnSpc>
              <a:spcAft>
                <a:spcPts val="800"/>
              </a:spcAft>
            </a:pPr>
            <a:r>
              <a:rPr lang="hi-IN" sz="2400" b="1" dirty="0">
                <a:latin typeface="Times New Roman" panose="02020603050405020304" pitchFamily="18" charset="0"/>
                <a:ea typeface="Times New Roman" panose="02020603050405020304" pitchFamily="18" charset="0"/>
                <a:cs typeface="TimesNewRoman,Bold"/>
              </a:rPr>
              <a:t>प्रक्रिया</a:t>
            </a:r>
            <a:r>
              <a:rPr lang="en-US" sz="2400" b="1" dirty="0">
                <a:effectLst/>
                <a:latin typeface="Times New Roman" panose="02020603050405020304" pitchFamily="18" charset="0"/>
                <a:ea typeface="Times New Roman" panose="02020603050405020304" pitchFamily="18" charset="0"/>
                <a:cs typeface="TimesNewRoman,Bold"/>
              </a:rPr>
              <a:t>:</a:t>
            </a:r>
            <a:r>
              <a:rPr lang="en-US" sz="2000" b="1" dirty="0">
                <a:effectLst/>
                <a:latin typeface="Times New Roman" panose="02020603050405020304" pitchFamily="18" charset="0"/>
                <a:ea typeface="Times New Roman" panose="02020603050405020304" pitchFamily="18" charset="0"/>
                <a:cs typeface="TimesNewRoman,Bold"/>
              </a:rPr>
              <a:t> </a:t>
            </a:r>
            <a:endParaRPr lang="en-US"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1722776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BC38DA68-DE92-5704-B2A6-ACE4D1899FDD}"/>
              </a:ext>
            </a:extLst>
          </p:cNvPr>
          <p:cNvSpPr txBox="1"/>
          <p:nvPr/>
        </p:nvSpPr>
        <p:spPr>
          <a:xfrm>
            <a:off x="152400" y="1"/>
            <a:ext cx="8810625" cy="6160982"/>
          </a:xfrm>
          <a:prstGeom prst="rect">
            <a:avLst/>
          </a:prstGeom>
          <a:noFill/>
        </p:spPr>
        <p:txBody>
          <a:bodyPr wrap="square">
            <a:spAutoFit/>
          </a:bodyPr>
          <a:lstStyle/>
          <a:p>
            <a:pPr algn="just">
              <a:lnSpc>
                <a:spcPct val="150000"/>
              </a:lnSpc>
              <a:spcAft>
                <a:spcPts val="800"/>
              </a:spcAft>
            </a:pPr>
            <a:r>
              <a:rPr lang="hi-IN" sz="3200" b="1" dirty="0">
                <a:solidFill>
                  <a:srgbClr val="FF0000"/>
                </a:solidFill>
                <a:latin typeface="Times New Roman" panose="02020603050405020304" pitchFamily="18" charset="0"/>
                <a:ea typeface="Times New Roman" panose="02020603050405020304" pitchFamily="18" charset="0"/>
                <a:cs typeface="TimesNewRoman"/>
              </a:rPr>
              <a:t>एस्पेरेट एमिनोट्रांस्फरेज़ (एएसटी) एसजीओटी</a:t>
            </a:r>
            <a:endParaRPr lang="en-IN" sz="3200" b="1" dirty="0">
              <a:solidFill>
                <a:srgbClr val="FF0000"/>
              </a:solidFill>
              <a:latin typeface="Times New Roman" panose="02020603050405020304" pitchFamily="18" charset="0"/>
              <a:ea typeface="Times New Roman" panose="02020603050405020304" pitchFamily="18" charset="0"/>
              <a:cs typeface="TimesNewRoman"/>
            </a:endParaRPr>
          </a:p>
          <a:p>
            <a:pPr algn="just">
              <a:lnSpc>
                <a:spcPct val="150000"/>
              </a:lnSpc>
              <a:spcAft>
                <a:spcPts val="800"/>
              </a:spcAft>
            </a:pPr>
            <a:r>
              <a:rPr lang="hi-IN" sz="2400" b="1" dirty="0">
                <a:latin typeface="Times New Roman" panose="02020603050405020304" pitchFamily="18" charset="0"/>
                <a:ea typeface="Times New Roman" panose="02020603050405020304" pitchFamily="18" charset="0"/>
                <a:cs typeface="TimesNewRoman,Bold"/>
              </a:rPr>
              <a:t>नैदानिक महत्व</a:t>
            </a:r>
            <a:r>
              <a:rPr lang="en-US" sz="2400" b="1" dirty="0">
                <a:effectLst/>
                <a:latin typeface="Times New Roman" panose="02020603050405020304" pitchFamily="18" charset="0"/>
                <a:ea typeface="Times New Roman" panose="02020603050405020304" pitchFamily="18" charset="0"/>
                <a:cs typeface="TimesNewRoman,Bold"/>
              </a:rPr>
              <a:t>:-</a:t>
            </a:r>
            <a:r>
              <a:rPr lang="en-US" sz="2400" dirty="0">
                <a:effectLst/>
                <a:latin typeface="Times New Roman" panose="02020603050405020304" pitchFamily="18" charset="0"/>
                <a:ea typeface="Times New Roman" panose="02020603050405020304" pitchFamily="18" charset="0"/>
                <a:cs typeface="TimesNewRoman,Bold"/>
              </a:rPr>
              <a:t> </a:t>
            </a:r>
            <a:r>
              <a:rPr lang="hi-IN" sz="2400" dirty="0">
                <a:latin typeface="Times New Roman" panose="02020603050405020304" pitchFamily="18" charset="0"/>
                <a:ea typeface="Times New Roman" panose="02020603050405020304" pitchFamily="18" charset="0"/>
                <a:cs typeface="TimesNewRoman,Bold"/>
              </a:rPr>
              <a:t>एएसटी सभी मानव ऊतकों में होता है और यकृत, गुर्दे, हृदय और कंकाल की मांसपेशियों के ऊतकों में बड़ी मात्रा में मौजूद होता है। 
बढ़े हुए स्तर जिगर की बीमारियों या क्षति के साथ जुड़े रहे हैं, रोधगलन, मांसपेशियों की डिस्ट्रोफी और कोलेसिस्टिटिस.
गुर्दे के डायलिसिस से गुजरने वाले रोगियों और बी 6 की कमी वाले रोगियों में कम स्तर देखा जाता है।
समय की अवधि में स्तरों में परिवर्तन की निगरानी करना मायोकार्डियल रोधगलन का मूल्यांकन करने या पुराने या हेपेटाइटिस को हल करने वाले चिकित्सक के लिए फायदेमंद है।</a:t>
            </a:r>
            <a:endParaRPr lang="en-US" sz="1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8820246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7FC27DB1-B0CE-D7CD-0A06-4455A86C4D81}"/>
              </a:ext>
            </a:extLst>
          </p:cNvPr>
          <p:cNvSpPr txBox="1"/>
          <p:nvPr/>
        </p:nvSpPr>
        <p:spPr>
          <a:xfrm>
            <a:off x="673769" y="0"/>
            <a:ext cx="7422482" cy="2351221"/>
          </a:xfrm>
          <a:prstGeom prst="rect">
            <a:avLst/>
          </a:prstGeom>
          <a:noFill/>
        </p:spPr>
        <p:txBody>
          <a:bodyPr wrap="square">
            <a:spAutoFit/>
          </a:bodyPr>
          <a:lstStyle/>
          <a:p>
            <a:pPr algn="just">
              <a:lnSpc>
                <a:spcPct val="150000"/>
              </a:lnSpc>
              <a:spcAft>
                <a:spcPts val="800"/>
              </a:spcAft>
            </a:pPr>
            <a:r>
              <a:rPr lang="hi-IN" sz="2400" b="1" dirty="0">
                <a:solidFill>
                  <a:srgbClr val="FF0000"/>
                </a:solidFill>
                <a:latin typeface="Times New Roman" panose="02020603050405020304" pitchFamily="18" charset="0"/>
                <a:ea typeface="Times New Roman" panose="02020603050405020304" pitchFamily="18" charset="0"/>
                <a:cs typeface="TimesNewRoman,Bold"/>
              </a:rPr>
              <a:t>प्रक्रिया</a:t>
            </a:r>
            <a:r>
              <a:rPr lang="en-US" sz="2400" b="1" dirty="0">
                <a:solidFill>
                  <a:srgbClr val="FF0000"/>
                </a:solidFill>
                <a:effectLst/>
                <a:latin typeface="Times New Roman" panose="02020603050405020304" pitchFamily="18" charset="0"/>
                <a:ea typeface="Times New Roman" panose="02020603050405020304" pitchFamily="18" charset="0"/>
                <a:cs typeface="TimesNewRoman,Bold"/>
              </a:rPr>
              <a:t>:-</a:t>
            </a:r>
            <a:r>
              <a:rPr lang="en-US" sz="2400" dirty="0">
                <a:solidFill>
                  <a:srgbClr val="FF0000"/>
                </a:solidFill>
                <a:effectLst/>
                <a:latin typeface="Times New Roman" panose="02020603050405020304" pitchFamily="18" charset="0"/>
                <a:ea typeface="Times New Roman" panose="02020603050405020304" pitchFamily="18" charset="0"/>
                <a:cs typeface="TimesNewRoman,Bold"/>
              </a:rPr>
              <a:t> </a:t>
            </a:r>
          </a:p>
          <a:p>
            <a:pPr algn="just">
              <a:lnSpc>
                <a:spcPct val="150000"/>
              </a:lnSpc>
              <a:spcAft>
                <a:spcPts val="800"/>
              </a:spcAft>
            </a:pPr>
            <a:r>
              <a:rPr lang="hi-IN" sz="2400" dirty="0">
                <a:latin typeface="Times New Roman" panose="02020603050405020304" pitchFamily="18" charset="0"/>
                <a:ea typeface="Times New Roman" panose="02020603050405020304" pitchFamily="18" charset="0"/>
                <a:cs typeface="TimesNewRoman,Bold"/>
              </a:rPr>
              <a:t>परीक्षण के लिए एक ट्यूब को </a:t>
            </a:r>
            <a:r>
              <a:rPr lang="en-US" sz="2400" dirty="0">
                <a:latin typeface="Times New Roman" panose="02020603050405020304" pitchFamily="18" charset="0"/>
                <a:ea typeface="Times New Roman" panose="02020603050405020304" pitchFamily="18" charset="0"/>
                <a:cs typeface="TimesNewRoman,Bold"/>
              </a:rPr>
              <a:t>T </a:t>
            </a:r>
            <a:r>
              <a:rPr lang="hi-IN" sz="2400" dirty="0">
                <a:latin typeface="Times New Roman" panose="02020603050405020304" pitchFamily="18" charset="0"/>
                <a:ea typeface="Times New Roman" panose="02020603050405020304" pitchFamily="18" charset="0"/>
                <a:cs typeface="TimesNewRoman,Bold"/>
              </a:rPr>
              <a:t>के रूप में लेबल करें और यह एक गतिज विधि आसुत जल है जिसका उपयोग रिक्त स्थान के लिए किया जाता है।</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graphicFrame>
        <p:nvGraphicFramePr>
          <p:cNvPr id="4" name="Table 3">
            <a:extLst>
              <a:ext uri="{FF2B5EF4-FFF2-40B4-BE49-F238E27FC236}">
                <a16:creationId xmlns="" xmlns:a16="http://schemas.microsoft.com/office/drawing/2014/main" id="{B5DA0F1C-0A23-EDC4-A9BC-4F5909800742}"/>
              </a:ext>
            </a:extLst>
          </p:cNvPr>
          <p:cNvGraphicFramePr>
            <a:graphicFrameLocks noGrp="1"/>
          </p:cNvGraphicFramePr>
          <p:nvPr>
            <p:extLst>
              <p:ext uri="{D42A27DB-BD31-4B8C-83A1-F6EECF244321}">
                <p14:modId xmlns:p14="http://schemas.microsoft.com/office/powerpoint/2010/main" val="2832211586"/>
              </p:ext>
            </p:extLst>
          </p:nvPr>
        </p:nvGraphicFramePr>
        <p:xfrm>
          <a:off x="3064544" y="1863184"/>
          <a:ext cx="4018548" cy="1776437"/>
        </p:xfrm>
        <a:graphic>
          <a:graphicData uri="http://schemas.openxmlformats.org/drawingml/2006/table">
            <a:tbl>
              <a:tblPr firstRow="1" firstCol="1" lastRow="1" lastCol="1" bandRow="1" bandCol="1">
                <a:tableStyleId>{5C22544A-7EE6-4342-B048-85BDC9FD1C3A}</a:tableStyleId>
              </a:tblPr>
              <a:tblGrid>
                <a:gridCol w="2009274">
                  <a:extLst>
                    <a:ext uri="{9D8B030D-6E8A-4147-A177-3AD203B41FA5}">
                      <a16:colId xmlns="" xmlns:a16="http://schemas.microsoft.com/office/drawing/2014/main" val="2662024"/>
                    </a:ext>
                  </a:extLst>
                </a:gridCol>
                <a:gridCol w="2009274">
                  <a:extLst>
                    <a:ext uri="{9D8B030D-6E8A-4147-A177-3AD203B41FA5}">
                      <a16:colId xmlns="" xmlns:a16="http://schemas.microsoft.com/office/drawing/2014/main" val="2836969166"/>
                    </a:ext>
                  </a:extLst>
                </a:gridCol>
              </a:tblGrid>
              <a:tr h="561474">
                <a:tc>
                  <a:txBody>
                    <a:bodyPr/>
                    <a:lstStyle/>
                    <a:p>
                      <a:pPr marL="0" marR="0" algn="just">
                        <a:lnSpc>
                          <a:spcPct val="150000"/>
                        </a:lnSpc>
                        <a:spcAft>
                          <a:spcPts val="800"/>
                        </a:spcAft>
                        <a:buNone/>
                      </a:pPr>
                      <a:r>
                        <a:rPr lang="en-US" sz="1800" dirty="0">
                          <a:effectLst/>
                        </a:rPr>
                        <a:t>Pipette into tubes marked</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dirty="0">
                          <a:effectLst/>
                        </a:rPr>
                        <a:t>Test</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701768067"/>
                  </a:ext>
                </a:extLst>
              </a:tr>
              <a:tr h="498011">
                <a:tc>
                  <a:txBody>
                    <a:bodyPr/>
                    <a:lstStyle/>
                    <a:p>
                      <a:pPr marL="0" marR="0" algn="just">
                        <a:lnSpc>
                          <a:spcPct val="150000"/>
                        </a:lnSpc>
                        <a:spcAft>
                          <a:spcPts val="800"/>
                        </a:spcAft>
                        <a:buNone/>
                      </a:pPr>
                      <a:r>
                        <a:rPr lang="en-US" sz="1800">
                          <a:effectLst/>
                        </a:rPr>
                        <a:t>Working Reagent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dirty="0">
                          <a:effectLst/>
                        </a:rPr>
                        <a:t>1000 µL</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3442151821"/>
                  </a:ext>
                </a:extLst>
              </a:tr>
              <a:tr h="498011">
                <a:tc>
                  <a:txBody>
                    <a:bodyPr/>
                    <a:lstStyle/>
                    <a:p>
                      <a:pPr marL="0" marR="0" algn="just">
                        <a:lnSpc>
                          <a:spcPct val="150000"/>
                        </a:lnSpc>
                        <a:spcAft>
                          <a:spcPts val="800"/>
                        </a:spcAft>
                        <a:buNone/>
                      </a:pPr>
                      <a:r>
                        <a:rPr lang="en-US" sz="1800">
                          <a:effectLst/>
                        </a:rPr>
                        <a:t>Serum </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dirty="0">
                          <a:effectLst/>
                        </a:rPr>
                        <a:t>100µL</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422464990"/>
                  </a:ext>
                </a:extLst>
              </a:tr>
            </a:tbl>
          </a:graphicData>
        </a:graphic>
      </p:graphicFrame>
      <p:sp>
        <p:nvSpPr>
          <p:cNvPr id="6" name="TextBox 5">
            <a:extLst>
              <a:ext uri="{FF2B5EF4-FFF2-40B4-BE49-F238E27FC236}">
                <a16:creationId xmlns="" xmlns:a16="http://schemas.microsoft.com/office/drawing/2014/main" id="{C20109F5-A1B0-0063-F79C-CA972B2A0D3B}"/>
              </a:ext>
            </a:extLst>
          </p:cNvPr>
          <p:cNvSpPr txBox="1"/>
          <p:nvPr/>
        </p:nvSpPr>
        <p:spPr>
          <a:xfrm>
            <a:off x="595312" y="3953946"/>
            <a:ext cx="7953375" cy="2454326"/>
          </a:xfrm>
          <a:prstGeom prst="rect">
            <a:avLst/>
          </a:prstGeom>
          <a:noFill/>
        </p:spPr>
        <p:txBody>
          <a:bodyPr wrap="square">
            <a:spAutoFit/>
          </a:bodyPr>
          <a:lstStyle/>
          <a:p>
            <a:pPr algn="just">
              <a:lnSpc>
                <a:spcPct val="150000"/>
              </a:lnSpc>
              <a:spcAft>
                <a:spcPts val="800"/>
              </a:spcAft>
            </a:pPr>
            <a:r>
              <a:rPr lang="hi-IN" sz="2400" dirty="0">
                <a:latin typeface="Times New Roman" panose="02020603050405020304" pitchFamily="18" charset="0"/>
                <a:ea typeface="Times New Roman" panose="02020603050405020304" pitchFamily="18" charset="0"/>
                <a:cs typeface="TimesNewRoman,Bold"/>
              </a:rPr>
              <a:t>340 तरंग दैर्ध्य पर सीरम जोड़ने के तुरंत बाद अच्छी तरह मिलाएं और एस्पिरेट परीक्षण करें</a:t>
            </a:r>
            <a:endParaRPr lang="en-IN" sz="2400" dirty="0">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2400" b="1" dirty="0">
                <a:latin typeface="Times New Roman" panose="02020603050405020304" pitchFamily="18" charset="0"/>
                <a:ea typeface="Times New Roman" panose="02020603050405020304" pitchFamily="18" charset="0"/>
                <a:cs typeface="TimesNewRoman,Bold"/>
              </a:rPr>
              <a:t>सामान्य मान</a:t>
            </a:r>
            <a:endParaRPr lang="en-IN" sz="2400" b="1" dirty="0">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2400" dirty="0">
                <a:latin typeface="Times New Roman" panose="02020603050405020304" pitchFamily="18" charset="0"/>
                <a:ea typeface="Times New Roman" panose="02020603050405020304" pitchFamily="18" charset="0"/>
                <a:cs typeface="TimesNewRoman"/>
              </a:rPr>
              <a:t>एएसटी की सामान्य सीमा</a:t>
            </a:r>
            <a:r>
              <a:rPr lang="en-US" sz="2400" dirty="0">
                <a:effectLst/>
                <a:latin typeface="Times New Roman" panose="02020603050405020304" pitchFamily="18" charset="0"/>
                <a:ea typeface="Times New Roman" panose="02020603050405020304" pitchFamily="18" charset="0"/>
                <a:cs typeface="TimesNewRoman"/>
              </a:rPr>
              <a:t>= 5-34 IU</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931583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84B5B2EC-2B67-95CD-553A-31ADBC2B3593}"/>
              </a:ext>
            </a:extLst>
          </p:cNvPr>
          <p:cNvSpPr txBox="1"/>
          <p:nvPr/>
        </p:nvSpPr>
        <p:spPr>
          <a:xfrm>
            <a:off x="209550" y="1"/>
            <a:ext cx="8686800" cy="6240298"/>
          </a:xfrm>
          <a:prstGeom prst="rect">
            <a:avLst/>
          </a:prstGeom>
          <a:noFill/>
        </p:spPr>
        <p:txBody>
          <a:bodyPr wrap="square">
            <a:spAutoFit/>
          </a:bodyPr>
          <a:lstStyle/>
          <a:p>
            <a:pPr algn="just">
              <a:lnSpc>
                <a:spcPct val="150000"/>
              </a:lnSpc>
              <a:spcAft>
                <a:spcPts val="800"/>
              </a:spcAft>
            </a:pPr>
            <a:r>
              <a:rPr lang="hi-IN" sz="3200" b="1" dirty="0">
                <a:solidFill>
                  <a:srgbClr val="FF0000"/>
                </a:solidFill>
                <a:latin typeface="Times New Roman" panose="02020603050405020304" pitchFamily="18" charset="0"/>
                <a:ea typeface="Times New Roman" panose="02020603050405020304" pitchFamily="18" charset="0"/>
                <a:cs typeface="TimesNewRoman"/>
              </a:rPr>
              <a:t>एलानिन अमीनोट्रांस्फरेज़ (एएलटी) एसजीपीटी</a:t>
            </a:r>
            <a:endParaRPr lang="en-IN" sz="3200" b="1" dirty="0">
              <a:solidFill>
                <a:srgbClr val="FF0000"/>
              </a:solidFill>
              <a:latin typeface="Times New Roman" panose="02020603050405020304" pitchFamily="18" charset="0"/>
              <a:ea typeface="Times New Roman" panose="02020603050405020304" pitchFamily="18" charset="0"/>
              <a:cs typeface="TimesNewRoman"/>
            </a:endParaRPr>
          </a:p>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NewRoman"/>
              </a:rPr>
              <a:t>नैदानिक महत्व</a:t>
            </a:r>
            <a:r>
              <a:rPr lang="en-US" sz="2800" b="1" dirty="0">
                <a:effectLst/>
                <a:latin typeface="Times New Roman" panose="02020603050405020304" pitchFamily="18" charset="0"/>
                <a:ea typeface="Times New Roman" panose="02020603050405020304" pitchFamily="18" charset="0"/>
                <a:cs typeface="TimesNewRoman"/>
              </a:rPr>
              <a:t>:- </a:t>
            </a:r>
            <a:r>
              <a:rPr lang="hi-IN" sz="2800" dirty="0">
                <a:latin typeface="Times New Roman" panose="02020603050405020304" pitchFamily="18" charset="0"/>
                <a:ea typeface="Times New Roman" panose="02020603050405020304" pitchFamily="18" charset="0"/>
                <a:cs typeface="TimesNewRoman"/>
              </a:rPr>
              <a:t>एएलटी यकृत पर उच्च सांद्रता में और गुर्दे, हृदय, कंकाल की मांसपेशियों, अग्न्याशय, प्लीहा और फेफड़ों में कुछ हद तक मौजूद होता है।
वृद्धि का स्तर आम तौर पर प्राथमिक यकृत रोगों जैसे सिरोसिस, कार्सिनोमा, वायरल या विषाक्त हेपेटाइटिस और ऑब्सट्रक्टिव पीलिया का परिणाम होता है।
गुर्दे के डायलिसिस रोगियों और विटामिन बी 6 की कमी वाले लोगों में कम स्तर देखा जा सकता है।</a:t>
            </a:r>
            <a:endParaRPr lang="en-US"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9495677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D39189A7-4D61-3395-7261-0357EDDD8A82}"/>
              </a:ext>
            </a:extLst>
          </p:cNvPr>
          <p:cNvSpPr txBox="1"/>
          <p:nvPr/>
        </p:nvSpPr>
        <p:spPr>
          <a:xfrm>
            <a:off x="640430" y="0"/>
            <a:ext cx="7381875" cy="1961627"/>
          </a:xfrm>
          <a:prstGeom prst="rect">
            <a:avLst/>
          </a:prstGeom>
          <a:noFill/>
        </p:spPr>
        <p:txBody>
          <a:bodyPr wrap="square">
            <a:spAutoFit/>
          </a:bodyPr>
          <a:lstStyle/>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NewRoman,Bold"/>
              </a:rPr>
              <a:t>प्रक्रिया</a:t>
            </a:r>
            <a:r>
              <a:rPr lang="en-US" sz="2800" b="1" dirty="0">
                <a:effectLst/>
                <a:latin typeface="Times New Roman" panose="02020603050405020304" pitchFamily="18" charset="0"/>
                <a:ea typeface="Times New Roman" panose="02020603050405020304" pitchFamily="18" charset="0"/>
                <a:cs typeface="TimesNewRoman,Bold"/>
              </a:rPr>
              <a:t>:-</a:t>
            </a:r>
            <a:r>
              <a:rPr lang="en-US" sz="2800" dirty="0">
                <a:effectLst/>
                <a:latin typeface="Times New Roman" panose="02020603050405020304" pitchFamily="18" charset="0"/>
                <a:ea typeface="Times New Roman" panose="02020603050405020304" pitchFamily="18" charset="0"/>
                <a:cs typeface="TimesNewRoman,Bold"/>
              </a:rPr>
              <a:t> </a:t>
            </a:r>
            <a:r>
              <a:rPr lang="hi-IN" sz="2800" dirty="0">
                <a:latin typeface="Times New Roman" panose="02020603050405020304" pitchFamily="18" charset="0"/>
                <a:ea typeface="Times New Roman" panose="02020603050405020304" pitchFamily="18" charset="0"/>
                <a:cs typeface="TimesNewRoman,Bold"/>
              </a:rPr>
              <a:t>परीक्षण के लिए एक ट्यूब को </a:t>
            </a:r>
            <a:r>
              <a:rPr lang="en-US" sz="2800" dirty="0">
                <a:latin typeface="Times New Roman" panose="02020603050405020304" pitchFamily="18" charset="0"/>
                <a:ea typeface="Times New Roman" panose="02020603050405020304" pitchFamily="18" charset="0"/>
                <a:cs typeface="TimesNewRoman,Bold"/>
              </a:rPr>
              <a:t>T </a:t>
            </a:r>
            <a:r>
              <a:rPr lang="hi-IN" sz="2800" dirty="0">
                <a:latin typeface="Times New Roman" panose="02020603050405020304" pitchFamily="18" charset="0"/>
                <a:ea typeface="Times New Roman" panose="02020603050405020304" pitchFamily="18" charset="0"/>
                <a:cs typeface="TimesNewRoman,Bold"/>
              </a:rPr>
              <a:t>के रूप में लेबल करें और यह एक गतिज विधि आसुत जल है जिसका उपयोग रिक्त स्थान के लिए किया जाता है।</a:t>
            </a:r>
            <a:endParaRPr lang="en-US" sz="2400" dirty="0">
              <a:effectLst/>
              <a:latin typeface="Calibri" panose="020F0502020204030204" pitchFamily="34" charset="0"/>
              <a:ea typeface="Calibri" panose="020F0502020204030204" pitchFamily="34" charset="0"/>
              <a:cs typeface="Mangal" panose="02040503050203030202" pitchFamily="18" charset="0"/>
            </a:endParaRPr>
          </a:p>
        </p:txBody>
      </p:sp>
      <p:graphicFrame>
        <p:nvGraphicFramePr>
          <p:cNvPr id="4" name="Table 3">
            <a:extLst>
              <a:ext uri="{FF2B5EF4-FFF2-40B4-BE49-F238E27FC236}">
                <a16:creationId xmlns="" xmlns:a16="http://schemas.microsoft.com/office/drawing/2014/main" id="{2375F897-69C8-13DB-4C1E-37ED57AF2D9C}"/>
              </a:ext>
            </a:extLst>
          </p:cNvPr>
          <p:cNvGraphicFramePr>
            <a:graphicFrameLocks noGrp="1"/>
          </p:cNvGraphicFramePr>
          <p:nvPr>
            <p:extLst>
              <p:ext uri="{D42A27DB-BD31-4B8C-83A1-F6EECF244321}">
                <p14:modId xmlns:p14="http://schemas.microsoft.com/office/powerpoint/2010/main" val="3677397486"/>
              </p:ext>
            </p:extLst>
          </p:nvPr>
        </p:nvGraphicFramePr>
        <p:xfrm>
          <a:off x="2622882" y="1887300"/>
          <a:ext cx="3416969" cy="1746345"/>
        </p:xfrm>
        <a:graphic>
          <a:graphicData uri="http://schemas.openxmlformats.org/drawingml/2006/table">
            <a:tbl>
              <a:tblPr firstRow="1" firstCol="1" lastRow="1" lastCol="1" bandRow="1" bandCol="1">
                <a:tableStyleId>{5C22544A-7EE6-4342-B048-85BDC9FD1C3A}</a:tableStyleId>
              </a:tblPr>
              <a:tblGrid>
                <a:gridCol w="1787510">
                  <a:extLst>
                    <a:ext uri="{9D8B030D-6E8A-4147-A177-3AD203B41FA5}">
                      <a16:colId xmlns="" xmlns:a16="http://schemas.microsoft.com/office/drawing/2014/main" val="3743836778"/>
                    </a:ext>
                  </a:extLst>
                </a:gridCol>
                <a:gridCol w="1629459">
                  <a:extLst>
                    <a:ext uri="{9D8B030D-6E8A-4147-A177-3AD203B41FA5}">
                      <a16:colId xmlns="" xmlns:a16="http://schemas.microsoft.com/office/drawing/2014/main" val="2806516412"/>
                    </a:ext>
                  </a:extLst>
                </a:gridCol>
              </a:tblGrid>
              <a:tr h="750119">
                <a:tc>
                  <a:txBody>
                    <a:bodyPr/>
                    <a:lstStyle/>
                    <a:p>
                      <a:pPr marL="0" marR="0" algn="just">
                        <a:lnSpc>
                          <a:spcPct val="150000"/>
                        </a:lnSpc>
                        <a:spcAft>
                          <a:spcPts val="800"/>
                        </a:spcAft>
                        <a:buNone/>
                      </a:pPr>
                      <a:r>
                        <a:rPr lang="en-US" sz="1800" dirty="0">
                          <a:effectLst/>
                        </a:rPr>
                        <a:t>Pipette into tubes marked</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dirty="0">
                          <a:effectLst/>
                        </a:rPr>
                        <a:t>Test</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507808684"/>
                  </a:ext>
                </a:extLst>
              </a:tr>
              <a:tr h="596995">
                <a:tc>
                  <a:txBody>
                    <a:bodyPr/>
                    <a:lstStyle/>
                    <a:p>
                      <a:pPr marL="0" marR="0" algn="just">
                        <a:lnSpc>
                          <a:spcPct val="150000"/>
                        </a:lnSpc>
                        <a:spcAft>
                          <a:spcPts val="800"/>
                        </a:spcAft>
                        <a:buNone/>
                      </a:pPr>
                      <a:r>
                        <a:rPr lang="en-US" sz="1800" dirty="0">
                          <a:effectLst/>
                        </a:rPr>
                        <a:t>Working Reagent</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1000 µL</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91631366"/>
                  </a:ext>
                </a:extLst>
              </a:tr>
              <a:tr h="354646">
                <a:tc>
                  <a:txBody>
                    <a:bodyPr/>
                    <a:lstStyle/>
                    <a:p>
                      <a:pPr marL="0" marR="0" algn="just">
                        <a:lnSpc>
                          <a:spcPct val="150000"/>
                        </a:lnSpc>
                        <a:spcAft>
                          <a:spcPts val="800"/>
                        </a:spcAft>
                        <a:buNone/>
                      </a:pPr>
                      <a:r>
                        <a:rPr lang="en-US" sz="1800">
                          <a:effectLst/>
                        </a:rPr>
                        <a:t>Serum </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dirty="0">
                          <a:effectLst/>
                        </a:rPr>
                        <a:t>100µL</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683893922"/>
                  </a:ext>
                </a:extLst>
              </a:tr>
            </a:tbl>
          </a:graphicData>
        </a:graphic>
      </p:graphicFrame>
      <p:sp>
        <p:nvSpPr>
          <p:cNvPr id="6" name="TextBox 5">
            <a:extLst>
              <a:ext uri="{FF2B5EF4-FFF2-40B4-BE49-F238E27FC236}">
                <a16:creationId xmlns="" xmlns:a16="http://schemas.microsoft.com/office/drawing/2014/main" id="{2B4B91F7-BD95-6C3E-AF46-9A98AA32AAA7}"/>
              </a:ext>
            </a:extLst>
          </p:cNvPr>
          <p:cNvSpPr txBox="1"/>
          <p:nvPr/>
        </p:nvSpPr>
        <p:spPr>
          <a:xfrm>
            <a:off x="514350" y="3864264"/>
            <a:ext cx="8115300" cy="2064219"/>
          </a:xfrm>
          <a:prstGeom prst="rect">
            <a:avLst/>
          </a:prstGeom>
          <a:noFill/>
        </p:spPr>
        <p:txBody>
          <a:bodyPr wrap="square">
            <a:spAutoFit/>
          </a:bodyPr>
          <a:lstStyle/>
          <a:p>
            <a:pPr algn="just">
              <a:lnSpc>
                <a:spcPct val="150000"/>
              </a:lnSpc>
              <a:spcAft>
                <a:spcPts val="800"/>
              </a:spcAft>
            </a:pPr>
            <a:r>
              <a:rPr lang="hi-IN" sz="2800" dirty="0">
                <a:latin typeface="Times New Roman" panose="02020603050405020304" pitchFamily="18" charset="0"/>
                <a:ea typeface="Times New Roman" panose="02020603050405020304" pitchFamily="18" charset="0"/>
                <a:cs typeface="TimesNewRoman,Bold"/>
              </a:rPr>
              <a:t>340 तरंग दैर्ध्य पर सीरम जोड़ने के तुरंत बाद अच्छी तरह मिलाएं और एस्पिरेट परीक्षण करें</a:t>
            </a:r>
            <a:endParaRPr lang="en-IN" sz="2800" dirty="0">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NewRoman,Bold"/>
              </a:rPr>
              <a:t>सामान्य मान</a:t>
            </a:r>
            <a:r>
              <a:rPr lang="en-IN" sz="2800" b="1" dirty="0">
                <a:latin typeface="Times New Roman" panose="02020603050405020304" pitchFamily="18" charset="0"/>
                <a:ea typeface="Times New Roman" panose="02020603050405020304" pitchFamily="18" charset="0"/>
                <a:cs typeface="TimesNewRoman,Bold"/>
              </a:rPr>
              <a:t>-</a:t>
            </a:r>
            <a:r>
              <a:rPr lang="en-US" sz="2800" dirty="0">
                <a:effectLst/>
                <a:latin typeface="Times New Roman" panose="02020603050405020304" pitchFamily="18" charset="0"/>
                <a:ea typeface="Times New Roman" panose="02020603050405020304" pitchFamily="18" charset="0"/>
                <a:cs typeface="TimesNewRoman"/>
              </a:rPr>
              <a:t>ALT 	0 –  40 IU/L</a:t>
            </a:r>
            <a:endParaRPr lang="en-US"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056242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197AF0A4-48F4-D204-6CC6-84DCB7ADCC7D}"/>
              </a:ext>
            </a:extLst>
          </p:cNvPr>
          <p:cNvSpPr txBox="1"/>
          <p:nvPr/>
        </p:nvSpPr>
        <p:spPr>
          <a:xfrm>
            <a:off x="0" y="2"/>
            <a:ext cx="8039100" cy="5685724"/>
          </a:xfrm>
          <a:prstGeom prst="rect">
            <a:avLst/>
          </a:prstGeom>
          <a:noFill/>
        </p:spPr>
        <p:txBody>
          <a:bodyPr wrap="square">
            <a:spAutoFit/>
          </a:bodyPr>
          <a:lstStyle/>
          <a:p>
            <a:pPr algn="ctr">
              <a:lnSpc>
                <a:spcPct val="150000"/>
              </a:lnSpc>
              <a:spcAft>
                <a:spcPts val="800"/>
              </a:spcAft>
            </a:pPr>
            <a:r>
              <a:rPr lang="en-US" sz="2000" b="1" dirty="0">
                <a:effectLst/>
                <a:latin typeface="Times New Roman" panose="02020603050405020304" pitchFamily="18" charset="0"/>
                <a:ea typeface="Times New Roman" panose="02020603050405020304" pitchFamily="18" charset="0"/>
                <a:cs typeface="TimesNewRoman,Bold"/>
              </a:rPr>
              <a:t> </a:t>
            </a:r>
            <a:r>
              <a:rPr lang="hi-IN" sz="3600" b="1" u="sng" dirty="0">
                <a:solidFill>
                  <a:srgbClr val="FF0000"/>
                </a:solidFill>
                <a:latin typeface="Times New Roman" panose="02020603050405020304" pitchFamily="18" charset="0"/>
                <a:ea typeface="Times New Roman" panose="02020603050405020304" pitchFamily="18" charset="0"/>
                <a:cs typeface="TimesNewRoman,Bold"/>
              </a:rPr>
              <a:t>सीरम क्षारीय फॉस्फेट का अनुमान</a:t>
            </a:r>
            <a:r>
              <a:rPr lang="en-US" sz="3600" b="1" u="sng" dirty="0">
                <a:solidFill>
                  <a:srgbClr val="FF0000"/>
                </a:solidFill>
                <a:effectLst/>
                <a:latin typeface="Times New Roman" panose="02020603050405020304" pitchFamily="18" charset="0"/>
                <a:ea typeface="Times New Roman" panose="02020603050405020304" pitchFamily="18" charset="0"/>
                <a:cs typeface="TimesNewRoman,Bold"/>
              </a:rPr>
              <a:t>:</a:t>
            </a:r>
            <a:endParaRPr lang="en-US" sz="2800" b="1" u="sng" dirty="0">
              <a:solidFill>
                <a:srgbClr val="FF0000"/>
              </a:solidFill>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NewRoman,Bold"/>
              </a:rPr>
              <a:t>नैदानिक महत्व</a:t>
            </a:r>
            <a:r>
              <a:rPr lang="en-US" sz="2800" b="1" dirty="0">
                <a:effectLst/>
                <a:latin typeface="Times New Roman" panose="02020603050405020304" pitchFamily="18" charset="0"/>
                <a:ea typeface="Times New Roman" panose="02020603050405020304" pitchFamily="18" charset="0"/>
                <a:cs typeface="TimesNewRoman,Bold"/>
              </a:rPr>
              <a:t>: - </a:t>
            </a:r>
            <a:r>
              <a:rPr lang="hi-IN" sz="2800" dirty="0">
                <a:latin typeface="Times New Roman" panose="02020603050405020304" pitchFamily="18" charset="0"/>
                <a:ea typeface="Times New Roman" panose="02020603050405020304" pitchFamily="18" charset="0"/>
                <a:cs typeface="TimesNewRoman,Bold"/>
              </a:rPr>
              <a:t>एएलपी यकृत, हड्डी, प्लेसेंटा, आंत और कुछ ट्यूमर में उच्च सांद्रता में मौजूद होता है।
शारीरिक रूप से ऊंचा सीरम क्षारीय फॉस्फेट गर्भवती महिलाओं और बढ़ते बच्चों में होता है।
पैथोलॉजिकल रूप से एंजाइमों का बढ़ा हुआ स्तर यकृत रोगों, हड्डियों की बीमारियों, हॉजकिंग रोग या कंजेस्टिव दिल की विफलता में होता है।</a:t>
            </a:r>
            <a:endParaRPr lang="en-US"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5412179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500A6348-8E8C-3A15-B7B7-33306647A850}"/>
              </a:ext>
            </a:extLst>
          </p:cNvPr>
          <p:cNvSpPr txBox="1"/>
          <p:nvPr/>
        </p:nvSpPr>
        <p:spPr>
          <a:xfrm>
            <a:off x="0" y="2"/>
            <a:ext cx="7953375" cy="1961627"/>
          </a:xfrm>
          <a:prstGeom prst="rect">
            <a:avLst/>
          </a:prstGeom>
          <a:noFill/>
        </p:spPr>
        <p:txBody>
          <a:bodyPr wrap="square">
            <a:spAutoFit/>
          </a:bodyPr>
          <a:lstStyle/>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NewRoman,Bold"/>
              </a:rPr>
              <a:t>प्रक्रिया:</a:t>
            </a:r>
            <a:r>
              <a:rPr lang="en-US" sz="2800" b="1" dirty="0">
                <a:effectLst/>
                <a:latin typeface="Times New Roman" panose="02020603050405020304" pitchFamily="18" charset="0"/>
                <a:ea typeface="Times New Roman" panose="02020603050405020304" pitchFamily="18" charset="0"/>
                <a:cs typeface="TimesNewRoman,Bold"/>
              </a:rPr>
              <a:t>-</a:t>
            </a:r>
            <a:r>
              <a:rPr lang="en-US" sz="2800" dirty="0">
                <a:effectLst/>
                <a:latin typeface="Times New Roman" panose="02020603050405020304" pitchFamily="18" charset="0"/>
                <a:ea typeface="Times New Roman" panose="02020603050405020304" pitchFamily="18" charset="0"/>
                <a:cs typeface="TimesNewRoman,Bold"/>
              </a:rPr>
              <a:t> </a:t>
            </a:r>
            <a:r>
              <a:rPr lang="hi-IN" sz="2800" dirty="0">
                <a:latin typeface="Times New Roman" panose="02020603050405020304" pitchFamily="18" charset="0"/>
                <a:ea typeface="Times New Roman" panose="02020603050405020304" pitchFamily="18" charset="0"/>
                <a:cs typeface="TimesNewRoman,Bold"/>
              </a:rPr>
              <a:t>परीक्षण के लिए एक ट्यूब को </a:t>
            </a:r>
            <a:r>
              <a:rPr lang="en-US" sz="2800" dirty="0">
                <a:latin typeface="Times New Roman" panose="02020603050405020304" pitchFamily="18" charset="0"/>
                <a:ea typeface="Times New Roman" panose="02020603050405020304" pitchFamily="18" charset="0"/>
                <a:cs typeface="TimesNewRoman,Bold"/>
              </a:rPr>
              <a:t>T </a:t>
            </a:r>
            <a:r>
              <a:rPr lang="hi-IN" sz="2800" dirty="0">
                <a:latin typeface="Times New Roman" panose="02020603050405020304" pitchFamily="18" charset="0"/>
                <a:ea typeface="Times New Roman" panose="02020603050405020304" pitchFamily="18" charset="0"/>
                <a:cs typeface="TimesNewRoman,Bold"/>
              </a:rPr>
              <a:t>के रूप में लेबल करें और यह एक गतिज विधि आसुत जल है जिसका उपयोग रिक्त स्थान के लिए किया जाता है।</a:t>
            </a:r>
            <a:endParaRPr lang="en-US" sz="2400" dirty="0">
              <a:effectLst/>
              <a:latin typeface="Calibri" panose="020F0502020204030204" pitchFamily="34" charset="0"/>
              <a:ea typeface="Calibri" panose="020F0502020204030204" pitchFamily="34" charset="0"/>
              <a:cs typeface="Mangal" panose="02040503050203030202" pitchFamily="18" charset="0"/>
            </a:endParaRPr>
          </a:p>
        </p:txBody>
      </p:sp>
      <p:graphicFrame>
        <p:nvGraphicFramePr>
          <p:cNvPr id="4" name="Table 3">
            <a:extLst>
              <a:ext uri="{FF2B5EF4-FFF2-40B4-BE49-F238E27FC236}">
                <a16:creationId xmlns="" xmlns:a16="http://schemas.microsoft.com/office/drawing/2014/main" id="{1B138E0F-9460-F318-770C-25426976FAD7}"/>
              </a:ext>
            </a:extLst>
          </p:cNvPr>
          <p:cNvGraphicFramePr>
            <a:graphicFrameLocks noGrp="1"/>
          </p:cNvGraphicFramePr>
          <p:nvPr>
            <p:extLst>
              <p:ext uri="{D42A27DB-BD31-4B8C-83A1-F6EECF244321}">
                <p14:modId xmlns:p14="http://schemas.microsoft.com/office/powerpoint/2010/main" val="2275085200"/>
              </p:ext>
            </p:extLst>
          </p:nvPr>
        </p:nvGraphicFramePr>
        <p:xfrm>
          <a:off x="1543050" y="1961629"/>
          <a:ext cx="4324851" cy="1315872"/>
        </p:xfrm>
        <a:graphic>
          <a:graphicData uri="http://schemas.openxmlformats.org/drawingml/2006/table">
            <a:tbl>
              <a:tblPr firstRow="1" firstCol="1" lastRow="1" lastCol="1" bandRow="1" bandCol="1">
                <a:tableStyleId>{5C22544A-7EE6-4342-B048-85BDC9FD1C3A}</a:tableStyleId>
              </a:tblPr>
              <a:tblGrid>
                <a:gridCol w="2843456">
                  <a:extLst>
                    <a:ext uri="{9D8B030D-6E8A-4147-A177-3AD203B41FA5}">
                      <a16:colId xmlns="" xmlns:a16="http://schemas.microsoft.com/office/drawing/2014/main" val="3993386212"/>
                    </a:ext>
                  </a:extLst>
                </a:gridCol>
                <a:gridCol w="1481395">
                  <a:extLst>
                    <a:ext uri="{9D8B030D-6E8A-4147-A177-3AD203B41FA5}">
                      <a16:colId xmlns="" xmlns:a16="http://schemas.microsoft.com/office/drawing/2014/main" val="1412141498"/>
                    </a:ext>
                  </a:extLst>
                </a:gridCol>
              </a:tblGrid>
              <a:tr h="438624">
                <a:tc>
                  <a:txBody>
                    <a:bodyPr/>
                    <a:lstStyle/>
                    <a:p>
                      <a:pPr marL="0" marR="0" algn="just">
                        <a:lnSpc>
                          <a:spcPct val="150000"/>
                        </a:lnSpc>
                        <a:spcAft>
                          <a:spcPts val="800"/>
                        </a:spcAft>
                        <a:buNone/>
                      </a:pPr>
                      <a:r>
                        <a:rPr lang="en-US" sz="1800">
                          <a:effectLst/>
                        </a:rPr>
                        <a:t>Pipette into tubes marked</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dirty="0">
                          <a:effectLst/>
                        </a:rPr>
                        <a:t>Test</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868557425"/>
                  </a:ext>
                </a:extLst>
              </a:tr>
              <a:tr h="438624">
                <a:tc>
                  <a:txBody>
                    <a:bodyPr/>
                    <a:lstStyle/>
                    <a:p>
                      <a:pPr marL="0" marR="0" algn="just">
                        <a:lnSpc>
                          <a:spcPct val="150000"/>
                        </a:lnSpc>
                        <a:spcAft>
                          <a:spcPts val="800"/>
                        </a:spcAft>
                        <a:buNone/>
                      </a:pPr>
                      <a:r>
                        <a:rPr lang="en-US" sz="1800" dirty="0">
                          <a:effectLst/>
                        </a:rPr>
                        <a:t>Working Reagent</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dirty="0">
                          <a:effectLst/>
                        </a:rPr>
                        <a:t>1000 </a:t>
                      </a:r>
                      <a:r>
                        <a:rPr lang="en-US" sz="2000" dirty="0">
                          <a:effectLst/>
                        </a:rPr>
                        <a:t>µL</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272335302"/>
                  </a:ext>
                </a:extLst>
              </a:tr>
              <a:tr h="438624">
                <a:tc>
                  <a:txBody>
                    <a:bodyPr/>
                    <a:lstStyle/>
                    <a:p>
                      <a:pPr marL="0" marR="0" algn="just">
                        <a:lnSpc>
                          <a:spcPct val="150000"/>
                        </a:lnSpc>
                        <a:spcAft>
                          <a:spcPts val="800"/>
                        </a:spcAft>
                        <a:buNone/>
                      </a:pPr>
                      <a:r>
                        <a:rPr lang="en-US" sz="1800">
                          <a:effectLst/>
                        </a:rPr>
                        <a:t>Serum </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dirty="0">
                          <a:effectLst/>
                        </a:rPr>
                        <a:t>20µL</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4257430042"/>
                  </a:ext>
                </a:extLst>
              </a:tr>
            </a:tbl>
          </a:graphicData>
        </a:graphic>
      </p:graphicFrame>
      <p:sp>
        <p:nvSpPr>
          <p:cNvPr id="6" name="TextBox 5">
            <a:extLst>
              <a:ext uri="{FF2B5EF4-FFF2-40B4-BE49-F238E27FC236}">
                <a16:creationId xmlns="" xmlns:a16="http://schemas.microsoft.com/office/drawing/2014/main" id="{A8594DDA-3FEF-6A57-5D04-76A8F9E05F7C}"/>
              </a:ext>
            </a:extLst>
          </p:cNvPr>
          <p:cNvSpPr txBox="1"/>
          <p:nvPr/>
        </p:nvSpPr>
        <p:spPr>
          <a:xfrm>
            <a:off x="523875" y="3314408"/>
            <a:ext cx="8096250" cy="3562642"/>
          </a:xfrm>
          <a:prstGeom prst="rect">
            <a:avLst/>
          </a:prstGeom>
          <a:noFill/>
        </p:spPr>
        <p:txBody>
          <a:bodyPr wrap="square">
            <a:spAutoFit/>
          </a:bodyPr>
          <a:lstStyle/>
          <a:p>
            <a:pPr algn="just">
              <a:lnSpc>
                <a:spcPct val="150000"/>
              </a:lnSpc>
              <a:spcAft>
                <a:spcPts val="800"/>
              </a:spcAft>
            </a:pPr>
            <a:r>
              <a:rPr lang="hi-IN" sz="2800" dirty="0">
                <a:latin typeface="Times New Roman" panose="02020603050405020304" pitchFamily="18" charset="0"/>
                <a:ea typeface="Times New Roman" panose="02020603050405020304" pitchFamily="18" charset="0"/>
                <a:cs typeface="TimesNewRoman,Bold"/>
              </a:rPr>
              <a:t>अच्छी तरह मिलाएं और 405 तरंग दैर्ध्य पर सीरम जोड़ने के तुरंत बाद एस्पिरेट परीक्षण करें</a:t>
            </a:r>
            <a:endParaRPr lang="en-IN" sz="2800" dirty="0">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NewRoman,Bold"/>
              </a:rPr>
              <a:t>सामान्य मान</a:t>
            </a:r>
            <a:r>
              <a:rPr lang="en-US" sz="2800" b="1" dirty="0">
                <a:effectLst/>
                <a:latin typeface="Times New Roman" panose="02020603050405020304" pitchFamily="18" charset="0"/>
                <a:ea typeface="Times New Roman" panose="02020603050405020304" pitchFamily="18" charset="0"/>
                <a:cs typeface="TimesNewRoman,Bold"/>
              </a:rPr>
              <a:t>:- </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800" dirty="0">
                <a:latin typeface="Times New Roman" panose="02020603050405020304" pitchFamily="18" charset="0"/>
                <a:ea typeface="Times New Roman" panose="02020603050405020304" pitchFamily="18" charset="0"/>
                <a:cs typeface="TimesNewRoman,Bold"/>
              </a:rPr>
              <a:t>पुरुष</a:t>
            </a:r>
            <a:r>
              <a:rPr lang="en-US" sz="2800" dirty="0">
                <a:effectLst/>
                <a:latin typeface="Times New Roman" panose="02020603050405020304" pitchFamily="18" charset="0"/>
                <a:ea typeface="Times New Roman" panose="02020603050405020304" pitchFamily="18" charset="0"/>
                <a:cs typeface="TimesNewRoman,Bold"/>
              </a:rPr>
              <a:t>		38 – 94 IU/L</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800" dirty="0">
                <a:latin typeface="Times New Roman" panose="02020603050405020304" pitchFamily="18" charset="0"/>
                <a:ea typeface="Times New Roman" panose="02020603050405020304" pitchFamily="18" charset="0"/>
                <a:cs typeface="TimesNewRoman,Bold"/>
              </a:rPr>
              <a:t>महिलाओं</a:t>
            </a:r>
            <a:r>
              <a:rPr lang="en-US" sz="2800" dirty="0">
                <a:effectLst/>
                <a:latin typeface="Times New Roman" panose="02020603050405020304" pitchFamily="18" charset="0"/>
                <a:ea typeface="Times New Roman" panose="02020603050405020304" pitchFamily="18" charset="0"/>
                <a:cs typeface="TimesNewRoman,Bold"/>
              </a:rPr>
              <a:t>	28 – 78 IU/L</a:t>
            </a:r>
            <a:endParaRPr lang="en-US"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5777305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3B25D546-93F7-F20C-5085-E3336277D69F}"/>
              </a:ext>
            </a:extLst>
          </p:cNvPr>
          <p:cNvSpPr txBox="1"/>
          <p:nvPr/>
        </p:nvSpPr>
        <p:spPr>
          <a:xfrm>
            <a:off x="0" y="1"/>
            <a:ext cx="8058150" cy="6495432"/>
          </a:xfrm>
          <a:prstGeom prst="rect">
            <a:avLst/>
          </a:prstGeom>
          <a:noFill/>
        </p:spPr>
        <p:txBody>
          <a:bodyPr wrap="square">
            <a:spAutoFit/>
          </a:bodyPr>
          <a:lstStyle/>
          <a:p>
            <a:pPr algn="just">
              <a:lnSpc>
                <a:spcPct val="150000"/>
              </a:lnSpc>
              <a:spcAft>
                <a:spcPts val="800"/>
              </a:spcAft>
            </a:pPr>
            <a:r>
              <a:rPr lang="hi-IN" sz="3200" b="1" dirty="0">
                <a:solidFill>
                  <a:srgbClr val="FF0000"/>
                </a:solidFill>
                <a:latin typeface="Times New Roman" panose="02020603050405020304" pitchFamily="18" charset="0"/>
                <a:ea typeface="Times New Roman" panose="02020603050405020304" pitchFamily="18" charset="0"/>
                <a:cs typeface="TimesNewRoman,Bold"/>
              </a:rPr>
              <a:t>सीरम बिलीरुबिन का अनुमान</a:t>
            </a:r>
            <a:endParaRPr lang="en-IN" sz="3200" b="1" dirty="0">
              <a:solidFill>
                <a:srgbClr val="FF0000"/>
              </a:solidFill>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dirty="0">
                <a:latin typeface="Times New Roman" panose="02020603050405020304" pitchFamily="18" charset="0"/>
                <a:ea typeface="Times New Roman" panose="02020603050405020304" pitchFamily="18" charset="0"/>
                <a:cs typeface="TimesNewRoman,Italic"/>
              </a:rPr>
              <a:t>बिलीरुबिन हीमोग्लोबिन का एक टूटने वाला उत्पाद है। रेटिकुलो-एंडोथेलियल सिस्टम में बनने वाले बिलीरुबिन को एल्ब्यूमिन से बंधे लीवर में ले जाया जाता है। यह बिलीरुबिन पानी में अघुलनशील है और इसे अप्रत्यक्ष या असंयुग्मित बिलीरुबिन के रूप में जाना जाता है। यकृत में, बिलीरुबिन को ग्लूकोरोनिक एसिड से संयुग्मित करके प्रत्यक्ष बिलीरुबिन बनाया जाता है। संयुग्मित बिलीरुबिन को बिलरी प्रणाली के माध्यम से आंत में उत्सर्जित किया जाता है जहां इसे बैक्टीरिया द्वारा यूरोबिलिनोजेन और स्टरकोबिलिनोजेन में चयापचय किया जाता है।
कुल बिलीरुबिन पित्त नली की बढ़ी हुई आईबी प्रतिरोधी स्थितियों है, हेपेटाइटिस, सिरोसिस, हेमोलिटिक विकारों और कई विरासत में मिली एंजाइम की कमियों में।
अप्रत्यक्ष बिलीरुबिन पूर्व-यकृत कारणों जैसे हेमोलिटिक विकारों या यकृत रोगों या यकृत रोगों से ऊंचा होता है जिसके परिणामस्वरूप यकृत के भीतर बिगड़ा हुआ प्रवेश, परिवहन या संयुग्मन होता है। नवजात शिशुओं में अप्रत्यक्ष बिलीरुबिन की निगरानी विशेष महत्वपूर्ण है क्योंकि यह अप्रत्यक्ष बिलीरुबिन बाध्य एल्ब्यूमिन है जो रक्त मस्तिष्क बाधा को अधिक आसानी से पार करने में सक्षम है, जिससे मस्तिष्क क्षति का खतरा बढ़ जाता है</a:t>
            </a:r>
            <a:endParaRPr lang="en-US" dirty="0"/>
          </a:p>
        </p:txBody>
      </p:sp>
    </p:spTree>
    <p:extLst>
      <p:ext uri="{BB962C8B-B14F-4D97-AF65-F5344CB8AC3E}">
        <p14:creationId xmlns:p14="http://schemas.microsoft.com/office/powerpoint/2010/main" val="1975642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30286379-320A-D76F-F87C-4ED44AB8C5EE}"/>
              </a:ext>
            </a:extLst>
          </p:cNvPr>
          <p:cNvSpPr txBox="1"/>
          <p:nvPr/>
        </p:nvSpPr>
        <p:spPr>
          <a:xfrm>
            <a:off x="0" y="0"/>
            <a:ext cx="7810500" cy="6701193"/>
          </a:xfrm>
          <a:prstGeom prst="rect">
            <a:avLst/>
          </a:prstGeom>
          <a:noFill/>
        </p:spPr>
        <p:txBody>
          <a:bodyPr wrap="square">
            <a:spAutoFit/>
          </a:bodyPr>
          <a:lstStyle/>
          <a:p>
            <a:pPr algn="just">
              <a:lnSpc>
                <a:spcPct val="150000"/>
              </a:lnSpc>
              <a:spcAft>
                <a:spcPts val="800"/>
              </a:spcAft>
            </a:pPr>
            <a:r>
              <a:rPr lang="hi-IN" sz="2400" b="1" dirty="0">
                <a:latin typeface="Times New Roman" panose="02020603050405020304" pitchFamily="18" charset="0"/>
                <a:ea typeface="Times New Roman" panose="02020603050405020304" pitchFamily="18" charset="0"/>
                <a:cs typeface="TimesNewRoman,Bold"/>
              </a:rPr>
              <a:t>अभिकर्मकों</a:t>
            </a:r>
            <a:r>
              <a:rPr lang="en-US" sz="2400" b="1" dirty="0">
                <a:effectLst/>
                <a:latin typeface="Times New Roman" panose="02020603050405020304" pitchFamily="18" charset="0"/>
                <a:ea typeface="Times New Roman" panose="02020603050405020304" pitchFamily="18" charset="0"/>
                <a:cs typeface="TimesNewRoman,Bold"/>
              </a:rPr>
              <a:t> :</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000" b="1" dirty="0">
                <a:latin typeface="Times New Roman" panose="02020603050405020304" pitchFamily="18" charset="0"/>
                <a:ea typeface="Times New Roman" panose="02020603050405020304" pitchFamily="18" charset="0"/>
                <a:cs typeface="TimesNewRoman,Bold"/>
              </a:rPr>
              <a:t>अभिकर्मक 1: कुल बिलीरुबिन अभिकर्मक</a:t>
            </a:r>
            <a:endParaRPr lang="en-IN" sz="2000" b="1" dirty="0">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2000" dirty="0">
                <a:latin typeface="Times New Roman" panose="02020603050405020304" pitchFamily="18" charset="0"/>
                <a:ea typeface="Times New Roman" panose="02020603050405020304" pitchFamily="18" charset="0"/>
                <a:cs typeface="TimesNewRoman,Bold"/>
              </a:rPr>
              <a:t>सर्फेक्टेंट: 1.00%
एचसीएल: 100</a:t>
            </a:r>
            <a:r>
              <a:rPr lang="en-US" sz="2000" dirty="0">
                <a:latin typeface="Times New Roman" panose="02020603050405020304" pitchFamily="18" charset="0"/>
                <a:ea typeface="Times New Roman" panose="02020603050405020304" pitchFamily="18" charset="0"/>
                <a:cs typeface="TimesNewRoman,Bold"/>
              </a:rPr>
              <a:t>mmol/L
</a:t>
            </a:r>
            <a:r>
              <a:rPr lang="hi-IN" sz="2000" dirty="0">
                <a:latin typeface="Times New Roman" panose="02020603050405020304" pitchFamily="18" charset="0"/>
                <a:ea typeface="Times New Roman" panose="02020603050405020304" pitchFamily="18" charset="0"/>
                <a:cs typeface="TimesNewRoman,Bold"/>
              </a:rPr>
              <a:t>सल्फोनिक एसिड: 5 </a:t>
            </a:r>
            <a:r>
              <a:rPr lang="en-US" sz="2000" dirty="0">
                <a:latin typeface="Times New Roman" panose="02020603050405020304" pitchFamily="18" charset="0"/>
                <a:ea typeface="Times New Roman" panose="02020603050405020304" pitchFamily="18" charset="0"/>
                <a:cs typeface="TimesNewRoman,Bold"/>
              </a:rPr>
              <a:t>mmol/L</a:t>
            </a:r>
          </a:p>
          <a:p>
            <a:pPr algn="just">
              <a:lnSpc>
                <a:spcPct val="150000"/>
              </a:lnSpc>
              <a:spcAft>
                <a:spcPts val="800"/>
              </a:spcAft>
            </a:pPr>
            <a:r>
              <a:rPr lang="hi-IN" sz="2000" b="1" dirty="0">
                <a:latin typeface="Times New Roman" panose="02020603050405020304" pitchFamily="18" charset="0"/>
                <a:ea typeface="Times New Roman" panose="02020603050405020304" pitchFamily="18" charset="0"/>
                <a:cs typeface="TimesNewRoman"/>
              </a:rPr>
              <a:t>अभिकर्मक 2: प्रत्यक्ष बिलीरुबिन अभिकर्मक</a:t>
            </a:r>
            <a:endParaRPr lang="en-IN" sz="2000" b="1" dirty="0">
              <a:latin typeface="Times New Roman" panose="02020603050405020304" pitchFamily="18" charset="0"/>
              <a:ea typeface="Times New Roman" panose="02020603050405020304" pitchFamily="18" charset="0"/>
              <a:cs typeface="TimesNewRoman"/>
            </a:endParaRPr>
          </a:p>
          <a:p>
            <a:pPr algn="just">
              <a:lnSpc>
                <a:spcPct val="150000"/>
              </a:lnSpc>
              <a:spcAft>
                <a:spcPts val="800"/>
              </a:spcAft>
            </a:pPr>
            <a:r>
              <a:rPr lang="hi-IN" sz="2000" dirty="0">
                <a:latin typeface="Times New Roman" panose="02020603050405020304" pitchFamily="18" charset="0"/>
                <a:ea typeface="Times New Roman" panose="02020603050405020304" pitchFamily="18" charset="0"/>
                <a:cs typeface="TimesNewRoman"/>
              </a:rPr>
              <a:t>सल्फोनिक एसिड: 10</a:t>
            </a:r>
            <a:r>
              <a:rPr lang="en-US" sz="2000" dirty="0">
                <a:latin typeface="Times New Roman" panose="02020603050405020304" pitchFamily="18" charset="0"/>
                <a:ea typeface="Times New Roman" panose="02020603050405020304" pitchFamily="18" charset="0"/>
                <a:cs typeface="TimesNewRoman"/>
              </a:rPr>
              <a:t>mmol/L
</a:t>
            </a:r>
            <a:r>
              <a:rPr lang="hi-IN" sz="2000" dirty="0">
                <a:latin typeface="Times New Roman" panose="02020603050405020304" pitchFamily="18" charset="0"/>
                <a:ea typeface="Times New Roman" panose="02020603050405020304" pitchFamily="18" charset="0"/>
                <a:cs typeface="TimesNewRoman"/>
              </a:rPr>
              <a:t>एचसीएल: 100</a:t>
            </a:r>
            <a:r>
              <a:rPr lang="en-US" sz="2000" dirty="0">
                <a:latin typeface="Times New Roman" panose="02020603050405020304" pitchFamily="18" charset="0"/>
                <a:ea typeface="Times New Roman" panose="02020603050405020304" pitchFamily="18" charset="0"/>
                <a:cs typeface="TimesNewRoman"/>
              </a:rPr>
              <a:t>mmol/L</a:t>
            </a:r>
          </a:p>
          <a:p>
            <a:pPr algn="just">
              <a:lnSpc>
                <a:spcPct val="150000"/>
              </a:lnSpc>
              <a:spcAft>
                <a:spcPts val="800"/>
              </a:spcAft>
            </a:pPr>
            <a:r>
              <a:rPr lang="hi-IN" sz="2000" b="1" dirty="0">
                <a:latin typeface="Times New Roman" panose="02020603050405020304" pitchFamily="18" charset="0"/>
                <a:ea typeface="Times New Roman" panose="02020603050405020304" pitchFamily="18" charset="0"/>
                <a:cs typeface="TimesNewRoman"/>
              </a:rPr>
              <a:t>अभिकर्मक 3: सोडियम नाइट्राइट अभिकर्मक</a:t>
            </a:r>
            <a:endParaRPr lang="en-IN" sz="2000" b="1" dirty="0">
              <a:latin typeface="Times New Roman" panose="02020603050405020304" pitchFamily="18" charset="0"/>
              <a:ea typeface="Times New Roman" panose="02020603050405020304" pitchFamily="18" charset="0"/>
              <a:cs typeface="TimesNewRoman"/>
            </a:endParaRPr>
          </a:p>
          <a:p>
            <a:pPr algn="just">
              <a:lnSpc>
                <a:spcPct val="150000"/>
              </a:lnSpc>
              <a:spcAft>
                <a:spcPts val="800"/>
              </a:spcAft>
            </a:pPr>
            <a:r>
              <a:rPr lang="hi-IN" sz="2000" dirty="0">
                <a:latin typeface="Times New Roman" panose="02020603050405020304" pitchFamily="18" charset="0"/>
                <a:ea typeface="Times New Roman" panose="02020603050405020304" pitchFamily="18" charset="0"/>
                <a:cs typeface="TimesNewRoman"/>
              </a:rPr>
              <a:t>सोडियम नाइट्राइट: 144</a:t>
            </a:r>
            <a:r>
              <a:rPr lang="nl-NL" sz="2000" dirty="0">
                <a:latin typeface="Times New Roman" panose="02020603050405020304" pitchFamily="18" charset="0"/>
                <a:ea typeface="Times New Roman" panose="02020603050405020304" pitchFamily="18" charset="0"/>
                <a:cs typeface="TimesNewRoman"/>
              </a:rPr>
              <a:t>mmol/L</a:t>
            </a:r>
          </a:p>
          <a:p>
            <a:pPr algn="just">
              <a:lnSpc>
                <a:spcPct val="150000"/>
              </a:lnSpc>
              <a:spcAft>
                <a:spcPts val="800"/>
              </a:spcAft>
            </a:pPr>
            <a:r>
              <a:rPr lang="hi-IN" sz="2000" b="1" dirty="0">
                <a:latin typeface="Times New Roman" panose="02020603050405020304" pitchFamily="18" charset="0"/>
                <a:ea typeface="Times New Roman" panose="02020603050405020304" pitchFamily="18" charset="0"/>
                <a:cs typeface="TimesNewRoman"/>
              </a:rPr>
              <a:t>अभिकर्मक पुनर्गठन</a:t>
            </a:r>
            <a:r>
              <a:rPr lang="en-US" sz="2000" b="1" dirty="0">
                <a:effectLst/>
                <a:latin typeface="Times New Roman" panose="02020603050405020304" pitchFamily="18" charset="0"/>
                <a:ea typeface="Times New Roman" panose="02020603050405020304" pitchFamily="18" charset="0"/>
                <a:cs typeface="TimesNewRoman"/>
              </a:rPr>
              <a:t>:</a:t>
            </a:r>
            <a:r>
              <a:rPr lang="en-US" sz="2000" dirty="0">
                <a:effectLst/>
                <a:latin typeface="Times New Roman" panose="02020603050405020304" pitchFamily="18" charset="0"/>
                <a:ea typeface="Times New Roman" panose="02020603050405020304" pitchFamily="18" charset="0"/>
                <a:cs typeface="TimesNewRoman"/>
              </a:rPr>
              <a:t>  </a:t>
            </a:r>
            <a:r>
              <a:rPr lang="hi-IN" sz="2000" dirty="0">
                <a:latin typeface="Times New Roman" panose="02020603050405020304" pitchFamily="18" charset="0"/>
                <a:ea typeface="Times New Roman" panose="02020603050405020304" pitchFamily="18" charset="0"/>
                <a:cs typeface="TimesNewRoman"/>
              </a:rPr>
              <a:t>500 उल </a:t>
            </a:r>
            <a:r>
              <a:rPr lang="en-US" sz="2000" dirty="0">
                <a:latin typeface="Times New Roman" panose="02020603050405020304" pitchFamily="18" charset="0"/>
                <a:ea typeface="Times New Roman" panose="02020603050405020304" pitchFamily="18" charset="0"/>
                <a:cs typeface="TimesNewRoman"/>
              </a:rPr>
              <a:t>R1 </a:t>
            </a:r>
            <a:r>
              <a:rPr lang="hi-IN" sz="2000" dirty="0">
                <a:latin typeface="Times New Roman" panose="02020603050405020304" pitchFamily="18" charset="0"/>
                <a:ea typeface="Times New Roman" panose="02020603050405020304" pitchFamily="18" charset="0"/>
                <a:cs typeface="TimesNewRoman"/>
              </a:rPr>
              <a:t>कुल बिलीरुबिन के लिए 10 उल सोडियम नाइट्राइट के साथ जोड़ें।</a:t>
            </a:r>
            <a:endParaRPr lang="en-US"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146272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5FA9A658-F4B4-7492-6884-D8E1A16BAE0D}"/>
              </a:ext>
            </a:extLst>
          </p:cNvPr>
          <p:cNvSpPr txBox="1"/>
          <p:nvPr/>
        </p:nvSpPr>
        <p:spPr>
          <a:xfrm>
            <a:off x="0" y="-2969608"/>
            <a:ext cx="9144000" cy="2811026"/>
          </a:xfrm>
          <a:prstGeom prst="rect">
            <a:avLst/>
          </a:prstGeom>
          <a:noFill/>
        </p:spPr>
        <p:txBody>
          <a:bodyPr wrap="square">
            <a:spAutoFit/>
          </a:bodyPr>
          <a:lstStyle/>
          <a:p>
            <a:pPr marL="0" marR="0" algn="just">
              <a:lnSpc>
                <a:spcPct val="150000"/>
              </a:lnSpc>
              <a:spcAft>
                <a:spcPts val="800"/>
              </a:spcAft>
              <a:buNone/>
            </a:pPr>
            <a:endParaRPr lang="en-US" sz="2000" b="1" dirty="0">
              <a:effectLst/>
              <a:latin typeface="Times New Roman" panose="02020603050405020304" pitchFamily="18" charset="0"/>
              <a:ea typeface="Times New Roman" panose="02020603050405020304" pitchFamily="18" charset="0"/>
              <a:cs typeface="TimesNewRoman,Bold"/>
            </a:endParaRPr>
          </a:p>
          <a:p>
            <a:pPr marL="0" marR="0" algn="just">
              <a:lnSpc>
                <a:spcPct val="150000"/>
              </a:lnSpc>
              <a:spcAft>
                <a:spcPts val="800"/>
              </a:spcAft>
              <a:buNone/>
            </a:pPr>
            <a:endParaRPr lang="en-US" sz="2000" b="1" dirty="0">
              <a:latin typeface="Times New Roman" panose="02020603050405020304" pitchFamily="18" charset="0"/>
              <a:ea typeface="Times New Roman" panose="02020603050405020304" pitchFamily="18" charset="0"/>
              <a:cs typeface="TimesNewRoman,Bold"/>
            </a:endParaRPr>
          </a:p>
          <a:p>
            <a:pPr marL="0" marR="0" algn="just">
              <a:lnSpc>
                <a:spcPct val="150000"/>
              </a:lnSpc>
              <a:spcAft>
                <a:spcPts val="800"/>
              </a:spcAft>
              <a:buNone/>
            </a:pPr>
            <a:endParaRPr lang="en-US" sz="2000" b="1" dirty="0">
              <a:effectLst/>
              <a:latin typeface="Times New Roman" panose="02020603050405020304" pitchFamily="18" charset="0"/>
              <a:ea typeface="Times New Roman" panose="02020603050405020304" pitchFamily="18" charset="0"/>
              <a:cs typeface="TimesNewRoman,Bold"/>
            </a:endParaRPr>
          </a:p>
          <a:p>
            <a:pPr marL="0" marR="0" algn="just">
              <a:lnSpc>
                <a:spcPct val="150000"/>
              </a:lnSpc>
              <a:spcAft>
                <a:spcPts val="800"/>
              </a:spcAft>
              <a:buNone/>
            </a:pPr>
            <a:endParaRPr lang="en-US" sz="2000" b="1" dirty="0">
              <a:latin typeface="Times New Roman" panose="02020603050405020304" pitchFamily="18" charset="0"/>
              <a:ea typeface="Times New Roman" panose="02020603050405020304" pitchFamily="18" charset="0"/>
              <a:cs typeface="TimesNewRoman,Bold"/>
            </a:endParaRPr>
          </a:p>
          <a:p>
            <a:pPr marL="0" marR="0" algn="just">
              <a:lnSpc>
                <a:spcPct val="150000"/>
              </a:lnSpc>
              <a:spcAft>
                <a:spcPts val="800"/>
              </a:spcAft>
              <a:buNone/>
            </a:pPr>
            <a:endParaRPr lang="en-US" sz="2000" b="1" dirty="0">
              <a:effectLst/>
              <a:latin typeface="Times New Roman" panose="02020603050405020304" pitchFamily="18" charset="0"/>
              <a:ea typeface="Times New Roman" panose="02020603050405020304" pitchFamily="18" charset="0"/>
              <a:cs typeface="TimesNewRoman,Bold"/>
            </a:endParaRPr>
          </a:p>
        </p:txBody>
      </p:sp>
      <p:sp>
        <p:nvSpPr>
          <p:cNvPr id="7" name="TextBox 6">
            <a:extLst>
              <a:ext uri="{FF2B5EF4-FFF2-40B4-BE49-F238E27FC236}">
                <a16:creationId xmlns="" xmlns:a16="http://schemas.microsoft.com/office/drawing/2014/main" id="{9EA19C00-8862-9B83-8496-C45092EA4701}"/>
              </a:ext>
            </a:extLst>
          </p:cNvPr>
          <p:cNvSpPr txBox="1"/>
          <p:nvPr/>
        </p:nvSpPr>
        <p:spPr>
          <a:xfrm>
            <a:off x="48127" y="-4405376"/>
            <a:ext cx="9047747" cy="11234935"/>
          </a:xfrm>
          <a:prstGeom prst="rect">
            <a:avLst/>
          </a:prstGeom>
          <a:noFill/>
        </p:spPr>
        <p:txBody>
          <a:bodyPr wrap="square">
            <a:spAutoFit/>
          </a:bodyPr>
          <a:lstStyle/>
          <a:p>
            <a:pPr marL="0" marR="0" algn="just">
              <a:lnSpc>
                <a:spcPct val="150000"/>
              </a:lnSpc>
              <a:spcAft>
                <a:spcPts val="800"/>
              </a:spcAft>
              <a:buNone/>
            </a:pPr>
            <a:endParaRPr lang="en-US" sz="2000" b="1" dirty="0">
              <a:effectLst/>
              <a:latin typeface="Times New Roman" panose="02020603050405020304" pitchFamily="18" charset="0"/>
              <a:ea typeface="Times New Roman" panose="02020603050405020304" pitchFamily="18" charset="0"/>
              <a:cs typeface="TimesNewRoman,Bold"/>
            </a:endParaRPr>
          </a:p>
          <a:p>
            <a:pPr marL="0" marR="0" algn="just">
              <a:lnSpc>
                <a:spcPct val="150000"/>
              </a:lnSpc>
              <a:spcAft>
                <a:spcPts val="800"/>
              </a:spcAft>
              <a:buNone/>
            </a:pPr>
            <a:endParaRPr lang="en-US" sz="2000" b="1" dirty="0">
              <a:latin typeface="Times New Roman" panose="02020603050405020304" pitchFamily="18" charset="0"/>
              <a:ea typeface="Times New Roman" panose="02020603050405020304" pitchFamily="18" charset="0"/>
              <a:cs typeface="TimesNewRoman,Bold"/>
            </a:endParaRPr>
          </a:p>
          <a:p>
            <a:pPr marL="0" marR="0" algn="just">
              <a:lnSpc>
                <a:spcPct val="150000"/>
              </a:lnSpc>
              <a:spcAft>
                <a:spcPts val="800"/>
              </a:spcAft>
              <a:buNone/>
            </a:pPr>
            <a:endParaRPr lang="en-US" sz="2000" b="1" dirty="0">
              <a:effectLst/>
              <a:latin typeface="Times New Roman" panose="02020603050405020304" pitchFamily="18" charset="0"/>
              <a:ea typeface="Times New Roman" panose="02020603050405020304" pitchFamily="18" charset="0"/>
              <a:cs typeface="TimesNewRoman,Bold"/>
            </a:endParaRPr>
          </a:p>
          <a:p>
            <a:pPr marL="0" marR="0" algn="just">
              <a:lnSpc>
                <a:spcPct val="150000"/>
              </a:lnSpc>
              <a:spcAft>
                <a:spcPts val="800"/>
              </a:spcAft>
              <a:buNone/>
            </a:pPr>
            <a:endParaRPr lang="en-US" sz="2000" b="1" dirty="0">
              <a:latin typeface="Times New Roman" panose="02020603050405020304" pitchFamily="18" charset="0"/>
              <a:ea typeface="Times New Roman" panose="02020603050405020304" pitchFamily="18" charset="0"/>
              <a:cs typeface="TimesNewRoman,Bold"/>
            </a:endParaRPr>
          </a:p>
          <a:p>
            <a:pPr marL="0" marR="0" algn="just">
              <a:lnSpc>
                <a:spcPct val="150000"/>
              </a:lnSpc>
              <a:spcAft>
                <a:spcPts val="800"/>
              </a:spcAft>
              <a:buNone/>
            </a:pPr>
            <a:endParaRPr lang="en-US" sz="2000" b="1" dirty="0">
              <a:effectLst/>
              <a:latin typeface="Times New Roman" panose="02020603050405020304" pitchFamily="18" charset="0"/>
              <a:ea typeface="Times New Roman" panose="02020603050405020304" pitchFamily="18" charset="0"/>
              <a:cs typeface="TimesNewRoman,Bold"/>
            </a:endParaRPr>
          </a:p>
          <a:p>
            <a:pPr marL="0" marR="0" algn="just">
              <a:lnSpc>
                <a:spcPct val="150000"/>
              </a:lnSpc>
              <a:spcAft>
                <a:spcPts val="800"/>
              </a:spcAft>
              <a:buNone/>
            </a:pPr>
            <a:endParaRPr lang="en-US" sz="2000" b="1" dirty="0">
              <a:latin typeface="Times New Roman" panose="02020603050405020304" pitchFamily="18" charset="0"/>
              <a:ea typeface="Times New Roman" panose="02020603050405020304" pitchFamily="18" charset="0"/>
              <a:cs typeface="TimesNewRoman,Bold"/>
            </a:endParaRPr>
          </a:p>
          <a:p>
            <a:pPr marL="0" marR="0" algn="just">
              <a:lnSpc>
                <a:spcPct val="150000"/>
              </a:lnSpc>
              <a:spcAft>
                <a:spcPts val="800"/>
              </a:spcAft>
              <a:buNone/>
            </a:pPr>
            <a:endParaRPr lang="en-US" sz="2000" b="1" dirty="0">
              <a:effectLst/>
              <a:latin typeface="Times New Roman" panose="02020603050405020304" pitchFamily="18" charset="0"/>
              <a:ea typeface="Times New Roman" panose="02020603050405020304" pitchFamily="18" charset="0"/>
              <a:cs typeface="TimesNewRoman,Bold"/>
            </a:endParaRPr>
          </a:p>
          <a:p>
            <a:pPr marL="0" marR="0" algn="just">
              <a:lnSpc>
                <a:spcPct val="150000"/>
              </a:lnSpc>
              <a:spcAft>
                <a:spcPts val="800"/>
              </a:spcAft>
              <a:buNone/>
            </a:pPr>
            <a:endParaRPr lang="en-US" sz="2000" b="1" dirty="0">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2400" b="1" dirty="0">
                <a:latin typeface="Times New Roman" panose="02020603050405020304" pitchFamily="18" charset="0"/>
                <a:ea typeface="Times New Roman" panose="02020603050405020304" pitchFamily="18" charset="0"/>
                <a:cs typeface="TimesNewRoman,Bold"/>
              </a:rPr>
              <a:t>परिणामों की व्याख्या को प्रभावित करने वाले जैविक कारक</a:t>
            </a:r>
            <a:endParaRPr lang="en-IN" sz="2400" b="1" dirty="0">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dirty="0">
                <a:latin typeface="Times New Roman" panose="02020603050405020304" pitchFamily="18" charset="0"/>
                <a:ea typeface="Times New Roman" panose="02020603050405020304" pitchFamily="18" charset="0"/>
                <a:cs typeface="TimesNewRoman"/>
              </a:rPr>
              <a:t>सामान्य और असामान्य परिणामों के बीच भेदभाव विभिन्न शारीरिक कारकों से प्रभावित होता है जिन्हें किसी भी परिणाम की व्याख्या करते समय विचार किया जाना चाहिए। इसमे शामिल है:</a:t>
            </a:r>
            <a:endParaRPr lang="en-IN" dirty="0">
              <a:latin typeface="Times New Roman" panose="02020603050405020304" pitchFamily="18" charset="0"/>
              <a:ea typeface="Times New Roman" panose="02020603050405020304" pitchFamily="18" charset="0"/>
              <a:cs typeface="TimesNewRoman"/>
            </a:endParaRPr>
          </a:p>
          <a:p>
            <a:pPr algn="just">
              <a:lnSpc>
                <a:spcPct val="150000"/>
              </a:lnSpc>
              <a:spcAft>
                <a:spcPts val="800"/>
              </a:spcAft>
            </a:pPr>
            <a:r>
              <a:rPr lang="hi-IN" sz="2000" b="1" dirty="0">
                <a:latin typeface="Times New Roman" panose="02020603050405020304" pitchFamily="18" charset="0"/>
                <a:ea typeface="Times New Roman" panose="02020603050405020304" pitchFamily="18" charset="0"/>
                <a:cs typeface="TimesNewRoman,Italic"/>
              </a:rPr>
              <a:t>रोगी का लिंग</a:t>
            </a:r>
            <a:r>
              <a:rPr lang="en-US" dirty="0">
                <a:effectLst/>
                <a:latin typeface="Times New Roman" panose="02020603050405020304" pitchFamily="18" charset="0"/>
                <a:ea typeface="Times New Roman" panose="02020603050405020304" pitchFamily="18" charset="0"/>
                <a:cs typeface="TimesNewRoman,Italic"/>
              </a:rPr>
              <a:t>: - </a:t>
            </a:r>
            <a:r>
              <a:rPr lang="hi-IN" dirty="0">
                <a:latin typeface="Times New Roman" panose="02020603050405020304" pitchFamily="18" charset="0"/>
                <a:ea typeface="Times New Roman" panose="02020603050405020304" pitchFamily="18" charset="0"/>
                <a:cs typeface="TimesNewRoman"/>
              </a:rPr>
              <a:t>सीरम क्रिएटिनिन जैसे कुछ विश्लेषणों के लिए संदर्भ श्रेणियां पुरुषों और महिलाओं के लिए अलग-अलग हैं।</a:t>
            </a:r>
            <a:endParaRPr lang="en-US" sz="1600" dirty="0">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000" b="1" dirty="0">
                <a:latin typeface="Times New Roman" panose="02020603050405020304" pitchFamily="18" charset="0"/>
                <a:ea typeface="Times New Roman" panose="02020603050405020304" pitchFamily="18" charset="0"/>
                <a:cs typeface="TimesNewRoman,Italic"/>
              </a:rPr>
              <a:t>रोगी की आयु</a:t>
            </a:r>
            <a:r>
              <a:rPr lang="en-US" dirty="0">
                <a:effectLst/>
                <a:latin typeface="Times New Roman" panose="02020603050405020304" pitchFamily="18" charset="0"/>
                <a:ea typeface="Times New Roman" panose="02020603050405020304" pitchFamily="18" charset="0"/>
                <a:cs typeface="TimesNewRoman,Italic"/>
              </a:rPr>
              <a:t>:</a:t>
            </a:r>
            <a:r>
              <a:rPr lang="en-US" dirty="0">
                <a:effectLst/>
                <a:latin typeface="Times New Roman" panose="02020603050405020304" pitchFamily="18" charset="0"/>
                <a:ea typeface="Times New Roman" panose="02020603050405020304" pitchFamily="18" charset="0"/>
                <a:cs typeface="TimesNewRoman"/>
              </a:rPr>
              <a:t> - </a:t>
            </a:r>
            <a:r>
              <a:rPr lang="hi-IN" dirty="0">
                <a:latin typeface="Times New Roman" panose="02020603050405020304" pitchFamily="18" charset="0"/>
                <a:ea typeface="Times New Roman" panose="02020603050405020304" pitchFamily="18" charset="0"/>
                <a:cs typeface="TimesNewRoman"/>
              </a:rPr>
              <a:t>नवजात शिशुओं, बच्चों, वयस्कों और बुजुर्गों के लिए अलग-अलग संदर्भ सीमा हो सकती है।</a:t>
            </a:r>
            <a:endParaRPr lang="en-US" sz="1600" dirty="0">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000" b="1" dirty="0">
                <a:latin typeface="Times New Roman" panose="02020603050405020304" pitchFamily="18" charset="0"/>
                <a:ea typeface="Times New Roman" panose="02020603050405020304" pitchFamily="18" charset="0"/>
                <a:cs typeface="TimesNewRoman,Italic"/>
              </a:rPr>
              <a:t>आहार का प्रभाव</a:t>
            </a:r>
            <a:r>
              <a:rPr lang="en-US" dirty="0">
                <a:effectLst/>
                <a:latin typeface="Times New Roman" panose="02020603050405020304" pitchFamily="18" charset="0"/>
                <a:ea typeface="Times New Roman" panose="02020603050405020304" pitchFamily="18" charset="0"/>
                <a:cs typeface="TimesNewRoman,Italic"/>
              </a:rPr>
              <a:t>: - </a:t>
            </a:r>
            <a:r>
              <a:rPr lang="hi-IN" dirty="0">
                <a:latin typeface="Times New Roman" panose="02020603050405020304" pitchFamily="18" charset="0"/>
                <a:ea typeface="Times New Roman" panose="02020603050405020304" pitchFamily="18" charset="0"/>
                <a:cs typeface="TimesNewRoman"/>
              </a:rPr>
              <a:t>नमूना अनुपयुक्त हो सकता है यदि रोगी उपवास करते समय या भोजन के बाद लिया जाता है।</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p>
            <a:pPr marL="228600" marR="0" algn="just">
              <a:lnSpc>
                <a:spcPct val="150000"/>
              </a:lnSpc>
              <a:spcAft>
                <a:spcPts val="800"/>
              </a:spcAft>
              <a:buNone/>
            </a:pPr>
            <a:r>
              <a:rPr lang="en-US" dirty="0">
                <a:effectLst/>
                <a:latin typeface="Times New Roman" panose="02020603050405020304" pitchFamily="18" charset="0"/>
                <a:ea typeface="Times New Roman" panose="02020603050405020304" pitchFamily="18" charset="0"/>
                <a:cs typeface="TimesNewRoman"/>
              </a:rPr>
              <a:t> </a:t>
            </a:r>
            <a:r>
              <a:rPr lang="hi-IN" sz="2000" b="1" dirty="0">
                <a:latin typeface="Times New Roman" panose="02020603050405020304" pitchFamily="18" charset="0"/>
                <a:ea typeface="Times New Roman" panose="02020603050405020304" pitchFamily="18" charset="0"/>
                <a:cs typeface="TimesNewRoman,Italic"/>
              </a:rPr>
              <a:t>वह समय जब नमूना लिया गया था</a:t>
            </a:r>
            <a:r>
              <a:rPr lang="en-US" b="1" dirty="0">
                <a:effectLst/>
                <a:latin typeface="Times New Roman" panose="02020603050405020304" pitchFamily="18" charset="0"/>
                <a:ea typeface="Times New Roman" panose="02020603050405020304" pitchFamily="18" charset="0"/>
                <a:cs typeface="TimesNewRoman,Italic"/>
              </a:rPr>
              <a:t>: -</a:t>
            </a:r>
            <a:r>
              <a:rPr lang="en-US" dirty="0">
                <a:effectLst/>
                <a:latin typeface="Times New Roman" panose="02020603050405020304" pitchFamily="18" charset="0"/>
                <a:ea typeface="Times New Roman" panose="02020603050405020304" pitchFamily="18" charset="0"/>
                <a:cs typeface="TimesNewRoman,Italic"/>
              </a:rPr>
              <a:t> </a:t>
            </a:r>
            <a:r>
              <a:rPr lang="hi-IN" dirty="0">
                <a:latin typeface="Times New Roman" panose="02020603050405020304" pitchFamily="18" charset="0"/>
                <a:ea typeface="Times New Roman" panose="02020603050405020304" pitchFamily="18" charset="0"/>
                <a:cs typeface="TimesNewRoman"/>
              </a:rPr>
              <a:t>दिन और रात के दौरान भिन्नता हो सकती है।</a:t>
            </a:r>
            <a:r>
              <a:rPr lang="en-US" dirty="0">
                <a:effectLst/>
                <a:latin typeface="Times New Roman" panose="02020603050405020304" pitchFamily="18" charset="0"/>
                <a:ea typeface="Times New Roman" panose="02020603050405020304" pitchFamily="18" charset="0"/>
                <a:cs typeface="TimesNewRoman"/>
              </a:rPr>
              <a:t> </a:t>
            </a:r>
          </a:p>
          <a:p>
            <a:pPr marL="228600" marR="0" algn="just">
              <a:lnSpc>
                <a:spcPct val="150000"/>
              </a:lnSpc>
              <a:spcAft>
                <a:spcPts val="800"/>
              </a:spcAft>
              <a:buNone/>
            </a:pPr>
            <a:r>
              <a:rPr lang="hi-IN" sz="2000" b="1" dirty="0">
                <a:latin typeface="Times New Roman" panose="02020603050405020304" pitchFamily="18" charset="0"/>
                <a:ea typeface="Times New Roman" panose="02020603050405020304" pitchFamily="18" charset="0"/>
                <a:cs typeface="TimesNewRoman,Italic"/>
              </a:rPr>
              <a:t>तनाव और चिंता</a:t>
            </a:r>
            <a:r>
              <a:rPr lang="en-US" dirty="0">
                <a:effectLst/>
                <a:latin typeface="Times New Roman" panose="02020603050405020304" pitchFamily="18" charset="0"/>
                <a:ea typeface="Times New Roman" panose="02020603050405020304" pitchFamily="18" charset="0"/>
                <a:cs typeface="TimesNewRoman,Italic"/>
              </a:rPr>
              <a:t>: - </a:t>
            </a:r>
            <a:r>
              <a:rPr lang="hi-IN" dirty="0">
                <a:latin typeface="Times New Roman" panose="02020603050405020304" pitchFamily="18" charset="0"/>
                <a:ea typeface="Times New Roman" panose="02020603050405020304" pitchFamily="18" charset="0"/>
                <a:cs typeface="TimesNewRoman"/>
              </a:rPr>
              <a:t>वे ब्याज के विश्लेषण को प्रभावित कर सकते हैं।</a:t>
            </a:r>
            <a:r>
              <a:rPr lang="en-US" dirty="0">
                <a:effectLst/>
                <a:latin typeface="Times New Roman" panose="02020603050405020304" pitchFamily="18" charset="0"/>
                <a:ea typeface="Times New Roman" panose="02020603050405020304" pitchFamily="18" charset="0"/>
                <a:cs typeface="TimesNewRoman"/>
              </a:rPr>
              <a:t> </a:t>
            </a:r>
          </a:p>
          <a:p>
            <a:pPr marL="228600" marR="0" algn="just">
              <a:lnSpc>
                <a:spcPct val="150000"/>
              </a:lnSpc>
              <a:spcAft>
                <a:spcPts val="800"/>
              </a:spcAft>
              <a:buNone/>
            </a:pPr>
            <a:r>
              <a:rPr lang="hi-IN" sz="2000" b="1" dirty="0">
                <a:latin typeface="Times New Roman" panose="02020603050405020304" pitchFamily="18" charset="0"/>
                <a:ea typeface="Times New Roman" panose="02020603050405020304" pitchFamily="18" charset="0"/>
                <a:cs typeface="TimesNewRoman,Italic"/>
              </a:rPr>
              <a:t>रोगी की मुद्रा</a:t>
            </a:r>
            <a:r>
              <a:rPr lang="en-US" dirty="0">
                <a:effectLst/>
                <a:latin typeface="Times New Roman" panose="02020603050405020304" pitchFamily="18" charset="0"/>
                <a:ea typeface="Times New Roman" panose="02020603050405020304" pitchFamily="18" charset="0"/>
                <a:cs typeface="TimesNewRoman,Italic"/>
              </a:rPr>
              <a:t>: - </a:t>
            </a:r>
            <a:r>
              <a:rPr lang="hi-IN" dirty="0">
                <a:latin typeface="Times New Roman" panose="02020603050405020304" pitchFamily="18" charset="0"/>
                <a:ea typeface="Times New Roman" panose="02020603050405020304" pitchFamily="18" charset="0"/>
                <a:cs typeface="TimesNewRoman"/>
              </a:rPr>
              <a:t>द्रव का पुनर्वितरण परिणाम को प्रभावित कर सकता है</a:t>
            </a:r>
            <a:r>
              <a:rPr lang="en-US" dirty="0">
                <a:effectLst/>
                <a:latin typeface="Times New Roman" panose="02020603050405020304" pitchFamily="18" charset="0"/>
                <a:ea typeface="Times New Roman" panose="02020603050405020304" pitchFamily="18" charset="0"/>
                <a:cs typeface="TimesNewRoman"/>
              </a:rPr>
              <a:t>.</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p>
            <a:pPr marL="228600" marR="0" algn="just">
              <a:lnSpc>
                <a:spcPct val="150000"/>
              </a:lnSpc>
              <a:spcAft>
                <a:spcPts val="800"/>
              </a:spcAft>
              <a:buNone/>
            </a:pPr>
            <a:r>
              <a:rPr lang="en-US" dirty="0">
                <a:effectLst/>
                <a:latin typeface="Times New Roman" panose="02020603050405020304" pitchFamily="18" charset="0"/>
                <a:ea typeface="Times New Roman" panose="02020603050405020304" pitchFamily="18" charset="0"/>
                <a:cs typeface="TimesNewRoman"/>
              </a:rPr>
              <a:t> </a:t>
            </a:r>
            <a:r>
              <a:rPr lang="hi-IN" sz="2000" b="1" dirty="0">
                <a:latin typeface="Times New Roman" panose="02020603050405020304" pitchFamily="18" charset="0"/>
                <a:ea typeface="Times New Roman" panose="02020603050405020304" pitchFamily="18" charset="0"/>
                <a:cs typeface="TimesNewRoman,Italic"/>
              </a:rPr>
              <a:t>व्यायाम के प्रभाव</a:t>
            </a:r>
            <a:r>
              <a:rPr lang="en-US" b="1" dirty="0">
                <a:effectLst/>
                <a:latin typeface="Times New Roman" panose="02020603050405020304" pitchFamily="18" charset="0"/>
                <a:ea typeface="Times New Roman" panose="02020603050405020304" pitchFamily="18" charset="0"/>
                <a:cs typeface="TimesNewRoman,Italic"/>
              </a:rPr>
              <a:t>: -</a:t>
            </a:r>
            <a:r>
              <a:rPr lang="en-US" dirty="0">
                <a:effectLst/>
                <a:latin typeface="Times New Roman" panose="02020603050405020304" pitchFamily="18" charset="0"/>
                <a:ea typeface="Times New Roman" panose="02020603050405020304" pitchFamily="18" charset="0"/>
                <a:cs typeface="TimesNewRoman,Italic"/>
              </a:rPr>
              <a:t> </a:t>
            </a:r>
            <a:r>
              <a:rPr lang="hi-IN" dirty="0">
                <a:latin typeface="Times New Roman" panose="02020603050405020304" pitchFamily="18" charset="0"/>
                <a:ea typeface="Times New Roman" panose="02020603050405020304" pitchFamily="18" charset="0"/>
                <a:cs typeface="TimesNewRoman"/>
              </a:rPr>
              <a:t>ज़ोरदार व्यायाम ऊतकों से एंजाइम जारी कर सकता है।</a:t>
            </a:r>
            <a:endParaRPr lang="en-US" sz="1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3143972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F7FF7682-39C8-7220-BA4D-1DFD635C6ED1}"/>
              </a:ext>
            </a:extLst>
          </p:cNvPr>
          <p:cNvSpPr txBox="1"/>
          <p:nvPr/>
        </p:nvSpPr>
        <p:spPr>
          <a:xfrm>
            <a:off x="0" y="0"/>
            <a:ext cx="7962900" cy="1261884"/>
          </a:xfrm>
          <a:prstGeom prst="rect">
            <a:avLst/>
          </a:prstGeom>
          <a:noFill/>
        </p:spPr>
        <p:txBody>
          <a:bodyPr wrap="square">
            <a:spAutoFit/>
          </a:bodyPr>
          <a:lstStyle/>
          <a:p>
            <a:r>
              <a:rPr lang="hi-IN" sz="4000" b="1" dirty="0">
                <a:latin typeface="Times New Roman" panose="02020603050405020304" pitchFamily="18" charset="0"/>
                <a:ea typeface="Times New Roman" panose="02020603050405020304" pitchFamily="18" charset="0"/>
                <a:cs typeface="TimesNewRoman,Bold"/>
              </a:rPr>
              <a:t>प्रक्रिया</a:t>
            </a:r>
            <a:r>
              <a:rPr lang="en-US" sz="4000" b="1" dirty="0">
                <a:effectLst/>
                <a:latin typeface="Times New Roman" panose="02020603050405020304" pitchFamily="18" charset="0"/>
                <a:ea typeface="Times New Roman" panose="02020603050405020304" pitchFamily="18" charset="0"/>
                <a:cs typeface="TimesNewRoman,Bold"/>
              </a:rPr>
              <a:t>:</a:t>
            </a:r>
            <a:r>
              <a:rPr lang="en-US" sz="3600" b="1" dirty="0">
                <a:effectLst/>
                <a:latin typeface="Times New Roman" panose="02020603050405020304" pitchFamily="18" charset="0"/>
                <a:ea typeface="Times New Roman" panose="02020603050405020304" pitchFamily="18" charset="0"/>
                <a:cs typeface="TimesNewRoman,Bold"/>
              </a:rPr>
              <a:t> </a:t>
            </a:r>
            <a:r>
              <a:rPr lang="hi-IN" sz="3600" dirty="0">
                <a:latin typeface="Times New Roman" panose="02020603050405020304" pitchFamily="18" charset="0"/>
                <a:ea typeface="Times New Roman" panose="02020603050405020304" pitchFamily="18" charset="0"/>
                <a:cs typeface="TimesNewRoman"/>
              </a:rPr>
              <a:t>टेस्ट-ट्यूब को लेबल करें और निम्नानुसार आगे बढ़ें</a:t>
            </a:r>
            <a:endParaRPr lang="en-US" sz="3600" dirty="0"/>
          </a:p>
        </p:txBody>
      </p:sp>
      <p:graphicFrame>
        <p:nvGraphicFramePr>
          <p:cNvPr id="4" name="Table 3">
            <a:extLst>
              <a:ext uri="{FF2B5EF4-FFF2-40B4-BE49-F238E27FC236}">
                <a16:creationId xmlns="" xmlns:a16="http://schemas.microsoft.com/office/drawing/2014/main" id="{9C1B1039-5B8B-BF33-2E34-EC8C1CD4B2D1}"/>
              </a:ext>
            </a:extLst>
          </p:cNvPr>
          <p:cNvGraphicFramePr>
            <a:graphicFrameLocks noGrp="1"/>
          </p:cNvGraphicFramePr>
          <p:nvPr>
            <p:extLst>
              <p:ext uri="{D42A27DB-BD31-4B8C-83A1-F6EECF244321}">
                <p14:modId xmlns:p14="http://schemas.microsoft.com/office/powerpoint/2010/main" val="3313473000"/>
              </p:ext>
            </p:extLst>
          </p:nvPr>
        </p:nvGraphicFramePr>
        <p:xfrm>
          <a:off x="1095375" y="1526040"/>
          <a:ext cx="6486525" cy="1229868"/>
        </p:xfrm>
        <a:graphic>
          <a:graphicData uri="http://schemas.openxmlformats.org/drawingml/2006/table">
            <a:tbl>
              <a:tblPr firstRow="1" firstCol="1" lastRow="1" lastCol="1" bandRow="1" bandCol="1">
                <a:tableStyleId>{5C22544A-7EE6-4342-B048-85BDC9FD1C3A}</a:tableStyleId>
              </a:tblPr>
              <a:tblGrid>
                <a:gridCol w="2276838">
                  <a:extLst>
                    <a:ext uri="{9D8B030D-6E8A-4147-A177-3AD203B41FA5}">
                      <a16:colId xmlns="" xmlns:a16="http://schemas.microsoft.com/office/drawing/2014/main" val="1957181728"/>
                    </a:ext>
                  </a:extLst>
                </a:gridCol>
                <a:gridCol w="2451554">
                  <a:extLst>
                    <a:ext uri="{9D8B030D-6E8A-4147-A177-3AD203B41FA5}">
                      <a16:colId xmlns="" xmlns:a16="http://schemas.microsoft.com/office/drawing/2014/main" val="3817743109"/>
                    </a:ext>
                  </a:extLst>
                </a:gridCol>
                <a:gridCol w="1758133">
                  <a:extLst>
                    <a:ext uri="{9D8B030D-6E8A-4147-A177-3AD203B41FA5}">
                      <a16:colId xmlns="" xmlns:a16="http://schemas.microsoft.com/office/drawing/2014/main" val="3837922955"/>
                    </a:ext>
                  </a:extLst>
                </a:gridCol>
              </a:tblGrid>
              <a:tr h="0">
                <a:tc>
                  <a:txBody>
                    <a:bodyPr/>
                    <a:lstStyle/>
                    <a:p>
                      <a:pPr marL="0" marR="0" algn="ctr">
                        <a:lnSpc>
                          <a:spcPct val="150000"/>
                        </a:lnSpc>
                        <a:spcAft>
                          <a:spcPts val="800"/>
                        </a:spcAft>
                        <a:buNone/>
                      </a:pPr>
                      <a:r>
                        <a:rPr lang="en-US" sz="2000">
                          <a:effectLst/>
                        </a:rPr>
                        <a:t>Reagent</a:t>
                      </a:r>
                      <a:endParaRPr lang="en-US" sz="18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000">
                          <a:effectLst/>
                        </a:rPr>
                        <a:t>Total Bilirubin</a:t>
                      </a:r>
                      <a:endParaRPr lang="en-US" sz="18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000">
                          <a:effectLst/>
                        </a:rPr>
                        <a:t>Conj. Bilirubin</a:t>
                      </a:r>
                      <a:endParaRPr lang="en-US" sz="18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2433622264"/>
                  </a:ext>
                </a:extLst>
              </a:tr>
              <a:tr h="0">
                <a:tc>
                  <a:txBody>
                    <a:bodyPr/>
                    <a:lstStyle/>
                    <a:p>
                      <a:pPr marL="0" marR="0" algn="ctr">
                        <a:lnSpc>
                          <a:spcPct val="150000"/>
                        </a:lnSpc>
                        <a:spcAft>
                          <a:spcPts val="800"/>
                        </a:spcAft>
                        <a:buNone/>
                      </a:pPr>
                      <a:r>
                        <a:rPr lang="en-US" sz="2000" dirty="0">
                          <a:effectLst/>
                        </a:rPr>
                        <a:t>Working reagent</a:t>
                      </a:r>
                      <a:endParaRPr lang="en-US" sz="18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000" dirty="0">
                          <a:effectLst/>
                        </a:rPr>
                        <a:t>500ul R1+10ul R3</a:t>
                      </a:r>
                      <a:endParaRPr lang="en-US" sz="18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000" dirty="0">
                          <a:effectLst/>
                        </a:rPr>
                        <a:t>500ul R2</a:t>
                      </a:r>
                      <a:endParaRPr lang="en-US" sz="18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2114715892"/>
                  </a:ext>
                </a:extLst>
              </a:tr>
              <a:tr h="0">
                <a:tc>
                  <a:txBody>
                    <a:bodyPr/>
                    <a:lstStyle/>
                    <a:p>
                      <a:pPr marL="0" marR="0" algn="ctr">
                        <a:lnSpc>
                          <a:spcPct val="150000"/>
                        </a:lnSpc>
                        <a:spcAft>
                          <a:spcPts val="800"/>
                        </a:spcAft>
                        <a:buNone/>
                      </a:pPr>
                      <a:r>
                        <a:rPr lang="en-US" sz="2000">
                          <a:effectLst/>
                        </a:rPr>
                        <a:t>Serum </a:t>
                      </a:r>
                      <a:endParaRPr lang="en-US" sz="18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000">
                          <a:effectLst/>
                        </a:rPr>
                        <a:t>25ul</a:t>
                      </a:r>
                      <a:endParaRPr lang="en-US" sz="18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000" dirty="0">
                          <a:effectLst/>
                        </a:rPr>
                        <a:t>25ul</a:t>
                      </a:r>
                      <a:endParaRPr lang="en-US" sz="18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646713766"/>
                  </a:ext>
                </a:extLst>
              </a:tr>
            </a:tbl>
          </a:graphicData>
        </a:graphic>
      </p:graphicFrame>
      <p:sp>
        <p:nvSpPr>
          <p:cNvPr id="6" name="TextBox 5">
            <a:extLst>
              <a:ext uri="{FF2B5EF4-FFF2-40B4-BE49-F238E27FC236}">
                <a16:creationId xmlns="" xmlns:a16="http://schemas.microsoft.com/office/drawing/2014/main" id="{C3EF3A2F-8FE7-BB75-93D3-E8D6EDAB63D3}"/>
              </a:ext>
            </a:extLst>
          </p:cNvPr>
          <p:cNvSpPr txBox="1"/>
          <p:nvPr/>
        </p:nvSpPr>
        <p:spPr>
          <a:xfrm>
            <a:off x="1733549" y="3540117"/>
            <a:ext cx="6591301" cy="3213508"/>
          </a:xfrm>
          <a:prstGeom prst="rect">
            <a:avLst/>
          </a:prstGeom>
          <a:noFill/>
        </p:spPr>
        <p:txBody>
          <a:bodyPr wrap="square">
            <a:spAutoFit/>
          </a:bodyPr>
          <a:lstStyle/>
          <a:p>
            <a:pPr algn="just">
              <a:lnSpc>
                <a:spcPct val="150000"/>
              </a:lnSpc>
              <a:spcAft>
                <a:spcPts val="800"/>
              </a:spcAft>
            </a:pPr>
            <a:r>
              <a:rPr lang="en-US" sz="2400" dirty="0">
                <a:latin typeface="Times New Roman" panose="02020603050405020304" pitchFamily="18" charset="0"/>
                <a:ea typeface="Times New Roman" panose="02020603050405020304" pitchFamily="18" charset="0"/>
                <a:cs typeface="TimesNewRoman"/>
              </a:rPr>
              <a:t>37ºC </a:t>
            </a:r>
            <a:r>
              <a:rPr lang="hi-IN" sz="2400" dirty="0">
                <a:latin typeface="Times New Roman" panose="02020603050405020304" pitchFamily="18" charset="0"/>
                <a:ea typeface="Times New Roman" panose="02020603050405020304" pitchFamily="18" charset="0"/>
                <a:cs typeface="TimesNewRoman"/>
              </a:rPr>
              <a:t>पर 5 मिनट के लिए मिलाएं और इनक्यूबेट करें।
545 एनएम लंबाई पर अवशोषण पढ़ें</a:t>
            </a:r>
            <a:r>
              <a:rPr lang="en-IN" sz="2400" dirty="0">
                <a:latin typeface="Times New Roman" panose="02020603050405020304" pitchFamily="18" charset="0"/>
                <a:ea typeface="Times New Roman" panose="02020603050405020304" pitchFamily="18" charset="0"/>
                <a:cs typeface="TimesNewRoman"/>
              </a:rPr>
              <a:t> </a:t>
            </a:r>
          </a:p>
          <a:p>
            <a:pPr algn="just">
              <a:lnSpc>
                <a:spcPct val="150000"/>
              </a:lnSpc>
              <a:spcAft>
                <a:spcPts val="800"/>
              </a:spcAft>
            </a:pPr>
            <a:r>
              <a:rPr lang="hi-IN" sz="2400" b="1" dirty="0">
                <a:latin typeface="Times New Roman" panose="02020603050405020304" pitchFamily="18" charset="0"/>
                <a:ea typeface="Times New Roman" panose="02020603050405020304" pitchFamily="18" charset="0"/>
                <a:cs typeface="TimesNewRoman,Bold"/>
              </a:rPr>
              <a:t>सामान्य मान</a:t>
            </a:r>
            <a:r>
              <a:rPr lang="en-US" sz="2400" b="1" dirty="0">
                <a:effectLst/>
                <a:latin typeface="Times New Roman" panose="02020603050405020304" pitchFamily="18" charset="0"/>
                <a:ea typeface="Times New Roman" panose="02020603050405020304" pitchFamily="18" charset="0"/>
                <a:cs typeface="TimesNewRoman,Bold"/>
              </a:rPr>
              <a:t>:- </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400" dirty="0">
                <a:latin typeface="Times New Roman" panose="02020603050405020304" pitchFamily="18" charset="0"/>
                <a:ea typeface="Times New Roman" panose="02020603050405020304" pitchFamily="18" charset="0"/>
                <a:cs typeface="TimesNewRoman,Bold"/>
              </a:rPr>
              <a:t>कुल बिलीरुबिन</a:t>
            </a:r>
            <a:r>
              <a:rPr lang="en-US" sz="2400" dirty="0">
                <a:effectLst/>
                <a:latin typeface="Times New Roman" panose="02020603050405020304" pitchFamily="18" charset="0"/>
                <a:ea typeface="Times New Roman" panose="02020603050405020304" pitchFamily="18" charset="0"/>
                <a:cs typeface="TimesNewRoman,Bold"/>
              </a:rPr>
              <a:t>		0.1 – 1.2 mg/dl</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400" dirty="0">
                <a:latin typeface="Times New Roman" panose="02020603050405020304" pitchFamily="18" charset="0"/>
                <a:ea typeface="Times New Roman" panose="02020603050405020304" pitchFamily="18" charset="0"/>
                <a:cs typeface="TimesNewRoman,Bold"/>
              </a:rPr>
              <a:t>संयुग्मित बिलीरुबिन</a:t>
            </a:r>
            <a:r>
              <a:rPr lang="en-US" sz="2400" dirty="0">
                <a:effectLst/>
                <a:latin typeface="Times New Roman" panose="02020603050405020304" pitchFamily="18" charset="0"/>
                <a:ea typeface="Times New Roman" panose="02020603050405020304" pitchFamily="18" charset="0"/>
                <a:cs typeface="TimesNewRoman,Bold"/>
              </a:rPr>
              <a:t>	0.0 – 0.3 mg/dl</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0483359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0DCECD2D-9149-F9EC-B2A4-980D7A6941B2}"/>
              </a:ext>
            </a:extLst>
          </p:cNvPr>
          <p:cNvSpPr txBox="1"/>
          <p:nvPr/>
        </p:nvSpPr>
        <p:spPr>
          <a:xfrm>
            <a:off x="133350" y="1"/>
            <a:ext cx="8791575" cy="6321539"/>
          </a:xfrm>
          <a:prstGeom prst="rect">
            <a:avLst/>
          </a:prstGeom>
          <a:noFill/>
        </p:spPr>
        <p:txBody>
          <a:bodyPr wrap="square">
            <a:spAutoFit/>
          </a:bodyPr>
          <a:lstStyle/>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NewRoman,Bold"/>
              </a:rPr>
              <a:t>सीरम कोलेस्ट्रॉल का अनुमान (कुल</a:t>
            </a:r>
            <a:r>
              <a:rPr lang="en-US" sz="2800" b="1" dirty="0">
                <a:effectLst/>
                <a:latin typeface="Times New Roman" panose="02020603050405020304" pitchFamily="18" charset="0"/>
                <a:ea typeface="Times New Roman" panose="02020603050405020304" pitchFamily="18" charset="0"/>
                <a:cs typeface="TimesNewRoman,Bold"/>
              </a:rPr>
              <a: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400" b="1" dirty="0">
                <a:latin typeface="Times New Roman" panose="02020603050405020304" pitchFamily="18" charset="0"/>
                <a:ea typeface="Times New Roman" panose="02020603050405020304" pitchFamily="18" charset="0"/>
                <a:cs typeface="TimesNewRoman,Bold"/>
              </a:rPr>
              <a:t>नैदानिक महत्व</a:t>
            </a:r>
            <a:r>
              <a:rPr lang="en-US" sz="2400" b="1" dirty="0">
                <a:effectLst/>
                <a:latin typeface="Times New Roman" panose="02020603050405020304" pitchFamily="18" charset="0"/>
                <a:ea typeface="Times New Roman" panose="02020603050405020304" pitchFamily="18" charset="0"/>
                <a:cs typeface="TimesNewRoman,Bold"/>
              </a:rPr>
              <a:t>:- </a:t>
            </a:r>
            <a:r>
              <a:rPr lang="hi-IN" sz="2400" dirty="0">
                <a:latin typeface="Times New Roman" panose="02020603050405020304" pitchFamily="18" charset="0"/>
                <a:ea typeface="Times New Roman" panose="02020603050405020304" pitchFamily="18" charset="0"/>
                <a:cs typeface="TimesNewRoman,Bold"/>
              </a:rPr>
              <a:t>सीरम कोलेस्ट्रॉल के स्तर के माप कोरोनरी धमनी रोड़ा, एथेरोस्क्लेरोसिस, रोधगलन, यकृत समारोह, पित्त समारोह, आंतों के अवशोषण, थायरॉयड समारोह और अधिवृक्क रोग के रिक के मूल्यांकन में उपयोगी होते हैं। बढ़े हुए स्तर सबसे अधिक विशिष्ट रूप से प्राथमिक हाइपरलिपियो प्रोटीनेमिया में पाए जाते हैं, नेफ्रिटिक सिंड्रोम, मायक्सोएडेमा, ऑब्सट्रक्टिव पीलिया और मधुमेह मेलेटस में। एनीमिया में, हेमोलिटिक पीलिया में, कुअवशोषण सिंड्रोम, गंभीर कुपोषण, तीव्र संक्रमण और टर्मिनल अवस्था में अक्सर कम मान प्राप्त होते हैं। बहुत कम मान बेटालिपो</a:t>
            </a:r>
            <a:r>
              <a:rPr lang="en-US" sz="2400" dirty="0">
                <a:latin typeface="Times New Roman" panose="02020603050405020304" pitchFamily="18" charset="0"/>
                <a:ea typeface="Times New Roman" panose="02020603050405020304" pitchFamily="18" charset="0"/>
                <a:cs typeface="TimesNewRoman,Bold"/>
              </a:rPr>
              <a:t> </a:t>
            </a:r>
            <a:r>
              <a:rPr lang="hi-IN" sz="2400" dirty="0">
                <a:latin typeface="Times New Roman" panose="02020603050405020304" pitchFamily="18" charset="0"/>
                <a:ea typeface="Times New Roman" panose="02020603050405020304" pitchFamily="18" charset="0"/>
                <a:cs typeface="TimesNewRoman,Bold"/>
              </a:rPr>
              <a:t>प्रोटीनेमिया</a:t>
            </a:r>
            <a:r>
              <a:rPr lang="en-US" sz="2400" dirty="0">
                <a:latin typeface="Times New Roman" panose="02020603050405020304" pitchFamily="18" charset="0"/>
                <a:ea typeface="Times New Roman" panose="02020603050405020304" pitchFamily="18" charset="0"/>
                <a:cs typeface="TimesNewRoman,Bold"/>
              </a:rPr>
              <a:t> </a:t>
            </a:r>
            <a:r>
              <a:rPr lang="hi-IN" sz="2400" dirty="0">
                <a:latin typeface="Times New Roman" panose="02020603050405020304" pitchFamily="18" charset="0"/>
                <a:ea typeface="Times New Roman" panose="02020603050405020304" pitchFamily="18" charset="0"/>
                <a:cs typeface="TimesNewRoman,Bold"/>
              </a:rPr>
              <a:t>में होते हैं और पारिवारिक हाइपोबेटालिपो</a:t>
            </a:r>
            <a:r>
              <a:rPr lang="en-US" sz="2400" dirty="0">
                <a:latin typeface="Times New Roman" panose="02020603050405020304" pitchFamily="18" charset="0"/>
                <a:ea typeface="Times New Roman" panose="02020603050405020304" pitchFamily="18" charset="0"/>
                <a:cs typeface="TimesNewRoman,Bold"/>
              </a:rPr>
              <a:t> </a:t>
            </a:r>
            <a:r>
              <a:rPr lang="hi-IN" sz="2400" dirty="0">
                <a:latin typeface="Times New Roman" panose="02020603050405020304" pitchFamily="18" charset="0"/>
                <a:ea typeface="Times New Roman" panose="02020603050405020304" pitchFamily="18" charset="0"/>
                <a:cs typeface="TimesNewRoman,Bold"/>
              </a:rPr>
              <a:t>प्रोटीनेमिया में एक कम डिग्री के लिए</a:t>
            </a:r>
            <a:endParaRPr lang="en-US" sz="2400" dirty="0"/>
          </a:p>
        </p:txBody>
      </p:sp>
    </p:spTree>
    <p:extLst>
      <p:ext uri="{BB962C8B-B14F-4D97-AF65-F5344CB8AC3E}">
        <p14:creationId xmlns:p14="http://schemas.microsoft.com/office/powerpoint/2010/main" val="4905543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AA99E8FD-AEAF-0DB1-82A3-BD8D2C419CC2}"/>
              </a:ext>
            </a:extLst>
          </p:cNvPr>
          <p:cNvSpPr txBox="1"/>
          <p:nvPr/>
        </p:nvSpPr>
        <p:spPr>
          <a:xfrm>
            <a:off x="0" y="1"/>
            <a:ext cx="8039100" cy="3149580"/>
          </a:xfrm>
          <a:prstGeom prst="rect">
            <a:avLst/>
          </a:prstGeom>
          <a:noFill/>
        </p:spPr>
        <p:txBody>
          <a:bodyPr wrap="square">
            <a:spAutoFit/>
          </a:bodyPr>
          <a:lstStyle/>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NewRoman,Bold"/>
              </a:rPr>
              <a:t>अभिकर्मक पुनर्गठन</a:t>
            </a:r>
            <a:r>
              <a:rPr lang="en-US" sz="2800" b="1" dirty="0">
                <a:effectLst/>
                <a:latin typeface="Times New Roman" panose="02020603050405020304" pitchFamily="18" charset="0"/>
                <a:ea typeface="Times New Roman" panose="02020603050405020304" pitchFamily="18" charset="0"/>
                <a:cs typeface="TimesNewRoman,Bold"/>
              </a:rPr>
              <a:t>:- </a:t>
            </a:r>
            <a:r>
              <a:rPr lang="hi-IN" sz="2400" dirty="0">
                <a:latin typeface="Times New Roman" panose="02020603050405020304" pitchFamily="18" charset="0"/>
                <a:ea typeface="Times New Roman" panose="02020603050405020304" pitchFamily="18" charset="0"/>
                <a:cs typeface="TimesNewRoman,Bold"/>
              </a:rPr>
              <a:t>अभिकर्मक 1 और एक्वा 4 को कमरे का तापमान प्राप्त करने की अनुमति दें। लेबल पर इंगित एक्वा -4 की मात्रा अभिकर्मक 1 की प्रत्येक शीशी की सामग्री में जोड़ें। भंग करने के लिए भंवर करें। जोर से न हिलाएं।</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800" b="1" dirty="0">
                <a:solidFill>
                  <a:srgbClr val="FF0000"/>
                </a:solidFill>
                <a:latin typeface="Times New Roman" panose="02020603050405020304" pitchFamily="18" charset="0"/>
                <a:ea typeface="Times New Roman" panose="02020603050405020304" pitchFamily="18" charset="0"/>
                <a:cs typeface="TimesNewRoman,Bold"/>
              </a:rPr>
              <a:t>प्रक्रिया</a:t>
            </a:r>
            <a:r>
              <a:rPr lang="en-US" sz="2400" b="1" dirty="0">
                <a:solidFill>
                  <a:srgbClr val="FF0000"/>
                </a:solidFill>
                <a:effectLst/>
                <a:latin typeface="Times New Roman" panose="02020603050405020304" pitchFamily="18" charset="0"/>
                <a:ea typeface="Times New Roman" panose="02020603050405020304" pitchFamily="18" charset="0"/>
                <a:cs typeface="TimesNewRoman,Bold"/>
              </a:rPr>
              <a:t>: </a:t>
            </a:r>
            <a:endParaRPr lang="en-US" sz="2000" dirty="0">
              <a:solidFill>
                <a:srgbClr val="FF0000"/>
              </a:solidFill>
              <a:effectLst/>
              <a:latin typeface="Calibri" panose="020F0502020204030204" pitchFamily="34" charset="0"/>
              <a:ea typeface="Calibri" panose="020F0502020204030204" pitchFamily="34" charset="0"/>
              <a:cs typeface="Mangal" panose="02040503050203030202" pitchFamily="18" charset="0"/>
            </a:endParaRPr>
          </a:p>
        </p:txBody>
      </p:sp>
      <p:graphicFrame>
        <p:nvGraphicFramePr>
          <p:cNvPr id="4" name="Table 3">
            <a:extLst>
              <a:ext uri="{FF2B5EF4-FFF2-40B4-BE49-F238E27FC236}">
                <a16:creationId xmlns="" xmlns:a16="http://schemas.microsoft.com/office/drawing/2014/main" id="{AE09ECD6-EC52-A9ED-FDFD-690E420EBA70}"/>
              </a:ext>
            </a:extLst>
          </p:cNvPr>
          <p:cNvGraphicFramePr>
            <a:graphicFrameLocks noGrp="1"/>
          </p:cNvGraphicFramePr>
          <p:nvPr>
            <p:extLst>
              <p:ext uri="{D42A27DB-BD31-4B8C-83A1-F6EECF244321}">
                <p14:modId xmlns:p14="http://schemas.microsoft.com/office/powerpoint/2010/main" val="2751075192"/>
              </p:ext>
            </p:extLst>
          </p:nvPr>
        </p:nvGraphicFramePr>
        <p:xfrm>
          <a:off x="1552575" y="2586959"/>
          <a:ext cx="6581775" cy="2459675"/>
        </p:xfrm>
        <a:graphic>
          <a:graphicData uri="http://schemas.openxmlformats.org/drawingml/2006/table">
            <a:tbl>
              <a:tblPr firstRow="1" firstCol="1" lastRow="1" lastCol="1" bandRow="1" bandCol="1">
                <a:tableStyleId>{5C22544A-7EE6-4342-B048-85BDC9FD1C3A}</a:tableStyleId>
              </a:tblPr>
              <a:tblGrid>
                <a:gridCol w="2590800">
                  <a:extLst>
                    <a:ext uri="{9D8B030D-6E8A-4147-A177-3AD203B41FA5}">
                      <a16:colId xmlns="" xmlns:a16="http://schemas.microsoft.com/office/drawing/2014/main" val="2662290387"/>
                    </a:ext>
                  </a:extLst>
                </a:gridCol>
                <a:gridCol w="1171575">
                  <a:extLst>
                    <a:ext uri="{9D8B030D-6E8A-4147-A177-3AD203B41FA5}">
                      <a16:colId xmlns="" xmlns:a16="http://schemas.microsoft.com/office/drawing/2014/main" val="588498291"/>
                    </a:ext>
                  </a:extLst>
                </a:gridCol>
                <a:gridCol w="1314450">
                  <a:extLst>
                    <a:ext uri="{9D8B030D-6E8A-4147-A177-3AD203B41FA5}">
                      <a16:colId xmlns="" xmlns:a16="http://schemas.microsoft.com/office/drawing/2014/main" val="580727689"/>
                    </a:ext>
                  </a:extLst>
                </a:gridCol>
                <a:gridCol w="1504950">
                  <a:extLst>
                    <a:ext uri="{9D8B030D-6E8A-4147-A177-3AD203B41FA5}">
                      <a16:colId xmlns="" xmlns:a16="http://schemas.microsoft.com/office/drawing/2014/main" val="4029034373"/>
                    </a:ext>
                  </a:extLst>
                </a:gridCol>
              </a:tblGrid>
              <a:tr h="0">
                <a:tc>
                  <a:txBody>
                    <a:bodyPr/>
                    <a:lstStyle/>
                    <a:p>
                      <a:pPr marL="0" marR="0" algn="just">
                        <a:lnSpc>
                          <a:spcPct val="150000"/>
                        </a:lnSpc>
                        <a:spcAft>
                          <a:spcPts val="800"/>
                        </a:spcAft>
                        <a:buNone/>
                      </a:pPr>
                      <a:r>
                        <a:rPr lang="en-US" sz="2400">
                          <a:effectLst/>
                        </a:rPr>
                        <a:t> </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Blank</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dirty="0">
                          <a:effectLst/>
                        </a:rPr>
                        <a:t>Standard</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Test</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3014347935"/>
                  </a:ext>
                </a:extLst>
              </a:tr>
              <a:tr h="0">
                <a:tc>
                  <a:txBody>
                    <a:bodyPr/>
                    <a:lstStyle/>
                    <a:p>
                      <a:pPr marL="0" marR="0" algn="just">
                        <a:lnSpc>
                          <a:spcPct val="150000"/>
                        </a:lnSpc>
                        <a:spcAft>
                          <a:spcPts val="800"/>
                        </a:spcAft>
                        <a:buNone/>
                      </a:pPr>
                      <a:r>
                        <a:rPr lang="en-US" sz="2400">
                          <a:effectLst/>
                        </a:rPr>
                        <a:t>Working Reagent</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dirty="0">
                          <a:effectLst/>
                        </a:rPr>
                        <a:t>1000µL</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dirty="0">
                          <a:effectLst/>
                        </a:rPr>
                        <a:t>1000 µL</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1000 µL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2971529977"/>
                  </a:ext>
                </a:extLst>
              </a:tr>
              <a:tr h="0">
                <a:tc>
                  <a:txBody>
                    <a:bodyPr/>
                    <a:lstStyle/>
                    <a:p>
                      <a:pPr marL="0" marR="0" algn="just">
                        <a:lnSpc>
                          <a:spcPct val="150000"/>
                        </a:lnSpc>
                        <a:spcAft>
                          <a:spcPts val="800"/>
                        </a:spcAft>
                        <a:buNone/>
                      </a:pPr>
                      <a:r>
                        <a:rPr lang="en-US" sz="2400">
                          <a:effectLst/>
                        </a:rPr>
                        <a:t>Distilled Water</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20 µL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473245519"/>
                  </a:ext>
                </a:extLst>
              </a:tr>
              <a:tr h="0">
                <a:tc>
                  <a:txBody>
                    <a:bodyPr/>
                    <a:lstStyle/>
                    <a:p>
                      <a:pPr marL="0" marR="0" algn="just">
                        <a:lnSpc>
                          <a:spcPct val="150000"/>
                        </a:lnSpc>
                        <a:spcAft>
                          <a:spcPts val="800"/>
                        </a:spcAft>
                        <a:buNone/>
                      </a:pPr>
                      <a:r>
                        <a:rPr lang="en-US" sz="2400">
                          <a:effectLst/>
                        </a:rPr>
                        <a:t>Standard</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20 µL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588264650"/>
                  </a:ext>
                </a:extLst>
              </a:tr>
              <a:tr h="0">
                <a:tc>
                  <a:txBody>
                    <a:bodyPr/>
                    <a:lstStyle/>
                    <a:p>
                      <a:pPr marL="0" marR="0" algn="just">
                        <a:lnSpc>
                          <a:spcPct val="150000"/>
                        </a:lnSpc>
                        <a:spcAft>
                          <a:spcPts val="800"/>
                        </a:spcAft>
                        <a:buNone/>
                      </a:pPr>
                      <a:r>
                        <a:rPr lang="en-US" sz="2400">
                          <a:effectLst/>
                        </a:rPr>
                        <a:t>Serum </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a:effectLst/>
                        </a:rPr>
                        <a:t>---</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400" dirty="0">
                          <a:effectLst/>
                        </a:rPr>
                        <a:t>20 µL</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319773014"/>
                  </a:ext>
                </a:extLst>
              </a:tr>
            </a:tbl>
          </a:graphicData>
        </a:graphic>
      </p:graphicFrame>
    </p:spTree>
    <p:extLst>
      <p:ext uri="{BB962C8B-B14F-4D97-AF65-F5344CB8AC3E}">
        <p14:creationId xmlns:p14="http://schemas.microsoft.com/office/powerpoint/2010/main" val="35328106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F127146B-CA74-F0E4-B7FD-253566370FE1}"/>
              </a:ext>
            </a:extLst>
          </p:cNvPr>
          <p:cNvSpPr txBox="1"/>
          <p:nvPr/>
        </p:nvSpPr>
        <p:spPr>
          <a:xfrm>
            <a:off x="180975" y="0"/>
            <a:ext cx="7772400" cy="6189323"/>
          </a:xfrm>
          <a:prstGeom prst="rect">
            <a:avLst/>
          </a:prstGeom>
          <a:noFill/>
        </p:spPr>
        <p:txBody>
          <a:bodyPr wrap="square">
            <a:spAutoFit/>
          </a:bodyPr>
          <a:lstStyle/>
          <a:p>
            <a:pPr algn="just">
              <a:lnSpc>
                <a:spcPct val="150000"/>
              </a:lnSpc>
              <a:spcAft>
                <a:spcPts val="800"/>
              </a:spcAft>
            </a:pPr>
            <a:r>
              <a:rPr lang="hi-IN" sz="2400" dirty="0">
                <a:latin typeface="Times New Roman" panose="02020603050405020304" pitchFamily="18" charset="0"/>
                <a:ea typeface="Times New Roman" panose="02020603050405020304" pitchFamily="18" charset="0"/>
                <a:cs typeface="TimesNewRoman"/>
              </a:rPr>
              <a:t>अच्छी तरह मिलाएं और 37</a:t>
            </a:r>
            <a:r>
              <a:rPr lang="en-US" sz="2400" dirty="0">
                <a:latin typeface="Times New Roman" panose="02020603050405020304" pitchFamily="18" charset="0"/>
                <a:ea typeface="Times New Roman" panose="02020603050405020304" pitchFamily="18" charset="0"/>
                <a:cs typeface="TimesNewRoman"/>
              </a:rPr>
              <a:t>ºC </a:t>
            </a:r>
            <a:r>
              <a:rPr lang="hi-IN" sz="2400" dirty="0">
                <a:latin typeface="Times New Roman" panose="02020603050405020304" pitchFamily="18" charset="0"/>
                <a:ea typeface="Times New Roman" panose="02020603050405020304" pitchFamily="18" charset="0"/>
                <a:cs typeface="TimesNewRoman"/>
              </a:rPr>
              <a:t>पर 10 मिनट के लिए इनक्यूबेट करें। 505 एनएम तरंग दैर्ध्य पर अवशोषण पढ़ें</a:t>
            </a:r>
            <a:r>
              <a:rPr lang="en-US" sz="2400" dirty="0">
                <a:effectLst/>
                <a:latin typeface="Times New Roman" panose="02020603050405020304" pitchFamily="18" charset="0"/>
                <a:ea typeface="Times New Roman" panose="02020603050405020304" pitchFamily="18" charset="0"/>
                <a:cs typeface="TimesNewRoman"/>
              </a:rPr>
              <a: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NewRoman,Bold"/>
              </a:rPr>
              <a:t>गणना</a:t>
            </a:r>
            <a:r>
              <a:rPr lang="en-US" sz="2800" b="1" dirty="0">
                <a:effectLst/>
                <a:latin typeface="Times New Roman" panose="02020603050405020304" pitchFamily="18" charset="0"/>
                <a:ea typeface="Times New Roman" panose="02020603050405020304" pitchFamily="18" charset="0"/>
                <a:cs typeface="TimesNewRoman,Bold"/>
              </a:rPr>
              <a:t>: -</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buNone/>
            </a:pPr>
            <a:r>
              <a:rPr lang="en-US" sz="2400" dirty="0">
                <a:effectLst/>
                <a:latin typeface="Times New Roman" panose="02020603050405020304" pitchFamily="18" charset="0"/>
                <a:ea typeface="Times New Roman" panose="02020603050405020304" pitchFamily="18" charset="0"/>
                <a:cs typeface="TimesNewRoman"/>
              </a:rPr>
              <a:t>                                                          Au               0.4</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r>
              <a:rPr lang="hi-IN" sz="2400" dirty="0">
                <a:latin typeface="Times New Roman" panose="02020603050405020304" pitchFamily="18" charset="0"/>
                <a:ea typeface="Times New Roman" panose="02020603050405020304" pitchFamily="18" charset="0"/>
                <a:cs typeface="TimesNewRoman"/>
              </a:rPr>
              <a:t>सीरम कोलेस्ट्रॉल</a:t>
            </a:r>
            <a:r>
              <a:rPr lang="en-US" sz="2400" dirty="0">
                <a:effectLst/>
                <a:latin typeface="Times New Roman" panose="02020603050405020304" pitchFamily="18" charset="0"/>
                <a:ea typeface="Times New Roman" panose="02020603050405020304" pitchFamily="18" charset="0"/>
                <a:cs typeface="TimesNewRoman"/>
              </a:rPr>
              <a:t>(mg/100ml) =  ---------- X----------- X 100</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buNone/>
            </a:pPr>
            <a:r>
              <a:rPr lang="en-US" sz="2400" dirty="0">
                <a:effectLst/>
                <a:latin typeface="Times New Roman" panose="02020603050405020304" pitchFamily="18" charset="0"/>
                <a:ea typeface="Times New Roman" panose="02020603050405020304" pitchFamily="18" charset="0"/>
                <a:cs typeface="TimesNewRoman"/>
              </a:rPr>
              <a:t>                                                          As                0.2</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buNone/>
            </a:pPr>
            <a:r>
              <a:rPr lang="en-US" sz="2400" dirty="0">
                <a:effectLst/>
                <a:latin typeface="Times New Roman" panose="02020603050405020304" pitchFamily="18" charset="0"/>
                <a:ea typeface="Times New Roman" panose="02020603050405020304" pitchFamily="18" charset="0"/>
                <a:cs typeface="TimesNewRoman"/>
              </a:rPr>
              <a:t>				         Au</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buNone/>
            </a:pPr>
            <a:r>
              <a:rPr lang="en-US" sz="2400" dirty="0">
                <a:effectLst/>
                <a:latin typeface="Times New Roman" panose="02020603050405020304" pitchFamily="18" charset="0"/>
                <a:ea typeface="Times New Roman" panose="02020603050405020304" pitchFamily="18" charset="0"/>
                <a:cs typeface="TimesNewRoman"/>
              </a:rPr>
              <a:t>                                                  =  --------- X 200</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buNone/>
            </a:pPr>
            <a:r>
              <a:rPr lang="en-US" sz="2400" dirty="0">
                <a:effectLst/>
                <a:latin typeface="Times New Roman" panose="02020603050405020304" pitchFamily="18" charset="0"/>
                <a:ea typeface="Times New Roman" panose="02020603050405020304" pitchFamily="18" charset="0"/>
                <a:cs typeface="TimesNewRoman"/>
              </a:rPr>
              <a:t>                                                         As</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400" b="1" dirty="0">
                <a:latin typeface="Times New Roman" panose="02020603050405020304" pitchFamily="18" charset="0"/>
                <a:ea typeface="Times New Roman" panose="02020603050405020304" pitchFamily="18" charset="0"/>
                <a:cs typeface="TimesNewRoman,Bold"/>
              </a:rPr>
              <a:t>सामान्य मान</a:t>
            </a:r>
            <a:r>
              <a:rPr lang="en-US" sz="2400" b="1" dirty="0">
                <a:effectLst/>
                <a:latin typeface="Times New Roman" panose="02020603050405020304" pitchFamily="18" charset="0"/>
                <a:ea typeface="Times New Roman" panose="02020603050405020304" pitchFamily="18" charset="0"/>
                <a:cs typeface="TimesNewRoman,Bold"/>
              </a:rPr>
              <a:t>:- </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400" dirty="0">
                <a:latin typeface="Times New Roman" panose="02020603050405020304" pitchFamily="18" charset="0"/>
                <a:ea typeface="Times New Roman" panose="02020603050405020304" pitchFamily="18" charset="0"/>
                <a:cs typeface="TimesNewRoman,Bold"/>
              </a:rPr>
              <a:t>कोलेस्‍टेराल</a:t>
            </a:r>
            <a:r>
              <a:rPr lang="en-US" sz="2400" dirty="0">
                <a:effectLst/>
                <a:latin typeface="Times New Roman" panose="02020603050405020304" pitchFamily="18" charset="0"/>
                <a:ea typeface="Times New Roman" panose="02020603050405020304" pitchFamily="18" charset="0"/>
                <a:cs typeface="TimesNewRoman,Bold"/>
              </a:rPr>
              <a:t> 		140 – 250 mg/dl</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71626514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1D0E2365-3160-D84C-B275-A53012FF8F87}"/>
              </a:ext>
            </a:extLst>
          </p:cNvPr>
          <p:cNvSpPr txBox="1"/>
          <p:nvPr/>
        </p:nvSpPr>
        <p:spPr>
          <a:xfrm>
            <a:off x="0" y="1"/>
            <a:ext cx="7877175" cy="4660058"/>
          </a:xfrm>
          <a:prstGeom prst="rect">
            <a:avLst/>
          </a:prstGeom>
          <a:noFill/>
        </p:spPr>
        <p:txBody>
          <a:bodyPr wrap="square">
            <a:spAutoFit/>
          </a:bodyPr>
          <a:lstStyle/>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NewRoman,Bold"/>
              </a:rPr>
              <a:t>सीरम ट्राइग्लिसराइड्स का अनुमान</a:t>
            </a:r>
            <a:endParaRPr lang="en-IN" sz="2800" b="1" dirty="0">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2400" b="1" dirty="0">
                <a:latin typeface="Times New Roman" panose="02020603050405020304" pitchFamily="18" charset="0"/>
                <a:ea typeface="Times New Roman" panose="02020603050405020304" pitchFamily="18" charset="0"/>
                <a:cs typeface="TimesNewRoman,Bold"/>
              </a:rPr>
              <a:t>नैदानिक महत्व</a:t>
            </a:r>
            <a:r>
              <a:rPr lang="en-US" sz="2400" b="1" dirty="0">
                <a:effectLst/>
                <a:latin typeface="Times New Roman" panose="02020603050405020304" pitchFamily="18" charset="0"/>
                <a:ea typeface="Times New Roman" panose="02020603050405020304" pitchFamily="18" charset="0"/>
                <a:cs typeface="TimesNewRoman,Bold"/>
              </a:rPr>
              <a:t>:- </a:t>
            </a:r>
            <a:r>
              <a:rPr lang="hi-IN" sz="2400" dirty="0">
                <a:latin typeface="Times New Roman" panose="02020603050405020304" pitchFamily="18" charset="0"/>
                <a:ea typeface="Times New Roman" panose="02020603050405020304" pitchFamily="18" charset="0"/>
                <a:cs typeface="TimesNewRoman,Bold"/>
              </a:rPr>
              <a:t>ट्राइग्लिसराइड्स आहार से अवशोषित और कार्बोहाइड्रेट से अंतर्जात रूप से उत्पादित लिपिड का एक परिवार है। हाइपरलिपिडिमिया के निदान और प्रबंधन में ट्राइग्लिसराइड्स का मापन महत्वपूर्ण है। ये रोग आनुवंशिक हो सकते हैं या नेफ्रोसिस, मधुमेह और अंतःस्रावी गड़बड़ी सहित अन्य विकारों के कारण हो सकते हैं। ट्राइग्लिसराइड्स के स्तर में वृद्धि को एथेरोस्क्लेरोटिक रोगों के लिए एक जोखिम कारक के रूप में पहचाना गया है।</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
        <p:nvSpPr>
          <p:cNvPr id="5" name="TextBox 4">
            <a:extLst>
              <a:ext uri="{FF2B5EF4-FFF2-40B4-BE49-F238E27FC236}">
                <a16:creationId xmlns="" xmlns:a16="http://schemas.microsoft.com/office/drawing/2014/main" id="{DE658999-CE14-6DBC-C4DD-AFCF45AB5653}"/>
              </a:ext>
            </a:extLst>
          </p:cNvPr>
          <p:cNvSpPr txBox="1"/>
          <p:nvPr/>
        </p:nvSpPr>
        <p:spPr>
          <a:xfrm>
            <a:off x="0" y="4488120"/>
            <a:ext cx="7877175" cy="2185214"/>
          </a:xfrm>
          <a:prstGeom prst="rect">
            <a:avLst/>
          </a:prstGeom>
          <a:noFill/>
        </p:spPr>
        <p:txBody>
          <a:bodyPr wrap="square">
            <a:spAutoFit/>
          </a:bodyPr>
          <a:lstStyle/>
          <a:p>
            <a:endParaRPr lang="en-US" sz="3200" b="1" dirty="0">
              <a:effectLst/>
              <a:latin typeface="Times New Roman" panose="02020603050405020304" pitchFamily="18" charset="0"/>
              <a:ea typeface="Times New Roman" panose="02020603050405020304" pitchFamily="18" charset="0"/>
              <a:cs typeface="TimesNewRoman,Bold"/>
            </a:endParaRPr>
          </a:p>
          <a:p>
            <a:pPr algn="just"/>
            <a:r>
              <a:rPr lang="hi-IN" sz="3200" b="1" dirty="0">
                <a:latin typeface="Times New Roman" panose="02020603050405020304" pitchFamily="18" charset="0"/>
                <a:ea typeface="Times New Roman" panose="02020603050405020304" pitchFamily="18" charset="0"/>
                <a:cs typeface="TimesNewRoman,Bold"/>
              </a:rPr>
              <a:t>अभिकर्मकों का पुनर्गठन</a:t>
            </a:r>
            <a:r>
              <a:rPr lang="en-US" sz="3200" b="1" dirty="0">
                <a:effectLst/>
                <a:latin typeface="Times New Roman" panose="02020603050405020304" pitchFamily="18" charset="0"/>
                <a:ea typeface="Times New Roman" panose="02020603050405020304" pitchFamily="18" charset="0"/>
                <a:cs typeface="TimesNewRoman,Bold"/>
              </a:rPr>
              <a:t>:-</a:t>
            </a:r>
            <a:r>
              <a:rPr lang="en-US" sz="2800" dirty="0">
                <a:effectLst/>
                <a:latin typeface="Times New Roman" panose="02020603050405020304" pitchFamily="18" charset="0"/>
                <a:ea typeface="Times New Roman" panose="02020603050405020304" pitchFamily="18" charset="0"/>
                <a:cs typeface="TimesNewRoman,Bold"/>
              </a:rPr>
              <a:t> </a:t>
            </a:r>
            <a:r>
              <a:rPr lang="hi-IN" sz="2400" dirty="0">
                <a:latin typeface="Times New Roman" panose="02020603050405020304" pitchFamily="18" charset="0"/>
                <a:ea typeface="Times New Roman" panose="02020603050405020304" pitchFamily="18" charset="0"/>
                <a:cs typeface="TimesNewRoman,Bold"/>
              </a:rPr>
              <a:t>अभिकर्मक 1 और एक्वा 4 को कमरे का तापमान प्राप्त करने की अनुमति दें। लेबल पर इंगित एक्वा -4 की मात्रा अभिकर्मक 1 की प्रत्येक शीशी की सामग्री में जोड़ें। भंग करने के लिए भंवर करें। जोर से न हिलाएं</a:t>
            </a:r>
            <a:endParaRPr lang="en-US" sz="2800" dirty="0"/>
          </a:p>
        </p:txBody>
      </p:sp>
    </p:spTree>
    <p:extLst>
      <p:ext uri="{BB962C8B-B14F-4D97-AF65-F5344CB8AC3E}">
        <p14:creationId xmlns:p14="http://schemas.microsoft.com/office/powerpoint/2010/main" val="355615282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A92C83CF-6C93-D818-1AA6-020C3D0698E7}"/>
              </a:ext>
            </a:extLst>
          </p:cNvPr>
          <p:cNvSpPr txBox="1"/>
          <p:nvPr/>
        </p:nvSpPr>
        <p:spPr>
          <a:xfrm>
            <a:off x="204537" y="188058"/>
            <a:ext cx="4572000" cy="740716"/>
          </a:xfrm>
          <a:prstGeom prst="rect">
            <a:avLst/>
          </a:prstGeom>
          <a:noFill/>
        </p:spPr>
        <p:txBody>
          <a:bodyPr wrap="square">
            <a:spAutoFit/>
          </a:bodyPr>
          <a:lstStyle/>
          <a:p>
            <a:pPr algn="just">
              <a:lnSpc>
                <a:spcPct val="150000"/>
              </a:lnSpc>
              <a:spcAft>
                <a:spcPts val="800"/>
              </a:spcAft>
            </a:pPr>
            <a:r>
              <a:rPr lang="hi-IN" sz="3200" b="1" dirty="0">
                <a:solidFill>
                  <a:srgbClr val="FF0000"/>
                </a:solidFill>
                <a:latin typeface="Times New Roman" panose="02020603050405020304" pitchFamily="18" charset="0"/>
                <a:ea typeface="Times New Roman" panose="02020603050405020304" pitchFamily="18" charset="0"/>
                <a:cs typeface="TimesNewRoman,Bold"/>
              </a:rPr>
              <a:t>प्रक्रिया</a:t>
            </a:r>
            <a:r>
              <a:rPr lang="en-US" sz="2800" b="1" dirty="0">
                <a:solidFill>
                  <a:srgbClr val="FF0000"/>
                </a:solidFill>
                <a:effectLst/>
                <a:latin typeface="Times New Roman" panose="02020603050405020304" pitchFamily="18" charset="0"/>
                <a:ea typeface="Times New Roman" panose="02020603050405020304" pitchFamily="18" charset="0"/>
                <a:cs typeface="TimesNewRoman,Bold"/>
              </a:rPr>
              <a:t>: </a:t>
            </a:r>
            <a:endParaRPr lang="en-US" sz="2400" dirty="0">
              <a:solidFill>
                <a:srgbClr val="FF0000"/>
              </a:solidFill>
              <a:effectLst/>
              <a:latin typeface="Calibri" panose="020F0502020204030204" pitchFamily="34" charset="0"/>
              <a:ea typeface="Calibri" panose="020F0502020204030204" pitchFamily="34" charset="0"/>
              <a:cs typeface="Mangal" panose="02040503050203030202" pitchFamily="18" charset="0"/>
            </a:endParaRPr>
          </a:p>
        </p:txBody>
      </p:sp>
      <p:graphicFrame>
        <p:nvGraphicFramePr>
          <p:cNvPr id="4" name="Table 3">
            <a:extLst>
              <a:ext uri="{FF2B5EF4-FFF2-40B4-BE49-F238E27FC236}">
                <a16:creationId xmlns="" xmlns:a16="http://schemas.microsoft.com/office/drawing/2014/main" id="{D855BCC7-0C2C-AC22-979B-D022041BB177}"/>
              </a:ext>
            </a:extLst>
          </p:cNvPr>
          <p:cNvGraphicFramePr>
            <a:graphicFrameLocks noGrp="1"/>
          </p:cNvGraphicFramePr>
          <p:nvPr>
            <p:extLst>
              <p:ext uri="{D42A27DB-BD31-4B8C-83A1-F6EECF244321}">
                <p14:modId xmlns:p14="http://schemas.microsoft.com/office/powerpoint/2010/main" val="1858559351"/>
              </p:ext>
            </p:extLst>
          </p:nvPr>
        </p:nvGraphicFramePr>
        <p:xfrm>
          <a:off x="2334578" y="356429"/>
          <a:ext cx="4474844" cy="2463265"/>
        </p:xfrm>
        <a:graphic>
          <a:graphicData uri="http://schemas.openxmlformats.org/drawingml/2006/table">
            <a:tbl>
              <a:tblPr firstRow="1" firstCol="1" lastRow="1" lastCol="1" bandRow="1" bandCol="1">
                <a:tableStyleId>{5C22544A-7EE6-4342-B048-85BDC9FD1C3A}</a:tableStyleId>
              </a:tblPr>
              <a:tblGrid>
                <a:gridCol w="1118711">
                  <a:extLst>
                    <a:ext uri="{9D8B030D-6E8A-4147-A177-3AD203B41FA5}">
                      <a16:colId xmlns="" xmlns:a16="http://schemas.microsoft.com/office/drawing/2014/main" val="2366923749"/>
                    </a:ext>
                  </a:extLst>
                </a:gridCol>
                <a:gridCol w="1118711">
                  <a:extLst>
                    <a:ext uri="{9D8B030D-6E8A-4147-A177-3AD203B41FA5}">
                      <a16:colId xmlns="" xmlns:a16="http://schemas.microsoft.com/office/drawing/2014/main" val="228702519"/>
                    </a:ext>
                  </a:extLst>
                </a:gridCol>
                <a:gridCol w="1118711">
                  <a:extLst>
                    <a:ext uri="{9D8B030D-6E8A-4147-A177-3AD203B41FA5}">
                      <a16:colId xmlns="" xmlns:a16="http://schemas.microsoft.com/office/drawing/2014/main" val="2182124476"/>
                    </a:ext>
                  </a:extLst>
                </a:gridCol>
                <a:gridCol w="1118711">
                  <a:extLst>
                    <a:ext uri="{9D8B030D-6E8A-4147-A177-3AD203B41FA5}">
                      <a16:colId xmlns="" xmlns:a16="http://schemas.microsoft.com/office/drawing/2014/main" val="2679693399"/>
                    </a:ext>
                  </a:extLst>
                </a:gridCol>
              </a:tblGrid>
              <a:tr h="420089">
                <a:tc>
                  <a:txBody>
                    <a:bodyPr/>
                    <a:lstStyle/>
                    <a:p>
                      <a:pPr marL="0" marR="0" algn="just">
                        <a:lnSpc>
                          <a:spcPct val="150000"/>
                        </a:lnSpc>
                        <a:spcAft>
                          <a:spcPts val="800"/>
                        </a:spcAft>
                        <a:buNone/>
                      </a:pPr>
                      <a:r>
                        <a:rPr lang="en-US" sz="1600" dirty="0">
                          <a:effectLst/>
                        </a:rPr>
                        <a:t> </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Blank</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Standard</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Test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82354059"/>
                  </a:ext>
                </a:extLst>
              </a:tr>
              <a:tr h="0">
                <a:tc>
                  <a:txBody>
                    <a:bodyPr/>
                    <a:lstStyle/>
                    <a:p>
                      <a:pPr marL="0" marR="0" algn="just">
                        <a:lnSpc>
                          <a:spcPct val="150000"/>
                        </a:lnSpc>
                        <a:spcAft>
                          <a:spcPts val="800"/>
                        </a:spcAft>
                        <a:buNone/>
                      </a:pPr>
                      <a:r>
                        <a:rPr lang="en-US" sz="1600">
                          <a:effectLst/>
                        </a:rPr>
                        <a:t>Working Reagent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1000µL</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dirty="0">
                          <a:effectLst/>
                        </a:rPr>
                        <a:t>1000 µL</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1000 µL</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339550007"/>
                  </a:ext>
                </a:extLst>
              </a:tr>
              <a:tr h="0">
                <a:tc>
                  <a:txBody>
                    <a:bodyPr/>
                    <a:lstStyle/>
                    <a:p>
                      <a:pPr marL="0" marR="0" algn="just">
                        <a:lnSpc>
                          <a:spcPct val="150000"/>
                        </a:lnSpc>
                        <a:spcAft>
                          <a:spcPts val="800"/>
                        </a:spcAft>
                        <a:buNone/>
                      </a:pPr>
                      <a:r>
                        <a:rPr lang="en-US" sz="1600">
                          <a:effectLst/>
                        </a:rPr>
                        <a:t>Distilled Water</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20 µL</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3049035863"/>
                  </a:ext>
                </a:extLst>
              </a:tr>
              <a:tr h="0">
                <a:tc>
                  <a:txBody>
                    <a:bodyPr/>
                    <a:lstStyle/>
                    <a:p>
                      <a:pPr marL="0" marR="0" algn="just">
                        <a:lnSpc>
                          <a:spcPct val="150000"/>
                        </a:lnSpc>
                        <a:spcAft>
                          <a:spcPts val="800"/>
                        </a:spcAft>
                        <a:buNone/>
                      </a:pPr>
                      <a:r>
                        <a:rPr lang="en-US" sz="1600">
                          <a:effectLst/>
                        </a:rPr>
                        <a:t>Standard</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20 µL</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dirty="0">
                          <a:effectLst/>
                        </a:rPr>
                        <a:t>---</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098669268"/>
                  </a:ext>
                </a:extLst>
              </a:tr>
              <a:tr h="174311">
                <a:tc>
                  <a:txBody>
                    <a:bodyPr/>
                    <a:lstStyle/>
                    <a:p>
                      <a:pPr marL="0" marR="0" algn="just">
                        <a:lnSpc>
                          <a:spcPct val="150000"/>
                        </a:lnSpc>
                        <a:spcAft>
                          <a:spcPts val="800"/>
                        </a:spcAft>
                        <a:buNone/>
                      </a:pPr>
                      <a:r>
                        <a:rPr lang="en-US" sz="1600">
                          <a:effectLst/>
                        </a:rPr>
                        <a:t>Serum </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a:effectLst/>
                        </a:rPr>
                        <a:t>---</a:t>
                      </a:r>
                      <a:endParaRPr lang="en-US" sz="14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600" dirty="0">
                          <a:effectLst/>
                        </a:rPr>
                        <a:t>20 µL</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383647516"/>
                  </a:ext>
                </a:extLst>
              </a:tr>
            </a:tbl>
          </a:graphicData>
        </a:graphic>
      </p:graphicFrame>
      <p:sp>
        <p:nvSpPr>
          <p:cNvPr id="6" name="TextBox 5">
            <a:extLst>
              <a:ext uri="{FF2B5EF4-FFF2-40B4-BE49-F238E27FC236}">
                <a16:creationId xmlns="" xmlns:a16="http://schemas.microsoft.com/office/drawing/2014/main" id="{21536F65-24F7-0D47-AA8B-A34AD857C37D}"/>
              </a:ext>
            </a:extLst>
          </p:cNvPr>
          <p:cNvSpPr txBox="1"/>
          <p:nvPr/>
        </p:nvSpPr>
        <p:spPr>
          <a:xfrm>
            <a:off x="180474" y="3014773"/>
            <a:ext cx="9144000" cy="3804055"/>
          </a:xfrm>
          <a:prstGeom prst="rect">
            <a:avLst/>
          </a:prstGeom>
          <a:noFill/>
        </p:spPr>
        <p:txBody>
          <a:bodyPr wrap="square">
            <a:spAutoFit/>
          </a:bodyPr>
          <a:lstStyle/>
          <a:p>
            <a:pPr algn="just">
              <a:lnSpc>
                <a:spcPct val="150000"/>
              </a:lnSpc>
              <a:spcAft>
                <a:spcPts val="800"/>
              </a:spcAft>
            </a:pPr>
            <a:r>
              <a:rPr lang="hi-IN" dirty="0">
                <a:latin typeface="Times New Roman" panose="02020603050405020304" pitchFamily="18" charset="0"/>
                <a:ea typeface="Times New Roman" panose="02020603050405020304" pitchFamily="18" charset="0"/>
                <a:cs typeface="TimesNewRoman"/>
              </a:rPr>
              <a:t>अच्छी तरह मिलाएं और 37</a:t>
            </a:r>
            <a:r>
              <a:rPr lang="en-US" dirty="0">
                <a:latin typeface="Times New Roman" panose="02020603050405020304" pitchFamily="18" charset="0"/>
                <a:ea typeface="Times New Roman" panose="02020603050405020304" pitchFamily="18" charset="0"/>
                <a:cs typeface="TimesNewRoman"/>
              </a:rPr>
              <a:t>ºC </a:t>
            </a:r>
            <a:r>
              <a:rPr lang="hi-IN" dirty="0">
                <a:latin typeface="Times New Roman" panose="02020603050405020304" pitchFamily="18" charset="0"/>
                <a:ea typeface="Times New Roman" panose="02020603050405020304" pitchFamily="18" charset="0"/>
                <a:cs typeface="TimesNewRoman"/>
              </a:rPr>
              <a:t>पर 10 मिनट के लिए इनक्यूबेट करें। 505 एनएम तरंग दैर्ध्य पर अवशोषण पढ़ें</a:t>
            </a:r>
            <a:r>
              <a:rPr lang="en-US" sz="1800" dirty="0">
                <a:effectLst/>
                <a:latin typeface="Times New Roman" panose="02020603050405020304" pitchFamily="18" charset="0"/>
                <a:ea typeface="Times New Roman" panose="02020603050405020304" pitchFamily="18" charset="0"/>
                <a:cs typeface="TimesNewRoman"/>
              </a:rPr>
              <a:t>.</a:t>
            </a:r>
            <a:r>
              <a:rPr lang="en-US" sz="2000" b="1" dirty="0">
                <a:effectLst/>
                <a:latin typeface="Times New Roman" panose="02020603050405020304" pitchFamily="18" charset="0"/>
                <a:ea typeface="Times New Roman" panose="02020603050405020304" pitchFamily="18" charset="0"/>
                <a:cs typeface="TimesNewRoman,Bold"/>
              </a:rPr>
              <a:t> </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000" b="1" dirty="0">
                <a:latin typeface="Times New Roman" panose="02020603050405020304" pitchFamily="18" charset="0"/>
                <a:ea typeface="Times New Roman" panose="02020603050405020304" pitchFamily="18" charset="0"/>
                <a:cs typeface="TimesNewRoman,Bold"/>
              </a:rPr>
              <a:t>गणना</a:t>
            </a:r>
            <a:r>
              <a:rPr lang="en-US" sz="2000" b="1" dirty="0">
                <a:effectLst/>
                <a:latin typeface="Times New Roman" panose="02020603050405020304" pitchFamily="18" charset="0"/>
                <a:ea typeface="Times New Roman" panose="02020603050405020304" pitchFamily="18" charset="0"/>
                <a:cs typeface="TimesNewRoman,Bold"/>
              </a:rPr>
              <a:t>: -</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buNone/>
            </a:pPr>
            <a:r>
              <a:rPr lang="en-US" sz="1800" dirty="0">
                <a:effectLst/>
                <a:latin typeface="Times New Roman" panose="02020603050405020304" pitchFamily="18" charset="0"/>
                <a:ea typeface="Times New Roman" panose="02020603050405020304" pitchFamily="18" charset="0"/>
                <a:cs typeface="TimesNewRoman"/>
              </a:rPr>
              <a:t>                                                  Abs. of Test               </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r>
              <a:rPr lang="hi-IN" dirty="0">
                <a:latin typeface="Times New Roman" panose="02020603050405020304" pitchFamily="18" charset="0"/>
                <a:ea typeface="Times New Roman" panose="02020603050405020304" pitchFamily="18" charset="0"/>
                <a:cs typeface="TimesNewRoman"/>
              </a:rPr>
              <a:t>सीरम कोलेस्ट्रॉल</a:t>
            </a:r>
            <a:r>
              <a:rPr lang="en-US" sz="1800" dirty="0">
                <a:effectLst/>
                <a:latin typeface="Times New Roman" panose="02020603050405020304" pitchFamily="18" charset="0"/>
                <a:ea typeface="Times New Roman" panose="02020603050405020304" pitchFamily="18" charset="0"/>
                <a:cs typeface="TimesNewRoman"/>
              </a:rPr>
              <a:t>(mg/dl) =  ----------------- X  Conc. of  Std.</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buNone/>
            </a:pPr>
            <a:r>
              <a:rPr lang="en-US" sz="1800" dirty="0">
                <a:effectLst/>
                <a:latin typeface="Times New Roman" panose="02020603050405020304" pitchFamily="18" charset="0"/>
                <a:ea typeface="Times New Roman" panose="02020603050405020304" pitchFamily="18" charset="0"/>
                <a:cs typeface="TimesNewRoman"/>
              </a:rPr>
              <a:t>                                                  Abs. of Std.                   </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000" b="1" dirty="0">
                <a:latin typeface="Times New Roman" panose="02020603050405020304" pitchFamily="18" charset="0"/>
                <a:ea typeface="Times New Roman" panose="02020603050405020304" pitchFamily="18" charset="0"/>
                <a:cs typeface="TimesNewRoman,Bold"/>
              </a:rPr>
              <a:t>सामान्य मान</a:t>
            </a:r>
            <a:r>
              <a:rPr lang="en-US" sz="2000" b="1" dirty="0">
                <a:effectLst/>
                <a:latin typeface="Times New Roman" panose="02020603050405020304" pitchFamily="18" charset="0"/>
                <a:ea typeface="Times New Roman" panose="02020603050405020304" pitchFamily="18" charset="0"/>
                <a:cs typeface="TimesNewRoman,Bold"/>
              </a:rPr>
              <a:t>:- </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000" dirty="0">
                <a:latin typeface="Times New Roman" panose="02020603050405020304" pitchFamily="18" charset="0"/>
                <a:ea typeface="Times New Roman" panose="02020603050405020304" pitchFamily="18" charset="0"/>
                <a:cs typeface="TimesNewRoman"/>
              </a:rPr>
              <a:t>ट्राइग्लिसराइड</a:t>
            </a:r>
            <a:r>
              <a:rPr lang="en-US" sz="2000" dirty="0">
                <a:effectLst/>
                <a:latin typeface="Times New Roman" panose="02020603050405020304" pitchFamily="18" charset="0"/>
                <a:ea typeface="Times New Roman" panose="02020603050405020304" pitchFamily="18" charset="0"/>
                <a:cs typeface="TimesNewRoman"/>
              </a:rPr>
              <a:t>:		25 – 160 mg/dl</a:t>
            </a:r>
            <a:r>
              <a:rPr lang="en-US" sz="1800" dirty="0">
                <a:effectLst/>
                <a:latin typeface="Times New Roman" panose="02020603050405020304" pitchFamily="18" charset="0"/>
                <a:ea typeface="Times New Roman" panose="02020603050405020304" pitchFamily="18" charset="0"/>
                <a:cs typeface="TimesNewRoman"/>
              </a:rPr>
              <a:t>                              </a:t>
            </a:r>
            <a:endParaRPr lang="en-US" sz="16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77212335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B43F8E4D-B4B5-A3EB-52D1-E97C712DC1CD}"/>
              </a:ext>
            </a:extLst>
          </p:cNvPr>
          <p:cNvSpPr txBox="1"/>
          <p:nvPr/>
        </p:nvSpPr>
        <p:spPr>
          <a:xfrm>
            <a:off x="0" y="0"/>
            <a:ext cx="9144000" cy="6612388"/>
          </a:xfrm>
          <a:prstGeom prst="rect">
            <a:avLst/>
          </a:prstGeom>
          <a:noFill/>
        </p:spPr>
        <p:txBody>
          <a:bodyPr wrap="square">
            <a:spAutoFit/>
          </a:bodyPr>
          <a:lstStyle/>
          <a:p>
            <a:pPr algn="just">
              <a:lnSpc>
                <a:spcPct val="150000"/>
              </a:lnSpc>
              <a:spcAft>
                <a:spcPts val="800"/>
              </a:spcAft>
            </a:pPr>
            <a:r>
              <a:rPr lang="hi-IN" sz="2800" b="1" u="sng" dirty="0">
                <a:solidFill>
                  <a:srgbClr val="FF0000"/>
                </a:solidFill>
                <a:latin typeface="Times New Roman" panose="02020603050405020304" pitchFamily="18" charset="0"/>
                <a:ea typeface="Times New Roman" panose="02020603050405020304" pitchFamily="18" charset="0"/>
                <a:cs typeface="TimesNewRoman,Bold"/>
              </a:rPr>
              <a:t>सीरम एचडीएल कोलेस्ट्रॉल का अनुमान</a:t>
            </a:r>
            <a:r>
              <a:rPr lang="en-US" sz="1800" b="1" dirty="0">
                <a:effectLst/>
                <a:latin typeface="Times New Roman" panose="02020603050405020304" pitchFamily="18" charset="0"/>
                <a:ea typeface="Times New Roman" panose="02020603050405020304" pitchFamily="18" charset="0"/>
                <a:cs typeface="TimesNewRoman,Bold"/>
              </a:rPr>
              <a:t> </a:t>
            </a:r>
          </a:p>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NewRoman,Bold"/>
              </a:rPr>
              <a:t>नैदानिक महत्व</a:t>
            </a:r>
            <a:r>
              <a:rPr lang="en-US" sz="2800" b="1" dirty="0">
                <a:effectLst/>
                <a:latin typeface="Times New Roman" panose="02020603050405020304" pitchFamily="18" charset="0"/>
                <a:ea typeface="Times New Roman" panose="02020603050405020304" pitchFamily="18" charset="0"/>
                <a:cs typeface="TimesNewRoman,Bold"/>
              </a:rPr>
              <a:t>:-</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400" dirty="0">
                <a:latin typeface="Times New Roman" panose="02020603050405020304" pitchFamily="18" charset="0"/>
                <a:ea typeface="Times New Roman" panose="02020603050405020304" pitchFamily="18" charset="0"/>
                <a:cs typeface="TimesNewRoman,Bold"/>
              </a:rPr>
              <a:t>उच्च घनत्व वाले लिपोप्रोटीन में लिपिड और लिपिड सहित विभिन्न घनत्व के कण होते हैं और विभिन्न लिपोप्रोटीन के बीच प्रोटीन की उच्चतम सांद्रता होती है। इसमें मुक्त और एस्टरीकृत कोलेस्ट्रॉल, ट्राइग्लिसराइड, फॉस्फोलिपिड्स और एपोप्रोटीन ए, सी और ई शामिल हैं। एचडीएल कोलेस्ट्रॉल मान कुल कोलेस्ट्रॉल मूल्यों का लगभग 1/5वां हिस्सा है और इसे कुल कोलेस्ट्रॉल के प्रतिशत के रूप में व्यक्त किया जा सकता है।
एचडीएल कोलेस्ट्रॉल और कोरोनरी हृदय रोगों के बीच एक व्युत्क्रम संबंध में कमी। 30 मिलीग्राम/डीएल से कम कम सांद्रता हृदय संबंधी बीमारियों के जोखिम कारकों में से एक है।</a:t>
            </a:r>
            <a:endParaRPr lang="en-US" sz="1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1792590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F186513F-0C9E-A0A1-BA34-CC996C10CD86}"/>
              </a:ext>
            </a:extLst>
          </p:cNvPr>
          <p:cNvSpPr txBox="1"/>
          <p:nvPr/>
        </p:nvSpPr>
        <p:spPr>
          <a:xfrm>
            <a:off x="0" y="66675"/>
            <a:ext cx="9144000" cy="3459217"/>
          </a:xfrm>
          <a:prstGeom prst="rect">
            <a:avLst/>
          </a:prstGeom>
          <a:noFill/>
        </p:spPr>
        <p:txBody>
          <a:bodyPr wrap="square">
            <a:spAutoFit/>
          </a:bodyPr>
          <a:lstStyle/>
          <a:p>
            <a:pPr algn="just">
              <a:lnSpc>
                <a:spcPct val="150000"/>
              </a:lnSpc>
              <a:spcAft>
                <a:spcPts val="800"/>
              </a:spcAft>
            </a:pPr>
            <a:r>
              <a:rPr lang="hi-IN" sz="2400" b="1" u="sng" dirty="0">
                <a:solidFill>
                  <a:srgbClr val="FF0000"/>
                </a:solidFill>
                <a:latin typeface="Times New Roman" panose="02020603050405020304" pitchFamily="18" charset="0"/>
                <a:ea typeface="Times New Roman" panose="02020603050405020304" pitchFamily="18" charset="0"/>
                <a:cs typeface="TimesNewRoman,Bold"/>
              </a:rPr>
              <a:t>प्रक्रिया</a:t>
            </a:r>
            <a:r>
              <a:rPr lang="en-US" sz="2400" b="1" u="sng" dirty="0">
                <a:solidFill>
                  <a:srgbClr val="FF0000"/>
                </a:solidFill>
                <a:effectLst/>
                <a:latin typeface="Times New Roman" panose="02020603050405020304" pitchFamily="18" charset="0"/>
                <a:ea typeface="Times New Roman" panose="02020603050405020304" pitchFamily="18" charset="0"/>
                <a:cs typeface="TimesNewRoman,Bold"/>
              </a:rPr>
              <a:t>:-</a:t>
            </a:r>
            <a:endParaRPr lang="en-US" sz="2000" u="sng" dirty="0">
              <a:solidFill>
                <a:srgbClr val="FF0000"/>
              </a:solidFill>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400" dirty="0">
                <a:latin typeface="Times New Roman" panose="02020603050405020304" pitchFamily="18" charset="0"/>
                <a:ea typeface="Times New Roman" panose="02020603050405020304" pitchFamily="18" charset="0"/>
                <a:cs typeface="TimesNewRoman,Bold"/>
              </a:rPr>
              <a:t>अवक्षेप के लिए एक परखनली लेबल करें। अवक्षेपण अभिकर्मक (100</a:t>
            </a:r>
            <a:r>
              <a:rPr lang="en-US" sz="2400" dirty="0">
                <a:latin typeface="Times New Roman" panose="02020603050405020304" pitchFamily="18" charset="0"/>
                <a:ea typeface="Times New Roman" panose="02020603050405020304" pitchFamily="18" charset="0"/>
                <a:cs typeface="TimesNewRoman,Bold"/>
              </a:rPr>
              <a:t>ul </a:t>
            </a:r>
            <a:r>
              <a:rPr lang="hi-IN" sz="2400" dirty="0">
                <a:latin typeface="Times New Roman" panose="02020603050405020304" pitchFamily="18" charset="0"/>
                <a:ea typeface="Times New Roman" panose="02020603050405020304" pitchFamily="18" charset="0"/>
                <a:cs typeface="TimesNewRoman,Bold"/>
              </a:rPr>
              <a:t>सीरम + 200</a:t>
            </a:r>
            <a:r>
              <a:rPr lang="en-US" sz="2400" dirty="0">
                <a:latin typeface="Times New Roman" panose="02020603050405020304" pitchFamily="18" charset="0"/>
                <a:ea typeface="Times New Roman" panose="02020603050405020304" pitchFamily="18" charset="0"/>
                <a:cs typeface="TimesNewRoman,Bold"/>
              </a:rPr>
              <a:t>ul </a:t>
            </a:r>
            <a:r>
              <a:rPr lang="hi-IN" sz="2400" dirty="0">
                <a:latin typeface="Times New Roman" panose="02020603050405020304" pitchFamily="18" charset="0"/>
                <a:ea typeface="Times New Roman" panose="02020603050405020304" pitchFamily="18" charset="0"/>
                <a:cs typeface="TimesNewRoman,Bold"/>
              </a:rPr>
              <a:t>पीपीटी) की दो मात्रा के साथ सीरम की एक मात्रा जोड़ें। अच्छी तरह मिलाएं और कमरे के तापमान पर 10 मिनट के लिए इनक्यूबेट करें, 10 मिनट के लिए 4000 आरपीएम पर अपकेंद्रित्र करें और परीक्षण करने के लिए सतह पर तैरनेवाला का उपयोग करें।</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graphicFrame>
        <p:nvGraphicFramePr>
          <p:cNvPr id="4" name="Table 3">
            <a:extLst>
              <a:ext uri="{FF2B5EF4-FFF2-40B4-BE49-F238E27FC236}">
                <a16:creationId xmlns="" xmlns:a16="http://schemas.microsoft.com/office/drawing/2014/main" id="{F82572B3-9797-FF1B-9CF7-A473F431F6A8}"/>
              </a:ext>
            </a:extLst>
          </p:cNvPr>
          <p:cNvGraphicFramePr>
            <a:graphicFrameLocks noGrp="1"/>
          </p:cNvGraphicFramePr>
          <p:nvPr>
            <p:extLst>
              <p:ext uri="{D42A27DB-BD31-4B8C-83A1-F6EECF244321}">
                <p14:modId xmlns:p14="http://schemas.microsoft.com/office/powerpoint/2010/main" val="1799910995"/>
              </p:ext>
            </p:extLst>
          </p:nvPr>
        </p:nvGraphicFramePr>
        <p:xfrm>
          <a:off x="1314450" y="3525892"/>
          <a:ext cx="6231906" cy="2506980"/>
        </p:xfrm>
        <a:graphic>
          <a:graphicData uri="http://schemas.openxmlformats.org/drawingml/2006/table">
            <a:tbl>
              <a:tblPr firstRow="1" firstCol="1" lastRow="1" lastCol="1" bandRow="1" bandCol="1">
                <a:tableStyleId>{5C22544A-7EE6-4342-B048-85BDC9FD1C3A}</a:tableStyleId>
              </a:tblPr>
              <a:tblGrid>
                <a:gridCol w="3000375">
                  <a:extLst>
                    <a:ext uri="{9D8B030D-6E8A-4147-A177-3AD203B41FA5}">
                      <a16:colId xmlns="" xmlns:a16="http://schemas.microsoft.com/office/drawing/2014/main" val="1879392011"/>
                    </a:ext>
                  </a:extLst>
                </a:gridCol>
                <a:gridCol w="994109">
                  <a:extLst>
                    <a:ext uri="{9D8B030D-6E8A-4147-A177-3AD203B41FA5}">
                      <a16:colId xmlns="" xmlns:a16="http://schemas.microsoft.com/office/drawing/2014/main" val="46904923"/>
                    </a:ext>
                  </a:extLst>
                </a:gridCol>
                <a:gridCol w="1118711">
                  <a:extLst>
                    <a:ext uri="{9D8B030D-6E8A-4147-A177-3AD203B41FA5}">
                      <a16:colId xmlns="" xmlns:a16="http://schemas.microsoft.com/office/drawing/2014/main" val="330272029"/>
                    </a:ext>
                  </a:extLst>
                </a:gridCol>
                <a:gridCol w="1118711">
                  <a:extLst>
                    <a:ext uri="{9D8B030D-6E8A-4147-A177-3AD203B41FA5}">
                      <a16:colId xmlns="" xmlns:a16="http://schemas.microsoft.com/office/drawing/2014/main" val="4079278666"/>
                    </a:ext>
                  </a:extLst>
                </a:gridCol>
              </a:tblGrid>
              <a:tr h="396021">
                <a:tc>
                  <a:txBody>
                    <a:bodyPr/>
                    <a:lstStyle/>
                    <a:p>
                      <a:pPr marL="0" marR="0" algn="just">
                        <a:lnSpc>
                          <a:spcPct val="150000"/>
                        </a:lnSpc>
                        <a:spcAft>
                          <a:spcPts val="800"/>
                        </a:spcAft>
                        <a:buNone/>
                      </a:pPr>
                      <a:r>
                        <a:rPr lang="en-US" sz="2000">
                          <a:effectLst/>
                        </a:rPr>
                        <a:t> </a:t>
                      </a:r>
                      <a:endParaRPr lang="en-US" sz="18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000">
                          <a:effectLst/>
                        </a:rPr>
                        <a:t>Blank</a:t>
                      </a:r>
                      <a:endParaRPr lang="en-US" sz="18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000">
                          <a:effectLst/>
                        </a:rPr>
                        <a:t>Standard</a:t>
                      </a:r>
                      <a:endParaRPr lang="en-US" sz="18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000">
                          <a:effectLst/>
                        </a:rPr>
                        <a:t>Test</a:t>
                      </a:r>
                      <a:endParaRPr lang="en-US" sz="18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787246430"/>
                  </a:ext>
                </a:extLst>
              </a:tr>
              <a:tr h="0">
                <a:tc>
                  <a:txBody>
                    <a:bodyPr/>
                    <a:lstStyle/>
                    <a:p>
                      <a:pPr marL="0" marR="0" algn="just">
                        <a:lnSpc>
                          <a:spcPct val="150000"/>
                        </a:lnSpc>
                        <a:spcAft>
                          <a:spcPts val="800"/>
                        </a:spcAft>
                        <a:buNone/>
                      </a:pPr>
                      <a:r>
                        <a:rPr lang="en-US" sz="2000">
                          <a:effectLst/>
                        </a:rPr>
                        <a:t>Cholesterol Working Reagent</a:t>
                      </a:r>
                      <a:endParaRPr lang="en-US" sz="18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000" dirty="0">
                          <a:effectLst/>
                        </a:rPr>
                        <a:t>1000µL</a:t>
                      </a:r>
                      <a:endParaRPr lang="en-US" sz="18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000" dirty="0">
                          <a:effectLst/>
                        </a:rPr>
                        <a:t>1000 µL</a:t>
                      </a:r>
                      <a:endParaRPr lang="en-US" sz="18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000">
                          <a:effectLst/>
                        </a:rPr>
                        <a:t>1000 µL</a:t>
                      </a:r>
                      <a:endParaRPr lang="en-US" sz="18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700440108"/>
                  </a:ext>
                </a:extLst>
              </a:tr>
              <a:tr h="0">
                <a:tc>
                  <a:txBody>
                    <a:bodyPr/>
                    <a:lstStyle/>
                    <a:p>
                      <a:pPr marL="0" marR="0" algn="just">
                        <a:lnSpc>
                          <a:spcPct val="150000"/>
                        </a:lnSpc>
                        <a:spcAft>
                          <a:spcPts val="800"/>
                        </a:spcAft>
                        <a:buNone/>
                      </a:pPr>
                      <a:r>
                        <a:rPr lang="en-US" sz="2000">
                          <a:effectLst/>
                        </a:rPr>
                        <a:t>Distilled Water</a:t>
                      </a:r>
                      <a:endParaRPr lang="en-US" sz="18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000">
                          <a:effectLst/>
                        </a:rPr>
                        <a:t>50 µL</a:t>
                      </a:r>
                      <a:endParaRPr lang="en-US" sz="18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000">
                          <a:effectLst/>
                        </a:rPr>
                        <a:t>---</a:t>
                      </a:r>
                      <a:endParaRPr lang="en-US" sz="18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000">
                          <a:effectLst/>
                        </a:rPr>
                        <a:t>---</a:t>
                      </a:r>
                      <a:endParaRPr lang="en-US" sz="18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437991810"/>
                  </a:ext>
                </a:extLst>
              </a:tr>
              <a:tr h="0">
                <a:tc>
                  <a:txBody>
                    <a:bodyPr/>
                    <a:lstStyle/>
                    <a:p>
                      <a:pPr marL="0" marR="0" algn="just">
                        <a:lnSpc>
                          <a:spcPct val="150000"/>
                        </a:lnSpc>
                        <a:spcAft>
                          <a:spcPts val="800"/>
                        </a:spcAft>
                        <a:buNone/>
                      </a:pPr>
                      <a:r>
                        <a:rPr lang="en-US" sz="2000">
                          <a:effectLst/>
                        </a:rPr>
                        <a:t>HDL Standard</a:t>
                      </a:r>
                      <a:endParaRPr lang="en-US" sz="18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000">
                          <a:effectLst/>
                        </a:rPr>
                        <a:t>---</a:t>
                      </a:r>
                      <a:endParaRPr lang="en-US" sz="18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000">
                          <a:effectLst/>
                        </a:rPr>
                        <a:t>50 µL</a:t>
                      </a:r>
                      <a:endParaRPr lang="en-US" sz="18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000">
                          <a:effectLst/>
                        </a:rPr>
                        <a:t>---</a:t>
                      </a:r>
                      <a:endParaRPr lang="en-US" sz="18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870984703"/>
                  </a:ext>
                </a:extLst>
              </a:tr>
              <a:tr h="0">
                <a:tc>
                  <a:txBody>
                    <a:bodyPr/>
                    <a:lstStyle/>
                    <a:p>
                      <a:pPr marL="0" marR="0" algn="just">
                        <a:lnSpc>
                          <a:spcPct val="150000"/>
                        </a:lnSpc>
                        <a:spcAft>
                          <a:spcPts val="800"/>
                        </a:spcAft>
                        <a:buNone/>
                      </a:pPr>
                      <a:r>
                        <a:rPr lang="en-US" sz="2000">
                          <a:effectLst/>
                        </a:rPr>
                        <a:t>Supernatent </a:t>
                      </a:r>
                      <a:endParaRPr lang="en-US" sz="18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000">
                          <a:effectLst/>
                        </a:rPr>
                        <a:t>---</a:t>
                      </a:r>
                      <a:endParaRPr lang="en-US" sz="18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000">
                          <a:effectLst/>
                        </a:rPr>
                        <a:t>---</a:t>
                      </a:r>
                      <a:endParaRPr lang="en-US" sz="18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2000" dirty="0">
                          <a:effectLst/>
                        </a:rPr>
                        <a:t>50 µL</a:t>
                      </a:r>
                      <a:endParaRPr lang="en-US" sz="18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083674147"/>
                  </a:ext>
                </a:extLst>
              </a:tr>
            </a:tbl>
          </a:graphicData>
        </a:graphic>
      </p:graphicFrame>
    </p:spTree>
    <p:extLst>
      <p:ext uri="{BB962C8B-B14F-4D97-AF65-F5344CB8AC3E}">
        <p14:creationId xmlns:p14="http://schemas.microsoft.com/office/powerpoint/2010/main" val="83590505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A8744A06-2036-D3A4-B920-7BB9A190D49F}"/>
              </a:ext>
            </a:extLst>
          </p:cNvPr>
          <p:cNvSpPr txBox="1"/>
          <p:nvPr/>
        </p:nvSpPr>
        <p:spPr>
          <a:xfrm>
            <a:off x="0" y="-812479"/>
            <a:ext cx="8010525" cy="7235571"/>
          </a:xfrm>
          <a:prstGeom prst="rect">
            <a:avLst/>
          </a:prstGeom>
          <a:noFill/>
        </p:spPr>
        <p:txBody>
          <a:bodyPr wrap="square">
            <a:spAutoFit/>
          </a:bodyPr>
          <a:lstStyle/>
          <a:p>
            <a:pPr marL="0" marR="0" algn="just">
              <a:lnSpc>
                <a:spcPct val="150000"/>
              </a:lnSpc>
              <a:spcAft>
                <a:spcPts val="800"/>
              </a:spcAft>
              <a:buNone/>
            </a:pPr>
            <a:endParaRPr lang="en-US" sz="1800" dirty="0">
              <a:effectLst/>
              <a:latin typeface="Times New Roman" panose="02020603050405020304" pitchFamily="18" charset="0"/>
              <a:ea typeface="Times New Roman" panose="02020603050405020304" pitchFamily="18" charset="0"/>
              <a:cs typeface="TimesNewRoman"/>
            </a:endParaRPr>
          </a:p>
          <a:p>
            <a:pPr marL="0" marR="0" algn="just">
              <a:lnSpc>
                <a:spcPct val="150000"/>
              </a:lnSpc>
              <a:spcAft>
                <a:spcPts val="800"/>
              </a:spcAft>
              <a:buNone/>
            </a:pPr>
            <a:endParaRPr lang="en-US" dirty="0">
              <a:latin typeface="Times New Roman" panose="02020603050405020304" pitchFamily="18" charset="0"/>
              <a:ea typeface="Times New Roman" panose="02020603050405020304" pitchFamily="18" charset="0"/>
              <a:cs typeface="TimesNewRoman"/>
            </a:endParaRPr>
          </a:p>
          <a:p>
            <a:pPr algn="just">
              <a:lnSpc>
                <a:spcPct val="150000"/>
              </a:lnSpc>
              <a:spcAft>
                <a:spcPts val="800"/>
              </a:spcAft>
            </a:pPr>
            <a:r>
              <a:rPr lang="hi-IN" dirty="0">
                <a:latin typeface="Times New Roman" panose="02020603050405020304" pitchFamily="18" charset="0"/>
                <a:ea typeface="Times New Roman" panose="02020603050405020304" pitchFamily="18" charset="0"/>
                <a:cs typeface="TimesNewRoman"/>
              </a:rPr>
              <a:t>अच्छी तरह मिलाएं और 37</a:t>
            </a:r>
            <a:r>
              <a:rPr lang="en-US" dirty="0">
                <a:latin typeface="Times New Roman" panose="02020603050405020304" pitchFamily="18" charset="0"/>
                <a:ea typeface="Times New Roman" panose="02020603050405020304" pitchFamily="18" charset="0"/>
                <a:cs typeface="TimesNewRoman"/>
              </a:rPr>
              <a:t>ºC </a:t>
            </a:r>
            <a:r>
              <a:rPr lang="hi-IN" dirty="0">
                <a:latin typeface="Times New Roman" panose="02020603050405020304" pitchFamily="18" charset="0"/>
                <a:ea typeface="Times New Roman" panose="02020603050405020304" pitchFamily="18" charset="0"/>
                <a:cs typeface="TimesNewRoman"/>
              </a:rPr>
              <a:t>पर 10 मिनट के लिए इनक्यूबेट करें। 505 एनएम तरंग दैर्ध्य पर अवशोषण पढ़ें।</a:t>
            </a:r>
            <a:r>
              <a:rPr lang="en-US" sz="2000" b="1" dirty="0">
                <a:effectLst/>
                <a:latin typeface="Times New Roman" panose="02020603050405020304" pitchFamily="18" charset="0"/>
                <a:ea typeface="Times New Roman" panose="02020603050405020304" pitchFamily="18" charset="0"/>
                <a:cs typeface="TimesNewRoman,Bold"/>
              </a:rPr>
              <a:t> </a:t>
            </a:r>
          </a:p>
          <a:p>
            <a:pPr algn="just">
              <a:lnSpc>
                <a:spcPct val="150000"/>
              </a:lnSpc>
              <a:spcAft>
                <a:spcPts val="800"/>
              </a:spcAft>
            </a:pPr>
            <a:r>
              <a:rPr lang="hi-IN" sz="2000" b="1" dirty="0">
                <a:latin typeface="Times New Roman" panose="02020603050405020304" pitchFamily="18" charset="0"/>
                <a:ea typeface="Times New Roman" panose="02020603050405020304" pitchFamily="18" charset="0"/>
                <a:cs typeface="TimesNewRoman,Bold"/>
              </a:rPr>
              <a:t>गणना</a:t>
            </a:r>
            <a:r>
              <a:rPr lang="en-US" sz="2000" b="1" dirty="0">
                <a:effectLst/>
                <a:latin typeface="Times New Roman" panose="02020603050405020304" pitchFamily="18" charset="0"/>
                <a:ea typeface="Times New Roman" panose="02020603050405020304" pitchFamily="18" charset="0"/>
                <a:cs typeface="TimesNewRoman,Bold"/>
              </a:rPr>
              <a:t>: -</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buNone/>
            </a:pPr>
            <a:r>
              <a:rPr lang="en-US" sz="1800" dirty="0">
                <a:effectLst/>
                <a:latin typeface="Times New Roman" panose="02020603050405020304" pitchFamily="18" charset="0"/>
                <a:ea typeface="Times New Roman" panose="02020603050405020304" pitchFamily="18" charset="0"/>
                <a:cs typeface="TimesNewRoman"/>
              </a:rPr>
              <a:t>                                                  Abs. of Test               </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r>
              <a:rPr lang="hi-IN" dirty="0">
                <a:latin typeface="Times New Roman" panose="02020603050405020304" pitchFamily="18" charset="0"/>
                <a:ea typeface="Times New Roman" panose="02020603050405020304" pitchFamily="18" charset="0"/>
                <a:cs typeface="TimesNewRoman"/>
              </a:rPr>
              <a:t>एचडीएल कोलेस्ट्रॉल</a:t>
            </a:r>
            <a:r>
              <a:rPr lang="en-US" sz="1800" dirty="0">
                <a:effectLst/>
                <a:latin typeface="Times New Roman" panose="02020603050405020304" pitchFamily="18" charset="0"/>
                <a:ea typeface="Times New Roman" panose="02020603050405020304" pitchFamily="18" charset="0"/>
                <a:cs typeface="TimesNewRoman"/>
              </a:rPr>
              <a:t>(mg/dl) =  ----------------- X  Conc. of  Std. x </a:t>
            </a:r>
            <a:r>
              <a:rPr lang="en-US" sz="1800" dirty="0" err="1">
                <a:effectLst/>
                <a:latin typeface="Times New Roman" panose="02020603050405020304" pitchFamily="18" charset="0"/>
                <a:ea typeface="Times New Roman" panose="02020603050405020304" pitchFamily="18" charset="0"/>
                <a:cs typeface="TimesNewRoman"/>
              </a:rPr>
              <a:t>Dillution</a:t>
            </a:r>
            <a:r>
              <a:rPr lang="en-US" sz="1800" dirty="0">
                <a:effectLst/>
                <a:latin typeface="Times New Roman" panose="02020603050405020304" pitchFamily="18" charset="0"/>
                <a:ea typeface="Times New Roman" panose="02020603050405020304" pitchFamily="18" charset="0"/>
                <a:cs typeface="TimesNewRoman"/>
              </a:rPr>
              <a:t> Factor</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buNone/>
            </a:pPr>
            <a:r>
              <a:rPr lang="en-US" sz="1800" dirty="0">
                <a:effectLst/>
                <a:latin typeface="Times New Roman" panose="02020603050405020304" pitchFamily="18" charset="0"/>
                <a:ea typeface="Times New Roman" panose="02020603050405020304" pitchFamily="18" charset="0"/>
                <a:cs typeface="TimesNewRoman"/>
              </a:rPr>
              <a:t>                                                  Abs. of Std.                </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buNone/>
            </a:pPr>
            <a:r>
              <a:rPr lang="en-US" sz="1800" dirty="0">
                <a:effectLst/>
                <a:latin typeface="Times New Roman" panose="02020603050405020304" pitchFamily="18" charset="0"/>
                <a:ea typeface="Times New Roman" panose="02020603050405020304" pitchFamily="18" charset="0"/>
                <a:cs typeface="TimesNewRoman"/>
              </a:rPr>
              <a:t>                                                		</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buNone/>
            </a:pPr>
            <a:r>
              <a:rPr lang="en-US" sz="1800" dirty="0">
                <a:effectLst/>
                <a:latin typeface="Times New Roman" panose="02020603050405020304" pitchFamily="18" charset="0"/>
                <a:ea typeface="Times New Roman" panose="02020603050405020304" pitchFamily="18" charset="0"/>
                <a:cs typeface="TimesNewRoman"/>
              </a:rPr>
              <a:t>                                                  Abs. of Test               </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buNone/>
            </a:pPr>
            <a:r>
              <a:rPr lang="en-US" sz="1800" dirty="0">
                <a:effectLst/>
                <a:latin typeface="Times New Roman" panose="02020603050405020304" pitchFamily="18" charset="0"/>
                <a:ea typeface="Times New Roman" panose="02020603050405020304" pitchFamily="18" charset="0"/>
                <a:cs typeface="TimesNewRoman"/>
              </a:rPr>
              <a:t>                                             =  ----------------- X  25 x 3</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buNone/>
            </a:pPr>
            <a:r>
              <a:rPr lang="en-US" sz="1800" dirty="0">
                <a:effectLst/>
                <a:latin typeface="Times New Roman" panose="02020603050405020304" pitchFamily="18" charset="0"/>
                <a:ea typeface="Times New Roman" panose="02020603050405020304" pitchFamily="18" charset="0"/>
                <a:cs typeface="TimesNewRoman"/>
              </a:rPr>
              <a:t>                                                  Abs. of Std.                                                           	</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r>
              <a:rPr lang="hi-IN" sz="3200" b="1" dirty="0">
                <a:solidFill>
                  <a:srgbClr val="FF0000"/>
                </a:solidFill>
                <a:latin typeface="Times New Roman" panose="02020603050405020304" pitchFamily="18" charset="0"/>
                <a:ea typeface="Times New Roman" panose="02020603050405020304" pitchFamily="18" charset="0"/>
                <a:cs typeface="TimesNewRoman"/>
              </a:rPr>
              <a:t>सामान्य सीमा</a:t>
            </a:r>
            <a:endParaRPr lang="en-IN" sz="3200" b="1" dirty="0">
              <a:solidFill>
                <a:srgbClr val="FF0000"/>
              </a:solidFill>
              <a:latin typeface="Times New Roman" panose="02020603050405020304" pitchFamily="18" charset="0"/>
              <a:ea typeface="Times New Roman" panose="02020603050405020304" pitchFamily="18" charset="0"/>
              <a:cs typeface="TimesNewRoman"/>
            </a:endParaRPr>
          </a:p>
          <a:p>
            <a:pPr algn="just">
              <a:lnSpc>
                <a:spcPct val="107000"/>
              </a:lnSpc>
              <a:spcAft>
                <a:spcPts val="800"/>
              </a:spcAft>
            </a:pPr>
            <a:r>
              <a:rPr lang="hi-IN" sz="2800" b="1" dirty="0">
                <a:latin typeface="Times New Roman" panose="02020603050405020304" pitchFamily="18" charset="0"/>
                <a:ea typeface="Times New Roman" panose="02020603050405020304" pitchFamily="18" charset="0"/>
                <a:cs typeface="TimesNewRoman"/>
              </a:rPr>
              <a:t>पुरुष</a:t>
            </a:r>
            <a:r>
              <a:rPr lang="en-US" sz="2800" b="1" dirty="0">
                <a:effectLst/>
                <a:latin typeface="Times New Roman" panose="02020603050405020304" pitchFamily="18" charset="0"/>
                <a:ea typeface="Times New Roman" panose="02020603050405020304" pitchFamily="18" charset="0"/>
                <a:cs typeface="TimesNewRoman"/>
              </a:rPr>
              <a:t>: - 		 30-60 mg/dl.</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NewRoman"/>
              </a:rPr>
              <a:t>महिलाओं</a:t>
            </a:r>
            <a:r>
              <a:rPr lang="en-US" sz="2800" b="1" dirty="0">
                <a:effectLst/>
                <a:latin typeface="Times New Roman" panose="02020603050405020304" pitchFamily="18" charset="0"/>
                <a:ea typeface="Times New Roman" panose="02020603050405020304" pitchFamily="18" charset="0"/>
                <a:cs typeface="TimesNewRoman"/>
              </a:rPr>
              <a:t>: -		 40-70 mg/dl.</a:t>
            </a:r>
            <a:endParaRPr lang="en-US"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9407499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51E09163-2429-7C3B-5223-1DF3CFCF6D01}"/>
              </a:ext>
            </a:extLst>
          </p:cNvPr>
          <p:cNvSpPr txBox="1"/>
          <p:nvPr/>
        </p:nvSpPr>
        <p:spPr>
          <a:xfrm>
            <a:off x="0" y="167149"/>
            <a:ext cx="7943850" cy="6613157"/>
          </a:xfrm>
          <a:prstGeom prst="rect">
            <a:avLst/>
          </a:prstGeom>
          <a:noFill/>
        </p:spPr>
        <p:txBody>
          <a:bodyPr wrap="square">
            <a:spAutoFit/>
          </a:bodyPr>
          <a:lstStyle/>
          <a:p>
            <a:pPr algn="just">
              <a:lnSpc>
                <a:spcPct val="150000"/>
              </a:lnSpc>
              <a:spcAft>
                <a:spcPts val="800"/>
              </a:spcAft>
            </a:pPr>
            <a:r>
              <a:rPr lang="hi-IN" sz="3200" b="1" u="sng" dirty="0">
                <a:solidFill>
                  <a:srgbClr val="FF0000"/>
                </a:solidFill>
                <a:latin typeface="Times New Roman" panose="02020603050405020304" pitchFamily="18" charset="0"/>
                <a:ea typeface="Times New Roman" panose="02020603050405020304" pitchFamily="18" charset="0"/>
                <a:cs typeface="TimesNewRoman,Bold"/>
              </a:rPr>
              <a:t>सीरम कैल्शियम का अनुमान</a:t>
            </a:r>
            <a:endParaRPr lang="en-IN" sz="3200" b="1" u="sng" dirty="0">
              <a:solidFill>
                <a:srgbClr val="FF0000"/>
              </a:solidFill>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2400" b="1" dirty="0">
                <a:latin typeface="Times New Roman" panose="02020603050405020304" pitchFamily="18" charset="0"/>
                <a:ea typeface="Times New Roman" panose="02020603050405020304" pitchFamily="18" charset="0"/>
                <a:cs typeface="TimesNewRoman,Bold"/>
              </a:rPr>
              <a:t>नैदानिक महत्व-</a:t>
            </a:r>
            <a:r>
              <a:rPr lang="en-US" sz="2400" b="1" dirty="0">
                <a:effectLst/>
                <a:latin typeface="Times New Roman" panose="02020603050405020304" pitchFamily="18" charset="0"/>
                <a:ea typeface="Times New Roman" panose="02020603050405020304" pitchFamily="18" charset="0"/>
                <a:cs typeface="TimesNewRoman,Bold"/>
              </a:rPr>
              <a: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000" dirty="0">
                <a:latin typeface="Times New Roman" panose="02020603050405020304" pitchFamily="18" charset="0"/>
                <a:ea typeface="Times New Roman" panose="02020603050405020304" pitchFamily="18" charset="0"/>
                <a:cs typeface="TimesNewRoman"/>
              </a:rPr>
              <a:t>स्वस्थ व्यक्तियों में सीरम कैल्शियम 9 से 11 मिलीग्राम/100 मिलीलीटर तक होता है। सीरम कैल्शियम और सीरम अकार्बनिक फास्फोरस का उत्पाद वयस्कों में लगभग 40 और बच्चों में 50 है। एक की एकाग्रता में परिवर्तन आमतौर पर दूसरे की एकाग्रता में विपरीत परिवर्तन के साथ होता है। सीरम कैल्शियम में वृद्धि हाइपरपैराथायरायडिज्म, हाइपरविटामिनोसिस डी, मल्टीपल मायलोमा, हड्डियों की व्यापक मेटास्टेटिक भागीदारी, सारकॉइडोसिस, इडियोपैथिक शिशु हाइपरलकसीमिया, दूध और क्षार सिंड्रोम और पॉलीसिथेमिया में देखी जाती है। सीरम कैल्शियम हाइपोपैराथायरायडिज्म, रिकेट्स, ऑस्टियोमलेशिया, स्टीटोरिया, नेफ्रिटिक सिंड्रोम, गुर्दे की विफलता, तीव्र अग्नाशयशोथ और भुखमरी में कम हो जाता है। रिकेट्स में, सीरम कैल्शियम और फास्फोरस का उत्पाद कम हो जाता है, आमतौर पर 30 से कम होता है।</a:t>
            </a:r>
            <a:endParaRPr lang="en-US" sz="1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729053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9E3867D4-E931-B520-A7E1-9C7BF02C9B8F}"/>
              </a:ext>
            </a:extLst>
          </p:cNvPr>
          <p:cNvSpPr txBox="1"/>
          <p:nvPr/>
        </p:nvSpPr>
        <p:spPr>
          <a:xfrm>
            <a:off x="0" y="0"/>
            <a:ext cx="9144000" cy="5201424"/>
          </a:xfrm>
          <a:prstGeom prst="rect">
            <a:avLst/>
          </a:prstGeom>
          <a:noFill/>
        </p:spPr>
        <p:txBody>
          <a:bodyPr wrap="square">
            <a:spAutoFit/>
          </a:bodyPr>
          <a:lstStyle/>
          <a:p>
            <a:pPr marL="342900" marR="0" lvl="0" indent="-342900" algn="just">
              <a:lnSpc>
                <a:spcPct val="150000"/>
              </a:lnSpc>
              <a:spcAft>
                <a:spcPts val="800"/>
              </a:spcAft>
              <a:buFont typeface="Symbol" panose="05050102010706020507" pitchFamily="18" charset="2"/>
              <a:buChar char=""/>
              <a:tabLst>
                <a:tab pos="457200" algn="l"/>
              </a:tabLst>
            </a:pPr>
            <a:r>
              <a:rPr lang="hi-IN" sz="2800" b="1" dirty="0">
                <a:latin typeface="Times New Roman" panose="02020603050405020304" pitchFamily="18" charset="0"/>
                <a:ea typeface="Times New Roman" panose="02020603050405020304" pitchFamily="18" charset="0"/>
                <a:cs typeface="TimesNewRoman,Italic"/>
              </a:rPr>
              <a:t>चिकित्सा का इतिहास</a:t>
            </a:r>
            <a:r>
              <a:rPr lang="en-US" sz="2400" dirty="0">
                <a:effectLst/>
                <a:latin typeface="Times New Roman" panose="02020603050405020304" pitchFamily="18" charset="0"/>
                <a:ea typeface="Times New Roman" panose="02020603050405020304" pitchFamily="18" charset="0"/>
                <a:cs typeface="TimesNewRoman,Italic"/>
              </a:rPr>
              <a:t>: - </a:t>
            </a:r>
          </a:p>
          <a:p>
            <a:pPr marL="342900" marR="0" lvl="0" indent="-342900" algn="just">
              <a:lnSpc>
                <a:spcPct val="150000"/>
              </a:lnSpc>
              <a:spcAft>
                <a:spcPts val="800"/>
              </a:spcAft>
              <a:buFont typeface="Symbol" panose="05050102010706020507" pitchFamily="18" charset="2"/>
              <a:buChar char=""/>
              <a:tabLst>
                <a:tab pos="457200" algn="l"/>
              </a:tabLst>
            </a:pPr>
            <a:r>
              <a:rPr lang="hi-IN" sz="2400" dirty="0">
                <a:latin typeface="Times New Roman" panose="02020603050405020304" pitchFamily="18" charset="0"/>
                <a:ea typeface="Times New Roman" panose="02020603050405020304" pitchFamily="18" charset="0"/>
                <a:cs typeface="TimesNewRoman"/>
              </a:rPr>
              <a:t>संक्रमण और/या ऊतक की चोट जांच की जा रही रोग प्रक्रिया से स्वतंत्र रूप से जैव रासायनिक मूल्यों को प्रभावित कर सकती है।</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marL="228600" marR="0" algn="just">
              <a:lnSpc>
                <a:spcPct val="150000"/>
              </a:lnSpc>
              <a:spcAft>
                <a:spcPts val="800"/>
              </a:spcAft>
              <a:buNone/>
            </a:pPr>
            <a:r>
              <a:rPr lang="en-US" sz="2400" dirty="0">
                <a:effectLst/>
                <a:latin typeface="Times New Roman" panose="02020603050405020304" pitchFamily="18" charset="0"/>
                <a:ea typeface="Times New Roman" panose="02020603050405020304" pitchFamily="18" charset="0"/>
                <a:cs typeface="TimesNewRoman"/>
              </a:rPr>
              <a:t> </a:t>
            </a:r>
            <a:r>
              <a:rPr lang="hi-IN" sz="2800" b="1" dirty="0">
                <a:latin typeface="Times New Roman" panose="02020603050405020304" pitchFamily="18" charset="0"/>
                <a:ea typeface="Times New Roman" panose="02020603050405020304" pitchFamily="18" charset="0"/>
                <a:cs typeface="TimesNewRoman,Italic"/>
              </a:rPr>
              <a:t>गर्भावस्था</a:t>
            </a:r>
            <a:r>
              <a:rPr lang="en-US" sz="2400" dirty="0">
                <a:effectLst/>
                <a:latin typeface="Times New Roman" panose="02020603050405020304" pitchFamily="18" charset="0"/>
                <a:ea typeface="Times New Roman" panose="02020603050405020304" pitchFamily="18" charset="0"/>
                <a:cs typeface="TimesNewRoman,Italic"/>
              </a:rPr>
              <a:t>: - </a:t>
            </a:r>
            <a:r>
              <a:rPr lang="hi-IN" sz="2400" dirty="0">
                <a:latin typeface="Times New Roman" panose="02020603050405020304" pitchFamily="18" charset="0"/>
                <a:ea typeface="Times New Roman" panose="02020603050405020304" pitchFamily="18" charset="0"/>
                <a:cs typeface="TimesNewRoman"/>
              </a:rPr>
              <a:t>कुछ संदर्भ श्रेणियों को बदल देता है</a:t>
            </a:r>
            <a:r>
              <a:rPr lang="en-US" sz="2400" dirty="0">
                <a:effectLst/>
                <a:latin typeface="Times New Roman" panose="02020603050405020304" pitchFamily="18" charset="0"/>
                <a:ea typeface="Times New Roman" panose="02020603050405020304" pitchFamily="18" charset="0"/>
                <a:cs typeface="TimesNewRoman"/>
              </a:rPr>
              <a: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marL="228600" marR="0" algn="just">
              <a:lnSpc>
                <a:spcPct val="150000"/>
              </a:lnSpc>
              <a:spcAft>
                <a:spcPts val="800"/>
              </a:spcAft>
              <a:buNone/>
            </a:pPr>
            <a:r>
              <a:rPr lang="en-US" sz="2400" dirty="0">
                <a:effectLst/>
                <a:latin typeface="Times New Roman" panose="02020603050405020304" pitchFamily="18" charset="0"/>
                <a:ea typeface="Times New Roman" panose="02020603050405020304" pitchFamily="18" charset="0"/>
                <a:cs typeface="TimesNewRoman"/>
              </a:rPr>
              <a:t> </a:t>
            </a:r>
            <a:r>
              <a:rPr lang="hi-IN" sz="2800" b="1" dirty="0">
                <a:latin typeface="Times New Roman" panose="02020603050405020304" pitchFamily="18" charset="0"/>
                <a:ea typeface="Times New Roman" panose="02020603050405020304" pitchFamily="18" charset="0"/>
                <a:cs typeface="TimesNewRoman,Italic"/>
              </a:rPr>
              <a:t>मासिक धर्म चक्र</a:t>
            </a:r>
            <a:r>
              <a:rPr lang="en-US" sz="2400" b="1" dirty="0">
                <a:effectLst/>
                <a:latin typeface="Times New Roman" panose="02020603050405020304" pitchFamily="18" charset="0"/>
                <a:ea typeface="Times New Roman" panose="02020603050405020304" pitchFamily="18" charset="0"/>
                <a:cs typeface="TimesNewRoman,Italic"/>
              </a:rPr>
              <a:t>: -</a:t>
            </a:r>
            <a:r>
              <a:rPr lang="en-US" sz="2400" dirty="0">
                <a:effectLst/>
                <a:latin typeface="Times New Roman" panose="02020603050405020304" pitchFamily="18" charset="0"/>
                <a:ea typeface="Times New Roman" panose="02020603050405020304" pitchFamily="18" charset="0"/>
                <a:cs typeface="TimesNewRoman,Italic"/>
              </a:rPr>
              <a:t> </a:t>
            </a:r>
            <a:r>
              <a:rPr lang="hi-IN" sz="2400" dirty="0">
                <a:latin typeface="Times New Roman" panose="02020603050405020304" pitchFamily="18" charset="0"/>
                <a:ea typeface="Times New Roman" panose="02020603050405020304" pitchFamily="18" charset="0"/>
                <a:cs typeface="TimesNewRoman"/>
              </a:rPr>
              <a:t>हार्मोन माप मासिक धर्म चक्र के माध्यम से अलग-अलग होंगे।</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50000"/>
              </a:lnSpc>
              <a:spcAft>
                <a:spcPts val="800"/>
              </a:spcAft>
              <a:buFont typeface="Symbol" panose="05050102010706020507" pitchFamily="18" charset="2"/>
              <a:buChar char=""/>
              <a:tabLst>
                <a:tab pos="457200" algn="l"/>
              </a:tabLst>
            </a:pPr>
            <a:r>
              <a:rPr lang="hi-IN" sz="2800" b="1" dirty="0">
                <a:latin typeface="Times New Roman" panose="02020603050405020304" pitchFamily="18" charset="0"/>
                <a:ea typeface="Times New Roman" panose="02020603050405020304" pitchFamily="18" charset="0"/>
                <a:cs typeface="TimesNewRoman,Italic"/>
              </a:rPr>
              <a:t>दवा का इतिहास</a:t>
            </a:r>
            <a:r>
              <a:rPr lang="en-US" sz="2400" dirty="0">
                <a:effectLst/>
                <a:latin typeface="Times New Roman" panose="02020603050405020304" pitchFamily="18" charset="0"/>
                <a:ea typeface="Times New Roman" panose="02020603050405020304" pitchFamily="18" charset="0"/>
                <a:cs typeface="TimesNewRoman,Italic"/>
              </a:rPr>
              <a:t>: - </a:t>
            </a:r>
            <a:r>
              <a:rPr lang="hi-IN" sz="2400" dirty="0">
                <a:latin typeface="Times New Roman" panose="02020603050405020304" pitchFamily="18" charset="0"/>
                <a:ea typeface="Times New Roman" panose="02020603050405020304" pitchFamily="18" charset="0"/>
                <a:cs typeface="TimesNewRoman"/>
              </a:rPr>
              <a:t>दवाओं का कुछ विश्लेषणों की प्लाज्मा एकाग्रता पर विशिष्ट प्रभाव हो सकता है।</a:t>
            </a:r>
            <a:endParaRPr lang="en-US" sz="20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66527356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35F2DCBC-E79C-BBF1-E366-AB996F0A7634}"/>
              </a:ext>
            </a:extLst>
          </p:cNvPr>
          <p:cNvSpPr txBox="1"/>
          <p:nvPr/>
        </p:nvSpPr>
        <p:spPr>
          <a:xfrm>
            <a:off x="3629025" y="113376"/>
            <a:ext cx="1543050" cy="740716"/>
          </a:xfrm>
          <a:prstGeom prst="rect">
            <a:avLst/>
          </a:prstGeom>
          <a:noFill/>
        </p:spPr>
        <p:txBody>
          <a:bodyPr wrap="square">
            <a:spAutoFit/>
          </a:bodyPr>
          <a:lstStyle/>
          <a:p>
            <a:pPr algn="just">
              <a:lnSpc>
                <a:spcPct val="150000"/>
              </a:lnSpc>
              <a:spcAft>
                <a:spcPts val="800"/>
              </a:spcAft>
            </a:pPr>
            <a:r>
              <a:rPr lang="hi-IN" sz="3200" b="1" u="sng" dirty="0">
                <a:solidFill>
                  <a:srgbClr val="FF0000"/>
                </a:solidFill>
                <a:latin typeface="Times New Roman" panose="02020603050405020304" pitchFamily="18" charset="0"/>
                <a:ea typeface="Times New Roman" panose="02020603050405020304" pitchFamily="18" charset="0"/>
                <a:cs typeface="TimesNewRoman,Bold"/>
              </a:rPr>
              <a:t>प्रक्रिया</a:t>
            </a:r>
            <a:r>
              <a:rPr lang="en-US" sz="2800" b="1" u="sng" dirty="0">
                <a:solidFill>
                  <a:srgbClr val="FF0000"/>
                </a:solidFill>
                <a:effectLst/>
                <a:latin typeface="Times New Roman" panose="02020603050405020304" pitchFamily="18" charset="0"/>
                <a:ea typeface="Times New Roman" panose="02020603050405020304" pitchFamily="18" charset="0"/>
                <a:cs typeface="TimesNewRoman,Bold"/>
              </a:rPr>
              <a:t>: </a:t>
            </a:r>
            <a:endParaRPr lang="en-US" sz="2400" u="sng" dirty="0">
              <a:solidFill>
                <a:srgbClr val="FF0000"/>
              </a:solidFill>
              <a:effectLst/>
              <a:latin typeface="Calibri" panose="020F0502020204030204" pitchFamily="34" charset="0"/>
              <a:ea typeface="Calibri" panose="020F0502020204030204" pitchFamily="34" charset="0"/>
              <a:cs typeface="Mangal" panose="02040503050203030202" pitchFamily="18" charset="0"/>
            </a:endParaRPr>
          </a:p>
        </p:txBody>
      </p:sp>
      <p:graphicFrame>
        <p:nvGraphicFramePr>
          <p:cNvPr id="4" name="Table 3">
            <a:extLst>
              <a:ext uri="{FF2B5EF4-FFF2-40B4-BE49-F238E27FC236}">
                <a16:creationId xmlns="" xmlns:a16="http://schemas.microsoft.com/office/drawing/2014/main" id="{D0C50613-7EEA-73A3-4F79-6ABF610C3D39}"/>
              </a:ext>
            </a:extLst>
          </p:cNvPr>
          <p:cNvGraphicFramePr>
            <a:graphicFrameLocks noGrp="1"/>
          </p:cNvGraphicFramePr>
          <p:nvPr>
            <p:extLst>
              <p:ext uri="{D42A27DB-BD31-4B8C-83A1-F6EECF244321}">
                <p14:modId xmlns:p14="http://schemas.microsoft.com/office/powerpoint/2010/main" val="3915211489"/>
              </p:ext>
            </p:extLst>
          </p:nvPr>
        </p:nvGraphicFramePr>
        <p:xfrm>
          <a:off x="1304925" y="967467"/>
          <a:ext cx="5742622" cy="1844675"/>
        </p:xfrm>
        <a:graphic>
          <a:graphicData uri="http://schemas.openxmlformats.org/drawingml/2006/table">
            <a:tbl>
              <a:tblPr firstRow="1" firstCol="1" lastRow="1" lastCol="1" bandRow="1" bandCol="1">
                <a:tableStyleId>{5C22544A-7EE6-4342-B048-85BDC9FD1C3A}</a:tableStyleId>
              </a:tblPr>
              <a:tblGrid>
                <a:gridCol w="2386489">
                  <a:extLst>
                    <a:ext uri="{9D8B030D-6E8A-4147-A177-3AD203B41FA5}">
                      <a16:colId xmlns="" xmlns:a16="http://schemas.microsoft.com/office/drawing/2014/main" val="3391500140"/>
                    </a:ext>
                  </a:extLst>
                </a:gridCol>
                <a:gridCol w="1118711">
                  <a:extLst>
                    <a:ext uri="{9D8B030D-6E8A-4147-A177-3AD203B41FA5}">
                      <a16:colId xmlns="" xmlns:a16="http://schemas.microsoft.com/office/drawing/2014/main" val="1043684735"/>
                    </a:ext>
                  </a:extLst>
                </a:gridCol>
                <a:gridCol w="1118711">
                  <a:extLst>
                    <a:ext uri="{9D8B030D-6E8A-4147-A177-3AD203B41FA5}">
                      <a16:colId xmlns="" xmlns:a16="http://schemas.microsoft.com/office/drawing/2014/main" val="3369919360"/>
                    </a:ext>
                  </a:extLst>
                </a:gridCol>
                <a:gridCol w="1118711">
                  <a:extLst>
                    <a:ext uri="{9D8B030D-6E8A-4147-A177-3AD203B41FA5}">
                      <a16:colId xmlns="" xmlns:a16="http://schemas.microsoft.com/office/drawing/2014/main" val="701200056"/>
                    </a:ext>
                  </a:extLst>
                </a:gridCol>
              </a:tblGrid>
              <a:tr h="324634">
                <a:tc>
                  <a:txBody>
                    <a:bodyPr/>
                    <a:lstStyle/>
                    <a:p>
                      <a:pPr marL="0" marR="0" algn="just">
                        <a:lnSpc>
                          <a:spcPct val="150000"/>
                        </a:lnSpc>
                        <a:spcAft>
                          <a:spcPts val="800"/>
                        </a:spcAft>
                        <a:buNone/>
                      </a:pPr>
                      <a:r>
                        <a:rPr lang="en-US" sz="1800">
                          <a:effectLst/>
                        </a:rPr>
                        <a:t> </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Blank</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Standard</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Test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2761939268"/>
                  </a:ext>
                </a:extLst>
              </a:tr>
              <a:tr h="0">
                <a:tc>
                  <a:txBody>
                    <a:bodyPr/>
                    <a:lstStyle/>
                    <a:p>
                      <a:pPr marL="0" marR="0" algn="just">
                        <a:lnSpc>
                          <a:spcPct val="150000"/>
                        </a:lnSpc>
                        <a:spcAft>
                          <a:spcPts val="800"/>
                        </a:spcAft>
                        <a:buNone/>
                      </a:pPr>
                      <a:r>
                        <a:rPr lang="en-US" sz="1800">
                          <a:effectLst/>
                        </a:rPr>
                        <a:t>Working Reagent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1000µL</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1000 µL</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1000 µL</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3132741542"/>
                  </a:ext>
                </a:extLst>
              </a:tr>
              <a:tr h="0">
                <a:tc>
                  <a:txBody>
                    <a:bodyPr/>
                    <a:lstStyle/>
                    <a:p>
                      <a:pPr marL="0" marR="0" algn="just">
                        <a:lnSpc>
                          <a:spcPct val="150000"/>
                        </a:lnSpc>
                        <a:spcAft>
                          <a:spcPts val="800"/>
                        </a:spcAft>
                        <a:buNone/>
                      </a:pPr>
                      <a:r>
                        <a:rPr lang="en-US" sz="1800">
                          <a:effectLst/>
                        </a:rPr>
                        <a:t>Distilled Water</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dirty="0">
                          <a:effectLst/>
                        </a:rPr>
                        <a:t>10 µL</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434276728"/>
                  </a:ext>
                </a:extLst>
              </a:tr>
              <a:tr h="0">
                <a:tc>
                  <a:txBody>
                    <a:bodyPr/>
                    <a:lstStyle/>
                    <a:p>
                      <a:pPr marL="0" marR="0" algn="just">
                        <a:lnSpc>
                          <a:spcPct val="150000"/>
                        </a:lnSpc>
                        <a:spcAft>
                          <a:spcPts val="800"/>
                        </a:spcAft>
                        <a:buNone/>
                      </a:pPr>
                      <a:r>
                        <a:rPr lang="en-US" sz="1800">
                          <a:effectLst/>
                        </a:rPr>
                        <a:t>Standard</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10 µL</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400105132"/>
                  </a:ext>
                </a:extLst>
              </a:tr>
              <a:tr h="0">
                <a:tc>
                  <a:txBody>
                    <a:bodyPr/>
                    <a:lstStyle/>
                    <a:p>
                      <a:pPr marL="0" marR="0" algn="just">
                        <a:lnSpc>
                          <a:spcPct val="150000"/>
                        </a:lnSpc>
                        <a:spcAft>
                          <a:spcPts val="800"/>
                        </a:spcAft>
                        <a:buNone/>
                      </a:pPr>
                      <a:r>
                        <a:rPr lang="en-US" sz="1800">
                          <a:effectLst/>
                        </a:rPr>
                        <a:t>Serum </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dirty="0">
                          <a:effectLst/>
                        </a:rPr>
                        <a:t>10 µL</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2382214888"/>
                  </a:ext>
                </a:extLst>
              </a:tr>
            </a:tbl>
          </a:graphicData>
        </a:graphic>
      </p:graphicFrame>
      <p:sp>
        <p:nvSpPr>
          <p:cNvPr id="6" name="TextBox 5">
            <a:extLst>
              <a:ext uri="{FF2B5EF4-FFF2-40B4-BE49-F238E27FC236}">
                <a16:creationId xmlns="" xmlns:a16="http://schemas.microsoft.com/office/drawing/2014/main" id="{298849CE-EB24-C849-9E04-F68AA73C9FDE}"/>
              </a:ext>
            </a:extLst>
          </p:cNvPr>
          <p:cNvSpPr txBox="1"/>
          <p:nvPr/>
        </p:nvSpPr>
        <p:spPr>
          <a:xfrm>
            <a:off x="28575" y="2850288"/>
            <a:ext cx="9144000" cy="3894336"/>
          </a:xfrm>
          <a:prstGeom prst="rect">
            <a:avLst/>
          </a:prstGeom>
          <a:noFill/>
        </p:spPr>
        <p:txBody>
          <a:bodyPr wrap="square">
            <a:spAutoFit/>
          </a:bodyPr>
          <a:lstStyle/>
          <a:p>
            <a:pPr algn="just">
              <a:lnSpc>
                <a:spcPct val="150000"/>
              </a:lnSpc>
              <a:spcAft>
                <a:spcPts val="800"/>
              </a:spcAft>
            </a:pPr>
            <a:r>
              <a:rPr lang="hi-IN" sz="2800" dirty="0">
                <a:latin typeface="Times New Roman" panose="02020603050405020304" pitchFamily="18" charset="0"/>
                <a:ea typeface="Times New Roman" panose="02020603050405020304" pitchFamily="18" charset="0"/>
                <a:cs typeface="TimesNewRoman"/>
              </a:rPr>
              <a:t>अच्छी तरह मिलाएं और अभिकर्मक रिक्त के खिलाफ 578</a:t>
            </a:r>
            <a:r>
              <a:rPr lang="en-US" sz="2800" dirty="0">
                <a:latin typeface="Times New Roman" panose="02020603050405020304" pitchFamily="18" charset="0"/>
                <a:ea typeface="Times New Roman" panose="02020603050405020304" pitchFamily="18" charset="0"/>
                <a:cs typeface="TimesNewRoman"/>
              </a:rPr>
              <a:t>nm </a:t>
            </a:r>
            <a:r>
              <a:rPr lang="hi-IN" sz="2800" dirty="0">
                <a:latin typeface="Times New Roman" panose="02020603050405020304" pitchFamily="18" charset="0"/>
                <a:ea typeface="Times New Roman" panose="02020603050405020304" pitchFamily="18" charset="0"/>
                <a:cs typeface="TimesNewRoman"/>
              </a:rPr>
              <a:t>पर पढ़ें।</a:t>
            </a:r>
            <a:r>
              <a:rPr lang="en-IN" sz="2800" dirty="0">
                <a:latin typeface="Times New Roman" panose="02020603050405020304" pitchFamily="18" charset="0"/>
                <a:ea typeface="Times New Roman" panose="02020603050405020304" pitchFamily="18" charset="0"/>
                <a:cs typeface="TimesNewRoman"/>
              </a:rPr>
              <a:t> </a:t>
            </a:r>
          </a:p>
          <a:p>
            <a:pPr algn="just">
              <a:lnSpc>
                <a:spcPct val="150000"/>
              </a:lnSpc>
              <a:spcAft>
                <a:spcPts val="800"/>
              </a:spcAft>
            </a:pPr>
            <a:r>
              <a:rPr lang="hi-IN" sz="3200" b="1" dirty="0">
                <a:latin typeface="Times New Roman" panose="02020603050405020304" pitchFamily="18" charset="0"/>
                <a:ea typeface="Times New Roman" panose="02020603050405020304" pitchFamily="18" charset="0"/>
                <a:cs typeface="TimesNewRoman,Bold"/>
              </a:rPr>
              <a:t>गणना</a:t>
            </a:r>
            <a:r>
              <a:rPr lang="en-US" sz="3200" b="1" dirty="0">
                <a:effectLst/>
                <a:latin typeface="Times New Roman" panose="02020603050405020304" pitchFamily="18" charset="0"/>
                <a:ea typeface="Times New Roman" panose="02020603050405020304" pitchFamily="18" charset="0"/>
                <a:cs typeface="TimesNewRoman,Bold"/>
              </a:rPr>
              <a:t>: -</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buNone/>
            </a:pPr>
            <a:r>
              <a:rPr lang="en-US" sz="2800" dirty="0">
                <a:effectLst/>
                <a:latin typeface="Times New Roman" panose="02020603050405020304" pitchFamily="18" charset="0"/>
                <a:ea typeface="Times New Roman" panose="02020603050405020304" pitchFamily="18" charset="0"/>
                <a:cs typeface="TimesNewRoman"/>
              </a:rPr>
              <a:t>                                     Abs. of Test               </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r>
              <a:rPr lang="en-US" sz="2800" dirty="0">
                <a:effectLst/>
                <a:latin typeface="Times New Roman" panose="02020603050405020304" pitchFamily="18" charset="0"/>
                <a:ea typeface="Times New Roman" panose="02020603050405020304" pitchFamily="18" charset="0"/>
                <a:cs typeface="TimesNewRoman"/>
              </a:rPr>
              <a:t> </a:t>
            </a:r>
            <a:r>
              <a:rPr lang="hi-IN" sz="2800" dirty="0">
                <a:latin typeface="Times New Roman" panose="02020603050405020304" pitchFamily="18" charset="0"/>
                <a:ea typeface="Times New Roman" panose="02020603050405020304" pitchFamily="18" charset="0"/>
                <a:cs typeface="TimesNewRoman"/>
              </a:rPr>
              <a:t>कैल्शियम</a:t>
            </a:r>
            <a:r>
              <a:rPr lang="en-US" sz="2800" dirty="0">
                <a:effectLst/>
                <a:latin typeface="Times New Roman" panose="02020603050405020304" pitchFamily="18" charset="0"/>
                <a:ea typeface="Times New Roman" panose="02020603050405020304" pitchFamily="18" charset="0"/>
                <a:cs typeface="TimesNewRoman"/>
              </a:rPr>
              <a:t> (mg/dl)   =  ----------------- X  Conc. of  Std.(mg/dl)</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buNone/>
            </a:pPr>
            <a:r>
              <a:rPr lang="en-US" sz="2800" dirty="0">
                <a:effectLst/>
                <a:latin typeface="Times New Roman" panose="02020603050405020304" pitchFamily="18" charset="0"/>
                <a:ea typeface="Times New Roman" panose="02020603050405020304" pitchFamily="18" charset="0"/>
                <a:cs typeface="TimesNewRoman"/>
              </a:rPr>
              <a:t>                                     Abs. of Std.                                                       </a:t>
            </a:r>
            <a:endParaRPr lang="en-US"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6755997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564AF82D-BFBD-79E4-7679-35C537447867}"/>
              </a:ext>
            </a:extLst>
          </p:cNvPr>
          <p:cNvSpPr txBox="1"/>
          <p:nvPr/>
        </p:nvSpPr>
        <p:spPr>
          <a:xfrm>
            <a:off x="66675" y="0"/>
            <a:ext cx="8629650" cy="6876370"/>
          </a:xfrm>
          <a:prstGeom prst="rect">
            <a:avLst/>
          </a:prstGeom>
          <a:noFill/>
        </p:spPr>
        <p:txBody>
          <a:bodyPr wrap="square">
            <a:spAutoFit/>
          </a:bodyPr>
          <a:lstStyle/>
          <a:p>
            <a:pPr algn="just">
              <a:lnSpc>
                <a:spcPct val="150000"/>
              </a:lnSpc>
              <a:spcAft>
                <a:spcPts val="800"/>
              </a:spcAft>
            </a:pPr>
            <a:r>
              <a:rPr lang="hi-IN" sz="3200" b="1" u="sng" dirty="0">
                <a:solidFill>
                  <a:srgbClr val="FF0000"/>
                </a:solidFill>
                <a:latin typeface="Times New Roman" panose="02020603050405020304" pitchFamily="18" charset="0"/>
                <a:ea typeface="Times New Roman" panose="02020603050405020304" pitchFamily="18" charset="0"/>
                <a:cs typeface="TimesNewRoman,Bold"/>
              </a:rPr>
              <a:t>सीरम फास्फोरस का अनुमान (अकार्बनिक</a:t>
            </a:r>
            <a:r>
              <a:rPr lang="en-US" sz="3200" b="1" u="sng" dirty="0">
                <a:solidFill>
                  <a:srgbClr val="FF0000"/>
                </a:solidFill>
                <a:effectLst/>
                <a:latin typeface="Times New Roman" panose="02020603050405020304" pitchFamily="18" charset="0"/>
                <a:ea typeface="Times New Roman" panose="02020603050405020304" pitchFamily="18" charset="0"/>
                <a:cs typeface="TimesNewRoman,Bold"/>
              </a:rPr>
              <a:t>)</a:t>
            </a:r>
            <a:endParaRPr lang="en-US" sz="2400" u="sng" dirty="0">
              <a:solidFill>
                <a:srgbClr val="FF0000"/>
              </a:solidFill>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3200" b="1" dirty="0">
                <a:latin typeface="Times New Roman" panose="02020603050405020304" pitchFamily="18" charset="0"/>
                <a:ea typeface="Times New Roman" panose="02020603050405020304" pitchFamily="18" charset="0"/>
                <a:cs typeface="TimesNewRoman,Bold"/>
              </a:rPr>
              <a:t>नैदानिक महत्व</a:t>
            </a:r>
            <a:r>
              <a:rPr lang="en-US" sz="3200" b="1" dirty="0">
                <a:effectLst/>
                <a:latin typeface="Times New Roman" panose="02020603050405020304" pitchFamily="18" charset="0"/>
                <a:ea typeface="Times New Roman" panose="02020603050405020304" pitchFamily="18" charset="0"/>
                <a:cs typeface="TimesNewRoman,Bold"/>
              </a:rPr>
              <a:t>:-</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800" dirty="0">
                <a:latin typeface="Times New Roman" panose="02020603050405020304" pitchFamily="18" charset="0"/>
                <a:ea typeface="Times New Roman" panose="02020603050405020304" pitchFamily="18" charset="0"/>
                <a:cs typeface="TimesNewRoman"/>
              </a:rPr>
              <a:t>सीरम अकार्बनिक फास्फोरस की सामान्य सीमा वयस्कों में 2.5 - 4.5 मिलीग्राम/100 मिली और बच्चों में 4 - 6 मिलीग्राम/100 मिली है। सीरम अकार्बनिक फास्फोरस हाइपरविटामिनोसिस डी, हाइपोपैराथायरायडिज्म, गुर्दे की विफलता और फ्रैक्चर के उपचार के दौरान बढ़ जाता है। सीरम अकार्बनिक फास्फोरस रिकेट्स, ऑस्टियोमलेशिया, स्टीएटोरिया, हाइपरपैराथायरायडिज्म, फैंकोनी सिंड्रोम, रीनल ट्यूबलर एसिडोसिस और इंसुलिन के इंजेक्शन के बाद गिरता है।</a:t>
            </a:r>
            <a:endParaRPr lang="en-US"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09704605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23DD5A8C-1650-4893-9B7A-9F2297EF475C}"/>
              </a:ext>
            </a:extLst>
          </p:cNvPr>
          <p:cNvSpPr txBox="1"/>
          <p:nvPr/>
        </p:nvSpPr>
        <p:spPr>
          <a:xfrm>
            <a:off x="0" y="1"/>
            <a:ext cx="5053263" cy="660630"/>
          </a:xfrm>
          <a:prstGeom prst="rect">
            <a:avLst/>
          </a:prstGeom>
          <a:noFill/>
        </p:spPr>
        <p:txBody>
          <a:bodyPr wrap="square">
            <a:spAutoFit/>
          </a:bodyPr>
          <a:lstStyle/>
          <a:p>
            <a:pPr algn="just">
              <a:lnSpc>
                <a:spcPct val="150000"/>
              </a:lnSpc>
              <a:spcAft>
                <a:spcPts val="800"/>
              </a:spcAft>
            </a:pPr>
            <a:r>
              <a:rPr lang="hi-IN" sz="2800" b="1" u="sng" dirty="0">
                <a:solidFill>
                  <a:srgbClr val="FF0000"/>
                </a:solidFill>
                <a:latin typeface="Times New Roman" panose="02020603050405020304" pitchFamily="18" charset="0"/>
                <a:ea typeface="Times New Roman" panose="02020603050405020304" pitchFamily="18" charset="0"/>
                <a:cs typeface="TimesNewRoman,Bold"/>
              </a:rPr>
              <a:t>प्रक्रिया:</a:t>
            </a:r>
            <a:r>
              <a:rPr lang="en-US" sz="2400" b="1" u="sng" dirty="0">
                <a:solidFill>
                  <a:srgbClr val="FF0000"/>
                </a:solidFill>
                <a:effectLst/>
                <a:latin typeface="Times New Roman" panose="02020603050405020304" pitchFamily="18" charset="0"/>
                <a:ea typeface="Times New Roman" panose="02020603050405020304" pitchFamily="18" charset="0"/>
                <a:cs typeface="TimesNewRoman,Bold"/>
              </a:rPr>
              <a:t> </a:t>
            </a:r>
            <a:endParaRPr lang="en-US" sz="2000" u="sng" dirty="0">
              <a:solidFill>
                <a:srgbClr val="FF0000"/>
              </a:solidFill>
              <a:effectLst/>
              <a:latin typeface="Calibri" panose="020F0502020204030204" pitchFamily="34" charset="0"/>
              <a:ea typeface="Calibri" panose="020F0502020204030204" pitchFamily="34" charset="0"/>
              <a:cs typeface="Mangal" panose="02040503050203030202" pitchFamily="18" charset="0"/>
            </a:endParaRPr>
          </a:p>
        </p:txBody>
      </p:sp>
      <p:graphicFrame>
        <p:nvGraphicFramePr>
          <p:cNvPr id="4" name="Table 3">
            <a:extLst>
              <a:ext uri="{FF2B5EF4-FFF2-40B4-BE49-F238E27FC236}">
                <a16:creationId xmlns="" xmlns:a16="http://schemas.microsoft.com/office/drawing/2014/main" id="{2268B9CC-A03D-AA48-2C06-54DC6BDEB658}"/>
              </a:ext>
            </a:extLst>
          </p:cNvPr>
          <p:cNvGraphicFramePr>
            <a:graphicFrameLocks noGrp="1"/>
          </p:cNvGraphicFramePr>
          <p:nvPr>
            <p:extLst>
              <p:ext uri="{D42A27DB-BD31-4B8C-83A1-F6EECF244321}">
                <p14:modId xmlns:p14="http://schemas.microsoft.com/office/powerpoint/2010/main" val="593879564"/>
              </p:ext>
            </p:extLst>
          </p:nvPr>
        </p:nvGraphicFramePr>
        <p:xfrm>
          <a:off x="2334578" y="176265"/>
          <a:ext cx="4474844" cy="2667635"/>
        </p:xfrm>
        <a:graphic>
          <a:graphicData uri="http://schemas.openxmlformats.org/drawingml/2006/table">
            <a:tbl>
              <a:tblPr firstRow="1" firstCol="1" lastRow="1" lastCol="1" bandRow="1" bandCol="1">
                <a:tableStyleId>{5C22544A-7EE6-4342-B048-85BDC9FD1C3A}</a:tableStyleId>
              </a:tblPr>
              <a:tblGrid>
                <a:gridCol w="1118711">
                  <a:extLst>
                    <a:ext uri="{9D8B030D-6E8A-4147-A177-3AD203B41FA5}">
                      <a16:colId xmlns="" xmlns:a16="http://schemas.microsoft.com/office/drawing/2014/main" val="3151238520"/>
                    </a:ext>
                  </a:extLst>
                </a:gridCol>
                <a:gridCol w="1118711">
                  <a:extLst>
                    <a:ext uri="{9D8B030D-6E8A-4147-A177-3AD203B41FA5}">
                      <a16:colId xmlns="" xmlns:a16="http://schemas.microsoft.com/office/drawing/2014/main" val="2978874063"/>
                    </a:ext>
                  </a:extLst>
                </a:gridCol>
                <a:gridCol w="1118711">
                  <a:extLst>
                    <a:ext uri="{9D8B030D-6E8A-4147-A177-3AD203B41FA5}">
                      <a16:colId xmlns="" xmlns:a16="http://schemas.microsoft.com/office/drawing/2014/main" val="1588954517"/>
                    </a:ext>
                  </a:extLst>
                </a:gridCol>
                <a:gridCol w="1118711">
                  <a:extLst>
                    <a:ext uri="{9D8B030D-6E8A-4147-A177-3AD203B41FA5}">
                      <a16:colId xmlns="" xmlns:a16="http://schemas.microsoft.com/office/drawing/2014/main" val="1965399004"/>
                    </a:ext>
                  </a:extLst>
                </a:gridCol>
              </a:tblGrid>
              <a:tr h="0">
                <a:tc>
                  <a:txBody>
                    <a:bodyPr/>
                    <a:lstStyle/>
                    <a:p>
                      <a:pPr marL="0" marR="0" algn="just">
                        <a:lnSpc>
                          <a:spcPct val="150000"/>
                        </a:lnSpc>
                        <a:spcAft>
                          <a:spcPts val="800"/>
                        </a:spcAft>
                        <a:buNone/>
                      </a:pPr>
                      <a:r>
                        <a:rPr lang="en-US" sz="1800">
                          <a:effectLst/>
                        </a:rPr>
                        <a:t> </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Blank</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Standard</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Test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956200519"/>
                  </a:ext>
                </a:extLst>
              </a:tr>
              <a:tr h="0">
                <a:tc>
                  <a:txBody>
                    <a:bodyPr/>
                    <a:lstStyle/>
                    <a:p>
                      <a:pPr marL="0" marR="0" algn="just">
                        <a:lnSpc>
                          <a:spcPct val="150000"/>
                        </a:lnSpc>
                        <a:spcAft>
                          <a:spcPts val="800"/>
                        </a:spcAft>
                        <a:buNone/>
                      </a:pPr>
                      <a:r>
                        <a:rPr lang="en-US" sz="1800">
                          <a:effectLst/>
                        </a:rPr>
                        <a:t>Working Reagent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1000µL</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1000 µL</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1000 µL</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236144243"/>
                  </a:ext>
                </a:extLst>
              </a:tr>
              <a:tr h="0">
                <a:tc>
                  <a:txBody>
                    <a:bodyPr/>
                    <a:lstStyle/>
                    <a:p>
                      <a:pPr marL="0" marR="0" algn="just">
                        <a:lnSpc>
                          <a:spcPct val="150000"/>
                        </a:lnSpc>
                        <a:spcAft>
                          <a:spcPts val="800"/>
                        </a:spcAft>
                        <a:buNone/>
                      </a:pPr>
                      <a:r>
                        <a:rPr lang="en-US" sz="1800">
                          <a:effectLst/>
                        </a:rPr>
                        <a:t>Distilled Water</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20 µL</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482634541"/>
                  </a:ext>
                </a:extLst>
              </a:tr>
              <a:tr h="0">
                <a:tc>
                  <a:txBody>
                    <a:bodyPr/>
                    <a:lstStyle/>
                    <a:p>
                      <a:pPr marL="0" marR="0" algn="just">
                        <a:lnSpc>
                          <a:spcPct val="150000"/>
                        </a:lnSpc>
                        <a:spcAft>
                          <a:spcPts val="800"/>
                        </a:spcAft>
                        <a:buNone/>
                      </a:pPr>
                      <a:r>
                        <a:rPr lang="en-US" sz="1800">
                          <a:effectLst/>
                        </a:rPr>
                        <a:t>Standard</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20 µL</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3570203882"/>
                  </a:ext>
                </a:extLst>
              </a:tr>
              <a:tr h="0">
                <a:tc>
                  <a:txBody>
                    <a:bodyPr/>
                    <a:lstStyle/>
                    <a:p>
                      <a:pPr marL="0" marR="0" algn="just">
                        <a:lnSpc>
                          <a:spcPct val="150000"/>
                        </a:lnSpc>
                        <a:spcAft>
                          <a:spcPts val="800"/>
                        </a:spcAft>
                        <a:buNone/>
                      </a:pPr>
                      <a:r>
                        <a:rPr lang="en-US" sz="1800">
                          <a:effectLst/>
                        </a:rPr>
                        <a:t>test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dirty="0">
                          <a:effectLst/>
                        </a:rPr>
                        <a:t>20 µL</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214199338"/>
                  </a:ext>
                </a:extLst>
              </a:tr>
            </a:tbl>
          </a:graphicData>
        </a:graphic>
      </p:graphicFrame>
      <p:sp>
        <p:nvSpPr>
          <p:cNvPr id="6" name="TextBox 5">
            <a:extLst>
              <a:ext uri="{FF2B5EF4-FFF2-40B4-BE49-F238E27FC236}">
                <a16:creationId xmlns="" xmlns:a16="http://schemas.microsoft.com/office/drawing/2014/main" id="{BB7BB6B2-F94D-92C7-6678-BE58EC2267C5}"/>
              </a:ext>
            </a:extLst>
          </p:cNvPr>
          <p:cNvSpPr txBox="1"/>
          <p:nvPr/>
        </p:nvSpPr>
        <p:spPr>
          <a:xfrm>
            <a:off x="1" y="1339489"/>
            <a:ext cx="9047747" cy="5229765"/>
          </a:xfrm>
          <a:prstGeom prst="rect">
            <a:avLst/>
          </a:prstGeom>
          <a:noFill/>
        </p:spPr>
        <p:txBody>
          <a:bodyPr wrap="square">
            <a:spAutoFit/>
          </a:bodyPr>
          <a:lstStyle/>
          <a:p>
            <a:pPr marL="0" marR="0" algn="just">
              <a:lnSpc>
                <a:spcPct val="150000"/>
              </a:lnSpc>
              <a:spcAft>
                <a:spcPts val="800"/>
              </a:spcAft>
              <a:buNone/>
            </a:pPr>
            <a:endParaRPr lang="en-US" sz="2000" dirty="0">
              <a:effectLst/>
              <a:latin typeface="Times New Roman" panose="02020603050405020304" pitchFamily="18" charset="0"/>
              <a:ea typeface="Times New Roman" panose="02020603050405020304" pitchFamily="18" charset="0"/>
              <a:cs typeface="TimesNewRoman,Bold"/>
            </a:endParaRPr>
          </a:p>
          <a:p>
            <a:pPr marL="0" marR="0" algn="just">
              <a:lnSpc>
                <a:spcPct val="150000"/>
              </a:lnSpc>
              <a:spcAft>
                <a:spcPts val="800"/>
              </a:spcAft>
              <a:buNone/>
            </a:pPr>
            <a:endParaRPr lang="en-US" sz="2000" dirty="0">
              <a:latin typeface="Times New Roman" panose="02020603050405020304" pitchFamily="18" charset="0"/>
              <a:ea typeface="Times New Roman" panose="02020603050405020304" pitchFamily="18" charset="0"/>
              <a:cs typeface="TimesNewRoman,Bold"/>
            </a:endParaRPr>
          </a:p>
          <a:p>
            <a:pPr marL="0" marR="0" algn="just">
              <a:lnSpc>
                <a:spcPct val="150000"/>
              </a:lnSpc>
              <a:spcAft>
                <a:spcPts val="800"/>
              </a:spcAft>
              <a:buNone/>
            </a:pPr>
            <a:endParaRPr lang="en-US" sz="2000" dirty="0">
              <a:effectLst/>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2400" dirty="0">
                <a:latin typeface="Times New Roman" panose="02020603050405020304" pitchFamily="18" charset="0"/>
                <a:ea typeface="Times New Roman" panose="02020603050405020304" pitchFamily="18" charset="0"/>
                <a:cs typeface="TimesNewRoman,Bold"/>
              </a:rPr>
              <a:t>अच्छी तरह मिलाएं और 5 मिनट के लिए 37 डिग्री सेल्सियस पर इनक्यूबेट करें। मानक के अवशोषण और रिक्त के खिलाफ 340</a:t>
            </a:r>
            <a:r>
              <a:rPr lang="en-US" sz="2400" dirty="0">
                <a:latin typeface="Times New Roman" panose="02020603050405020304" pitchFamily="18" charset="0"/>
                <a:ea typeface="Times New Roman" panose="02020603050405020304" pitchFamily="18" charset="0"/>
                <a:cs typeface="TimesNewRoman,Bold"/>
              </a:rPr>
              <a:t>nm </a:t>
            </a:r>
            <a:r>
              <a:rPr lang="hi-IN" sz="2400" dirty="0">
                <a:latin typeface="Times New Roman" panose="02020603050405020304" pitchFamily="18" charset="0"/>
                <a:ea typeface="Times New Roman" panose="02020603050405020304" pitchFamily="18" charset="0"/>
                <a:cs typeface="TimesNewRoman,Bold"/>
              </a:rPr>
              <a:t>पर प्रत्येक परीक्षण पढ़ें।</a:t>
            </a:r>
            <a:r>
              <a:rPr lang="en-US" sz="2400" b="1" dirty="0">
                <a:effectLst/>
                <a:latin typeface="Times New Roman" panose="02020603050405020304" pitchFamily="18" charset="0"/>
                <a:ea typeface="Times New Roman" panose="02020603050405020304" pitchFamily="18" charset="0"/>
                <a:cs typeface="TimesNewRoman,Bold"/>
              </a:rPr>
              <a:t> </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400" b="1" dirty="0">
                <a:latin typeface="Times New Roman" panose="02020603050405020304" pitchFamily="18" charset="0"/>
                <a:ea typeface="Times New Roman" panose="02020603050405020304" pitchFamily="18" charset="0"/>
                <a:cs typeface="TimesNewRoman,Bold"/>
              </a:rPr>
              <a:t>गणना</a:t>
            </a:r>
            <a:r>
              <a:rPr lang="en-US" sz="2400" b="1" dirty="0">
                <a:effectLst/>
                <a:latin typeface="Times New Roman" panose="02020603050405020304" pitchFamily="18" charset="0"/>
                <a:ea typeface="Times New Roman" panose="02020603050405020304" pitchFamily="18" charset="0"/>
                <a:cs typeface="TimesNewRoman,Bold"/>
              </a:rPr>
              <a:t>: </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buNone/>
            </a:pPr>
            <a:r>
              <a:rPr lang="en-US" sz="2000" dirty="0">
                <a:effectLst/>
                <a:latin typeface="Times New Roman" panose="02020603050405020304" pitchFamily="18" charset="0"/>
                <a:ea typeface="Times New Roman" panose="02020603050405020304" pitchFamily="18" charset="0"/>
                <a:cs typeface="TimesNewRoman"/>
              </a:rPr>
              <a:t>                                          Abs. of Test               </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r>
              <a:rPr lang="hi-IN" sz="2000" dirty="0">
                <a:latin typeface="Times New Roman" panose="02020603050405020304" pitchFamily="18" charset="0"/>
                <a:ea typeface="Times New Roman" panose="02020603050405020304" pitchFamily="18" charset="0"/>
                <a:cs typeface="TimesNewRoman"/>
              </a:rPr>
              <a:t>फ़ॉसफ़ोरस</a:t>
            </a:r>
            <a:r>
              <a:rPr lang="en-US" sz="2000" dirty="0">
                <a:effectLst/>
                <a:latin typeface="Times New Roman" panose="02020603050405020304" pitchFamily="18" charset="0"/>
                <a:ea typeface="Times New Roman" panose="02020603050405020304" pitchFamily="18" charset="0"/>
                <a:cs typeface="TimesNewRoman"/>
              </a:rPr>
              <a:t> (mg/dl) =  ----------------- X  Conc. of  Std</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buNone/>
            </a:pPr>
            <a:r>
              <a:rPr lang="en-US" sz="2000" dirty="0">
                <a:effectLst/>
                <a:latin typeface="Times New Roman" panose="02020603050405020304" pitchFamily="18" charset="0"/>
                <a:ea typeface="Times New Roman" panose="02020603050405020304" pitchFamily="18" charset="0"/>
                <a:cs typeface="TimesNewRoman"/>
              </a:rPr>
              <a:t>                                        Abs. of Std.                </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marL="0" marR="0" algn="just">
              <a:lnSpc>
                <a:spcPct val="107000"/>
              </a:lnSpc>
              <a:spcAft>
                <a:spcPts val="800"/>
              </a:spcAft>
            </a:pPr>
            <a:r>
              <a:rPr lang="en-US" sz="1800" dirty="0">
                <a:effectLst/>
                <a:latin typeface="Times New Roman" panose="02020603050405020304" pitchFamily="18" charset="0"/>
                <a:ea typeface="Times New Roman" panose="02020603050405020304" pitchFamily="18" charset="0"/>
                <a:cs typeface="TimesNewRoman"/>
              </a:rPr>
              <a:t>                                                        </a:t>
            </a:r>
            <a:endParaRPr lang="en-US" sz="16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60437486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910BB341-F2B4-41BF-1D9C-EC8F388CFB29}"/>
              </a:ext>
            </a:extLst>
          </p:cNvPr>
          <p:cNvSpPr txBox="1"/>
          <p:nvPr/>
        </p:nvSpPr>
        <p:spPr>
          <a:xfrm>
            <a:off x="95250" y="168850"/>
            <a:ext cx="9144000" cy="6634317"/>
          </a:xfrm>
          <a:prstGeom prst="rect">
            <a:avLst/>
          </a:prstGeom>
          <a:noFill/>
        </p:spPr>
        <p:txBody>
          <a:bodyPr wrap="square">
            <a:spAutoFit/>
          </a:bodyPr>
          <a:lstStyle/>
          <a:p>
            <a:pPr algn="just">
              <a:lnSpc>
                <a:spcPct val="150000"/>
              </a:lnSpc>
              <a:spcAft>
                <a:spcPts val="800"/>
              </a:spcAft>
            </a:pPr>
            <a:r>
              <a:rPr lang="hi-IN" sz="2400" b="1" u="sng" dirty="0">
                <a:solidFill>
                  <a:srgbClr val="FF0000"/>
                </a:solidFill>
                <a:latin typeface="Times New Roman" panose="02020603050405020304" pitchFamily="18" charset="0"/>
                <a:ea typeface="Times New Roman" panose="02020603050405020304" pitchFamily="18" charset="0"/>
                <a:cs typeface="TimesNewRoman,Bold"/>
              </a:rPr>
              <a:t>सीरम एमाइलेज</a:t>
            </a:r>
            <a:endParaRPr lang="en-IN" sz="2400" b="1" u="sng" dirty="0">
              <a:solidFill>
                <a:srgbClr val="FF0000"/>
              </a:solidFill>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2400" b="1" dirty="0">
                <a:latin typeface="Times New Roman" panose="02020603050405020304" pitchFamily="18" charset="0"/>
                <a:ea typeface="Times New Roman" panose="02020603050405020304" pitchFamily="18" charset="0"/>
                <a:cs typeface="TimesNewRoman,Bold"/>
              </a:rPr>
              <a:t>नैदानिक व्याख्या</a:t>
            </a:r>
            <a:endParaRPr lang="en-IN" sz="2400" b="1" dirty="0">
              <a:latin typeface="Times New Roman" panose="02020603050405020304" pitchFamily="18" charset="0"/>
              <a:ea typeface="Times New Roman" panose="02020603050405020304" pitchFamily="18" charset="0"/>
              <a:cs typeface="TimesNewRoman,Bold"/>
            </a:endParaRPr>
          </a:p>
          <a:p>
            <a:pPr algn="just">
              <a:lnSpc>
                <a:spcPct val="150000"/>
              </a:lnSpc>
              <a:spcAft>
                <a:spcPts val="800"/>
              </a:spcAft>
            </a:pPr>
            <a:r>
              <a:rPr lang="hi-IN" sz="2000" dirty="0">
                <a:latin typeface="Times New Roman" panose="02020603050405020304" pitchFamily="18" charset="0"/>
                <a:ea typeface="Times New Roman" panose="02020603050405020304" pitchFamily="18" charset="0"/>
                <a:cs typeface="TimesNewRoman"/>
              </a:rPr>
              <a:t>एमाइलेज आमतौर पर अग्न्याशय द्वारा अग्नाशय के रस में स्रावित होता है जो आंत में प्रवेश करता है। एमाइलेज आहार के पॉलीसेकेराइड के पाचन में शामिल है।
यदि अग्नाशयशोथ ऊतक की सूजन के परिणामस्वरूप एमाइलेज रक्त में रिस जाता है। इस प्रकार, सीरम एमाइलेज का उच्च स्तर तीव्र अग्नाशयशोथ का संकेत देता है। एमाइलेज अणु कम आणविक भार का एक अपेक्षाकृत छोटा प्रोटीन है, और यह इसे गुर्दे द्वारा फ़िल्टर करने की अनुमति देता है। नतीजतन, एमाइलेज को सीरम से तेजी से हटा दिया जाता है और तीव्र अग्नाशयशोथ की शुरुआत के 24 घंटों के भीतर सामान्य हो सकता है। मूत्र एमाइलेज का अनुमान रक्त छोड़ने के बाद उच्च स्तर को 'पकड़ने' की कोशिश करने के लिए किया जाता है।
सीरम एमाइलेज मुख्य आधार है जिस पर गंभीर पेट दर्द को अग्नाशयशोथ के रूप में निदान किया जा सकता है। यह महत्वपूर्ण है कि सर्जरी का प्रयास करने से पहले अग्नाशयशोथ का निदान किया जाए।</a:t>
            </a:r>
            <a:endParaRPr lang="en-US"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36987540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A759F387-A931-AAD4-31DE-E68DD01087C2}"/>
              </a:ext>
            </a:extLst>
          </p:cNvPr>
          <p:cNvSpPr txBox="1"/>
          <p:nvPr/>
        </p:nvSpPr>
        <p:spPr>
          <a:xfrm>
            <a:off x="0" y="1"/>
            <a:ext cx="5293895" cy="751424"/>
          </a:xfrm>
          <a:prstGeom prst="rect">
            <a:avLst/>
          </a:prstGeom>
          <a:noFill/>
        </p:spPr>
        <p:txBody>
          <a:bodyPr wrap="square">
            <a:spAutoFit/>
          </a:bodyPr>
          <a:lstStyle/>
          <a:p>
            <a:pPr algn="just">
              <a:lnSpc>
                <a:spcPct val="150000"/>
              </a:lnSpc>
              <a:spcAft>
                <a:spcPts val="800"/>
              </a:spcAft>
            </a:pPr>
            <a:r>
              <a:rPr lang="hi-IN" sz="3200" b="1" u="sng" dirty="0">
                <a:solidFill>
                  <a:srgbClr val="FF0000"/>
                </a:solidFill>
                <a:latin typeface="Times New Roman" panose="02020603050405020304" pitchFamily="18" charset="0"/>
                <a:ea typeface="Times New Roman" panose="02020603050405020304" pitchFamily="18" charset="0"/>
                <a:cs typeface="TimesNewRoman,Bold"/>
              </a:rPr>
              <a:t>प्रक्रिया</a:t>
            </a:r>
            <a:endParaRPr lang="en-US" sz="2400" u="sng" dirty="0">
              <a:solidFill>
                <a:srgbClr val="FF0000"/>
              </a:solidFill>
              <a:effectLst/>
              <a:latin typeface="Calibri" panose="020F0502020204030204" pitchFamily="34" charset="0"/>
              <a:ea typeface="Calibri" panose="020F0502020204030204" pitchFamily="34" charset="0"/>
              <a:cs typeface="Mangal" panose="02040503050203030202" pitchFamily="18" charset="0"/>
            </a:endParaRPr>
          </a:p>
        </p:txBody>
      </p:sp>
      <p:graphicFrame>
        <p:nvGraphicFramePr>
          <p:cNvPr id="4" name="Table 3">
            <a:extLst>
              <a:ext uri="{FF2B5EF4-FFF2-40B4-BE49-F238E27FC236}">
                <a16:creationId xmlns="" xmlns:a16="http://schemas.microsoft.com/office/drawing/2014/main" id="{130D957F-1C3C-8CD4-7138-C812DAEBC817}"/>
              </a:ext>
            </a:extLst>
          </p:cNvPr>
          <p:cNvGraphicFramePr>
            <a:graphicFrameLocks noGrp="1"/>
          </p:cNvGraphicFramePr>
          <p:nvPr>
            <p:extLst>
              <p:ext uri="{D42A27DB-BD31-4B8C-83A1-F6EECF244321}">
                <p14:modId xmlns:p14="http://schemas.microsoft.com/office/powerpoint/2010/main" val="1898886215"/>
              </p:ext>
            </p:extLst>
          </p:nvPr>
        </p:nvGraphicFramePr>
        <p:xfrm>
          <a:off x="1628775" y="838547"/>
          <a:ext cx="5473966" cy="1844675"/>
        </p:xfrm>
        <a:graphic>
          <a:graphicData uri="http://schemas.openxmlformats.org/drawingml/2006/table">
            <a:tbl>
              <a:tblPr firstRow="1" firstCol="1" lastRow="1" lastCol="1" bandRow="1" bandCol="1">
                <a:tableStyleId>{5C22544A-7EE6-4342-B048-85BDC9FD1C3A}</a:tableStyleId>
              </a:tblPr>
              <a:tblGrid>
                <a:gridCol w="2117833">
                  <a:extLst>
                    <a:ext uri="{9D8B030D-6E8A-4147-A177-3AD203B41FA5}">
                      <a16:colId xmlns="" xmlns:a16="http://schemas.microsoft.com/office/drawing/2014/main" val="3727411130"/>
                    </a:ext>
                  </a:extLst>
                </a:gridCol>
                <a:gridCol w="1118711">
                  <a:extLst>
                    <a:ext uri="{9D8B030D-6E8A-4147-A177-3AD203B41FA5}">
                      <a16:colId xmlns="" xmlns:a16="http://schemas.microsoft.com/office/drawing/2014/main" val="1140137280"/>
                    </a:ext>
                  </a:extLst>
                </a:gridCol>
                <a:gridCol w="1118711">
                  <a:extLst>
                    <a:ext uri="{9D8B030D-6E8A-4147-A177-3AD203B41FA5}">
                      <a16:colId xmlns="" xmlns:a16="http://schemas.microsoft.com/office/drawing/2014/main" val="1377249083"/>
                    </a:ext>
                  </a:extLst>
                </a:gridCol>
                <a:gridCol w="1118711">
                  <a:extLst>
                    <a:ext uri="{9D8B030D-6E8A-4147-A177-3AD203B41FA5}">
                      <a16:colId xmlns="" xmlns:a16="http://schemas.microsoft.com/office/drawing/2014/main" val="4191021660"/>
                    </a:ext>
                  </a:extLst>
                </a:gridCol>
              </a:tblGrid>
              <a:tr h="0">
                <a:tc>
                  <a:txBody>
                    <a:bodyPr/>
                    <a:lstStyle/>
                    <a:p>
                      <a:pPr marL="0" marR="0" algn="just">
                        <a:lnSpc>
                          <a:spcPct val="150000"/>
                        </a:lnSpc>
                        <a:spcAft>
                          <a:spcPts val="800"/>
                        </a:spcAft>
                        <a:buNone/>
                      </a:pPr>
                      <a:r>
                        <a:rPr lang="en-US" sz="1800">
                          <a:effectLst/>
                        </a:rPr>
                        <a:t> </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Blank</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Standard</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Test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3412673010"/>
                  </a:ext>
                </a:extLst>
              </a:tr>
              <a:tr h="0">
                <a:tc>
                  <a:txBody>
                    <a:bodyPr/>
                    <a:lstStyle/>
                    <a:p>
                      <a:pPr marL="0" marR="0" algn="just">
                        <a:lnSpc>
                          <a:spcPct val="150000"/>
                        </a:lnSpc>
                        <a:spcAft>
                          <a:spcPts val="800"/>
                        </a:spcAft>
                        <a:buNone/>
                      </a:pPr>
                      <a:r>
                        <a:rPr lang="en-US" sz="1800">
                          <a:effectLst/>
                        </a:rPr>
                        <a:t>Working Reagent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1000µL</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1000 µL</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1000 µL</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022057727"/>
                  </a:ext>
                </a:extLst>
              </a:tr>
              <a:tr h="0">
                <a:tc>
                  <a:txBody>
                    <a:bodyPr/>
                    <a:lstStyle/>
                    <a:p>
                      <a:pPr marL="0" marR="0" algn="just">
                        <a:lnSpc>
                          <a:spcPct val="150000"/>
                        </a:lnSpc>
                        <a:spcAft>
                          <a:spcPts val="800"/>
                        </a:spcAft>
                        <a:buNone/>
                      </a:pPr>
                      <a:r>
                        <a:rPr lang="en-US" sz="1800" dirty="0">
                          <a:effectLst/>
                        </a:rPr>
                        <a:t>Distilled Water</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20 µL</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668114069"/>
                  </a:ext>
                </a:extLst>
              </a:tr>
              <a:tr h="0">
                <a:tc>
                  <a:txBody>
                    <a:bodyPr/>
                    <a:lstStyle/>
                    <a:p>
                      <a:pPr marL="0" marR="0" algn="just">
                        <a:lnSpc>
                          <a:spcPct val="150000"/>
                        </a:lnSpc>
                        <a:spcAft>
                          <a:spcPts val="800"/>
                        </a:spcAft>
                        <a:buNone/>
                      </a:pPr>
                      <a:r>
                        <a:rPr lang="en-US" sz="1800">
                          <a:effectLst/>
                        </a:rPr>
                        <a:t>Standard</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20 µL</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503612317"/>
                  </a:ext>
                </a:extLst>
              </a:tr>
              <a:tr h="0">
                <a:tc>
                  <a:txBody>
                    <a:bodyPr/>
                    <a:lstStyle/>
                    <a:p>
                      <a:pPr marL="0" marR="0" algn="just">
                        <a:lnSpc>
                          <a:spcPct val="150000"/>
                        </a:lnSpc>
                        <a:spcAft>
                          <a:spcPts val="800"/>
                        </a:spcAft>
                        <a:buNone/>
                      </a:pPr>
                      <a:r>
                        <a:rPr lang="en-US" sz="1800">
                          <a:effectLst/>
                        </a:rPr>
                        <a:t>test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a:effectLst/>
                        </a:rPr>
                        <a:t>---</a:t>
                      </a:r>
                      <a:endParaRPr lang="en-US" sz="16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ctr">
                        <a:lnSpc>
                          <a:spcPct val="150000"/>
                        </a:lnSpc>
                        <a:spcAft>
                          <a:spcPts val="800"/>
                        </a:spcAft>
                        <a:buNone/>
                      </a:pPr>
                      <a:r>
                        <a:rPr lang="en-US" sz="1800" dirty="0">
                          <a:effectLst/>
                        </a:rPr>
                        <a:t>20 µL</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900000552"/>
                  </a:ext>
                </a:extLst>
              </a:tr>
            </a:tbl>
          </a:graphicData>
        </a:graphic>
      </p:graphicFrame>
      <p:sp>
        <p:nvSpPr>
          <p:cNvPr id="6" name="TextBox 5">
            <a:extLst>
              <a:ext uri="{FF2B5EF4-FFF2-40B4-BE49-F238E27FC236}">
                <a16:creationId xmlns="" xmlns:a16="http://schemas.microsoft.com/office/drawing/2014/main" id="{26C07A6F-C510-B316-A528-07772AA4AE57}"/>
              </a:ext>
            </a:extLst>
          </p:cNvPr>
          <p:cNvSpPr txBox="1"/>
          <p:nvPr/>
        </p:nvSpPr>
        <p:spPr>
          <a:xfrm>
            <a:off x="0" y="2683222"/>
            <a:ext cx="9144000" cy="2813719"/>
          </a:xfrm>
          <a:prstGeom prst="rect">
            <a:avLst/>
          </a:prstGeom>
          <a:noFill/>
        </p:spPr>
        <p:txBody>
          <a:bodyPr wrap="square">
            <a:spAutoFit/>
          </a:bodyPr>
          <a:lstStyle/>
          <a:p>
            <a:pPr marL="0" marR="0" algn="just">
              <a:lnSpc>
                <a:spcPct val="150000"/>
              </a:lnSpc>
              <a:spcAft>
                <a:spcPts val="800"/>
              </a:spcAft>
              <a:buNone/>
            </a:pPr>
            <a:endParaRPr lang="en-US" sz="2800" dirty="0">
              <a:effectLst/>
              <a:latin typeface="Times New Roman" panose="02020603050405020304" pitchFamily="18" charset="0"/>
              <a:ea typeface="Times New Roman" panose="02020603050405020304" pitchFamily="18" charset="0"/>
              <a:cs typeface="TimesNewRoman"/>
            </a:endParaRPr>
          </a:p>
          <a:p>
            <a:pPr algn="just">
              <a:lnSpc>
                <a:spcPct val="150000"/>
              </a:lnSpc>
              <a:spcAft>
                <a:spcPts val="800"/>
              </a:spcAft>
            </a:pPr>
            <a:r>
              <a:rPr lang="hi-IN" sz="2800" dirty="0">
                <a:latin typeface="Times New Roman" panose="02020603050405020304" pitchFamily="18" charset="0"/>
                <a:ea typeface="Times New Roman" panose="02020603050405020304" pitchFamily="18" charset="0"/>
                <a:cs typeface="TimesNewRoman"/>
              </a:rPr>
              <a:t>अच्छी तरह मिलाएं और 405 एनएम तरंग दैर्ध्य पर तुरंत महाप्राण करें।</a:t>
            </a:r>
            <a:r>
              <a:rPr lang="en-US" sz="2800" dirty="0">
                <a:effectLst/>
                <a:latin typeface="Times New Roman" panose="02020603050405020304" pitchFamily="18" charset="0"/>
                <a:ea typeface="Times New Roman" panose="02020603050405020304" pitchFamily="18" charset="0"/>
                <a:cs typeface="TimesNewRoman"/>
              </a:rPr>
              <a:t> </a:t>
            </a:r>
            <a:endParaRPr lang="en-US" sz="2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sz="2800" b="1" dirty="0">
                <a:latin typeface="Times New Roman" panose="02020603050405020304" pitchFamily="18" charset="0"/>
                <a:ea typeface="Times New Roman" panose="02020603050405020304" pitchFamily="18" charset="0"/>
                <a:cs typeface="TimesNewRoman"/>
              </a:rPr>
              <a:t>सामान्य मान</a:t>
            </a:r>
            <a:r>
              <a:rPr lang="en-US" sz="2800" b="1" dirty="0">
                <a:effectLst/>
                <a:latin typeface="Times New Roman" panose="02020603050405020304" pitchFamily="18" charset="0"/>
                <a:ea typeface="Times New Roman" panose="02020603050405020304" pitchFamily="18" charset="0"/>
                <a:cs typeface="TimesNewRoman"/>
              </a:rPr>
              <a:t>:- 	35 – 140 IU/L</a:t>
            </a:r>
            <a:endParaRPr lang="en-US"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47891645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233B8B6A-DA2C-2482-6E6B-78C8A064252F}"/>
              </a:ext>
            </a:extLst>
          </p:cNvPr>
          <p:cNvSpPr txBox="1"/>
          <p:nvPr/>
        </p:nvSpPr>
        <p:spPr>
          <a:xfrm>
            <a:off x="-1" y="0"/>
            <a:ext cx="9059779" cy="752065"/>
          </a:xfrm>
          <a:prstGeom prst="rect">
            <a:avLst/>
          </a:prstGeom>
          <a:noFill/>
        </p:spPr>
        <p:txBody>
          <a:bodyPr wrap="square">
            <a:spAutoFit/>
          </a:bodyPr>
          <a:lstStyle/>
          <a:p>
            <a:pPr algn="just">
              <a:lnSpc>
                <a:spcPct val="150000"/>
              </a:lnSpc>
              <a:spcAft>
                <a:spcPts val="800"/>
              </a:spcAft>
            </a:pPr>
            <a:r>
              <a:rPr lang="hi-IN" sz="3200" b="1" u="sng" dirty="0">
                <a:solidFill>
                  <a:srgbClr val="FF0000"/>
                </a:solidFill>
                <a:latin typeface="Times New Roman" panose="02020603050405020304" pitchFamily="18" charset="0"/>
                <a:ea typeface="Times New Roman" panose="02020603050405020304" pitchFamily="18" charset="0"/>
                <a:cs typeface="TimesNewRoman,Bold"/>
              </a:rPr>
              <a:t>संदर्भ</a:t>
            </a:r>
            <a:endParaRPr lang="en-US" sz="2000" u="sng" dirty="0">
              <a:solidFill>
                <a:srgbClr val="FF0000"/>
              </a:solidFill>
              <a:effectLst/>
              <a:latin typeface="Calibri" panose="020F0502020204030204" pitchFamily="34" charset="0"/>
              <a:ea typeface="Calibri" panose="020F0502020204030204" pitchFamily="34" charset="0"/>
              <a:cs typeface="Mangal" panose="02040503050203030202" pitchFamily="18" charset="0"/>
            </a:endParaRPr>
          </a:p>
        </p:txBody>
      </p:sp>
      <p:graphicFrame>
        <p:nvGraphicFramePr>
          <p:cNvPr id="4" name="Table 3">
            <a:extLst>
              <a:ext uri="{FF2B5EF4-FFF2-40B4-BE49-F238E27FC236}">
                <a16:creationId xmlns="" xmlns:a16="http://schemas.microsoft.com/office/drawing/2014/main" id="{6743CC4E-AEC3-20D5-FB6A-251F538CFED1}"/>
              </a:ext>
            </a:extLst>
          </p:cNvPr>
          <p:cNvGraphicFramePr>
            <a:graphicFrameLocks noGrp="1"/>
          </p:cNvGraphicFramePr>
          <p:nvPr>
            <p:extLst>
              <p:ext uri="{D42A27DB-BD31-4B8C-83A1-F6EECF244321}">
                <p14:modId xmlns:p14="http://schemas.microsoft.com/office/powerpoint/2010/main" val="3891928366"/>
              </p:ext>
            </p:extLst>
          </p:nvPr>
        </p:nvGraphicFramePr>
        <p:xfrm>
          <a:off x="388519" y="863767"/>
          <a:ext cx="7832559" cy="5763260"/>
        </p:xfrm>
        <a:graphic>
          <a:graphicData uri="http://schemas.openxmlformats.org/drawingml/2006/table">
            <a:tbl>
              <a:tblPr firstRow="1" firstCol="1" lastRow="1" lastCol="1" bandRow="1" bandCol="1">
                <a:tableStyleId>{5C22544A-7EE6-4342-B048-85BDC9FD1C3A}</a:tableStyleId>
              </a:tblPr>
              <a:tblGrid>
                <a:gridCol w="2610853">
                  <a:extLst>
                    <a:ext uri="{9D8B030D-6E8A-4147-A177-3AD203B41FA5}">
                      <a16:colId xmlns="" xmlns:a16="http://schemas.microsoft.com/office/drawing/2014/main" val="1869226060"/>
                    </a:ext>
                  </a:extLst>
                </a:gridCol>
                <a:gridCol w="2610853">
                  <a:extLst>
                    <a:ext uri="{9D8B030D-6E8A-4147-A177-3AD203B41FA5}">
                      <a16:colId xmlns="" xmlns:a16="http://schemas.microsoft.com/office/drawing/2014/main" val="2416465355"/>
                    </a:ext>
                  </a:extLst>
                </a:gridCol>
                <a:gridCol w="2610853">
                  <a:extLst>
                    <a:ext uri="{9D8B030D-6E8A-4147-A177-3AD203B41FA5}">
                      <a16:colId xmlns="" xmlns:a16="http://schemas.microsoft.com/office/drawing/2014/main" val="3749456285"/>
                    </a:ext>
                  </a:extLst>
                </a:gridCol>
              </a:tblGrid>
              <a:tr h="351614">
                <a:tc>
                  <a:txBody>
                    <a:bodyPr/>
                    <a:lstStyle/>
                    <a:p>
                      <a:pPr marL="0" marR="0" algn="just">
                        <a:lnSpc>
                          <a:spcPct val="150000"/>
                        </a:lnSpc>
                        <a:spcAft>
                          <a:spcPts val="800"/>
                        </a:spcAft>
                        <a:buNone/>
                      </a:pPr>
                      <a:r>
                        <a:rPr lang="en-US" sz="1800" dirty="0">
                          <a:effectLst/>
                        </a:rPr>
                        <a:t>Test</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S.I. Units</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Other Units</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530194843"/>
                  </a:ext>
                </a:extLst>
              </a:tr>
              <a:tr h="351614">
                <a:tc>
                  <a:txBody>
                    <a:bodyPr/>
                    <a:lstStyle/>
                    <a:p>
                      <a:pPr marL="0" marR="0" algn="just">
                        <a:lnSpc>
                          <a:spcPct val="150000"/>
                        </a:lnSpc>
                        <a:spcAft>
                          <a:spcPts val="800"/>
                        </a:spcAft>
                        <a:buNone/>
                      </a:pPr>
                      <a:r>
                        <a:rPr lang="en-US" sz="1800">
                          <a:effectLst/>
                        </a:rPr>
                        <a:t>ALT(SGPT)</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Up to 12U/L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Up to 40 Karmen Units/ml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264237861"/>
                  </a:ext>
                </a:extLst>
              </a:tr>
              <a:tr h="351614">
                <a:tc>
                  <a:txBody>
                    <a:bodyPr/>
                    <a:lstStyle/>
                    <a:p>
                      <a:pPr marL="0" marR="0" algn="just">
                        <a:lnSpc>
                          <a:spcPct val="150000"/>
                        </a:lnSpc>
                        <a:spcAft>
                          <a:spcPts val="800"/>
                        </a:spcAft>
                        <a:buNone/>
                      </a:pPr>
                      <a:r>
                        <a:rPr lang="en-US" sz="1800">
                          <a:effectLst/>
                        </a:rPr>
                        <a:t>AST(SGOT)</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Up to 15U/L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Up to 35 Karmen Units/ml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2209520050"/>
                  </a:ext>
                </a:extLst>
              </a:tr>
              <a:tr h="351614">
                <a:tc>
                  <a:txBody>
                    <a:bodyPr/>
                    <a:lstStyle/>
                    <a:p>
                      <a:pPr marL="0" marR="0" algn="just">
                        <a:lnSpc>
                          <a:spcPct val="150000"/>
                        </a:lnSpc>
                        <a:spcAft>
                          <a:spcPts val="800"/>
                        </a:spcAft>
                        <a:buNone/>
                      </a:pPr>
                      <a:r>
                        <a:rPr lang="en-US" sz="1800">
                          <a:effectLst/>
                        </a:rPr>
                        <a:t>Albumin</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35-47g/l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3.5-5.0g/100ml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294600619"/>
                  </a:ext>
                </a:extLst>
              </a:tr>
              <a:tr h="840605">
                <a:tc>
                  <a:txBody>
                    <a:bodyPr/>
                    <a:lstStyle/>
                    <a:p>
                      <a:pPr marL="0" marR="0" algn="just">
                        <a:lnSpc>
                          <a:spcPct val="150000"/>
                        </a:lnSpc>
                        <a:spcAft>
                          <a:spcPts val="800"/>
                        </a:spcAft>
                        <a:buNone/>
                      </a:pPr>
                      <a:r>
                        <a:rPr lang="en-US" sz="1800" dirty="0">
                          <a:effectLst/>
                        </a:rPr>
                        <a:t>Alkaline Phosphatase</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dirty="0">
                          <a:effectLst/>
                        </a:rPr>
                        <a:t>20-90U/L</a:t>
                      </a:r>
                      <a:endParaRPr lang="en-US" sz="2000" dirty="0">
                        <a:effectLst/>
                      </a:endParaRPr>
                    </a:p>
                    <a:p>
                      <a:pPr marL="0" marR="0" algn="just">
                        <a:lnSpc>
                          <a:spcPct val="150000"/>
                        </a:lnSpc>
                        <a:spcAft>
                          <a:spcPts val="800"/>
                        </a:spcAft>
                        <a:buNone/>
                      </a:pPr>
                      <a:r>
                        <a:rPr lang="en-US" sz="1800" dirty="0">
                          <a:effectLst/>
                        </a:rPr>
                        <a:t>Children up to 350U/L</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3-13 King Armstrong Units/100ml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2198565441"/>
                  </a:ext>
                </a:extLst>
              </a:tr>
              <a:tr h="351614">
                <a:tc>
                  <a:txBody>
                    <a:bodyPr/>
                    <a:lstStyle/>
                    <a:p>
                      <a:pPr marL="0" marR="0" algn="just">
                        <a:lnSpc>
                          <a:spcPct val="150000"/>
                        </a:lnSpc>
                        <a:spcAft>
                          <a:spcPts val="800"/>
                        </a:spcAft>
                        <a:buNone/>
                      </a:pPr>
                      <a:r>
                        <a:rPr lang="en-US" sz="1800" dirty="0">
                          <a:effectLst/>
                        </a:rPr>
                        <a:t>Acid Phosphatase</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0-0.3U/L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1-3.5 King Armstrong Units/100ml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549570149"/>
                  </a:ext>
                </a:extLst>
              </a:tr>
              <a:tr h="351614">
                <a:tc>
                  <a:txBody>
                    <a:bodyPr/>
                    <a:lstStyle/>
                    <a:p>
                      <a:pPr marL="0" marR="0" algn="just">
                        <a:lnSpc>
                          <a:spcPct val="150000"/>
                        </a:lnSpc>
                        <a:spcAft>
                          <a:spcPts val="800"/>
                        </a:spcAft>
                        <a:buNone/>
                      </a:pPr>
                      <a:r>
                        <a:rPr lang="en-US" sz="1800" dirty="0">
                          <a:effectLst/>
                        </a:rPr>
                        <a:t>Amylase</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70-340U/L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60-200 Somogyi Units/100ml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294940365"/>
                  </a:ext>
                </a:extLst>
              </a:tr>
              <a:tr h="351614">
                <a:tc>
                  <a:txBody>
                    <a:bodyPr/>
                    <a:lstStyle/>
                    <a:p>
                      <a:pPr marL="0" marR="0" algn="just">
                        <a:lnSpc>
                          <a:spcPct val="150000"/>
                        </a:lnSpc>
                        <a:spcAft>
                          <a:spcPts val="800"/>
                        </a:spcAft>
                        <a:buNone/>
                      </a:pPr>
                      <a:r>
                        <a:rPr lang="en-US" sz="1800">
                          <a:effectLst/>
                        </a:rPr>
                        <a:t>Bilirubin(Total)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Adults 3-20µmol/L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0.1-1.1mg/100ml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2750188459"/>
                  </a:ext>
                </a:extLst>
              </a:tr>
              <a:tr h="351614">
                <a:tc gridSpan="3">
                  <a:txBody>
                    <a:bodyPr/>
                    <a:lstStyle/>
                    <a:p>
                      <a:pPr marL="0" marR="0" algn="just">
                        <a:lnSpc>
                          <a:spcPct val="150000"/>
                        </a:lnSpc>
                        <a:spcAft>
                          <a:spcPts val="800"/>
                        </a:spcAft>
                        <a:buNone/>
                      </a:pPr>
                      <a:r>
                        <a:rPr lang="en-US" sz="1800">
                          <a:effectLst/>
                        </a:rPr>
                        <a:t>                                                 Newborn 8-67µmol/L              0.5-4.0mg/100ml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3497941764"/>
                  </a:ext>
                </a:extLst>
              </a:tr>
              <a:tr h="351614">
                <a:tc>
                  <a:txBody>
                    <a:bodyPr/>
                    <a:lstStyle/>
                    <a:p>
                      <a:pPr marL="0" marR="0" algn="just">
                        <a:lnSpc>
                          <a:spcPct val="150000"/>
                        </a:lnSpc>
                        <a:spcAft>
                          <a:spcPts val="800"/>
                        </a:spcAft>
                        <a:buNone/>
                      </a:pPr>
                      <a:r>
                        <a:rPr lang="en-US" sz="1800">
                          <a:effectLst/>
                        </a:rPr>
                        <a:t>Calcium</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Adult 2.25-2.6mmol/L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9-11mg/100ml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942060026"/>
                  </a:ext>
                </a:extLst>
              </a:tr>
              <a:tr h="351614">
                <a:tc gridSpan="3">
                  <a:txBody>
                    <a:bodyPr/>
                    <a:lstStyle/>
                    <a:p>
                      <a:pPr marL="0" marR="0" algn="just">
                        <a:lnSpc>
                          <a:spcPct val="150000"/>
                        </a:lnSpc>
                        <a:spcAft>
                          <a:spcPts val="800"/>
                        </a:spcAft>
                        <a:buNone/>
                      </a:pPr>
                      <a:r>
                        <a:rPr lang="en-US" sz="1800">
                          <a:effectLst/>
                        </a:rPr>
                        <a:t>                                                 Newborn 1.85-3.45 mmol/L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4180387328"/>
                  </a:ext>
                </a:extLst>
              </a:tr>
              <a:tr h="351614">
                <a:tc>
                  <a:txBody>
                    <a:bodyPr/>
                    <a:lstStyle/>
                    <a:p>
                      <a:pPr marL="0" marR="0" algn="just">
                        <a:lnSpc>
                          <a:spcPct val="150000"/>
                        </a:lnSpc>
                        <a:spcAft>
                          <a:spcPts val="800"/>
                        </a:spcAft>
                        <a:buNone/>
                      </a:pPr>
                      <a:r>
                        <a:rPr lang="en-US" sz="1800">
                          <a:effectLst/>
                        </a:rPr>
                        <a:t>Cholesterol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3-7.8mmol/L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dirty="0">
                          <a:effectLst/>
                        </a:rPr>
                        <a:t>140-260mg/100ml</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2118582197"/>
                  </a:ext>
                </a:extLst>
              </a:tr>
            </a:tbl>
          </a:graphicData>
        </a:graphic>
      </p:graphicFrame>
    </p:spTree>
    <p:extLst>
      <p:ext uri="{BB962C8B-B14F-4D97-AF65-F5344CB8AC3E}">
        <p14:creationId xmlns:p14="http://schemas.microsoft.com/office/powerpoint/2010/main" val="424447831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 xmlns:a16="http://schemas.microsoft.com/office/drawing/2014/main" id="{C115EF82-6CE1-25CD-2F84-C1C29B81222A}"/>
              </a:ext>
            </a:extLst>
          </p:cNvPr>
          <p:cNvGraphicFramePr>
            <a:graphicFrameLocks noGrp="1"/>
          </p:cNvGraphicFramePr>
          <p:nvPr>
            <p:extLst>
              <p:ext uri="{D42A27DB-BD31-4B8C-83A1-F6EECF244321}">
                <p14:modId xmlns:p14="http://schemas.microsoft.com/office/powerpoint/2010/main" val="1466091073"/>
              </p:ext>
            </p:extLst>
          </p:nvPr>
        </p:nvGraphicFramePr>
        <p:xfrm>
          <a:off x="310242" y="138794"/>
          <a:ext cx="7654020" cy="6580411"/>
        </p:xfrm>
        <a:graphic>
          <a:graphicData uri="http://schemas.openxmlformats.org/drawingml/2006/table">
            <a:tbl>
              <a:tblPr firstRow="1" firstCol="1" lastRow="1" lastCol="1" bandRow="1" bandCol="1">
                <a:tableStyleId>{5C22544A-7EE6-4342-B048-85BDC9FD1C3A}</a:tableStyleId>
              </a:tblPr>
              <a:tblGrid>
                <a:gridCol w="2551340">
                  <a:extLst>
                    <a:ext uri="{9D8B030D-6E8A-4147-A177-3AD203B41FA5}">
                      <a16:colId xmlns="" xmlns:a16="http://schemas.microsoft.com/office/drawing/2014/main" val="786279449"/>
                    </a:ext>
                  </a:extLst>
                </a:gridCol>
                <a:gridCol w="2551340">
                  <a:extLst>
                    <a:ext uri="{9D8B030D-6E8A-4147-A177-3AD203B41FA5}">
                      <a16:colId xmlns="" xmlns:a16="http://schemas.microsoft.com/office/drawing/2014/main" val="2369320094"/>
                    </a:ext>
                  </a:extLst>
                </a:gridCol>
                <a:gridCol w="2551340">
                  <a:extLst>
                    <a:ext uri="{9D8B030D-6E8A-4147-A177-3AD203B41FA5}">
                      <a16:colId xmlns="" xmlns:a16="http://schemas.microsoft.com/office/drawing/2014/main" val="2137689910"/>
                    </a:ext>
                  </a:extLst>
                </a:gridCol>
              </a:tblGrid>
              <a:tr h="387083">
                <a:tc>
                  <a:txBody>
                    <a:bodyPr/>
                    <a:lstStyle/>
                    <a:p>
                      <a:pPr marL="0" marR="0" algn="just">
                        <a:lnSpc>
                          <a:spcPct val="150000"/>
                        </a:lnSpc>
                        <a:spcAft>
                          <a:spcPts val="800"/>
                        </a:spcAft>
                        <a:buNone/>
                      </a:pPr>
                      <a:r>
                        <a:rPr lang="en-US" sz="1800">
                          <a:effectLst/>
                        </a:rPr>
                        <a:t>Cholesterol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3-7.8mmol/L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140-260mg/100ml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405571520"/>
                  </a:ext>
                </a:extLst>
              </a:tr>
              <a:tr h="387083">
                <a:tc>
                  <a:txBody>
                    <a:bodyPr/>
                    <a:lstStyle/>
                    <a:p>
                      <a:pPr marL="0" marR="0" algn="just">
                        <a:lnSpc>
                          <a:spcPct val="150000"/>
                        </a:lnSpc>
                        <a:spcAft>
                          <a:spcPts val="800"/>
                        </a:spcAft>
                        <a:buNone/>
                      </a:pPr>
                      <a:r>
                        <a:rPr lang="en-US" sz="1800">
                          <a:effectLst/>
                        </a:rPr>
                        <a:t>Bicarbonate</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23-31mmol/L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23-31 meq/L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19497405"/>
                  </a:ext>
                </a:extLst>
              </a:tr>
              <a:tr h="387083">
                <a:tc>
                  <a:txBody>
                    <a:bodyPr/>
                    <a:lstStyle/>
                    <a:p>
                      <a:pPr marL="0" marR="0" algn="just">
                        <a:lnSpc>
                          <a:spcPct val="150000"/>
                        </a:lnSpc>
                        <a:spcAft>
                          <a:spcPts val="800"/>
                        </a:spcAft>
                        <a:buNone/>
                      </a:pPr>
                      <a:r>
                        <a:rPr lang="en-US" sz="1800">
                          <a:effectLst/>
                        </a:rPr>
                        <a:t>PCo2</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4.6-6.1K Pa</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35-46 mm Hg</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4045853146"/>
                  </a:ext>
                </a:extLst>
              </a:tr>
              <a:tr h="387083">
                <a:tc>
                  <a:txBody>
                    <a:bodyPr/>
                    <a:lstStyle/>
                    <a:p>
                      <a:pPr marL="0" marR="0" algn="just">
                        <a:lnSpc>
                          <a:spcPct val="150000"/>
                        </a:lnSpc>
                        <a:spcAft>
                          <a:spcPts val="800"/>
                        </a:spcAft>
                        <a:buNone/>
                      </a:pPr>
                      <a:r>
                        <a:rPr lang="en-US" sz="1800">
                          <a:effectLst/>
                        </a:rPr>
                        <a:t>Creatinine</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55-110µmol/L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0.7-1.4 mg/100ml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3107442179"/>
                  </a:ext>
                </a:extLst>
              </a:tr>
              <a:tr h="387083">
                <a:tc>
                  <a:txBody>
                    <a:bodyPr/>
                    <a:lstStyle/>
                    <a:p>
                      <a:pPr marL="0" marR="0" algn="just">
                        <a:lnSpc>
                          <a:spcPct val="150000"/>
                        </a:lnSpc>
                        <a:spcAft>
                          <a:spcPts val="800"/>
                        </a:spcAft>
                        <a:buNone/>
                      </a:pPr>
                      <a:r>
                        <a:rPr lang="en-US" sz="1800">
                          <a:effectLst/>
                        </a:rPr>
                        <a:t>Electrolytes (Na)</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134-146mmol/L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134-146 meq/L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3475556319"/>
                  </a:ext>
                </a:extLst>
              </a:tr>
              <a:tr h="387083">
                <a:tc>
                  <a:txBody>
                    <a:bodyPr/>
                    <a:lstStyle/>
                    <a:p>
                      <a:pPr marL="0" marR="0" algn="just">
                        <a:lnSpc>
                          <a:spcPct val="150000"/>
                        </a:lnSpc>
                        <a:spcAft>
                          <a:spcPts val="800"/>
                        </a:spcAft>
                        <a:buNone/>
                      </a:pPr>
                      <a:r>
                        <a:rPr lang="en-US" sz="1800">
                          <a:effectLst/>
                        </a:rPr>
                        <a:t>                     K (Adults)</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3.6-5.2mmol/L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3.6-5.2 meq/L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4250995573"/>
                  </a:ext>
                </a:extLst>
              </a:tr>
              <a:tr h="387083">
                <a:tc>
                  <a:txBody>
                    <a:bodyPr/>
                    <a:lstStyle/>
                    <a:p>
                      <a:pPr marL="0" marR="0" algn="just">
                        <a:lnSpc>
                          <a:spcPct val="150000"/>
                        </a:lnSpc>
                        <a:spcAft>
                          <a:spcPts val="800"/>
                        </a:spcAft>
                        <a:buNone/>
                      </a:pPr>
                      <a:r>
                        <a:rPr lang="en-US" sz="1800">
                          <a:effectLst/>
                        </a:rPr>
                        <a:t>                    New Born</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4.0-5.9mmol/L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4.0-5.9 meq/L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3469453218"/>
                  </a:ext>
                </a:extLst>
              </a:tr>
              <a:tr h="387083">
                <a:tc>
                  <a:txBody>
                    <a:bodyPr/>
                    <a:lstStyle/>
                    <a:p>
                      <a:pPr marL="0" marR="0" algn="just">
                        <a:lnSpc>
                          <a:spcPct val="150000"/>
                        </a:lnSpc>
                        <a:spcAft>
                          <a:spcPts val="800"/>
                        </a:spcAft>
                        <a:buNone/>
                      </a:pPr>
                      <a:r>
                        <a:rPr lang="en-US" sz="1800">
                          <a:effectLst/>
                        </a:rPr>
                        <a:t>                     Cl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dirty="0">
                          <a:effectLst/>
                        </a:rPr>
                        <a:t>96-107mmol/L</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96-107 meq/L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3397628967"/>
                  </a:ext>
                </a:extLst>
              </a:tr>
              <a:tr h="387083">
                <a:tc>
                  <a:txBody>
                    <a:bodyPr/>
                    <a:lstStyle/>
                    <a:p>
                      <a:pPr marL="0" marR="0" algn="just">
                        <a:lnSpc>
                          <a:spcPct val="150000"/>
                        </a:lnSpc>
                        <a:spcAft>
                          <a:spcPts val="800"/>
                        </a:spcAft>
                        <a:buNone/>
                      </a:pPr>
                      <a:r>
                        <a:rPr lang="en-US" sz="1800">
                          <a:effectLst/>
                        </a:rPr>
                        <a:t>Glucose (Fasting)</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&lt;6.4mmol/L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60-10 mg/100ml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2013193990"/>
                  </a:ext>
                </a:extLst>
              </a:tr>
              <a:tr h="387083">
                <a:tc>
                  <a:txBody>
                    <a:bodyPr/>
                    <a:lstStyle/>
                    <a:p>
                      <a:pPr marL="0" marR="0" algn="just">
                        <a:lnSpc>
                          <a:spcPct val="150000"/>
                        </a:lnSpc>
                        <a:spcAft>
                          <a:spcPts val="800"/>
                        </a:spcAft>
                        <a:buNone/>
                      </a:pPr>
                      <a:r>
                        <a:rPr lang="en-US" sz="1800">
                          <a:effectLst/>
                        </a:rPr>
                        <a:t>Inorganic Phosphorus</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0.8-1.5mmol/L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2.5-4.5 mg/100 ml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977567844"/>
                  </a:ext>
                </a:extLst>
              </a:tr>
              <a:tr h="387083">
                <a:tc>
                  <a:txBody>
                    <a:bodyPr/>
                    <a:lstStyle/>
                    <a:p>
                      <a:pPr marL="0" marR="0" algn="just">
                        <a:lnSpc>
                          <a:spcPct val="150000"/>
                        </a:lnSpc>
                        <a:spcAft>
                          <a:spcPts val="800"/>
                        </a:spcAft>
                        <a:buNone/>
                      </a:pPr>
                      <a:r>
                        <a:rPr lang="en-US" sz="1800">
                          <a:effectLst/>
                        </a:rPr>
                        <a:t>Protein (Total)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60-80g/l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6-8 gm/100ml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40907604"/>
                  </a:ext>
                </a:extLst>
              </a:tr>
              <a:tr h="387083">
                <a:tc>
                  <a:txBody>
                    <a:bodyPr/>
                    <a:lstStyle/>
                    <a:p>
                      <a:pPr marL="0" marR="0" algn="just">
                        <a:lnSpc>
                          <a:spcPct val="150000"/>
                        </a:lnSpc>
                        <a:spcAft>
                          <a:spcPts val="800"/>
                        </a:spcAft>
                        <a:buNone/>
                      </a:pPr>
                      <a:r>
                        <a:rPr lang="en-US" sz="1800">
                          <a:effectLst/>
                        </a:rPr>
                        <a:t>Uric Acid Male</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206-460µmol/L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2-7 mg/100ml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836196864"/>
                  </a:ext>
                </a:extLst>
              </a:tr>
              <a:tr h="387083">
                <a:tc>
                  <a:txBody>
                    <a:bodyPr/>
                    <a:lstStyle/>
                    <a:p>
                      <a:pPr marL="0" marR="0" algn="just">
                        <a:lnSpc>
                          <a:spcPct val="150000"/>
                        </a:lnSpc>
                        <a:spcAft>
                          <a:spcPts val="800"/>
                        </a:spcAft>
                        <a:buNone/>
                      </a:pPr>
                      <a:r>
                        <a:rPr lang="en-US" sz="1800">
                          <a:effectLst/>
                        </a:rPr>
                        <a:t>                 Female</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135-382µmol/L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1.8-5.7 mg/100ml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3198593177"/>
                  </a:ext>
                </a:extLst>
              </a:tr>
              <a:tr h="387083">
                <a:tc>
                  <a:txBody>
                    <a:bodyPr/>
                    <a:lstStyle/>
                    <a:p>
                      <a:pPr marL="0" marR="0" algn="just">
                        <a:lnSpc>
                          <a:spcPct val="150000"/>
                        </a:lnSpc>
                        <a:spcAft>
                          <a:spcPts val="800"/>
                        </a:spcAft>
                        <a:buNone/>
                      </a:pPr>
                      <a:r>
                        <a:rPr lang="en-US" sz="1800">
                          <a:effectLst/>
                        </a:rPr>
                        <a:t>Urea</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2.5-8.0mmol/L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15-50 mg/100 ml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362669318"/>
                  </a:ext>
                </a:extLst>
              </a:tr>
              <a:tr h="387083">
                <a:tc>
                  <a:txBody>
                    <a:bodyPr/>
                    <a:lstStyle/>
                    <a:p>
                      <a:pPr marL="0" marR="0" algn="just">
                        <a:lnSpc>
                          <a:spcPct val="150000"/>
                        </a:lnSpc>
                        <a:spcAft>
                          <a:spcPts val="800"/>
                        </a:spcAft>
                        <a:buNone/>
                      </a:pPr>
                      <a:r>
                        <a:rPr lang="en-US" sz="1800">
                          <a:effectLst/>
                        </a:rPr>
                        <a:t>Triglycerides</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0.5-1.5mmol/L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40-190 mg/dl</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80470175"/>
                  </a:ext>
                </a:extLst>
              </a:tr>
              <a:tr h="387083">
                <a:tc>
                  <a:txBody>
                    <a:bodyPr/>
                    <a:lstStyle/>
                    <a:p>
                      <a:pPr marL="0" marR="0" algn="just">
                        <a:lnSpc>
                          <a:spcPct val="150000"/>
                        </a:lnSpc>
                        <a:spcAft>
                          <a:spcPts val="800"/>
                        </a:spcAft>
                        <a:buNone/>
                      </a:pPr>
                      <a:r>
                        <a:rPr lang="en-US" sz="1800">
                          <a:effectLst/>
                        </a:rPr>
                        <a:t>Serum LDH</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70 – 240 IU</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 </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1387766896"/>
                  </a:ext>
                </a:extLst>
              </a:tr>
              <a:tr h="387083">
                <a:tc>
                  <a:txBody>
                    <a:bodyPr/>
                    <a:lstStyle/>
                    <a:p>
                      <a:pPr marL="0" marR="0" algn="just">
                        <a:lnSpc>
                          <a:spcPct val="150000"/>
                        </a:lnSpc>
                        <a:spcAft>
                          <a:spcPts val="800"/>
                        </a:spcAft>
                        <a:buNone/>
                      </a:pPr>
                      <a:r>
                        <a:rPr lang="en-US" sz="1800">
                          <a:effectLst/>
                        </a:rPr>
                        <a:t>Serum CPK</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a:effectLst/>
                        </a:rPr>
                        <a:t>15 – 130 IU</a:t>
                      </a:r>
                      <a:endParaRPr lang="en-US" sz="200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tc>
                  <a:txBody>
                    <a:bodyPr/>
                    <a:lstStyle/>
                    <a:p>
                      <a:pPr marL="0" marR="0" algn="just">
                        <a:lnSpc>
                          <a:spcPct val="150000"/>
                        </a:lnSpc>
                        <a:spcAft>
                          <a:spcPts val="800"/>
                        </a:spcAft>
                        <a:buNone/>
                      </a:pPr>
                      <a:r>
                        <a:rPr lang="en-US" sz="1800" dirty="0">
                          <a:effectLst/>
                        </a:rPr>
                        <a:t> </a:t>
                      </a:r>
                      <a:endParaRPr lang="en-US" sz="2000" dirty="0">
                        <a:effectLst/>
                        <a:latin typeface="Calibri" panose="020F0502020204030204" pitchFamily="34" charset="0"/>
                        <a:ea typeface="Calibri" panose="020F0502020204030204" pitchFamily="34" charset="0"/>
                        <a:cs typeface="Mangal" panose="02040503050203030202" pitchFamily="18" charset="0"/>
                      </a:endParaRPr>
                    </a:p>
                  </a:txBody>
                  <a:tcPr marL="51435" marR="51435" marT="0" marB="0"/>
                </a:tc>
                <a:extLst>
                  <a:ext uri="{0D108BD9-81ED-4DB2-BD59-A6C34878D82A}">
                    <a16:rowId xmlns="" xmlns:a16="http://schemas.microsoft.com/office/drawing/2014/main" val="3974167447"/>
                  </a:ext>
                </a:extLst>
              </a:tr>
            </a:tbl>
          </a:graphicData>
        </a:graphic>
      </p:graphicFrame>
    </p:spTree>
    <p:extLst>
      <p:ext uri="{BB962C8B-B14F-4D97-AF65-F5344CB8AC3E}">
        <p14:creationId xmlns:p14="http://schemas.microsoft.com/office/powerpoint/2010/main" val="140216666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1D97CD1-D9C1-0F58-620E-252A778DA5B9}"/>
              </a:ext>
            </a:extLst>
          </p:cNvPr>
          <p:cNvSpPr>
            <a:spLocks noGrp="1"/>
          </p:cNvSpPr>
          <p:nvPr>
            <p:ph idx="1"/>
          </p:nvPr>
        </p:nvSpPr>
        <p:spPr>
          <a:xfrm>
            <a:off x="533400" y="2857500"/>
            <a:ext cx="8229600" cy="3009900"/>
          </a:xfrm>
        </p:spPr>
        <p:txBody>
          <a:bodyPr>
            <a:normAutofit/>
          </a:bodyPr>
          <a:lstStyle/>
          <a:p>
            <a:pPr marL="0" indent="0" algn="ctr">
              <a:buNone/>
            </a:pPr>
            <a:r>
              <a:rPr lang="hi-IN" sz="8000" b="1" dirty="0">
                <a:solidFill>
                  <a:srgbClr val="FF0000"/>
                </a:solidFill>
              </a:rPr>
              <a:t>कोई भी प्रश्न</a:t>
            </a:r>
            <a:r>
              <a:rPr lang="en-IN" sz="8000" b="1" dirty="0">
                <a:solidFill>
                  <a:srgbClr val="FF0000"/>
                </a:solidFill>
              </a:rPr>
              <a:t>?</a:t>
            </a:r>
          </a:p>
          <a:p>
            <a:endParaRPr lang="en-IN" dirty="0"/>
          </a:p>
          <a:p>
            <a:endParaRPr lang="en-IN" dirty="0"/>
          </a:p>
          <a:p>
            <a:pPr marL="0" indent="0">
              <a:buNone/>
            </a:pPr>
            <a:endParaRPr lang="en-IN" dirty="0"/>
          </a:p>
          <a:p>
            <a:endParaRPr lang="en-IN" dirty="0"/>
          </a:p>
        </p:txBody>
      </p:sp>
    </p:spTree>
    <p:extLst>
      <p:ext uri="{BB962C8B-B14F-4D97-AF65-F5344CB8AC3E}">
        <p14:creationId xmlns:p14="http://schemas.microsoft.com/office/powerpoint/2010/main" val="9367767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10A8C1D0-F71D-B81A-2F16-9719A69417D2}"/>
            </a:ext>
          </a:extLst>
        </p:cNvPr>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02DE717A-4AAE-EFE4-647E-F9C573391AB7}"/>
              </a:ext>
            </a:extLst>
          </p:cNvPr>
          <p:cNvSpPr>
            <a:spLocks noGrp="1"/>
          </p:cNvSpPr>
          <p:nvPr>
            <p:ph idx="1"/>
          </p:nvPr>
        </p:nvSpPr>
        <p:spPr>
          <a:xfrm>
            <a:off x="457200" y="609601"/>
            <a:ext cx="8229600" cy="3733800"/>
          </a:xfrm>
        </p:spPr>
        <p:txBody>
          <a:bodyPr>
            <a:normAutofit/>
          </a:bodyPr>
          <a:lstStyle/>
          <a:p>
            <a:pPr marL="0" indent="0">
              <a:buNone/>
            </a:pPr>
            <a:endParaRPr lang="en-IN" dirty="0"/>
          </a:p>
          <a:p>
            <a:endParaRPr lang="en-IN" dirty="0"/>
          </a:p>
          <a:p>
            <a:pPr marL="0" indent="0" algn="ctr">
              <a:buNone/>
            </a:pPr>
            <a:r>
              <a:rPr lang="hi-IN" sz="8000" b="1" dirty="0">
                <a:solidFill>
                  <a:srgbClr val="00B050"/>
                </a:solidFill>
              </a:rPr>
              <a:t>धन्यवाद</a:t>
            </a:r>
            <a:endParaRPr lang="en-IN" sz="8000" b="1" dirty="0">
              <a:solidFill>
                <a:srgbClr val="00B050"/>
              </a:solidFill>
            </a:endParaRPr>
          </a:p>
        </p:txBody>
      </p:sp>
    </p:spTree>
    <p:extLst>
      <p:ext uri="{BB962C8B-B14F-4D97-AF65-F5344CB8AC3E}">
        <p14:creationId xmlns:p14="http://schemas.microsoft.com/office/powerpoint/2010/main" val="3865988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F8B8FB92-0F6E-ED94-3127-769C7E97CF87}"/>
              </a:ext>
            </a:extLst>
          </p:cNvPr>
          <p:cNvSpPr txBox="1"/>
          <p:nvPr/>
        </p:nvSpPr>
        <p:spPr>
          <a:xfrm>
            <a:off x="400050" y="199488"/>
            <a:ext cx="8143875" cy="5998052"/>
          </a:xfrm>
          <a:prstGeom prst="rect">
            <a:avLst/>
          </a:prstGeom>
          <a:noFill/>
        </p:spPr>
        <p:txBody>
          <a:bodyPr wrap="square">
            <a:spAutoFit/>
          </a:bodyPr>
          <a:lstStyle/>
          <a:p>
            <a:pPr algn="just">
              <a:lnSpc>
                <a:spcPct val="150000"/>
              </a:lnSpc>
              <a:spcAft>
                <a:spcPts val="800"/>
              </a:spcAft>
            </a:pPr>
            <a:r>
              <a:rPr lang="hi-IN" sz="2400" b="1" dirty="0">
                <a:latin typeface="Times New Roman" panose="02020603050405020304" pitchFamily="18" charset="0"/>
                <a:ea typeface="Times New Roman" panose="02020603050405020304" pitchFamily="18" charset="0"/>
                <a:cs typeface="TimesNewRoman,Bold"/>
              </a:rPr>
              <a:t>रक्त शर्करा का अनुमान</a:t>
            </a:r>
            <a:r>
              <a:rPr lang="en-US" sz="2400" b="1" dirty="0">
                <a:effectLst/>
                <a:latin typeface="Times New Roman" panose="02020603050405020304" pitchFamily="18" charset="0"/>
                <a:ea typeface="Times New Roman" panose="02020603050405020304" pitchFamily="18" charset="0"/>
                <a:cs typeface="TimesNewRoman,Bold"/>
              </a:rPr>
              <a:t>.</a:t>
            </a:r>
            <a:endParaRPr lang="en-US"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b="1" dirty="0">
                <a:latin typeface="Times New Roman" panose="02020603050405020304" pitchFamily="18" charset="0"/>
                <a:ea typeface="Times New Roman" panose="02020603050405020304" pitchFamily="18" charset="0"/>
                <a:cs typeface="TimesNewRoman,Bold"/>
              </a:rPr>
              <a:t>मधुमेह</a:t>
            </a:r>
            <a:r>
              <a:rPr lang="en-US" sz="1600" b="1" dirty="0">
                <a:effectLst/>
                <a:latin typeface="Times New Roman" panose="02020603050405020304" pitchFamily="18" charset="0"/>
                <a:ea typeface="Times New Roman" panose="02020603050405020304" pitchFamily="18" charset="0"/>
                <a:cs typeface="TimesNewRoman,Bold"/>
              </a:rPr>
              <a:t>: </a:t>
            </a:r>
            <a:r>
              <a:rPr lang="hi-IN" sz="1600" dirty="0">
                <a:latin typeface="Times New Roman" panose="02020603050405020304" pitchFamily="18" charset="0"/>
                <a:ea typeface="Times New Roman" panose="02020603050405020304" pitchFamily="18" charset="0"/>
                <a:cs typeface="TimesNewRoman"/>
              </a:rPr>
              <a:t>यह कार्बोहाइड्रेट चयापचय के विकार के कारण एक पुरानी बीमारी है, जिसका कारण या तो इंसुलिन की कमी या कम स्तर है जिसके परिणामस्वरूप हाइपरग्लेसेमिया (रक्त शर्करा के स्तर में वृद्धि) और ग्लूकोज (मूत्र में ग्लूकोज की उपस्थिति) होता है। द्वितीयक चयापचय दोष भी देखा जाता है। जैसे प्रोटीन और वसा का चयापचय।</a:t>
            </a:r>
            <a:r>
              <a:rPr lang="en-US" b="1" dirty="0">
                <a:effectLst/>
                <a:latin typeface="Times New Roman" panose="02020603050405020304" pitchFamily="18" charset="0"/>
                <a:ea typeface="Times New Roman" panose="02020603050405020304" pitchFamily="18" charset="0"/>
                <a:cs typeface="TimesNewRoman,Bold"/>
              </a:rPr>
              <a:t> </a:t>
            </a:r>
          </a:p>
          <a:p>
            <a:pPr algn="just">
              <a:lnSpc>
                <a:spcPct val="150000"/>
              </a:lnSpc>
              <a:spcAft>
                <a:spcPts val="800"/>
              </a:spcAft>
            </a:pPr>
            <a:r>
              <a:rPr lang="en-US" b="1" dirty="0">
                <a:effectLst/>
                <a:latin typeface="Times New Roman" panose="02020603050405020304" pitchFamily="18" charset="0"/>
                <a:ea typeface="Times New Roman" panose="02020603050405020304" pitchFamily="18" charset="0"/>
                <a:cs typeface="TimesNewRoman,Bold"/>
              </a:rPr>
              <a:t>1. </a:t>
            </a:r>
            <a:r>
              <a:rPr lang="hi-IN" b="1" dirty="0">
                <a:latin typeface="Times New Roman" panose="02020603050405020304" pitchFamily="18" charset="0"/>
                <a:ea typeface="Times New Roman" panose="02020603050405020304" pitchFamily="18" charset="0"/>
                <a:cs typeface="TimesNewRoman,Bold"/>
              </a:rPr>
              <a:t>प्राथमिक या इडियोपैथिक या आवश्यक मधुमेह</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1600" dirty="0">
                <a:effectLst/>
                <a:latin typeface="Times New Roman" panose="02020603050405020304" pitchFamily="18" charset="0"/>
                <a:ea typeface="Times New Roman" panose="02020603050405020304" pitchFamily="18" charset="0"/>
                <a:cs typeface="TimesNewRoman"/>
              </a:rPr>
              <a:t>(a) </a:t>
            </a:r>
            <a:r>
              <a:rPr lang="hi-IN" sz="1600" dirty="0">
                <a:latin typeface="Times New Roman" panose="02020603050405020304" pitchFamily="18" charset="0"/>
                <a:ea typeface="Times New Roman" panose="02020603050405020304" pitchFamily="18" charset="0"/>
                <a:cs typeface="TimesNewRoman"/>
              </a:rPr>
              <a:t>किशोर मधुमेह या। टाइप </a:t>
            </a:r>
            <a:r>
              <a:rPr lang="en-US" sz="1600" dirty="0">
                <a:latin typeface="Times New Roman" panose="02020603050405020304" pitchFamily="18" charset="0"/>
                <a:ea typeface="Times New Roman" panose="02020603050405020304" pitchFamily="18" charset="0"/>
                <a:cs typeface="TimesNewRoman"/>
              </a:rPr>
              <a:t>I </a:t>
            </a:r>
            <a:r>
              <a:rPr lang="hi-IN" sz="1600" dirty="0">
                <a:latin typeface="Times New Roman" panose="02020603050405020304" pitchFamily="18" charset="0"/>
                <a:ea typeface="Times New Roman" panose="02020603050405020304" pitchFamily="18" charset="0"/>
                <a:cs typeface="TimesNewRoman"/>
              </a:rPr>
              <a:t>मधुमेह या इंसुलिन पर निर्भर मधुमेह मेलिटस (</a:t>
            </a:r>
            <a:r>
              <a:rPr lang="en-US" sz="1600" dirty="0">
                <a:latin typeface="Times New Roman" panose="02020603050405020304" pitchFamily="18" charset="0"/>
                <a:ea typeface="Times New Roman" panose="02020603050405020304" pitchFamily="18" charset="0"/>
                <a:cs typeface="TimesNewRoman"/>
              </a:rPr>
              <a:t>IDDM)।</a:t>
            </a:r>
            <a:endParaRPr lang="en-US" sz="1400"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50000"/>
              </a:lnSpc>
              <a:spcAft>
                <a:spcPts val="800"/>
              </a:spcAft>
              <a:buFont typeface="Symbol" panose="05050102010706020507" pitchFamily="18" charset="2"/>
              <a:buChar char=""/>
              <a:tabLst>
                <a:tab pos="457200" algn="l"/>
              </a:tabLst>
            </a:pPr>
            <a:r>
              <a:rPr lang="hi-IN" sz="1600" dirty="0">
                <a:latin typeface="Times New Roman" panose="02020603050405020304" pitchFamily="18" charset="0"/>
                <a:ea typeface="Times New Roman" panose="02020603050405020304" pitchFamily="18" charset="0"/>
                <a:cs typeface="TimesNewRoman"/>
              </a:rPr>
              <a:t>कम बार
15 साल की उम्र से पहले होता है।
लैंगरहैंस (अग्न्याशय) की बी कोशिकाओं से इंसुलिन के कम उत्पादन के कारण, परिपक्वता शुरू मधुमेह या। टाइप </a:t>
            </a:r>
            <a:r>
              <a:rPr lang="en-US" sz="1600" dirty="0">
                <a:latin typeface="Times New Roman" panose="02020603050405020304" pitchFamily="18" charset="0"/>
                <a:ea typeface="Times New Roman" panose="02020603050405020304" pitchFamily="18" charset="0"/>
                <a:cs typeface="TimesNewRoman"/>
              </a:rPr>
              <a:t>II </a:t>
            </a:r>
            <a:r>
              <a:rPr lang="hi-IN" sz="1600" dirty="0">
                <a:latin typeface="Times New Roman" panose="02020603050405020304" pitchFamily="18" charset="0"/>
                <a:ea typeface="Times New Roman" panose="02020603050405020304" pitchFamily="18" charset="0"/>
                <a:cs typeface="TimesNewRoman"/>
              </a:rPr>
              <a:t>मधुमेह या गैर-इंसुलिन निर्भर मधुमेह मेलिटस (</a:t>
            </a:r>
            <a:r>
              <a:rPr lang="en-US" sz="1600" dirty="0">
                <a:latin typeface="Times New Roman" panose="02020603050405020304" pitchFamily="18" charset="0"/>
                <a:ea typeface="Times New Roman" panose="02020603050405020304" pitchFamily="18" charset="0"/>
                <a:cs typeface="TimesNewRoman"/>
              </a:rPr>
              <a:t>NIDDM)
</a:t>
            </a:r>
            <a:r>
              <a:rPr lang="hi-IN" sz="1600" dirty="0">
                <a:latin typeface="Times New Roman" panose="02020603050405020304" pitchFamily="18" charset="0"/>
                <a:ea typeface="Times New Roman" panose="02020603050405020304" pitchFamily="18" charset="0"/>
                <a:cs typeface="TimesNewRoman"/>
              </a:rPr>
              <a:t>जनसंख्या में अधिक बार।
अधेड़ उम्र में होता है।</a:t>
            </a:r>
            <a:endParaRPr lang="en-US" sz="16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449438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CFB426AE-B64F-CE88-B488-FEC732BFB6F4}"/>
              </a:ext>
            </a:extLst>
          </p:cNvPr>
          <p:cNvSpPr txBox="1"/>
          <p:nvPr/>
        </p:nvSpPr>
        <p:spPr>
          <a:xfrm>
            <a:off x="0" y="-1669252"/>
            <a:ext cx="9144000" cy="7716280"/>
          </a:xfrm>
          <a:prstGeom prst="rect">
            <a:avLst/>
          </a:prstGeom>
          <a:noFill/>
        </p:spPr>
        <p:txBody>
          <a:bodyPr wrap="square">
            <a:spAutoFit/>
          </a:bodyPr>
          <a:lstStyle/>
          <a:p>
            <a:pPr marL="342900" marR="0" lvl="0" indent="-342900" algn="just">
              <a:lnSpc>
                <a:spcPct val="150000"/>
              </a:lnSpc>
              <a:spcAft>
                <a:spcPts val="800"/>
              </a:spcAft>
              <a:buFont typeface="Symbol" panose="05050102010706020507" pitchFamily="18" charset="2"/>
              <a:buChar char=""/>
              <a:tabLst>
                <a:tab pos="457200" algn="l"/>
              </a:tabLst>
            </a:pPr>
            <a:endParaRPr lang="en-US" sz="1800" dirty="0">
              <a:effectLst/>
              <a:latin typeface="Times New Roman" panose="02020603050405020304" pitchFamily="18" charset="0"/>
              <a:ea typeface="Times New Roman" panose="02020603050405020304" pitchFamily="18" charset="0"/>
              <a:cs typeface="TimesNewRoman"/>
            </a:endParaRPr>
          </a:p>
          <a:p>
            <a:pPr marL="342900" marR="0" lvl="0" indent="-342900" algn="just">
              <a:lnSpc>
                <a:spcPct val="150000"/>
              </a:lnSpc>
              <a:spcAft>
                <a:spcPts val="800"/>
              </a:spcAft>
              <a:buFont typeface="Symbol" panose="05050102010706020507" pitchFamily="18" charset="2"/>
              <a:buChar char=""/>
              <a:tabLst>
                <a:tab pos="457200" algn="l"/>
              </a:tabLst>
            </a:pPr>
            <a:endParaRPr lang="en-US" dirty="0">
              <a:latin typeface="Times New Roman" panose="02020603050405020304" pitchFamily="18" charset="0"/>
              <a:ea typeface="Times New Roman" panose="02020603050405020304" pitchFamily="18" charset="0"/>
              <a:cs typeface="TimesNewRoman"/>
            </a:endParaRPr>
          </a:p>
          <a:p>
            <a:pPr marL="342900" marR="0" lvl="0" indent="-342900" algn="just">
              <a:lnSpc>
                <a:spcPct val="150000"/>
              </a:lnSpc>
              <a:spcAft>
                <a:spcPts val="800"/>
              </a:spcAft>
              <a:buFont typeface="Symbol" panose="05050102010706020507" pitchFamily="18" charset="2"/>
              <a:buChar char=""/>
              <a:tabLst>
                <a:tab pos="457200" algn="l"/>
              </a:tabLst>
            </a:pPr>
            <a:endParaRPr lang="en-US" sz="1800" dirty="0">
              <a:effectLst/>
              <a:latin typeface="Times New Roman" panose="02020603050405020304" pitchFamily="18" charset="0"/>
              <a:ea typeface="Times New Roman" panose="02020603050405020304" pitchFamily="18" charset="0"/>
              <a:cs typeface="TimesNewRoman"/>
            </a:endParaRPr>
          </a:p>
          <a:p>
            <a:pPr marL="342900" marR="0" lvl="0" indent="-342900" algn="just">
              <a:lnSpc>
                <a:spcPct val="150000"/>
              </a:lnSpc>
              <a:spcAft>
                <a:spcPts val="800"/>
              </a:spcAft>
              <a:buFont typeface="Symbol" panose="05050102010706020507" pitchFamily="18" charset="2"/>
              <a:buChar char=""/>
              <a:tabLst>
                <a:tab pos="457200" algn="l"/>
              </a:tabLst>
            </a:pPr>
            <a:r>
              <a:rPr lang="hi-IN" dirty="0">
                <a:latin typeface="Times New Roman" panose="02020603050405020304" pitchFamily="18" charset="0"/>
                <a:ea typeface="Times New Roman" panose="02020603050405020304" pitchFamily="18" charset="0"/>
                <a:cs typeface="TimesNewRoman"/>
              </a:rPr>
              <a:t>केटोएसिडोसिस दुर्लभ है</a:t>
            </a:r>
            <a:r>
              <a:rPr lang="en-US" sz="1800" dirty="0">
                <a:effectLst/>
                <a:latin typeface="Times New Roman" panose="02020603050405020304" pitchFamily="18" charset="0"/>
                <a:ea typeface="Times New Roman" panose="02020603050405020304" pitchFamily="18" charset="0"/>
                <a:cs typeface="TimesNewRoman"/>
              </a:rPr>
              <a:t>.</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50000"/>
              </a:lnSpc>
              <a:spcAft>
                <a:spcPts val="800"/>
              </a:spcAft>
              <a:buFont typeface="Symbol" panose="05050102010706020507" pitchFamily="18" charset="2"/>
              <a:buChar char=""/>
              <a:tabLst>
                <a:tab pos="457200" algn="l"/>
              </a:tabLst>
            </a:pPr>
            <a:r>
              <a:rPr lang="hi-IN" dirty="0">
                <a:latin typeface="Times New Roman" panose="02020603050405020304" pitchFamily="18" charset="0"/>
                <a:ea typeface="Times New Roman" panose="02020603050405020304" pitchFamily="18" charset="0"/>
                <a:cs typeface="TimesNewRoman"/>
              </a:rPr>
              <a:t>बी सेल कुछ हद तक पतित हो जाता है लेकिन ग्लूकोज लोड के प्रति प्रतिक्रिया देखी जाती है</a:t>
            </a:r>
            <a:r>
              <a:rPr lang="en-US" sz="1800" dirty="0">
                <a:effectLst/>
                <a:latin typeface="Times New Roman" panose="02020603050405020304" pitchFamily="18" charset="0"/>
                <a:ea typeface="Times New Roman" panose="02020603050405020304" pitchFamily="18" charset="0"/>
                <a:cs typeface="TimesNewRoman"/>
              </a:rPr>
              <a:t>.</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p>
            <a:pPr marL="228600" marR="0" algn="just">
              <a:lnSpc>
                <a:spcPct val="150000"/>
              </a:lnSpc>
              <a:spcAft>
                <a:spcPts val="800"/>
              </a:spcAft>
              <a:buNone/>
            </a:pPr>
            <a:r>
              <a:rPr lang="en-US" sz="1800" dirty="0">
                <a:effectLst/>
                <a:latin typeface="Times New Roman" panose="02020603050405020304" pitchFamily="18" charset="0"/>
                <a:ea typeface="Times New Roman" panose="02020603050405020304" pitchFamily="18" charset="0"/>
                <a:cs typeface="TimesNewRoman"/>
              </a:rPr>
              <a:t> 2. </a:t>
            </a:r>
            <a:r>
              <a:rPr lang="hi-IN" dirty="0"/>
              <a:t>द्वितीयक</a:t>
            </a:r>
            <a:endParaRPr lang="en-US" sz="2400" b="1"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hi-IN" dirty="0">
                <a:latin typeface="Times New Roman" panose="02020603050405020304" pitchFamily="18" charset="0"/>
                <a:ea typeface="Times New Roman" panose="02020603050405020304" pitchFamily="18" charset="0"/>
                <a:cs typeface="TimesNewRoman"/>
              </a:rPr>
              <a:t>यह किसी अन्य मुख्य बीमारी के लिए गौण है</a:t>
            </a:r>
            <a:endParaRPr lang="en-IN" dirty="0">
              <a:latin typeface="Times New Roman" panose="02020603050405020304" pitchFamily="18" charset="0"/>
              <a:ea typeface="Times New Roman" panose="02020603050405020304" pitchFamily="18" charset="0"/>
              <a:cs typeface="TimesNewRoman"/>
            </a:endParaRPr>
          </a:p>
          <a:p>
            <a:pPr algn="just">
              <a:lnSpc>
                <a:spcPct val="150000"/>
              </a:lnSpc>
              <a:spcAft>
                <a:spcPts val="800"/>
              </a:spcAft>
            </a:pPr>
            <a:r>
              <a:rPr lang="en-US" sz="1800" dirty="0">
                <a:effectLst/>
                <a:latin typeface="Times New Roman" panose="02020603050405020304" pitchFamily="18" charset="0"/>
                <a:ea typeface="Times New Roman" panose="02020603050405020304" pitchFamily="18" charset="0"/>
                <a:cs typeface="TimesNewRoman"/>
              </a:rPr>
              <a:t>(a) Pancreatic Diabetes.</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50000"/>
              </a:lnSpc>
              <a:spcAft>
                <a:spcPts val="800"/>
              </a:spcAft>
              <a:buFont typeface="Symbol" panose="05050102010706020507" pitchFamily="18" charset="2"/>
              <a:buChar char=""/>
              <a:tabLst>
                <a:tab pos="457200" algn="l"/>
              </a:tabLst>
            </a:pPr>
            <a:r>
              <a:rPr lang="hi-IN" dirty="0">
                <a:latin typeface="Times New Roman" panose="02020603050405020304" pitchFamily="18" charset="0"/>
                <a:ea typeface="Times New Roman" panose="02020603050405020304" pitchFamily="18" charset="0"/>
                <a:cs typeface="TimesNewRoman"/>
              </a:rPr>
              <a:t>अग्नाशयशोथ
हेमोक्रोमैटोसिस
अग्न्याशय की दुर्दमता।</a:t>
            </a:r>
            <a:r>
              <a:rPr lang="en-US" sz="1800" dirty="0">
                <a:effectLst/>
                <a:latin typeface="Times New Roman" panose="02020603050405020304" pitchFamily="18" charset="0"/>
                <a:ea typeface="Times New Roman" panose="02020603050405020304" pitchFamily="18" charset="0"/>
                <a:cs typeface="TimesNewRoman"/>
              </a:rPr>
              <a:t> </a:t>
            </a:r>
          </a:p>
          <a:p>
            <a:pPr marR="0" lvl="0" algn="just">
              <a:lnSpc>
                <a:spcPct val="150000"/>
              </a:lnSpc>
              <a:spcAft>
                <a:spcPts val="800"/>
              </a:spcAft>
              <a:tabLst>
                <a:tab pos="457200" algn="l"/>
              </a:tabLst>
            </a:pPr>
            <a:r>
              <a:rPr lang="en-US" sz="1800" dirty="0">
                <a:effectLst/>
                <a:latin typeface="Times New Roman" panose="02020603050405020304" pitchFamily="18" charset="0"/>
                <a:ea typeface="Times New Roman" panose="02020603050405020304" pitchFamily="18" charset="0"/>
                <a:cs typeface="TimesNewRoman"/>
              </a:rPr>
              <a:t>(b) </a:t>
            </a:r>
            <a:r>
              <a:rPr lang="hi-IN" dirty="0">
                <a:latin typeface="Times New Roman" panose="02020603050405020304" pitchFamily="18" charset="0"/>
                <a:ea typeface="Times New Roman" panose="02020603050405020304" pitchFamily="18" charset="0"/>
                <a:cs typeface="TimesNewRoman"/>
              </a:rPr>
              <a:t>विरोधी हार्मोन का बढ़ा हुआ स्तर</a:t>
            </a:r>
            <a:endParaRPr lang="en-US" sz="1600" dirty="0">
              <a:effectLst/>
              <a:latin typeface="Calibri" panose="020F0502020204030204" pitchFamily="34" charset="0"/>
              <a:ea typeface="Calibri" panose="020F0502020204030204" pitchFamily="34" charset="0"/>
              <a:cs typeface="Mangal" panose="02040503050203030202" pitchFamily="18" charset="0"/>
            </a:endParaRPr>
          </a:p>
          <a:p>
            <a:pPr marL="342900" marR="0" lvl="0" indent="-342900" algn="just">
              <a:lnSpc>
                <a:spcPct val="150000"/>
              </a:lnSpc>
              <a:spcAft>
                <a:spcPts val="800"/>
              </a:spcAft>
              <a:buFont typeface="Symbol" panose="05050102010706020507" pitchFamily="18" charset="2"/>
              <a:buChar char=""/>
              <a:tabLst>
                <a:tab pos="457200" algn="l"/>
              </a:tabLst>
            </a:pPr>
            <a:r>
              <a:rPr lang="hi-IN" dirty="0">
                <a:latin typeface="Times New Roman" panose="02020603050405020304" pitchFamily="18" charset="0"/>
                <a:ea typeface="Times New Roman" panose="02020603050405020304" pitchFamily="18" charset="0"/>
                <a:cs typeface="TimesNewRoman"/>
              </a:rPr>
              <a:t>हाइपरथायरायडिज्म
हाइपरक्रिटिसिज्म - कुशिंग रोग
हाइपरपिटनटारिज्म</a:t>
            </a:r>
            <a:r>
              <a:rPr lang="en-US" sz="1800" dirty="0">
                <a:effectLst/>
                <a:latin typeface="Times New Roman" panose="02020603050405020304" pitchFamily="18" charset="0"/>
                <a:ea typeface="Times New Roman" panose="02020603050405020304" pitchFamily="18" charset="0"/>
                <a:cs typeface="TimesNewRoman"/>
              </a:rPr>
              <a:t> </a:t>
            </a:r>
            <a:endParaRPr lang="en-US" sz="16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018318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FBD58BF3-03D3-1E6B-5B61-46BAEC65CEA9}"/>
              </a:ext>
            </a:extLst>
          </p:cNvPr>
          <p:cNvSpPr txBox="1"/>
          <p:nvPr/>
        </p:nvSpPr>
        <p:spPr>
          <a:xfrm>
            <a:off x="200024" y="0"/>
            <a:ext cx="8743951" cy="6742167"/>
          </a:xfrm>
          <a:prstGeom prst="rect">
            <a:avLst/>
          </a:prstGeom>
          <a:noFill/>
        </p:spPr>
        <p:txBody>
          <a:bodyPr wrap="square">
            <a:spAutoFit/>
          </a:bodyPr>
          <a:lstStyle/>
          <a:p>
            <a:pPr algn="just">
              <a:lnSpc>
                <a:spcPct val="150000"/>
              </a:lnSpc>
              <a:spcAft>
                <a:spcPts val="800"/>
              </a:spcAft>
            </a:pPr>
            <a:r>
              <a:rPr lang="hi-IN" sz="2400" b="1" u="sng" dirty="0">
                <a:latin typeface="Times New Roman" panose="02020603050405020304" pitchFamily="18" charset="0"/>
                <a:ea typeface="Times New Roman" panose="02020603050405020304" pitchFamily="18" charset="0"/>
                <a:cs typeface="TimesNewRoman"/>
              </a:rPr>
              <a:t>मधुमेह में नैदानिक जैव रासायनिक खोज</a:t>
            </a:r>
            <a:r>
              <a:rPr lang="en-US" sz="2400" b="1" u="sng" dirty="0">
                <a:effectLst/>
                <a:latin typeface="Times New Roman" panose="02020603050405020304" pitchFamily="18" charset="0"/>
                <a:ea typeface="Times New Roman" panose="02020603050405020304" pitchFamily="18" charset="0"/>
                <a:cs typeface="TimesNewRoman"/>
              </a:rPr>
              <a:t>:</a:t>
            </a:r>
            <a:endParaRPr lang="en-US" sz="2000" b="1" u="sng"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2400" dirty="0">
                <a:effectLst/>
                <a:latin typeface="Times New Roman" panose="02020603050405020304" pitchFamily="18" charset="0"/>
                <a:ea typeface="Times New Roman" panose="02020603050405020304" pitchFamily="18" charset="0"/>
                <a:cs typeface="TimesNewRoman"/>
              </a:rPr>
              <a:t>1) </a:t>
            </a:r>
            <a:r>
              <a:rPr lang="hi-IN" sz="2400" dirty="0">
                <a:latin typeface="Times New Roman" panose="02020603050405020304" pitchFamily="18" charset="0"/>
                <a:ea typeface="Times New Roman" panose="02020603050405020304" pitchFamily="18" charset="0"/>
                <a:cs typeface="TimesNewRoman"/>
              </a:rPr>
              <a:t>मूत्र में बड़ी मात्रा में ग्लूकोज की उपस्थिति।
2) मूत्र की बड़ी मात्रा और पॉलीयूरिया की आवृत्ति में वृद्धि।
3) पॉलीफैगिया यानी अधिक बार खाता है।
4) वसा के अपचय में वृद्धि होती है ताकि रक्त और यकृत में मुक्त फैटी एसिड के स्तर में वृद्धि हो।
5) रक्त में कीटोन बॉडी में वृद्धि और मूत्र में इसकी उपस्थिति एसिडोसिस की ओर ले जाती है।
6) ऊर्जा की आवश्यकता के लिए ऊतक प्रोटीन के अपचय में वृद्धि से वजन में कमी आती है और रक्त में अमीनो एसिड का स्तर बढ़ जाता है और अमीनो एसिड के डीमिनेशन द्वारा यूरिया का अधिक निर्माण होता है</a:t>
            </a:r>
            <a:endParaRPr lang="en-US" sz="2400" dirty="0"/>
          </a:p>
        </p:txBody>
      </p:sp>
    </p:spTree>
    <p:extLst>
      <p:ext uri="{BB962C8B-B14F-4D97-AF65-F5344CB8AC3E}">
        <p14:creationId xmlns:p14="http://schemas.microsoft.com/office/powerpoint/2010/main" val="3962708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39A722FB-8C0F-EC96-18D8-06EB89ECF0AD}"/>
              </a:ext>
            </a:extLst>
          </p:cNvPr>
          <p:cNvSpPr txBox="1"/>
          <p:nvPr/>
        </p:nvSpPr>
        <p:spPr>
          <a:xfrm>
            <a:off x="228600" y="1"/>
            <a:ext cx="7734300" cy="6003567"/>
          </a:xfrm>
          <a:prstGeom prst="rect">
            <a:avLst/>
          </a:prstGeom>
          <a:noFill/>
        </p:spPr>
        <p:txBody>
          <a:bodyPr wrap="square">
            <a:spAutoFit/>
          </a:bodyPr>
          <a:lstStyle/>
          <a:p>
            <a:pPr marL="514350" indent="-514350" algn="just">
              <a:lnSpc>
                <a:spcPct val="150000"/>
              </a:lnSpc>
              <a:spcAft>
                <a:spcPts val="800"/>
              </a:spcAft>
              <a:buAutoNum type="alphaLcParenR"/>
            </a:pPr>
            <a:r>
              <a:rPr lang="hi-IN" sz="3200" b="1" dirty="0">
                <a:latin typeface="Times New Roman" panose="02020603050405020304" pitchFamily="18" charset="0"/>
                <a:ea typeface="Times New Roman" panose="02020603050405020304" pitchFamily="18" charset="0"/>
                <a:cs typeface="TimesNewRoman,Bold"/>
              </a:rPr>
              <a:t>उपवास रक्त शर्करा (</a:t>
            </a:r>
            <a:r>
              <a:rPr lang="en-US" sz="3200" b="1" dirty="0">
                <a:latin typeface="Times New Roman" panose="02020603050405020304" pitchFamily="18" charset="0"/>
                <a:ea typeface="Times New Roman" panose="02020603050405020304" pitchFamily="18" charset="0"/>
                <a:cs typeface="TimesNewRoman,Bold"/>
              </a:rPr>
              <a:t>FBS)</a:t>
            </a:r>
            <a:r>
              <a:rPr lang="en-US" sz="3200" dirty="0">
                <a:effectLst/>
                <a:latin typeface="Times New Roman" panose="02020603050405020304" pitchFamily="18" charset="0"/>
                <a:ea typeface="Times New Roman" panose="02020603050405020304" pitchFamily="18" charset="0"/>
                <a:cs typeface="TimesNewRoman"/>
              </a:rPr>
              <a:t>:</a:t>
            </a:r>
            <a:r>
              <a:rPr lang="en-US" sz="2800" dirty="0">
                <a:effectLst/>
                <a:latin typeface="Times New Roman" panose="02020603050405020304" pitchFamily="18" charset="0"/>
                <a:ea typeface="Times New Roman" panose="02020603050405020304" pitchFamily="18" charset="0"/>
                <a:cs typeface="TimesNewRoman"/>
              </a:rPr>
              <a:t> - </a:t>
            </a:r>
            <a:r>
              <a:rPr lang="hi-IN" sz="2800" dirty="0">
                <a:latin typeface="Times New Roman" panose="02020603050405020304" pitchFamily="18" charset="0"/>
                <a:ea typeface="Times New Roman" panose="02020603050405020304" pitchFamily="18" charset="0"/>
                <a:cs typeface="TimesNewRoman"/>
              </a:rPr>
              <a:t>रोगी द्वारा 12 घंटे या रात भर उपवास करने के बाद रक्त का नमूना एकत्र किया जाता है।</a:t>
            </a:r>
            <a:endParaRPr lang="en-IN" sz="2800" dirty="0">
              <a:latin typeface="Times New Roman" panose="02020603050405020304" pitchFamily="18" charset="0"/>
              <a:ea typeface="Times New Roman" panose="02020603050405020304" pitchFamily="18" charset="0"/>
              <a:cs typeface="TimesNewRoman"/>
            </a:endParaRPr>
          </a:p>
          <a:p>
            <a:pPr algn="just">
              <a:lnSpc>
                <a:spcPct val="150000"/>
              </a:lnSpc>
              <a:spcAft>
                <a:spcPts val="800"/>
              </a:spcAft>
            </a:pPr>
            <a:r>
              <a:rPr lang="en-US" sz="3200" b="1" dirty="0">
                <a:effectLst/>
                <a:latin typeface="Times New Roman" panose="02020603050405020304" pitchFamily="18" charset="0"/>
                <a:ea typeface="Times New Roman" panose="02020603050405020304" pitchFamily="18" charset="0"/>
                <a:cs typeface="TimesNewRoman,Bold"/>
              </a:rPr>
              <a:t>b) </a:t>
            </a:r>
            <a:r>
              <a:rPr lang="hi-IN" sz="3200" b="1" dirty="0">
                <a:latin typeface="Times New Roman" panose="02020603050405020304" pitchFamily="18" charset="0"/>
                <a:ea typeface="Times New Roman" panose="02020603050405020304" pitchFamily="18" charset="0"/>
                <a:cs typeface="TimesNewRoman,Bold"/>
              </a:rPr>
              <a:t>पोस्ट - प्रांडियल ब्लड शुगर</a:t>
            </a:r>
            <a:r>
              <a:rPr lang="en-US" sz="3200" b="1" dirty="0">
                <a:effectLst/>
                <a:latin typeface="Times New Roman" panose="02020603050405020304" pitchFamily="18" charset="0"/>
                <a:ea typeface="Times New Roman" panose="02020603050405020304" pitchFamily="18" charset="0"/>
                <a:cs typeface="TimesNewRoman,Bold"/>
              </a:rPr>
              <a:t> (P </a:t>
            </a:r>
            <a:r>
              <a:rPr lang="en-US" sz="3200" b="1" dirty="0" err="1">
                <a:effectLst/>
                <a:latin typeface="Times New Roman" panose="02020603050405020304" pitchFamily="18" charset="0"/>
                <a:ea typeface="Times New Roman" panose="02020603050405020304" pitchFamily="18" charset="0"/>
                <a:cs typeface="TimesNewRoman,Bold"/>
              </a:rPr>
              <a:t>P</a:t>
            </a:r>
            <a:r>
              <a:rPr lang="en-US" sz="3200" b="1" dirty="0">
                <a:effectLst/>
                <a:latin typeface="Times New Roman" panose="02020603050405020304" pitchFamily="18" charset="0"/>
                <a:ea typeface="Times New Roman" panose="02020603050405020304" pitchFamily="18" charset="0"/>
                <a:cs typeface="TimesNewRoman,Bold"/>
              </a:rPr>
              <a:t> B S):</a:t>
            </a:r>
            <a:r>
              <a:rPr lang="en-US" sz="2800" b="1" dirty="0">
                <a:effectLst/>
                <a:latin typeface="Times New Roman" panose="02020603050405020304" pitchFamily="18" charset="0"/>
                <a:ea typeface="Times New Roman" panose="02020603050405020304" pitchFamily="18" charset="0"/>
                <a:cs typeface="TimesNewRoman,Bold"/>
              </a:rPr>
              <a:t> </a:t>
            </a:r>
            <a:r>
              <a:rPr lang="en-US" sz="2600" b="1" dirty="0">
                <a:effectLst/>
                <a:latin typeface="Times New Roman" panose="02020603050405020304" pitchFamily="18" charset="0"/>
                <a:ea typeface="Times New Roman" panose="02020603050405020304" pitchFamily="18" charset="0"/>
                <a:cs typeface="TimesNewRoman,Bold"/>
              </a:rPr>
              <a:t>- </a:t>
            </a:r>
            <a:r>
              <a:rPr lang="hi-IN" sz="2600" dirty="0">
                <a:latin typeface="Times New Roman" panose="02020603050405020304" pitchFamily="18" charset="0"/>
                <a:ea typeface="Times New Roman" panose="02020603050405020304" pitchFamily="18" charset="0"/>
                <a:cs typeface="TimesNewRoman"/>
              </a:rPr>
              <a:t>रोगी द्वारा 12 घंटे तक उपवास करने के बाद, एक भोजन दिया जाता है जिसमें स्टार्च और चीनी (लगभग 100 ग्राम) होती है। भोजन के अंतर्ग्रहण के 2 घंटे बाद रक्त एकत्र किया जाता है।</a:t>
            </a:r>
            <a:endParaRPr lang="en-IN" sz="2600" dirty="0">
              <a:latin typeface="Times New Roman" panose="02020603050405020304" pitchFamily="18" charset="0"/>
              <a:ea typeface="Times New Roman" panose="02020603050405020304" pitchFamily="18" charset="0"/>
              <a:cs typeface="TimesNewRoman"/>
            </a:endParaRPr>
          </a:p>
          <a:p>
            <a:pPr algn="just">
              <a:lnSpc>
                <a:spcPct val="150000"/>
              </a:lnSpc>
              <a:spcAft>
                <a:spcPts val="800"/>
              </a:spcAft>
            </a:pPr>
            <a:r>
              <a:rPr lang="en-US" sz="2600" b="1" dirty="0">
                <a:effectLst/>
                <a:latin typeface="Times New Roman" panose="02020603050405020304" pitchFamily="18" charset="0"/>
                <a:ea typeface="Times New Roman" panose="02020603050405020304" pitchFamily="18" charset="0"/>
                <a:cs typeface="TimesNewRoman,Bold"/>
              </a:rPr>
              <a:t>c) </a:t>
            </a:r>
            <a:r>
              <a:rPr lang="hi-IN" sz="2600" b="1" dirty="0">
                <a:latin typeface="Times New Roman" panose="02020603050405020304" pitchFamily="18" charset="0"/>
                <a:ea typeface="Times New Roman" panose="02020603050405020304" pitchFamily="18" charset="0"/>
                <a:cs typeface="TimesNewRoman,Bold"/>
              </a:rPr>
              <a:t>यादृच्छिक नमूना</a:t>
            </a:r>
            <a:r>
              <a:rPr lang="en-US" sz="2600" b="1" dirty="0">
                <a:effectLst/>
                <a:latin typeface="Times New Roman" panose="02020603050405020304" pitchFamily="18" charset="0"/>
                <a:ea typeface="Times New Roman" panose="02020603050405020304" pitchFamily="18" charset="0"/>
                <a:cs typeface="TimesNewRoman,Bold"/>
              </a:rPr>
              <a:t>: - </a:t>
            </a:r>
            <a:r>
              <a:rPr lang="hi-IN" sz="2600" dirty="0">
                <a:latin typeface="Times New Roman" panose="02020603050405020304" pitchFamily="18" charset="0"/>
                <a:ea typeface="Times New Roman" panose="02020603050405020304" pitchFamily="18" charset="0"/>
                <a:cs typeface="TimesNewRoman"/>
              </a:rPr>
              <a:t>रोगी की पूर्व तैयारी के बिना किसी भी समय रक्त एकत्र किया जाता है।</a:t>
            </a:r>
            <a:endParaRPr lang="en-US" sz="26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6307337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262</TotalTime>
  <Words>3777</Words>
  <Application>Microsoft Office PowerPoint</Application>
  <PresentationFormat>On-screen Show (4:3)</PresentationFormat>
  <Paragraphs>572</Paragraphs>
  <Slides>58</Slides>
  <Notes>1</Notes>
  <HiddenSlides>0</HiddenSlides>
  <MMClips>0</MMClips>
  <ScaleCrop>false</ScaleCrop>
  <HeadingPairs>
    <vt:vector size="4" baseType="variant">
      <vt:variant>
        <vt:lpstr>Theme</vt:lpstr>
      </vt:variant>
      <vt:variant>
        <vt:i4>1</vt:i4>
      </vt:variant>
      <vt:variant>
        <vt:lpstr>Slide Titles</vt:lpstr>
      </vt:variant>
      <vt:variant>
        <vt:i4>58</vt:i4>
      </vt:variant>
    </vt:vector>
  </HeadingPairs>
  <TitlesOfParts>
    <vt:vector size="59" baseType="lpstr">
      <vt:lpstr>Office Theme</vt:lpstr>
      <vt:lpstr>जैव-रसायन विज्ञान</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BLOOD/SAMPLE COLLECTION</dc:title>
  <dc:creator>MTI MTI</dc:creator>
  <cp:lastModifiedBy>NDRF MEDICAL</cp:lastModifiedBy>
  <cp:revision>22</cp:revision>
  <dcterms:created xsi:type="dcterms:W3CDTF">2023-02-24T10:00:37Z</dcterms:created>
  <dcterms:modified xsi:type="dcterms:W3CDTF">2025-12-19T10:59:03Z</dcterms:modified>
</cp:coreProperties>
</file>