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5" r:id="rId3"/>
    <p:sldId id="332" r:id="rId4"/>
    <p:sldId id="259" r:id="rId5"/>
    <p:sldId id="334" r:id="rId6"/>
    <p:sldId id="335" r:id="rId7"/>
    <p:sldId id="336" r:id="rId8"/>
    <p:sldId id="264" r:id="rId9"/>
    <p:sldId id="337" r:id="rId10"/>
    <p:sldId id="338" r:id="rId11"/>
    <p:sldId id="302" r:id="rId12"/>
    <p:sldId id="268" r:id="rId13"/>
    <p:sldId id="303" r:id="rId14"/>
    <p:sldId id="304" r:id="rId15"/>
    <p:sldId id="271" r:id="rId16"/>
    <p:sldId id="272" r:id="rId17"/>
    <p:sldId id="305" r:id="rId18"/>
    <p:sldId id="327" r:id="rId19"/>
    <p:sldId id="328" r:id="rId20"/>
    <p:sldId id="306" r:id="rId21"/>
    <p:sldId id="330" r:id="rId22"/>
    <p:sldId id="310" r:id="rId23"/>
    <p:sldId id="329" r:id="rId24"/>
    <p:sldId id="312" r:id="rId25"/>
    <p:sldId id="313" r:id="rId26"/>
    <p:sldId id="314" r:id="rId27"/>
    <p:sldId id="315" r:id="rId28"/>
    <p:sldId id="316" r:id="rId29"/>
    <p:sldId id="340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292" r:id="rId38"/>
    <p:sldId id="307" r:id="rId39"/>
    <p:sldId id="308" r:id="rId40"/>
    <p:sldId id="309" r:id="rId41"/>
    <p:sldId id="311" r:id="rId42"/>
    <p:sldId id="325" r:id="rId43"/>
    <p:sldId id="324" r:id="rId44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8" autoAdjust="0"/>
  </p:normalViewPr>
  <p:slideViewPr>
    <p:cSldViewPr snapToGrid="0">
      <p:cViewPr varScale="1">
        <p:scale>
          <a:sx n="95" d="100"/>
          <a:sy n="95" d="100"/>
        </p:scale>
        <p:origin x="-2010" y="-9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F732-B120-4D14-941D-FC85C4BC2129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FFA66-CF92-4940-A904-C11ACD5E4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4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7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7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CCA9-2BAE-49A6-9534-FCC852FFC30B}" type="datetimeFigureOut">
              <a:rPr lang="en-GB" smtClean="0"/>
              <a:pPr/>
              <a:t>20/12/2025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5FB0-9C04-4277-BB40-835B8AED132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2" y="1"/>
            <a:ext cx="1122175" cy="1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28875" y="1369333"/>
            <a:ext cx="6730581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8000" dirty="0">
                <a:latin typeface="+mn-lt"/>
              </a:rPr>
              <a:t>	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HEMORRHAGE </a:t>
            </a:r>
          </a:p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+mn-lt"/>
              </a:rPr>
              <a:t>&amp; </a:t>
            </a:r>
          </a:p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+mn-lt"/>
              </a:rPr>
              <a:t>SHOCK</a:t>
            </a:r>
            <a:endParaRPr lang="en-US" sz="6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783766"/>
            <a:ext cx="2785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LESSON- 7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582883" y="5174483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PRAVIN DUDHE</a:t>
            </a:r>
            <a:endParaRPr lang="en-US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3651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FUNCTIONS OF BLOOD</a:t>
            </a:r>
            <a:endParaRPr lang="en-US" sz="4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355465"/>
            <a:ext cx="7723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Blood transports oxygen and nutrients to      </a:t>
            </a:r>
          </a:p>
          <a:p>
            <a:pPr marL="514350" indent="-514350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tissues.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435" y="2563102"/>
            <a:ext cx="81941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 startAt="2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It also transports cells that combat infection</a:t>
            </a:r>
          </a:p>
          <a:p>
            <a:pPr marL="514350" indent="-514350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and eliminate waste products.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5088" y="3918439"/>
            <a:ext cx="7888070" cy="17802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3.   Blood also has the capacity to clot    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(solidify); this process usually takes 6 to 7    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minutes.</a:t>
            </a:r>
          </a:p>
          <a:p>
            <a:pPr marL="288925" indent="-288925" algn="just">
              <a:buNone/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-68049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PULSE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59" y="2852725"/>
            <a:ext cx="7888070" cy="2862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The most accessible pulse locations: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	- Radial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	- Femoral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	- Carotid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	- Brachial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34441"/>
            <a:ext cx="7674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pulse can be felt more easily in areas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of the body where arteries are closer to the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skin and near a solid structure (bone).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050" y="5608321"/>
            <a:ext cx="79064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Every time the heart pumps, you can feel the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 pulse of the arterial system.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S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17" y="695326"/>
            <a:ext cx="4286994" cy="6162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747157" y="-30996"/>
            <a:ext cx="6204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PULSE OCATION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743676" y="1981202"/>
            <a:ext cx="1630575" cy="46166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CAROTID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00392" y="5993942"/>
            <a:ext cx="2419770" cy="830997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</a:rPr>
              <a:t>POSTERIOR TIBIAL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487353" y="6172202"/>
            <a:ext cx="2861681" cy="46166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DORSALIS PEDIS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887473" y="3429002"/>
            <a:ext cx="1385316" cy="46166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RADIAL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5887472" y="2886077"/>
            <a:ext cx="1258678" cy="461665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</a:rPr>
              <a:t>ULNAR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430194" y="1447802"/>
            <a:ext cx="1992853" cy="461665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</a:rPr>
              <a:t>MAXILIARY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5258714" y="838202"/>
            <a:ext cx="1885453" cy="461665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</a:rPr>
              <a:t>TEMPORAL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2457877" y="2743202"/>
            <a:ext cx="1805302" cy="461665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BRACHIAL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2457878" y="4343402"/>
            <a:ext cx="1673856" cy="461665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</a:rPr>
              <a:t>FEMORAL</a:t>
            </a:r>
          </a:p>
        </p:txBody>
      </p:sp>
    </p:spTree>
    <p:extLst>
      <p:ext uri="{BB962C8B-B14F-4D97-AF65-F5344CB8AC3E}">
        <p14:creationId xmlns:p14="http://schemas.microsoft.com/office/powerpoint/2010/main" val="128653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427118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HEMORRHAGE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2417737"/>
            <a:ext cx="7888070" cy="1305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loss of blood from the body. It can be external and or internal.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95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-43099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EXTERNAL HEMORRHAGE TYPES</a:t>
            </a:r>
            <a:endParaRPr lang="en-GB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39" y="4859377"/>
            <a:ext cx="7888070" cy="15566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500" b="1" u="sng" dirty="0">
                <a:solidFill>
                  <a:srgbClr val="002060"/>
                </a:solidFill>
                <a:cs typeface="Times New Roman" pitchFamily="18" charset="0"/>
              </a:rPr>
              <a:t>Capillary</a:t>
            </a: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: Blood flows smoothly out of the capillaries and is similar in appearance to venous bleeding.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" y="1188720"/>
            <a:ext cx="7569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With external hemorrhage, the wound and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loss of blood are visible.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377440"/>
            <a:ext cx="8016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cs typeface="Times New Roman" pitchFamily="18" charset="0"/>
              </a:rPr>
              <a:t>Arterial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: Arterial hemorrhage is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bright red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and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characterized by blood spurts coinciding with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the pulse.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4069080"/>
            <a:ext cx="838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cs typeface="Times New Roman" pitchFamily="18" charset="0"/>
              </a:rPr>
              <a:t>Venous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: Venous bleeding is steady and </a:t>
            </a:r>
            <a:r>
              <a:rPr lang="en-US" sz="3200" b="1" dirty="0">
                <a:solidFill>
                  <a:srgbClr val="C00000"/>
                </a:solidFill>
                <a:cs typeface="Times New Roman" pitchFamily="18" charset="0"/>
              </a:rPr>
              <a:t>dark red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1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Y1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19" y="32652"/>
            <a:ext cx="663055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94360" y="381000"/>
            <a:ext cx="2435116" cy="6858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ARTERIES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4058354" y="685801"/>
            <a:ext cx="1489510" cy="5847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VEINS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646240" y="693738"/>
            <a:ext cx="2969083" cy="584775"/>
          </a:xfrm>
          <a:prstGeom prst="rect">
            <a:avLst/>
          </a:prstGeom>
          <a:solidFill>
            <a:srgbClr val="FFFF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CAPILLARIES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161364" y="71755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342900" y="5050964"/>
            <a:ext cx="3727364" cy="156966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SPURTING BLOOD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PULSATING FLOW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BRIGHT RED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COLOUR</a:t>
            </a:r>
          </a:p>
        </p:txBody>
      </p:sp>
      <p:sp>
        <p:nvSpPr>
          <p:cNvPr id="24584" name="AutoShape 14"/>
          <p:cNvSpPr>
            <a:spLocks noChangeArrowheads="1"/>
          </p:cNvSpPr>
          <p:nvPr/>
        </p:nvSpPr>
        <p:spPr bwMode="auto">
          <a:xfrm>
            <a:off x="1771958" y="4572000"/>
            <a:ext cx="22864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4058355" y="5439906"/>
            <a:ext cx="3370498" cy="1200329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STEADY, SLOW FLOW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DARK RED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5144393" y="4800602"/>
            <a:ext cx="3366050" cy="46166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SLOW, EVEN FLOW</a:t>
            </a:r>
          </a:p>
        </p:txBody>
      </p:sp>
      <p:sp>
        <p:nvSpPr>
          <p:cNvPr id="24587" name="AutoShape 19"/>
          <p:cNvSpPr>
            <a:spLocks noChangeArrowheads="1"/>
          </p:cNvSpPr>
          <p:nvPr/>
        </p:nvSpPr>
        <p:spPr bwMode="auto">
          <a:xfrm>
            <a:off x="4229834" y="4343400"/>
            <a:ext cx="342960" cy="1143000"/>
          </a:xfrm>
          <a:prstGeom prst="upArrow">
            <a:avLst>
              <a:gd name="adj1" fmla="val 41833"/>
              <a:gd name="adj2" fmla="val 57720"/>
            </a:avLst>
          </a:prstGeom>
          <a:solidFill>
            <a:srgbClr val="6C9C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24588" name="AutoShape 20"/>
          <p:cNvSpPr>
            <a:spLocks noChangeArrowheads="1"/>
          </p:cNvSpPr>
          <p:nvPr/>
        </p:nvSpPr>
        <p:spPr bwMode="auto">
          <a:xfrm>
            <a:off x="6287592" y="3810000"/>
            <a:ext cx="22864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3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888"/>
            <a:ext cx="788807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PRE-HOSPITAL TREATMENT FOR </a:t>
            </a:r>
            <a:br>
              <a:rPr lang="en-US" sz="32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EXTERNAL HEMORRHAGE</a:t>
            </a:r>
            <a:endParaRPr lang="en-GB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59" y="1446711"/>
            <a:ext cx="7888070" cy="2378529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Apply direct pressure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With a hand on the wound using a bandage or gauze dressing, apply pressure to control bleeding. A compressive bandage should follow the dressing.</a:t>
            </a:r>
          </a:p>
          <a:p>
            <a:pPr marL="0" indent="0" algn="just">
              <a:buNone/>
            </a:pPr>
            <a:endParaRPr lang="en-US" sz="3200" b="1" dirty="0">
              <a:cs typeface="Times New Roman" panose="02020603050405020304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0560" y="3886200"/>
            <a:ext cx="84949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Elevate extremity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If the forearm is bleeding,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it is not necessary to elevate the whole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extremity, only the forearm. Apply direct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pressure to the bleeding are as explained before.</a:t>
            </a:r>
          </a:p>
        </p:txBody>
      </p:sp>
    </p:spTree>
    <p:extLst>
      <p:ext uri="{BB962C8B-B14F-4D97-AF65-F5344CB8AC3E}">
        <p14:creationId xmlns:p14="http://schemas.microsoft.com/office/powerpoint/2010/main" val="24044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19412" r="59120" b="58498"/>
          <a:stretch>
            <a:fillRect/>
          </a:stretch>
        </p:blipFill>
        <p:spPr>
          <a:xfrm>
            <a:off x="1336961" y="-1"/>
            <a:ext cx="6533670" cy="6048215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4243" y="6001722"/>
            <a:ext cx="5332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Apply direct pressure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6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 t="20140" r="16756" b="55289"/>
          <a:stretch>
            <a:fillRect/>
          </a:stretch>
        </p:blipFill>
        <p:spPr bwMode="auto">
          <a:xfrm>
            <a:off x="1185827" y="0"/>
            <a:ext cx="6789436" cy="60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20518" y="6054673"/>
            <a:ext cx="4789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Elevate extremity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3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2218"/>
            <a:ext cx="7888070" cy="102281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OBJECTIVES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4" y="5355771"/>
            <a:ext cx="7888070" cy="865414"/>
          </a:xfrm>
        </p:spPr>
        <p:txBody>
          <a:bodyPr>
            <a:normAutofit fontScale="92500" lnSpcReduction="10000"/>
          </a:bodyPr>
          <a:lstStyle/>
          <a:p>
            <a:pPr marL="642938" lvl="1" indent="-457200">
              <a:spcBef>
                <a:spcPts val="2263"/>
              </a:spcBef>
              <a:buNone/>
            </a:pPr>
            <a:r>
              <a:rPr lang="en-US" sz="3200" b="1" dirty="0">
                <a:solidFill>
                  <a:srgbClr val="002060"/>
                </a:solidFill>
              </a:rPr>
              <a:t>4.   List the five steps for pre-hospital treatment of shock.</a:t>
            </a:r>
          </a:p>
          <a:p>
            <a:pPr marL="185738" lvl="1" indent="0">
              <a:spcBef>
                <a:spcPts val="2263"/>
              </a:spcBef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8843" y="1032052"/>
            <a:ext cx="819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Upon completion of this lesson, you will be able to:</a:t>
            </a:r>
          </a:p>
          <a:p>
            <a:pPr marL="0" lvl="1" algn="just">
              <a:defRPr/>
            </a:pPr>
            <a:r>
              <a:rPr lang="en-US" sz="3200" b="1" dirty="0">
                <a:solidFill>
                  <a:srgbClr val="002060"/>
                </a:solidFill>
              </a:rPr>
              <a:t>1.   List four methods of controlling external    </a:t>
            </a:r>
          </a:p>
          <a:p>
            <a:pPr marL="0" lvl="1" algn="just">
              <a:defRPr/>
            </a:pPr>
            <a:r>
              <a:rPr lang="en-US" sz="3200" b="1" dirty="0">
                <a:solidFill>
                  <a:srgbClr val="002060"/>
                </a:solidFill>
              </a:rPr>
              <a:t>       hemorrhage. 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2" y="3082232"/>
            <a:ext cx="8376558" cy="137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lvl="1" indent="-471488">
              <a:spcBef>
                <a:spcPts val="2263"/>
              </a:spcBef>
              <a:buAutoNum type="arabicPeriod" startAt="2"/>
            </a:pPr>
            <a:r>
              <a:rPr lang="en-US" sz="3200" b="1" dirty="0">
                <a:solidFill>
                  <a:srgbClr val="002060"/>
                </a:solidFill>
              </a:rPr>
              <a:t> List the three steps for pre-hospital                      </a:t>
            </a:r>
          </a:p>
          <a:p>
            <a:pPr marL="700088" lvl="1" indent="-514350">
              <a:spcBef>
                <a:spcPts val="2263"/>
              </a:spcBef>
            </a:pPr>
            <a:r>
              <a:rPr lang="en-US" sz="3200" b="1" dirty="0">
                <a:solidFill>
                  <a:srgbClr val="002060"/>
                </a:solidFill>
              </a:rPr>
              <a:t>       treatment for internal hemorrhage.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114800"/>
            <a:ext cx="17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138" y="4620986"/>
            <a:ext cx="729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>
                <a:solidFill>
                  <a:srgbClr val="002060"/>
                </a:solidFill>
              </a:rPr>
              <a:t>3.   List ten signs and symptoms of shock.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4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619933"/>
            <a:ext cx="7888070" cy="1010747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Use pressure points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Use pressure points only when direct pressure fails.</a:t>
            </a:r>
          </a:p>
          <a:p>
            <a:pPr marL="0" indent="0" algn="just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3932" y="1813560"/>
            <a:ext cx="8139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Example: If it is not possible to make a </a:t>
            </a:r>
          </a:p>
          <a:p>
            <a:pPr marL="357188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compression bandage, a pressure point </a:t>
            </a:r>
          </a:p>
          <a:p>
            <a:pPr marL="357188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could be used to control severe hemorrhage </a:t>
            </a:r>
          </a:p>
          <a:p>
            <a:pPr marL="357188" indent="0"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of an arm or a leg.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2414" y="5013468"/>
            <a:ext cx="7921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– Thigh: Press on the femoral artery to         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control the bleeding from the leg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7007" y="3876749"/>
            <a:ext cx="7276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– Arm: Press on the brachial artery to     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control the bleeding.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09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7" t="49323" r="17726" b="30560"/>
          <a:stretch>
            <a:fillRect/>
          </a:stretch>
        </p:blipFill>
        <p:spPr bwMode="auto">
          <a:xfrm>
            <a:off x="1255581" y="1"/>
            <a:ext cx="6591799" cy="613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08985" y="6028842"/>
            <a:ext cx="5882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Use pressure points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0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2987040"/>
            <a:ext cx="7888070" cy="36423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/>
          </a:p>
          <a:p>
            <a:endParaRPr lang="en-GB" sz="32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88095" y="3084164"/>
            <a:ext cx="6285654" cy="33773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87549" y="3152727"/>
            <a:ext cx="26780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5400" b="1" u="sng" dirty="0">
                <a:solidFill>
                  <a:srgbClr val="CC3300"/>
                </a:solidFill>
                <a:latin typeface="+mn-lt"/>
              </a:rPr>
              <a:t>DANGER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65514" y="3936569"/>
            <a:ext cx="594359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3400" b="1" dirty="0">
                <a:solidFill>
                  <a:srgbClr val="800000"/>
                </a:solidFill>
                <a:latin typeface="+mn-lt"/>
              </a:rPr>
              <a:t>Using a tourniquet can cause damage to the nerves and blood vessels. It can result in the loss of an extremity.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036" y="640080"/>
            <a:ext cx="86738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Use a tourniquet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tourniquet is only used in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a severe emergency when other means cannot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stop the bleeding of an extremity. The tourniquet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should be applied as distal as possible.</a:t>
            </a:r>
          </a:p>
        </p:txBody>
      </p:sp>
    </p:spTree>
    <p:extLst>
      <p:ext uri="{BB962C8B-B14F-4D97-AF65-F5344CB8AC3E}">
        <p14:creationId xmlns:p14="http://schemas.microsoft.com/office/powerpoint/2010/main" val="18628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8" y="76200"/>
            <a:ext cx="657339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29238" y="2362200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1. Apply Pad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7354" y="2209800"/>
            <a:ext cx="2424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2. Tighten Tourniquet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47010" y="5638800"/>
            <a:ext cx="1784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1"/>
              <a:t>3. Fix in Place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8833" y="5638800"/>
            <a:ext cx="167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4.Record Time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8438" y="6096002"/>
            <a:ext cx="81612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Apply Tourniquet as an last Resort</a:t>
            </a:r>
          </a:p>
        </p:txBody>
      </p:sp>
    </p:spTree>
    <p:extLst>
      <p:ext uri="{BB962C8B-B14F-4D97-AF65-F5344CB8AC3E}">
        <p14:creationId xmlns:p14="http://schemas.microsoft.com/office/powerpoint/2010/main" val="124536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128639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INTERNAL HEMORRHAGE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466194"/>
            <a:ext cx="7888070" cy="47107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Internal hemorrhaging can range from minor to a life -threatening problem. The loss of blood cannot be seen in internal bleeding. Examples:</a:t>
            </a:r>
          </a:p>
          <a:p>
            <a:pPr marL="0" indent="0" algn="just">
              <a:buNone/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A closed fracture of the femur can cause a loss of 1 liter of blood.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A laceration to the liver or spleen can cause a severe loss of blood, potentially fatal.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8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07466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SIGNS AND SYMPTOMS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781503"/>
            <a:ext cx="7888070" cy="43954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Coughing up bright red blood.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Vomiting dark-colored blood (the color of coffee grounds).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Small or large areas of bruising.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Rigid abdomen.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1809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49812"/>
            <a:ext cx="788807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Pre-hospital Treatment for Internal</a:t>
            </a:r>
            <a:br>
              <a:rPr lang="en-US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en-US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Hemorrhage</a:t>
            </a:r>
            <a:endParaRPr lang="en-GB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292768"/>
            <a:ext cx="7888070" cy="507537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Maintain an open airway and provide high-flow oxygen per local protocol.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Keep the patient warm, but be careful not to overheat him/her.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Treat for shock.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Transport the patient as soon as possible.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solidFill>
                  <a:srgbClr val="C00000"/>
                </a:solidFill>
              </a:rPr>
              <a:t>Report the possibility of internal bleeding as soon as more highly trained EMS personnel arrive at the scene.</a:t>
            </a:r>
          </a:p>
          <a:p>
            <a:pPr marL="0" indent="0" algn="ctr"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66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10958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PERFUSION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243045"/>
            <a:ext cx="7888070" cy="4978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5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circulation of blood throughout an organ.</a:t>
            </a:r>
          </a:p>
          <a:p>
            <a:pPr>
              <a:lnSpc>
                <a:spcPct val="110000"/>
              </a:lnSpc>
            </a:pPr>
            <a:r>
              <a:rPr lang="en-US" sz="3500" b="1" dirty="0">
                <a:solidFill>
                  <a:srgbClr val="002060"/>
                </a:solidFill>
              </a:rPr>
              <a:t>An organ is perfusing when oxygenated blood is entering through the arteries and is exiting through the veins.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2060"/>
                </a:solidFill>
              </a:rPr>
              <a:t>Perfusion maintains the cells in the organ by giving them oxygen and other nutrients and by removing waste products. 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2060"/>
                </a:solidFill>
              </a:rPr>
              <a:t>If perfusion fails, it will result in the death of an organ.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209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SHOCK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53" y="1825625"/>
            <a:ext cx="8359146" cy="43513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Failure of the circulatory system to provide adequate oxygenated blood supply throughout the body.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(Inadequate tissue perfusion)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2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2217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TYPES OF SHOCK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30" y="1286189"/>
            <a:ext cx="7783299" cy="53256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1. Cardiogenic Shock </a:t>
            </a:r>
            <a:r>
              <a:rPr lang="en-GB" b="1" dirty="0">
                <a:solidFill>
                  <a:srgbClr val="00B0F0"/>
                </a:solidFill>
              </a:rPr>
              <a:t>(due to heart problems)</a:t>
            </a:r>
            <a:endParaRPr lang="en-US" b="1" dirty="0">
              <a:solidFill>
                <a:srgbClr val="00B0F0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2.  Hypovolemic Shock </a:t>
            </a:r>
            <a:r>
              <a:rPr lang="en-GB" b="1" dirty="0">
                <a:solidFill>
                  <a:srgbClr val="00B0F0"/>
                </a:solidFill>
              </a:rPr>
              <a:t>(caused by too little blood                  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GB" b="1" dirty="0">
                <a:solidFill>
                  <a:srgbClr val="00B0F0"/>
                </a:solidFill>
              </a:rPr>
              <a:t>      volume)</a:t>
            </a:r>
            <a:endParaRPr lang="en-US" b="1" dirty="0">
              <a:solidFill>
                <a:srgbClr val="00B0F0"/>
              </a:solidFill>
              <a:cs typeface="Times New Roman" pitchFamily="18" charset="0"/>
            </a:endParaRPr>
          </a:p>
          <a:p>
            <a:pPr marL="514350" indent="-514350" algn="just">
              <a:lnSpc>
                <a:spcPct val="110000"/>
              </a:lnSpc>
              <a:buAutoNum type="arabicPeriod" startAt="3"/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Anaphylactic Shock </a:t>
            </a:r>
            <a:r>
              <a:rPr lang="en-GB" b="1" dirty="0">
                <a:solidFill>
                  <a:srgbClr val="00B0F0"/>
                </a:solidFill>
              </a:rPr>
              <a:t>(caused by damage to the              nervous  system)</a:t>
            </a:r>
            <a:endParaRPr lang="en-US" b="1" dirty="0">
              <a:solidFill>
                <a:srgbClr val="00B0F0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4. Septic Shock </a:t>
            </a:r>
            <a:r>
              <a:rPr lang="en-US" b="1" dirty="0">
                <a:solidFill>
                  <a:srgbClr val="00B0F0"/>
                </a:solidFill>
                <a:cs typeface="Times New Roman" pitchFamily="18" charset="0"/>
              </a:rPr>
              <a:t>(due to infection)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5. Neurogenic Shock </a:t>
            </a:r>
            <a:r>
              <a:rPr lang="en-GB" dirty="0"/>
              <a:t> </a:t>
            </a:r>
            <a:r>
              <a:rPr lang="en-GB" b="1" dirty="0">
                <a:solidFill>
                  <a:srgbClr val="00B0F0"/>
                </a:solidFill>
              </a:rPr>
              <a:t>(caused by damage to the          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GB" b="1" dirty="0">
                <a:solidFill>
                  <a:srgbClr val="00B0F0"/>
                </a:solidFill>
              </a:rPr>
              <a:t>     nervous  system)</a:t>
            </a:r>
          </a:p>
        </p:txBody>
      </p:sp>
    </p:spTree>
    <p:extLst>
      <p:ext uri="{BB962C8B-B14F-4D97-AF65-F5344CB8AC3E}">
        <p14:creationId xmlns:p14="http://schemas.microsoft.com/office/powerpoint/2010/main" val="103967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THE HEART</a:t>
            </a:r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028885"/>
            <a:ext cx="7184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The heart is a hollow muscular organ.</a:t>
            </a:r>
          </a:p>
          <a:p>
            <a:pPr marL="0"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079" y="1888177"/>
            <a:ext cx="81672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The right side of the heart receives the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deoxygenated blood coming from the body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and pumps it to the lungs for oxygenation.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746" y="3615457"/>
            <a:ext cx="7888070" cy="25240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The left side of the heart receives the          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oxygenated blood coming from the lungs       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and from there is pumped through the          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whole body.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2217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CAUSES OF SHOCK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469570"/>
            <a:ext cx="7888070" cy="50455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Shock is caused by: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Inability of the heart to pump enough blood through the organs.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Severe loss of blood; insufficient blood in the system.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Excessive dilation of blood vessels. Blood volume will be insufficient to fill them and shock will develop.</a:t>
            </a:r>
          </a:p>
          <a:p>
            <a:pPr marL="0" indent="0" algn="ctr">
              <a:buNone/>
              <a:defRPr/>
            </a:pPr>
            <a:endParaRPr lang="en-US" sz="1100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US" sz="3500" b="1" dirty="0">
                <a:solidFill>
                  <a:srgbClr val="002060"/>
                </a:solidFill>
              </a:rPr>
              <a:t>Any of the above can cause oxygen insufficiencies in the body’s organs</a:t>
            </a:r>
            <a:endParaRPr lang="en-US" sz="3500" b="1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505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2380593"/>
            <a:ext cx="7888070" cy="1901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There are different types of shock but the end result is the same – inadequate perfusion to the organs.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4318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175936"/>
            <a:ext cx="788807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SIGNS OF SHOCK</a:t>
            </a:r>
            <a:endParaRPr lang="en-GB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501498"/>
            <a:ext cx="7888070" cy="8302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3500" b="1" dirty="0">
                <a:solidFill>
                  <a:srgbClr val="00B0F0"/>
                </a:solidFill>
                <a:cs typeface="Times New Roman" pitchFamily="18" charset="0"/>
              </a:rPr>
              <a:t>Breathing: </a:t>
            </a:r>
            <a:r>
              <a:rPr lang="en-US" sz="3500" b="1" dirty="0">
                <a:solidFill>
                  <a:srgbClr val="002060"/>
                </a:solidFill>
                <a:cs typeface="Times New Roman" pitchFamily="18" charset="0"/>
              </a:rPr>
              <a:t>Shallow and rapid.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" y="5120640"/>
            <a:ext cx="543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Eyes</a:t>
            </a:r>
            <a:r>
              <a:rPr lang="en-US" sz="3200" b="1" dirty="0"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Lackluster, pupils dilated.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360" y="3886200"/>
            <a:ext cx="7923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Face: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Pale, often with blue color (cyanosis) in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    the lips, tongue and ear lobes.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" y="3246120"/>
            <a:ext cx="497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Skin: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Pale, cool and clammy.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468880"/>
            <a:ext cx="4118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Pulse: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Rapid and weak.</a:t>
            </a:r>
          </a:p>
        </p:txBody>
      </p:sp>
    </p:spTree>
    <p:extLst>
      <p:ext uri="{BB962C8B-B14F-4D97-AF65-F5344CB8AC3E}">
        <p14:creationId xmlns:p14="http://schemas.microsoft.com/office/powerpoint/2010/main" val="287970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54764"/>
            <a:ext cx="7888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SYMPTOMS OF SHOCK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513491"/>
            <a:ext cx="7888070" cy="65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Nausea and possible vomiting.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206240"/>
            <a:ext cx="7941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Uneasiness and fear – in some patients these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symptoms can be the first sign of shock.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" y="3535680"/>
            <a:ext cx="1474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Vertigo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834640"/>
            <a:ext cx="2010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Weakness.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14884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Thirst</a:t>
            </a:r>
          </a:p>
        </p:txBody>
      </p:sp>
    </p:spTree>
    <p:extLst>
      <p:ext uri="{BB962C8B-B14F-4D97-AF65-F5344CB8AC3E}">
        <p14:creationId xmlns:p14="http://schemas.microsoft.com/office/powerpoint/2010/main" val="3227450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4001815"/>
            <a:ext cx="7888070" cy="1606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It is of importance that the patient be evaluated and treated to prevent the onset of shock.</a:t>
            </a:r>
          </a:p>
          <a:p>
            <a:endParaRPr lang="en-US" sz="3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792480"/>
            <a:ext cx="82035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There is nothing the first responder can </a:t>
            </a:r>
          </a:p>
          <a:p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do to reverse the late stages of shock, </a:t>
            </a:r>
          </a:p>
          <a:p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but it is possible to keep the patient from</a:t>
            </a:r>
          </a:p>
          <a:p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deteriorating until a higher level of help </a:t>
            </a:r>
          </a:p>
          <a:p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arrives.</a:t>
            </a:r>
          </a:p>
        </p:txBody>
      </p:sp>
    </p:spTree>
    <p:extLst>
      <p:ext uri="{BB962C8B-B14F-4D97-AF65-F5344CB8AC3E}">
        <p14:creationId xmlns:p14="http://schemas.microsoft.com/office/powerpoint/2010/main" val="55817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12874"/>
            <a:ext cx="850718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PRE-HOSPITAL TREATMENT FOR SHOCK</a:t>
            </a:r>
            <a:endParaRPr lang="en-GB" sz="40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678664"/>
            <a:ext cx="7888070" cy="101723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Maintain open airway. If breathing is inadequate, administer oxygen.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" y="3566160"/>
            <a:ext cx="78520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Elevate the lower extremities 20-30 cm, only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if there are no suspected spinal, neck, chest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or abdominal injuries. If these injuries is </a:t>
            </a:r>
          </a:p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suspected, keep the patient supine (face up).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865" y="2822003"/>
            <a:ext cx="473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Prevent further blood loss.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309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59" y="3822065"/>
            <a:ext cx="7888070" cy="658495"/>
          </a:xfrm>
        </p:spPr>
        <p:txBody>
          <a:bodyPr/>
          <a:lstStyle/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Transport the patient immediately.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22120"/>
            <a:ext cx="7815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Keep the patient warm, but do not overheat.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" y="2712720"/>
            <a:ext cx="570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Provide care for specific injuries.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1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can0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4" t="12910" r="6268" b="63786"/>
          <a:stretch>
            <a:fillRect/>
          </a:stretch>
        </p:blipFill>
        <p:spPr bwMode="auto">
          <a:xfrm>
            <a:off x="1371838" y="152400"/>
            <a:ext cx="64019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6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19412" r="59120" b="58498"/>
          <a:stretch>
            <a:fillRect/>
          </a:stretch>
        </p:blipFill>
        <p:spPr>
          <a:xfrm>
            <a:off x="1336961" y="-1"/>
            <a:ext cx="6533670" cy="6048215"/>
          </a:xfrm>
          <a:prstGeom prst="rect">
            <a:avLst/>
          </a:prstGeom>
          <a:noFill/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4243" y="6001722"/>
            <a:ext cx="5332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Apply direct pressure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66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0" t="20140" r="16756" b="55289"/>
          <a:stretch>
            <a:fillRect/>
          </a:stretch>
        </p:blipFill>
        <p:spPr bwMode="auto">
          <a:xfrm>
            <a:off x="1185827" y="0"/>
            <a:ext cx="6789436" cy="60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20518" y="6054673"/>
            <a:ext cx="4789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Elevate extremity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3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731769" y="2632075"/>
            <a:ext cx="37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60289" y="29368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88928" y="25558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5125" name="Picture 5" descr="as"/>
          <p:cNvPicPr>
            <a:picLocks noChangeAspect="1" noChangeArrowheads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04357" y="1"/>
            <a:ext cx="507818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HEART CIRCULATION</a:t>
            </a:r>
          </a:p>
        </p:txBody>
      </p:sp>
    </p:spTree>
    <p:extLst>
      <p:ext uri="{BB962C8B-B14F-4D97-AF65-F5344CB8AC3E}">
        <p14:creationId xmlns:p14="http://schemas.microsoft.com/office/powerpoint/2010/main" val="399719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dr pic album1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7" t="49323" r="17726" b="30560"/>
          <a:stretch>
            <a:fillRect/>
          </a:stretch>
        </p:blipFill>
        <p:spPr bwMode="auto">
          <a:xfrm>
            <a:off x="1255581" y="1"/>
            <a:ext cx="6591799" cy="613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08985" y="6028842"/>
            <a:ext cx="5882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4400" b="1" u="sng" dirty="0">
                <a:latin typeface="+mn-lt"/>
              </a:rPr>
              <a:t>Use pressure points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05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8" y="76200"/>
            <a:ext cx="657339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29238" y="2362200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1. Apply Pad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7354" y="2209800"/>
            <a:ext cx="2424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2. Tighten Tourniquet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47010" y="5638800"/>
            <a:ext cx="1784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1"/>
              <a:t>3. Fix in Place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8833" y="5638800"/>
            <a:ext cx="167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600" b="1"/>
              <a:t>4.Record Time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7638" y="6096002"/>
            <a:ext cx="81612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Apply Tourniquet as an last Resort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8510047" y="6001721"/>
            <a:ext cx="635541" cy="5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60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158" y="2438400"/>
            <a:ext cx="6173272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809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dirty="0"/>
          </a:p>
          <a:p>
            <a:pPr algn="ctr">
              <a:buFont typeface="Monotype Sorts" pitchFamily="2" charset="2"/>
              <a:buNone/>
            </a:pPr>
            <a:r>
              <a:rPr lang="en-US" sz="88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</a:pPr>
            <a:r>
              <a:rPr lang="en-IN" sz="8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47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ARTERIES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028885"/>
            <a:ext cx="7184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The arteries are the blood vessels that            </a:t>
            </a:r>
          </a:p>
          <a:p>
            <a:pPr marL="514350" lvl="1" indent="-514350"/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transport the blood to the body.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079" y="2329060"/>
            <a:ext cx="8171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They are of different diameters, ranging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from very thick (aorta, femoral), to medium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(radial) and small (arterioles). 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746" y="4219630"/>
            <a:ext cx="7888070" cy="12994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Arterial bleeding is characterized by a    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bright red 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color.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CAPILLARIES</a:t>
            </a:r>
            <a:endParaRPr lang="en-US" sz="32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028885"/>
            <a:ext cx="77234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1.   Each artery is divided into smaller      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transport vessels until they narrow   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down into capillaries, the tiny vessels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closest to the skin.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816" y="3167275"/>
            <a:ext cx="77403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2.  Through their thin walls, the exchange of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oxygen and carbon dioxide takes place.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746" y="4473625"/>
            <a:ext cx="7888070" cy="1299427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3.  Other substances are also exchanged     </a:t>
            </a:r>
          </a:p>
          <a:p>
            <a:pPr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between the body’s cells and the blood.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VEINS</a:t>
            </a:r>
            <a:endParaRPr lang="en-US" sz="4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273820"/>
            <a:ext cx="7723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1.   Veins are blood vessels that carry blood     </a:t>
            </a:r>
          </a:p>
          <a:p>
            <a:pPr marL="288925" indent="-288925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back to the heart.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435" y="2563102"/>
            <a:ext cx="7996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 startAt="2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Veins do not have as much pressure as the </a:t>
            </a:r>
          </a:p>
          <a:p>
            <a:pPr marL="514350" indent="-514350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arteries.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4707" y="3934768"/>
            <a:ext cx="7888070" cy="1299427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3.  Venous bleeding is characterized by a dark    </a:t>
            </a:r>
          </a:p>
          <a:p>
            <a:pPr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red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S"/>
          <p:cNvPicPr>
            <a:picLocks noChangeAspect="1" noChangeArrowheads="1"/>
          </p:cNvPicPr>
          <p:nvPr/>
        </p:nvPicPr>
        <p:blipFill>
          <a:blip r:embed="rId4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6" y="990600"/>
            <a:ext cx="749860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372435" y="165319"/>
            <a:ext cx="38014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4400" b="1" u="sng" dirty="0">
                <a:solidFill>
                  <a:srgbClr val="FF0000"/>
                </a:solidFill>
                <a:latin typeface="+mn-lt"/>
              </a:rPr>
              <a:t>HUMAN HEART</a:t>
            </a:r>
          </a:p>
        </p:txBody>
      </p:sp>
    </p:spTree>
    <p:extLst>
      <p:ext uri="{BB962C8B-B14F-4D97-AF65-F5344CB8AC3E}">
        <p14:creationId xmlns:p14="http://schemas.microsoft.com/office/powerpoint/2010/main" val="352249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54876"/>
            <a:ext cx="7888070" cy="843196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COMPOSITION OF BLOOD</a:t>
            </a:r>
            <a:endParaRPr lang="en-US" sz="4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465" y="1355465"/>
            <a:ext cx="7723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1.  The solid portion of the blood consists of        </a:t>
            </a:r>
          </a:p>
          <a:p>
            <a:pPr marL="288925" indent="-288925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white blood cells, red blood cells and      </a:t>
            </a:r>
          </a:p>
          <a:p>
            <a:pPr marL="288925" indent="-288925" algn="just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platelets.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435" y="3167275"/>
            <a:ext cx="8347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 startAt="2"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The liquid portion of blood is called plasma.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4707" y="4163374"/>
            <a:ext cx="7888070" cy="1299427"/>
          </a:xfrm>
        </p:spPr>
        <p:txBody>
          <a:bodyPr>
            <a:noAutofit/>
          </a:bodyPr>
          <a:lstStyle/>
          <a:p>
            <a:pPr marL="288925" indent="-288925"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3.  The normal adult has approximately five     </a:t>
            </a:r>
          </a:p>
          <a:p>
            <a:pPr marL="288925" indent="-288925" algn="just">
              <a:buNone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      to six liters of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1407</Words>
  <Application>Microsoft Office PowerPoint</Application>
  <PresentationFormat>Custom</PresentationFormat>
  <Paragraphs>222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OBJECTIVES</vt:lpstr>
      <vt:lpstr>THE HEART</vt:lpstr>
      <vt:lpstr>PowerPoint Presentation</vt:lpstr>
      <vt:lpstr>ARTERIES</vt:lpstr>
      <vt:lpstr>CAPILLARIES</vt:lpstr>
      <vt:lpstr>VEINS</vt:lpstr>
      <vt:lpstr>PowerPoint Presentation</vt:lpstr>
      <vt:lpstr>COMPOSITION OF BLOOD</vt:lpstr>
      <vt:lpstr>FUNCTIONS OF BLOOD</vt:lpstr>
      <vt:lpstr>PULSE</vt:lpstr>
      <vt:lpstr>PowerPoint Presentation</vt:lpstr>
      <vt:lpstr>HEMORRHAGE</vt:lpstr>
      <vt:lpstr>EXTERNAL HEMORRHAGE TYPES</vt:lpstr>
      <vt:lpstr>PowerPoint Presentation</vt:lpstr>
      <vt:lpstr>PowerPoint Presentation</vt:lpstr>
      <vt:lpstr>PRE-HOSPITAL TREATMENT FOR  EXTERNAL HEMORRHAGE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HEMORRHAGE</vt:lpstr>
      <vt:lpstr>SIGNS AND SYMPTOMS</vt:lpstr>
      <vt:lpstr>Pre-hospital Treatment for Internal Hemorrhage</vt:lpstr>
      <vt:lpstr>PERFUSION</vt:lpstr>
      <vt:lpstr>SHOCK</vt:lpstr>
      <vt:lpstr>TYPES OF SHOCK</vt:lpstr>
      <vt:lpstr>CAUSES OF SHOCK</vt:lpstr>
      <vt:lpstr>PowerPoint Presentation</vt:lpstr>
      <vt:lpstr>SIGNS OF SHOCK</vt:lpstr>
      <vt:lpstr>SYMPTOMS OF SHOCK</vt:lpstr>
      <vt:lpstr>PowerPoint Presentation</vt:lpstr>
      <vt:lpstr>PRE-HOSPITAL TREATMENT FOR SHOCK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NDRF MEDICAL</cp:lastModifiedBy>
  <cp:revision>45</cp:revision>
  <dcterms:created xsi:type="dcterms:W3CDTF">2019-01-04T07:45:48Z</dcterms:created>
  <dcterms:modified xsi:type="dcterms:W3CDTF">2025-12-20T06:34:47Z</dcterms:modified>
</cp:coreProperties>
</file>