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25"/>
  </p:notesMasterIdLst>
  <p:sldIdLst>
    <p:sldId id="295" r:id="rId2"/>
    <p:sldId id="348" r:id="rId3"/>
    <p:sldId id="356" r:id="rId4"/>
    <p:sldId id="354" r:id="rId5"/>
    <p:sldId id="355" r:id="rId6"/>
    <p:sldId id="357" r:id="rId7"/>
    <p:sldId id="367" r:id="rId8"/>
    <p:sldId id="358" r:id="rId9"/>
    <p:sldId id="359" r:id="rId10"/>
    <p:sldId id="368" r:id="rId11"/>
    <p:sldId id="349" r:id="rId12"/>
    <p:sldId id="360" r:id="rId13"/>
    <p:sldId id="361" r:id="rId14"/>
    <p:sldId id="362" r:id="rId15"/>
    <p:sldId id="351" r:id="rId16"/>
    <p:sldId id="363" r:id="rId17"/>
    <p:sldId id="352" r:id="rId18"/>
    <p:sldId id="353" r:id="rId19"/>
    <p:sldId id="364" r:id="rId20"/>
    <p:sldId id="365" r:id="rId21"/>
    <p:sldId id="366" r:id="rId22"/>
    <p:sldId id="343" r:id="rId23"/>
    <p:sldId id="344"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655" autoAdjust="0"/>
  </p:normalViewPr>
  <p:slideViewPr>
    <p:cSldViewPr>
      <p:cViewPr varScale="1">
        <p:scale>
          <a:sx n="98" d="100"/>
          <a:sy n="98" d="100"/>
        </p:scale>
        <p:origin x="-1920" y="-108"/>
      </p:cViewPr>
      <p:guideLst>
        <p:guide orient="horz" pos="2160"/>
        <p:guide pos="384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0323EC-DC06-4E7D-93BC-D6A80A5190DA}" type="datetimeFigureOut">
              <a:rPr lang="en-IN" smtClean="0"/>
              <a:t>19-12-2025</a:t>
            </a:fld>
            <a:endParaRPr lang="en-I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597447-18BE-4171-87A1-A214BEB15DE1}" type="slidenum">
              <a:rPr lang="en-IN" smtClean="0"/>
              <a:t>‹#›</a:t>
            </a:fld>
            <a:endParaRPr lang="en-IN"/>
          </a:p>
        </p:txBody>
      </p:sp>
    </p:spTree>
    <p:extLst>
      <p:ext uri="{BB962C8B-B14F-4D97-AF65-F5344CB8AC3E}">
        <p14:creationId xmlns:p14="http://schemas.microsoft.com/office/powerpoint/2010/main" val="2177030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0597447-18BE-4171-87A1-A214BEB15DE1}" type="slidenum">
              <a:rPr lang="en-IN" smtClean="0"/>
              <a:t>2</a:t>
            </a:fld>
            <a:endParaRPr lang="en-IN"/>
          </a:p>
        </p:txBody>
      </p:sp>
    </p:spTree>
    <p:extLst>
      <p:ext uri="{BB962C8B-B14F-4D97-AF65-F5344CB8AC3E}">
        <p14:creationId xmlns:p14="http://schemas.microsoft.com/office/powerpoint/2010/main" val="3064627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7"/>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48A87A34-81AB-432B-8DAE-1953F412C126}" type="datetimeFigureOut">
              <a:rPr lang="en-US" smtClean="0"/>
              <a:pPr/>
              <a:t>12/19/2025</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6D22F896-40B5-4ADD-8801-0D06FADFA095}" type="slidenum">
              <a:rPr lang="en-US" smtClean="0"/>
              <a:pPr/>
              <a:t>‹#›</a:t>
            </a:fld>
            <a:endParaRPr lang="en-US" dirty="0"/>
          </a:p>
        </p:txBody>
      </p:sp>
      <p:sp>
        <p:nvSpPr>
          <p:cNvPr id="7" name="Rectangle 6"/>
          <p:cNvSpPr/>
          <p:nvPr/>
        </p:nvSpPr>
        <p:spPr>
          <a:xfrm>
            <a:off x="62932" y="1449305"/>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2"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2"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2"/>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A87A34-81AB-432B-8DAE-1953F412C126}" type="datetimeFigureOut">
              <a:rPr lang="en-US" smtClean="0"/>
              <a:pPr/>
              <a:t>12/19/2025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2"/>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A87A34-81AB-432B-8DAE-1953F412C126}" type="datetimeFigureOut">
              <a:rPr lang="en-US" smtClean="0"/>
              <a:pPr/>
              <a:t>12/19/2025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48A87A34-81AB-432B-8DAE-1953F412C126}" type="datetimeFigureOut">
              <a:rPr lang="en-US" smtClean="0"/>
              <a:pPr/>
              <a:t>12/19/2025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7"/>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2"/>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12/19/2025</a:t>
            </a:fld>
            <a:endParaRPr lang="en-US" dirty="0"/>
          </a:p>
        </p:txBody>
      </p:sp>
      <p:sp>
        <p:nvSpPr>
          <p:cNvPr id="5" name="Footer Placeholder 4"/>
          <p:cNvSpPr>
            <a:spLocks noGrp="1"/>
          </p:cNvSpPr>
          <p:nvPr>
            <p:ph type="ftr" sz="quarter" idx="11"/>
          </p:nvPr>
        </p:nvSpPr>
        <p:spPr>
          <a:xfrm>
            <a:off x="800100" y="6172200"/>
            <a:ext cx="4000500" cy="457200"/>
          </a:xfrm>
        </p:spPr>
        <p:txBody>
          <a:bodyPr/>
          <a:lstStyle/>
          <a:p>
            <a:endParaRPr lang="en-US" dirty="0"/>
          </a:p>
        </p:txBody>
      </p:sp>
      <p:sp>
        <p:nvSpPr>
          <p:cNvPr id="7" name="Rectangle 6"/>
          <p:cNvSpPr/>
          <p:nvPr/>
        </p:nvSpPr>
        <p:spPr>
          <a:xfrm flipV="1">
            <a:off x="69413"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7" y="2341477"/>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7"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6D22F896-40B5-4ADD-8801-0D06FADFA095}"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48A87A34-81AB-432B-8DAE-1953F412C126}" type="datetimeFigureOut">
              <a:rPr lang="en-US" smtClean="0"/>
              <a:pPr/>
              <a:t>12/19/2025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48A87A34-81AB-432B-8DAE-1953F412C126}" type="datetimeFigureOut">
              <a:rPr lang="en-US" smtClean="0"/>
              <a:pPr/>
              <a:t>12/19/2025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smtClean="0"/>
              <a:pPr/>
              <a:t>12/19/2025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pPr/>
              <a:t>12/19/2025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12/19/2025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12/19/2025</a:t>
            </a:fld>
            <a:endParaRPr lang="en-US" dirty="0"/>
          </a:p>
        </p:txBody>
      </p:sp>
      <p:sp>
        <p:nvSpPr>
          <p:cNvPr id="6" name="Footer Placeholder 5"/>
          <p:cNvSpPr>
            <a:spLocks noGrp="1"/>
          </p:cNvSpPr>
          <p:nvPr>
            <p:ph type="ftr" sz="quarter" idx="11"/>
          </p:nvPr>
        </p:nvSpPr>
        <p:spPr>
          <a:xfrm>
            <a:off x="914400" y="6172200"/>
            <a:ext cx="3886200" cy="457200"/>
          </a:xfrm>
        </p:spPr>
        <p:txBody>
          <a:bodyPr/>
          <a:lstStyle/>
          <a:p>
            <a:endParaRPr lang="en-US" dirty="0"/>
          </a:p>
        </p:txBody>
      </p:sp>
      <p:sp>
        <p:nvSpPr>
          <p:cNvPr id="7" name="Slide Number Placeholder 6"/>
          <p:cNvSpPr>
            <a:spLocks noGrp="1"/>
          </p:cNvSpPr>
          <p:nvPr>
            <p:ph type="sldNum" sz="quarter" idx="12"/>
          </p:nvPr>
        </p:nvSpPr>
        <p:spPr>
          <a:xfrm>
            <a:off x="146304" y="6208776"/>
            <a:ext cx="457200" cy="457200"/>
          </a:xfrm>
        </p:spPr>
        <p:txBody>
          <a:bodyPr/>
          <a:lstStyle/>
          <a:p>
            <a:fld id="{6D22F896-40B5-4ADD-8801-0D06FADFA095}" type="slidenum">
              <a:rPr lang="en-US" smtClean="0"/>
              <a:pPr/>
              <a:t>‹#›</a:t>
            </a:fld>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9" y="4650476"/>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1" y="4773226"/>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9" y="66677"/>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48A87A34-81AB-432B-8DAE-1953F412C126}" type="datetimeFigureOut">
              <a:rPr lang="en-US" smtClean="0"/>
              <a:pPr/>
              <a:t>12/19/2025</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6D22F896-40B5-4ADD-8801-0D06FADFA095}" type="slidenum">
              <a:rPr lang="en-US" smtClean="0"/>
              <a:pPr/>
              <a:t>‹#›</a:t>
            </a:fld>
            <a:endParaRPr lang="en-US" dirty="0"/>
          </a:p>
        </p:txBody>
      </p:sp>
      <p:pic>
        <p:nvPicPr>
          <p:cNvPr id="4" name="Picture 3">
            <a:extLst>
              <a:ext uri="{FF2B5EF4-FFF2-40B4-BE49-F238E27FC236}">
                <a16:creationId xmlns:a16="http://schemas.microsoft.com/office/drawing/2014/main" xmlns="" id="{9E8BE89D-5892-3CE5-35E3-10CEEC7414BD}"/>
              </a:ext>
            </a:extLst>
          </p:cNvPr>
          <p:cNvPicPr>
            <a:picLocks noChangeAspect="1"/>
          </p:cNvPicPr>
          <p:nvPr userDrawn="1"/>
        </p:nvPicPr>
        <p:blipFill>
          <a:blip r:embed="rId13"/>
          <a:stretch>
            <a:fillRect/>
          </a:stretch>
        </p:blipFill>
        <p:spPr>
          <a:xfrm>
            <a:off x="7757268" y="74820"/>
            <a:ext cx="1298546" cy="1143000"/>
          </a:xfrm>
          <a:prstGeom prst="rect">
            <a:avLst/>
          </a:prstGeom>
        </p:spPr>
      </p:pic>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981200"/>
            <a:ext cx="7772400" cy="1143000"/>
          </a:xfrm>
        </p:spPr>
        <p:txBody>
          <a:bodyPr>
            <a:normAutofit fontScale="90000"/>
          </a:bodyPr>
          <a:lstStyle/>
          <a:p>
            <a:pPr algn="ctr"/>
            <a:r>
              <a:rPr lang="hi-IN" sz="4400" b="1" dirty="0">
                <a:solidFill>
                  <a:srgbClr val="FF0000"/>
                </a:solidFill>
                <a:latin typeface="Arial" pitchFamily="34" charset="0"/>
                <a:cs typeface="Arial" pitchFamily="34" charset="0"/>
              </a:rPr>
              <a:t>विभिन्न एम्बुलेंस उपकरणों का संचालन</a:t>
            </a:r>
            <a:endParaRPr lang="en-US" sz="4400" dirty="0">
              <a:solidFill>
                <a:srgbClr val="FF0000"/>
              </a:solidFill>
              <a:latin typeface="Arial" pitchFamily="34" charset="0"/>
              <a:cs typeface="Arial" pitchFamily="34" charset="0"/>
            </a:endParaRPr>
          </a:p>
        </p:txBody>
      </p:sp>
      <p:sp>
        <p:nvSpPr>
          <p:cNvPr id="3" name="TextBox 3">
            <a:extLst>
              <a:ext uri="{FF2B5EF4-FFF2-40B4-BE49-F238E27FC236}">
                <a16:creationId xmlns:a16="http://schemas.microsoft.com/office/drawing/2014/main" xmlns="" id="{15BBA6BD-5ED6-77FF-6936-FF15C3A01413}"/>
              </a:ext>
            </a:extLst>
          </p:cNvPr>
          <p:cNvSpPr txBox="1"/>
          <p:nvPr/>
        </p:nvSpPr>
        <p:spPr>
          <a:xfrm>
            <a:off x="3581400" y="533400"/>
            <a:ext cx="1561646"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i-IN" sz="3600" b="1" dirty="0">
                <a:solidFill>
                  <a:srgbClr val="00B050"/>
                </a:solidFill>
              </a:rPr>
              <a:t>पाठ-06</a:t>
            </a:r>
            <a:endParaRPr lang="en-IN" sz="3600" b="1" dirty="0">
              <a:solidFill>
                <a:srgbClr val="00B050"/>
              </a:solidFill>
            </a:endParaRPr>
          </a:p>
        </p:txBody>
      </p:sp>
      <p:sp>
        <p:nvSpPr>
          <p:cNvPr id="4" name="Title 1"/>
          <p:cNvSpPr txBox="1">
            <a:spLocks/>
          </p:cNvSpPr>
          <p:nvPr/>
        </p:nvSpPr>
        <p:spPr>
          <a:xfrm>
            <a:off x="6934200" y="5638800"/>
            <a:ext cx="1828801" cy="762000"/>
          </a:xfrm>
          <a:prstGeom prst="rect">
            <a:avLst/>
          </a:prstGeom>
        </p:spPr>
        <p:txBody>
          <a:bodyPr vert="horz" lIns="91440" tIns="45720" rIns="91440" bIns="45720" rtlCol="0" anchor="ctr">
            <a:normAutofit fontScale="40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4000" b="1" dirty="0" smtClean="0">
                <a:solidFill>
                  <a:srgbClr val="002060"/>
                </a:solidFill>
                <a:latin typeface="Kruti Dev 011" pitchFamily="2" charset="0"/>
                <a:cs typeface="Arial" pitchFamily="34" charset="0"/>
              </a:rPr>
              <a:t>)</a:t>
            </a:r>
            <a:r>
              <a:rPr lang="en-IN" sz="4000" b="1" dirty="0" err="1" smtClean="0">
                <a:solidFill>
                  <a:srgbClr val="002060"/>
                </a:solidFill>
                <a:latin typeface="Kruti Dev 011" pitchFamily="2" charset="0"/>
                <a:cs typeface="Arial" pitchFamily="34" charset="0"/>
              </a:rPr>
              <a:t>kjk</a:t>
            </a:r>
            <a:endParaRPr lang="en-IN" sz="4000" b="1" dirty="0" smtClean="0">
              <a:solidFill>
                <a:srgbClr val="002060"/>
              </a:solidFill>
              <a:latin typeface="Kruti Dev 011" pitchFamily="2" charset="0"/>
              <a:cs typeface="Arial" pitchFamily="34" charset="0"/>
            </a:endParaRPr>
          </a:p>
          <a:p>
            <a:r>
              <a:rPr lang="en-IN" sz="4000" b="1" dirty="0" smtClean="0">
                <a:solidFill>
                  <a:srgbClr val="002060"/>
                </a:solidFill>
                <a:latin typeface="Kruti Dev 011" pitchFamily="2" charset="0"/>
                <a:cs typeface="Arial" pitchFamily="34" charset="0"/>
              </a:rPr>
              <a:t>fu0@QkekZ0</a:t>
            </a:r>
          </a:p>
          <a:p>
            <a:r>
              <a:rPr lang="en-US" sz="4000" b="1" dirty="0" err="1" smtClean="0">
                <a:solidFill>
                  <a:srgbClr val="002060"/>
                </a:solidFill>
                <a:latin typeface="Kruti Dev 011" pitchFamily="2" charset="0"/>
                <a:cs typeface="Arial" pitchFamily="34" charset="0"/>
              </a:rPr>
              <a:t>vksedkj</a:t>
            </a:r>
            <a:r>
              <a:rPr lang="en-US" sz="4000" b="1" dirty="0" smtClean="0">
                <a:solidFill>
                  <a:srgbClr val="002060"/>
                </a:solidFill>
                <a:latin typeface="Kruti Dev 011" pitchFamily="2" charset="0"/>
                <a:cs typeface="Arial" pitchFamily="34" charset="0"/>
              </a:rPr>
              <a:t> </a:t>
            </a:r>
            <a:r>
              <a:rPr lang="en-US" sz="4000" b="1" dirty="0" smtClean="0">
                <a:solidFill>
                  <a:srgbClr val="002060"/>
                </a:solidFill>
                <a:latin typeface="Kruti Dev 011" pitchFamily="2" charset="0"/>
                <a:cs typeface="Arial" pitchFamily="34" charset="0"/>
              </a:rPr>
              <a:t>;</a:t>
            </a:r>
            <a:r>
              <a:rPr lang="en-US" sz="4000" b="1" dirty="0" err="1" smtClean="0">
                <a:solidFill>
                  <a:srgbClr val="002060"/>
                </a:solidFill>
                <a:latin typeface="Kruti Dev 011" pitchFamily="2" charset="0"/>
                <a:cs typeface="Arial" pitchFamily="34" charset="0"/>
              </a:rPr>
              <a:t>kno</a:t>
            </a:r>
            <a:endParaRPr lang="en-US" sz="4000" b="1" dirty="0">
              <a:solidFill>
                <a:srgbClr val="002060"/>
              </a:solidFill>
              <a:latin typeface="Kruti Dev 011" pitchFamily="2"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772400" cy="1143000"/>
          </a:xfrm>
        </p:spPr>
        <p:txBody>
          <a:bodyPr>
            <a:normAutofit fontScale="90000"/>
          </a:bodyPr>
          <a:lstStyle/>
          <a:p>
            <a:r>
              <a:rPr lang="hi-IN" b="1" dirty="0">
                <a:solidFill>
                  <a:srgbClr val="FF0000"/>
                </a:solidFill>
              </a:rPr>
              <a:t>किन मरीजों को वेंटिलेटर की जरूरत है</a:t>
            </a:r>
            <a:r>
              <a:rPr lang="en-IN" b="1" dirty="0">
                <a:solidFill>
                  <a:srgbClr val="FF0000"/>
                </a:solidFill>
              </a:rPr>
              <a:t>:-</a:t>
            </a:r>
          </a:p>
        </p:txBody>
      </p:sp>
      <p:sp>
        <p:nvSpPr>
          <p:cNvPr id="3" name="Content Placeholder 2"/>
          <p:cNvSpPr>
            <a:spLocks noGrp="1"/>
          </p:cNvSpPr>
          <p:nvPr>
            <p:ph sz="quarter" idx="1"/>
          </p:nvPr>
        </p:nvSpPr>
        <p:spPr>
          <a:xfrm>
            <a:off x="838200" y="1447800"/>
            <a:ext cx="8001000" cy="5105400"/>
          </a:xfrm>
        </p:spPr>
        <p:txBody>
          <a:bodyPr>
            <a:normAutofit fontScale="77500" lnSpcReduction="20000"/>
          </a:bodyPr>
          <a:lstStyle/>
          <a:p>
            <a:r>
              <a:rPr lang="hi-IN" sz="3800" dirty="0"/>
              <a:t>तीव्र श्वसन संकट सिंड्रोम (एआरडीएस)</a:t>
            </a:r>
          </a:p>
          <a:p>
            <a:r>
              <a:rPr lang="hi-IN" sz="3800" dirty="0"/>
              <a:t>सिर में चोट या स्ट्रोक।</a:t>
            </a:r>
          </a:p>
          <a:p>
            <a:r>
              <a:rPr lang="hi-IN" sz="3800" dirty="0"/>
              <a:t>अस्थमा।</a:t>
            </a:r>
          </a:p>
          <a:p>
            <a:r>
              <a:rPr lang="hi-IN" sz="3800" dirty="0"/>
              <a:t>सीओपीडी (क्रोनिक ऑब्सट्रक्टिव पल्मोनरी डिजीज) या अन्य फेफड़ों की बीमारियाँ।</a:t>
            </a:r>
          </a:p>
          <a:p>
            <a:r>
              <a:rPr lang="hi-IN" sz="3800" dirty="0"/>
              <a:t>हृदय गति रुकना।</a:t>
            </a:r>
          </a:p>
          <a:p>
            <a:r>
              <a:rPr lang="hi-IN" sz="3800" dirty="0"/>
              <a:t>दवा का ओवरडोज़।</a:t>
            </a:r>
          </a:p>
          <a:p>
            <a:r>
              <a:rPr lang="hi-IN" sz="3800" dirty="0"/>
              <a:t>नवजात श्वसन संकट सिंड्रोम, जो एक श्वसन समस्या है जो नवजात शिशुओं, विशेष रूप से समय से पहले जन्मे शिशुओं को प्रभावित कर सकती है।</a:t>
            </a:r>
          </a:p>
          <a:p>
            <a:r>
              <a:rPr lang="hi-IN" sz="3800" dirty="0"/>
              <a:t>निमोनिया।</a:t>
            </a:r>
            <a:endParaRPr lang="en-IN" dirty="0"/>
          </a:p>
        </p:txBody>
      </p:sp>
    </p:spTree>
    <p:extLst>
      <p:ext uri="{BB962C8B-B14F-4D97-AF65-F5344CB8AC3E}">
        <p14:creationId xmlns:p14="http://schemas.microsoft.com/office/powerpoint/2010/main" val="1999152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AA2E9F-A97D-7A38-872B-641577BE32D2}"/>
              </a:ext>
            </a:extLst>
          </p:cNvPr>
          <p:cNvSpPr>
            <a:spLocks noGrp="1"/>
          </p:cNvSpPr>
          <p:nvPr>
            <p:ph type="title"/>
          </p:nvPr>
        </p:nvSpPr>
        <p:spPr>
          <a:xfrm>
            <a:off x="914400" y="228600"/>
            <a:ext cx="5410200" cy="838200"/>
          </a:xfrm>
        </p:spPr>
        <p:txBody>
          <a:bodyPr>
            <a:normAutofit/>
          </a:bodyPr>
          <a:lstStyle/>
          <a:p>
            <a:pPr algn="ctr"/>
            <a:r>
              <a:rPr lang="hi-IN" sz="3600" b="1" dirty="0">
                <a:solidFill>
                  <a:srgbClr val="FF0000"/>
                </a:solidFill>
                <a:latin typeface="Roboto" panose="02000000000000000000" pitchFamily="2" charset="0"/>
              </a:rPr>
              <a:t>वीडियो लैरींगोस्कोप</a:t>
            </a:r>
            <a:endParaRPr lang="en-US" sz="3600" b="1" dirty="0">
              <a:solidFill>
                <a:srgbClr val="FF0000"/>
              </a:solidFill>
            </a:endParaRPr>
          </a:p>
        </p:txBody>
      </p:sp>
      <p:sp>
        <p:nvSpPr>
          <p:cNvPr id="3" name="Content Placeholder 2">
            <a:extLst>
              <a:ext uri="{FF2B5EF4-FFF2-40B4-BE49-F238E27FC236}">
                <a16:creationId xmlns:a16="http://schemas.microsoft.com/office/drawing/2014/main" xmlns="" id="{7EFDF1E6-0106-9B5B-CCA3-1CEDD7597275}"/>
              </a:ext>
            </a:extLst>
          </p:cNvPr>
          <p:cNvSpPr>
            <a:spLocks noGrp="1"/>
          </p:cNvSpPr>
          <p:nvPr>
            <p:ph sz="quarter" idx="1"/>
          </p:nvPr>
        </p:nvSpPr>
        <p:spPr>
          <a:xfrm>
            <a:off x="914400" y="1600200"/>
            <a:ext cx="7772400" cy="4572000"/>
          </a:xfrm>
        </p:spPr>
        <p:txBody>
          <a:bodyPr>
            <a:normAutofit/>
          </a:bodyPr>
          <a:lstStyle/>
          <a:p>
            <a:pPr marL="0" indent="0">
              <a:buNone/>
            </a:pPr>
            <a:r>
              <a:rPr lang="hi-IN" sz="3200" dirty="0">
                <a:solidFill>
                  <a:srgbClr val="4D5156"/>
                </a:solidFill>
                <a:latin typeface="Roboto" panose="02000000000000000000" pitchFamily="2" charset="0"/>
              </a:rPr>
              <a:t>वीडियो लैरींगोस्कोपी एक अपेक्षाकृत नई तकनीक है जिसे श्वासनली इंटुबैषेण की सफलता दर में सुधार करने के लिए विकसित किया गया है। छोटे पोर्टेबल डिजिटल मॉनिटर से जुड़े घुमावदार ब्लेड की नोक पर लगा एक उच्च-रिज़ॉल्यूशन माइक्रो कैमरा मुखर डोरियों के दृश्य में सुधार करता है और बाद में प्रत्यक्ष लैरींगोस्कोपी की सफलता दर में सुधार करता है।</a:t>
            </a:r>
            <a:endParaRPr lang="en-US" sz="3200" dirty="0"/>
          </a:p>
        </p:txBody>
      </p:sp>
    </p:spTree>
    <p:extLst>
      <p:ext uri="{BB962C8B-B14F-4D97-AF65-F5344CB8AC3E}">
        <p14:creationId xmlns:p14="http://schemas.microsoft.com/office/powerpoint/2010/main" val="2103142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60D2ABFE-1F8E-B8DE-9697-C6080A939AE0}"/>
              </a:ext>
            </a:extLst>
          </p:cNvPr>
          <p:cNvPicPr>
            <a:picLocks noGrp="1" noChangeAspect="1"/>
          </p:cNvPicPr>
          <p:nvPr>
            <p:ph sz="quarter" idx="1"/>
          </p:nvPr>
        </p:nvPicPr>
        <p:blipFill>
          <a:blip r:embed="rId2"/>
          <a:stretch>
            <a:fillRect/>
          </a:stretch>
        </p:blipFill>
        <p:spPr>
          <a:xfrm>
            <a:off x="267892" y="1066800"/>
            <a:ext cx="7428308" cy="5715000"/>
          </a:xfrm>
        </p:spPr>
      </p:pic>
      <p:sp>
        <p:nvSpPr>
          <p:cNvPr id="3" name="Title 1">
            <a:extLst>
              <a:ext uri="{FF2B5EF4-FFF2-40B4-BE49-F238E27FC236}">
                <a16:creationId xmlns:a16="http://schemas.microsoft.com/office/drawing/2014/main" xmlns="" id="{8746F881-0C5F-E481-4279-D3B097E30435}"/>
              </a:ext>
            </a:extLst>
          </p:cNvPr>
          <p:cNvSpPr>
            <a:spLocks noGrp="1"/>
          </p:cNvSpPr>
          <p:nvPr>
            <p:ph type="title"/>
          </p:nvPr>
        </p:nvSpPr>
        <p:spPr>
          <a:xfrm>
            <a:off x="914400" y="228600"/>
            <a:ext cx="5410200" cy="838200"/>
          </a:xfrm>
        </p:spPr>
        <p:txBody>
          <a:bodyPr>
            <a:normAutofit/>
          </a:bodyPr>
          <a:lstStyle/>
          <a:p>
            <a:pPr algn="ctr"/>
            <a:r>
              <a:rPr lang="hi-IN" sz="3600" b="1" dirty="0">
                <a:solidFill>
                  <a:srgbClr val="FF0000"/>
                </a:solidFill>
                <a:latin typeface="Roboto" panose="02000000000000000000" pitchFamily="2" charset="0"/>
              </a:rPr>
              <a:t>वीडियो लैरींगोस्कोप</a:t>
            </a:r>
            <a:endParaRPr lang="en-US" sz="3600" b="1" dirty="0">
              <a:solidFill>
                <a:srgbClr val="FF0000"/>
              </a:solidFill>
            </a:endParaRPr>
          </a:p>
        </p:txBody>
      </p:sp>
    </p:spTree>
    <p:extLst>
      <p:ext uri="{BB962C8B-B14F-4D97-AF65-F5344CB8AC3E}">
        <p14:creationId xmlns:p14="http://schemas.microsoft.com/office/powerpoint/2010/main" val="2744598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52400" y="1143000"/>
            <a:ext cx="7696200" cy="5562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a:extLst>
              <a:ext uri="{FF2B5EF4-FFF2-40B4-BE49-F238E27FC236}">
                <a16:creationId xmlns:a16="http://schemas.microsoft.com/office/drawing/2014/main" xmlns="" id="{6ADCA8DB-D606-CA88-4D39-972609D45BD3}"/>
              </a:ext>
            </a:extLst>
          </p:cNvPr>
          <p:cNvSpPr txBox="1">
            <a:spLocks/>
          </p:cNvSpPr>
          <p:nvPr/>
        </p:nvSpPr>
        <p:spPr>
          <a:xfrm>
            <a:off x="914400" y="228600"/>
            <a:ext cx="5410200" cy="838200"/>
          </a:xfrm>
          <a:prstGeom prst="rect">
            <a:avLst/>
          </a:prstGeom>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defTabSz="914400"/>
            <a:r>
              <a:rPr lang="hi-IN" sz="3600" b="1" dirty="0">
                <a:solidFill>
                  <a:srgbClr val="FF0000"/>
                </a:solidFill>
                <a:latin typeface="Roboto" panose="02000000000000000000" pitchFamily="2" charset="0"/>
              </a:rPr>
              <a:t>वीडियो लैरींगोस्कोप</a:t>
            </a:r>
            <a:endParaRPr lang="en-US" sz="3600" b="1" dirty="0">
              <a:solidFill>
                <a:srgbClr val="FF0000"/>
              </a:solidFill>
            </a:endParaRPr>
          </a:p>
        </p:txBody>
      </p:sp>
    </p:spTree>
    <p:extLst>
      <p:ext uri="{BB962C8B-B14F-4D97-AF65-F5344CB8AC3E}">
        <p14:creationId xmlns:p14="http://schemas.microsoft.com/office/powerpoint/2010/main" val="519095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62"/>
          </a:xfrm>
        </p:spPr>
        <p:txBody>
          <a:bodyPr/>
          <a:lstStyle/>
          <a:p>
            <a:r>
              <a:rPr lang="hi-IN" dirty="0">
                <a:solidFill>
                  <a:srgbClr val="FF0000"/>
                </a:solidFill>
              </a:rPr>
              <a:t>आवश्यकताएँ</a:t>
            </a:r>
            <a:r>
              <a:rPr lang="en-IN" dirty="0">
                <a:solidFill>
                  <a:srgbClr val="FF0000"/>
                </a:solidFill>
              </a:rPr>
              <a:t>:-</a:t>
            </a:r>
          </a:p>
        </p:txBody>
      </p:sp>
      <p:sp>
        <p:nvSpPr>
          <p:cNvPr id="3" name="Content Placeholder 2"/>
          <p:cNvSpPr>
            <a:spLocks noGrp="1"/>
          </p:cNvSpPr>
          <p:nvPr>
            <p:ph sz="quarter" idx="1"/>
          </p:nvPr>
        </p:nvSpPr>
        <p:spPr>
          <a:xfrm>
            <a:off x="941439" y="1295400"/>
            <a:ext cx="7772400" cy="4876800"/>
          </a:xfrm>
        </p:spPr>
        <p:txBody>
          <a:bodyPr>
            <a:normAutofit fontScale="85000" lnSpcReduction="20000"/>
          </a:bodyPr>
          <a:lstStyle/>
          <a:p>
            <a:r>
              <a:rPr lang="hi-IN" sz="2800" b="1" dirty="0"/>
              <a:t>लैरींगोस्कोप</a:t>
            </a:r>
            <a:r>
              <a:rPr lang="en-US" sz="2800" b="1" dirty="0"/>
              <a:t>:</a:t>
            </a:r>
            <a:r>
              <a:rPr lang="en-US" sz="2800" dirty="0"/>
              <a:t> </a:t>
            </a:r>
            <a:r>
              <a:rPr lang="hi-IN" sz="2800" dirty="0"/>
              <a:t>एक उपकरण जिसका उपयोग मुखर डोरियों की कल्पना करने और ट्यूब प्लेसमेंट की सुविधा के लिए किया जाता है</a:t>
            </a:r>
            <a:r>
              <a:rPr lang="en-US" sz="2800" dirty="0"/>
              <a:t>.</a:t>
            </a:r>
          </a:p>
          <a:p>
            <a:r>
              <a:rPr lang="hi-IN" sz="2800" b="1" dirty="0"/>
              <a:t>एंडोट्रैचियल ट्यूब (ईटी ट्यूब):</a:t>
            </a:r>
            <a:r>
              <a:rPr lang="hi-IN" sz="2800" dirty="0"/>
              <a:t>रोगी की विशिष्ट आवश्यकताओं और वायुमार्ग को फिट करने के लिए विभिन्न आकार और प्रकार की ट्यूब</a:t>
            </a:r>
            <a:r>
              <a:rPr lang="en-US" sz="2800" dirty="0"/>
              <a:t>.</a:t>
            </a:r>
          </a:p>
          <a:p>
            <a:r>
              <a:rPr lang="hi-IN" sz="2800" b="1" dirty="0"/>
              <a:t>सक्शन उपकरण</a:t>
            </a:r>
            <a:r>
              <a:rPr lang="en-US" sz="2800" b="1" dirty="0"/>
              <a:t>:</a:t>
            </a:r>
            <a:r>
              <a:rPr lang="en-US" sz="2800" dirty="0"/>
              <a:t> </a:t>
            </a:r>
            <a:r>
              <a:rPr lang="hi-IN" sz="2800" dirty="0"/>
              <a:t>वायुमार्ग के स्राव को साफ करने और एक स्पष्ट मार्ग बनाए रखने के लिए</a:t>
            </a:r>
            <a:r>
              <a:rPr lang="en-US" sz="2800" dirty="0"/>
              <a:t>.</a:t>
            </a:r>
          </a:p>
          <a:p>
            <a:r>
              <a:rPr lang="hi-IN" sz="2800" b="1" dirty="0"/>
              <a:t>बैग-वाल्व-मास्क (बीवीएम)</a:t>
            </a:r>
            <a:r>
              <a:rPr lang="en-US" sz="2800" b="1" dirty="0"/>
              <a:t>:</a:t>
            </a:r>
            <a:r>
              <a:rPr lang="en-US" sz="2800" dirty="0"/>
              <a:t> </a:t>
            </a:r>
            <a:r>
              <a:rPr lang="hi-IN" sz="2800" dirty="0"/>
              <a:t>यदि आवश्यक हो तो रोगी को मैन्युअल रूप से हवादार करने के लिए उपयोग किया जाने वाला एक उपकरण</a:t>
            </a:r>
            <a:r>
              <a:rPr lang="en-US" sz="2800" dirty="0"/>
              <a:t>.</a:t>
            </a:r>
          </a:p>
          <a:p>
            <a:r>
              <a:rPr lang="hi-IN" sz="2800" b="1" dirty="0"/>
              <a:t>दवाओं</a:t>
            </a:r>
            <a:r>
              <a:rPr lang="en-US" sz="2800" b="1" dirty="0"/>
              <a:t>:</a:t>
            </a:r>
            <a:r>
              <a:rPr lang="en-US" sz="2800" dirty="0"/>
              <a:t> </a:t>
            </a:r>
            <a:r>
              <a:rPr lang="hi-IN" sz="2800" dirty="0"/>
              <a:t>एनेस्थीसिया या न्यूरोमस्कुलर ब्लॉकिंग एजेंटों की आवश्यकता हो सकती है</a:t>
            </a:r>
            <a:r>
              <a:rPr lang="en-US" sz="2800" dirty="0"/>
              <a:t>.</a:t>
            </a:r>
          </a:p>
          <a:p>
            <a:r>
              <a:rPr lang="hi-IN" sz="2800" b="1" dirty="0"/>
              <a:t>अन्य </a:t>
            </a:r>
            <a:r>
              <a:rPr lang="en-US" sz="2800" b="1" dirty="0"/>
              <a:t>:</a:t>
            </a:r>
            <a:r>
              <a:rPr lang="en-US" sz="2800" dirty="0"/>
              <a:t> </a:t>
            </a:r>
            <a:r>
              <a:rPr lang="hi-IN" sz="2800" dirty="0"/>
              <a:t>स्टेथोस्कोप, सिरिंज, और निगरानी और पुष्टि के लिए अन्य आवश्यक वस्तुएं</a:t>
            </a:r>
            <a:r>
              <a:rPr lang="en-US" sz="2800" dirty="0"/>
              <a:t>. </a:t>
            </a:r>
          </a:p>
          <a:p>
            <a:endParaRPr lang="en-IN" dirty="0"/>
          </a:p>
        </p:txBody>
      </p:sp>
    </p:spTree>
    <p:extLst>
      <p:ext uri="{BB962C8B-B14F-4D97-AF65-F5344CB8AC3E}">
        <p14:creationId xmlns:p14="http://schemas.microsoft.com/office/powerpoint/2010/main" val="4051465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FF672B-20A6-E5D6-9033-12487395A6A8}"/>
              </a:ext>
            </a:extLst>
          </p:cNvPr>
          <p:cNvSpPr>
            <a:spLocks noGrp="1"/>
          </p:cNvSpPr>
          <p:nvPr>
            <p:ph type="title"/>
          </p:nvPr>
        </p:nvSpPr>
        <p:spPr>
          <a:xfrm>
            <a:off x="914400" y="-228600"/>
            <a:ext cx="7772400" cy="1143000"/>
          </a:xfrm>
        </p:spPr>
        <p:txBody>
          <a:bodyPr>
            <a:normAutofit/>
          </a:bodyPr>
          <a:lstStyle/>
          <a:p>
            <a:pPr algn="ctr"/>
            <a:r>
              <a:rPr lang="hi-IN" sz="3600" b="1" dirty="0">
                <a:solidFill>
                  <a:srgbClr val="FF0000"/>
                </a:solidFill>
              </a:rPr>
              <a:t>5-पैरामॉनिटर</a:t>
            </a:r>
            <a:r>
              <a:rPr lang="en-US" sz="3600" b="1" dirty="0">
                <a:solidFill>
                  <a:srgbClr val="FF0000"/>
                </a:solidFill>
              </a:rPr>
              <a:t> </a:t>
            </a:r>
          </a:p>
        </p:txBody>
      </p:sp>
      <p:pic>
        <p:nvPicPr>
          <p:cNvPr id="1030" name="Picture 6" descr="Mintvest 5 Para Vital Signs Monitor">
            <a:extLst>
              <a:ext uri="{FF2B5EF4-FFF2-40B4-BE49-F238E27FC236}">
                <a16:creationId xmlns:a16="http://schemas.microsoft.com/office/drawing/2014/main" xmlns="" id="{CD3B0676-EBDD-F3CA-0276-B8EA41CD0E0C}"/>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085850" y="914400"/>
            <a:ext cx="6610350"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93989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90600" y="1066800"/>
            <a:ext cx="7772400" cy="5257800"/>
          </a:xfrm>
        </p:spPr>
        <p:txBody>
          <a:bodyPr/>
          <a:lstStyle/>
          <a:p>
            <a:pPr marL="0" indent="0">
              <a:buNone/>
            </a:pPr>
            <a:r>
              <a:rPr lang="hi-IN" sz="3200" dirty="0">
                <a:solidFill>
                  <a:srgbClr val="002060"/>
                </a:solidFill>
                <a:latin typeface="Google Sans"/>
              </a:rPr>
              <a:t>5 पैरा मॉनिटर एक चिकित्सा उपकरण है जिसे पांच आवश्यक महत्वपूर्ण संकेतों को मापने के लिए डिज़ाइन किया गया है: 
1. हृदय गति (एचआर), 
2. गैर-इनवेसिव रक्तचाप (एनआईबीपी), </a:t>
            </a:r>
            <a:endParaRPr lang="en-IN" sz="3200" dirty="0">
              <a:solidFill>
                <a:srgbClr val="002060"/>
              </a:solidFill>
              <a:latin typeface="Google Sans"/>
            </a:endParaRPr>
          </a:p>
          <a:p>
            <a:pPr marL="0" indent="0">
              <a:buNone/>
            </a:pPr>
            <a:r>
              <a:rPr lang="hi-IN" sz="3200" dirty="0">
                <a:solidFill>
                  <a:srgbClr val="002060"/>
                </a:solidFill>
                <a:latin typeface="Google Sans"/>
              </a:rPr>
              <a:t>3. इलेक्ट्रोकार्डियोग्राम (ईसीजी), 
4. ऑक्सीजन संतृप्ति (</a:t>
            </a:r>
            <a:r>
              <a:rPr lang="en-US" sz="3200" dirty="0">
                <a:solidFill>
                  <a:srgbClr val="002060"/>
                </a:solidFill>
                <a:latin typeface="Google Sans"/>
              </a:rPr>
              <a:t>SpO2), 
5. </a:t>
            </a:r>
            <a:r>
              <a:rPr lang="hi-IN" sz="3200" dirty="0">
                <a:solidFill>
                  <a:srgbClr val="002060"/>
                </a:solidFill>
                <a:latin typeface="Google Sans"/>
              </a:rPr>
              <a:t>श्वसन दर (आरईएसपी)।</a:t>
            </a:r>
            <a:endParaRPr lang="en-IN" sz="3200" dirty="0">
              <a:solidFill>
                <a:srgbClr val="002060"/>
              </a:solidFill>
            </a:endParaRPr>
          </a:p>
        </p:txBody>
      </p:sp>
    </p:spTree>
    <p:extLst>
      <p:ext uri="{BB962C8B-B14F-4D97-AF65-F5344CB8AC3E}">
        <p14:creationId xmlns:p14="http://schemas.microsoft.com/office/powerpoint/2010/main" val="2627334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373D117-B839-E05A-5EBB-5FC2A9FA5BFF}"/>
              </a:ext>
            </a:extLst>
          </p:cNvPr>
          <p:cNvSpPr txBox="1"/>
          <p:nvPr/>
        </p:nvSpPr>
        <p:spPr>
          <a:xfrm>
            <a:off x="374111" y="1295400"/>
            <a:ext cx="8629650" cy="3785652"/>
          </a:xfrm>
          <a:prstGeom prst="rect">
            <a:avLst/>
          </a:prstGeom>
          <a:noFill/>
        </p:spPr>
        <p:txBody>
          <a:bodyPr wrap="square" rtlCol="0">
            <a:spAutoFit/>
          </a:bodyPr>
          <a:lstStyle/>
          <a:p>
            <a:pPr marL="342900" indent="-342900">
              <a:buFont typeface="Arial" pitchFamily="34" charset="0"/>
              <a:buChar char="•"/>
            </a:pPr>
            <a:r>
              <a:rPr lang="hi-IN" sz="4000" dirty="0">
                <a:solidFill>
                  <a:srgbClr val="202124"/>
                </a:solidFill>
                <a:latin typeface="Arial" pitchFamily="34" charset="0"/>
                <a:cs typeface="Arial" pitchFamily="34" charset="0"/>
              </a:rPr>
              <a:t>एक हल्का, कॉम्पैक्ट और पोर्टेबल
उच्च-रिज़ॉल्यूशन रंग टीएफटी डिस्प्ले
अतालता विश्लेषण और एसटी खंड विश्लेषण के लिए उपयुक्त
रोगी की स्थिति को समझने के लिए आवश्यक कई जानकारी प्रदान करता है।</a:t>
            </a:r>
            <a:endParaRPr lang="en-IN" sz="4000" dirty="0">
              <a:latin typeface="Arial" pitchFamily="34" charset="0"/>
              <a:cs typeface="Arial" pitchFamily="34" charset="0"/>
            </a:endParaRPr>
          </a:p>
        </p:txBody>
      </p:sp>
      <p:sp>
        <p:nvSpPr>
          <p:cNvPr id="4" name="Title 1">
            <a:extLst>
              <a:ext uri="{FF2B5EF4-FFF2-40B4-BE49-F238E27FC236}">
                <a16:creationId xmlns:a16="http://schemas.microsoft.com/office/drawing/2014/main" xmlns="" id="{88BFF995-D24D-C393-3BE1-8E8286499589}"/>
              </a:ext>
            </a:extLst>
          </p:cNvPr>
          <p:cNvSpPr>
            <a:spLocks noGrp="1"/>
          </p:cNvSpPr>
          <p:nvPr>
            <p:ph type="title"/>
          </p:nvPr>
        </p:nvSpPr>
        <p:spPr>
          <a:xfrm>
            <a:off x="914400" y="274638"/>
            <a:ext cx="7772400" cy="868362"/>
          </a:xfrm>
        </p:spPr>
        <p:txBody>
          <a:bodyPr>
            <a:normAutofit/>
          </a:bodyPr>
          <a:lstStyle/>
          <a:p>
            <a:pPr algn="ctr"/>
            <a:r>
              <a:rPr lang="hi-IN" sz="4400" b="1" dirty="0">
                <a:solidFill>
                  <a:srgbClr val="FF0000"/>
                </a:solidFill>
              </a:rPr>
              <a:t>5-पैरामॉनिटर</a:t>
            </a:r>
            <a:r>
              <a:rPr lang="en-US" sz="3600" b="1" dirty="0">
                <a:solidFill>
                  <a:srgbClr val="FF0000"/>
                </a:solidFill>
              </a:rPr>
              <a:t> </a:t>
            </a:r>
          </a:p>
        </p:txBody>
      </p:sp>
    </p:spTree>
    <p:extLst>
      <p:ext uri="{BB962C8B-B14F-4D97-AF65-F5344CB8AC3E}">
        <p14:creationId xmlns:p14="http://schemas.microsoft.com/office/powerpoint/2010/main" val="3777961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D95D882-2DFE-1305-B15D-62E930FDDC3F}"/>
              </a:ext>
            </a:extLst>
          </p:cNvPr>
          <p:cNvSpPr txBox="1"/>
          <p:nvPr/>
        </p:nvSpPr>
        <p:spPr>
          <a:xfrm>
            <a:off x="382440" y="1600200"/>
            <a:ext cx="8242751" cy="5078313"/>
          </a:xfrm>
          <a:prstGeom prst="rect">
            <a:avLst/>
          </a:prstGeom>
          <a:noFill/>
        </p:spPr>
        <p:txBody>
          <a:bodyPr wrap="square" rtlCol="0">
            <a:spAutoFit/>
          </a:bodyPr>
          <a:lstStyle/>
          <a:p>
            <a:pPr marL="457200" indent="-457200">
              <a:buFont typeface="Arial" pitchFamily="34" charset="0"/>
              <a:buChar char="•"/>
            </a:pPr>
            <a:r>
              <a:rPr lang="hi-IN" sz="3600" dirty="0">
                <a:solidFill>
                  <a:srgbClr val="202124"/>
                </a:solidFill>
                <a:latin typeface="arial" panose="020B0604020202020204" pitchFamily="34" charset="0"/>
              </a:rPr>
              <a:t>रिकॉर्ड करने के लिए एक कार्डियक इवेंट मॉनिटर
 	आपके दिल की विद्युत गतिविधि (ईसीजी)। 
रिकॉर्ड -हृदय गति और लय।
इसका उपयोग तब किया जाता है जब दैनिक से कम होने वाले लक्षणों की दीर्घकालिक निगरानी की आवश्यकता होती है</a:t>
            </a:r>
            <a:endParaRPr lang="en-IN" sz="3600" dirty="0"/>
          </a:p>
        </p:txBody>
      </p:sp>
      <p:sp>
        <p:nvSpPr>
          <p:cNvPr id="5" name="Title 1">
            <a:extLst>
              <a:ext uri="{FF2B5EF4-FFF2-40B4-BE49-F238E27FC236}">
                <a16:creationId xmlns:a16="http://schemas.microsoft.com/office/drawing/2014/main" xmlns="" id="{88BFF995-D24D-C393-3BE1-8E8286499589}"/>
              </a:ext>
            </a:extLst>
          </p:cNvPr>
          <p:cNvSpPr txBox="1">
            <a:spLocks/>
          </p:cNvSpPr>
          <p:nvPr/>
        </p:nvSpPr>
        <p:spPr>
          <a:xfrm>
            <a:off x="838200" y="381000"/>
            <a:ext cx="7772400" cy="868362"/>
          </a:xfrm>
          <a:prstGeom prst="rect">
            <a:avLst/>
          </a:prstGeom>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hi-IN" sz="4400" b="1" dirty="0">
                <a:solidFill>
                  <a:srgbClr val="FF0000"/>
                </a:solidFill>
              </a:rPr>
              <a:t>5-पैरामॉनिटर</a:t>
            </a:r>
            <a:r>
              <a:rPr lang="en-US" sz="3600" b="1" dirty="0">
                <a:solidFill>
                  <a:srgbClr val="FF0000"/>
                </a:solidFill>
              </a:rPr>
              <a:t> </a:t>
            </a:r>
          </a:p>
        </p:txBody>
      </p:sp>
    </p:spTree>
    <p:extLst>
      <p:ext uri="{BB962C8B-B14F-4D97-AF65-F5344CB8AC3E}">
        <p14:creationId xmlns:p14="http://schemas.microsoft.com/office/powerpoint/2010/main" val="22828416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i-IN" sz="5400" dirty="0">
                <a:solidFill>
                  <a:srgbClr val="FF0000"/>
                </a:solidFill>
              </a:rPr>
              <a:t>अंबू बैग</a:t>
            </a:r>
            <a:endParaRPr lang="en-IN" sz="5400" dirty="0">
              <a:solidFill>
                <a:srgbClr val="FF0000"/>
              </a:solidFill>
            </a:endParaRPr>
          </a:p>
        </p:txBody>
      </p:sp>
      <p:sp>
        <p:nvSpPr>
          <p:cNvPr id="3" name="Rectangle 2"/>
          <p:cNvSpPr/>
          <p:nvPr/>
        </p:nvSpPr>
        <p:spPr>
          <a:xfrm>
            <a:off x="1066800" y="2209800"/>
            <a:ext cx="7848600" cy="3970318"/>
          </a:xfrm>
          <a:prstGeom prst="rect">
            <a:avLst/>
          </a:prstGeom>
        </p:spPr>
        <p:txBody>
          <a:bodyPr wrap="square">
            <a:spAutoFit/>
          </a:bodyPr>
          <a:lstStyle/>
          <a:p>
            <a:pPr marL="571500" indent="-571500">
              <a:buFont typeface="Arial" pitchFamily="34" charset="0"/>
              <a:buChar char="•"/>
            </a:pPr>
            <a:r>
              <a:rPr lang="en-US" sz="3600" dirty="0"/>
              <a:t>AMBU </a:t>
            </a:r>
            <a:r>
              <a:rPr lang="hi-IN" sz="3600" dirty="0"/>
              <a:t>बैग-सामान्य नाम-बैग वाल्व मास्क (</a:t>
            </a:r>
            <a:r>
              <a:rPr lang="en-US" sz="3600" dirty="0"/>
              <a:t>BVM) </a:t>
            </a:r>
            <a:r>
              <a:rPr lang="hi-IN" sz="3600" dirty="0"/>
              <a:t>या मैनुअल रिससिटेटर या "सेल्फ-इन्फ्लेटिंग बैग", 
उन रोगियों को सकारात्मक दबाव वेंटिलेशन प्रदान करने के लिए उपयोग किया जाता है जो सांस नहीं ले रहे हैं या पर्याप्त रूप से सांस नहीं ले रहे हैं।</a:t>
            </a:r>
            <a:endParaRPr lang="en-IN" dirty="0"/>
          </a:p>
        </p:txBody>
      </p:sp>
    </p:spTree>
    <p:extLst>
      <p:ext uri="{BB962C8B-B14F-4D97-AF65-F5344CB8AC3E}">
        <p14:creationId xmlns:p14="http://schemas.microsoft.com/office/powerpoint/2010/main" val="4273337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12AB74-9575-FB08-F170-43826CCAD0C3}"/>
              </a:ext>
            </a:extLst>
          </p:cNvPr>
          <p:cNvSpPr>
            <a:spLocks noGrp="1"/>
          </p:cNvSpPr>
          <p:nvPr>
            <p:ph type="title"/>
          </p:nvPr>
        </p:nvSpPr>
        <p:spPr>
          <a:xfrm>
            <a:off x="381000" y="609600"/>
            <a:ext cx="7772400" cy="715962"/>
          </a:xfrm>
        </p:spPr>
        <p:txBody>
          <a:bodyPr>
            <a:normAutofit fontScale="90000"/>
          </a:bodyPr>
          <a:lstStyle/>
          <a:p>
            <a:pPr algn="ctr"/>
            <a:r>
              <a:rPr lang="hi-IN" b="1" dirty="0">
                <a:solidFill>
                  <a:srgbClr val="FF0000"/>
                </a:solidFill>
                <a:latin typeface="Calibri" pitchFamily="34" charset="0"/>
                <a:ea typeface="Calibri" pitchFamily="34" charset="0"/>
                <a:cs typeface="Calibri" pitchFamily="34" charset="0"/>
              </a:rPr>
              <a:t>एएलएस एम्बुलेंस के उपकरण</a:t>
            </a:r>
            <a:r>
              <a:rPr lang="en-US" b="1" dirty="0">
                <a:solidFill>
                  <a:srgbClr val="FF0000"/>
                </a:solidFill>
                <a:latin typeface="Calibri" pitchFamily="34" charset="0"/>
                <a:ea typeface="Calibri" pitchFamily="34" charset="0"/>
                <a:cs typeface="Calibri" pitchFamily="34" charset="0"/>
              </a:rPr>
              <a:t>:-</a:t>
            </a:r>
            <a:endParaRPr lang="en-IN" b="1" dirty="0">
              <a:solidFill>
                <a:srgbClr val="FF0000"/>
              </a:solidFill>
              <a:latin typeface="Calibri" pitchFamily="34" charset="0"/>
              <a:ea typeface="Calibri" pitchFamily="34" charset="0"/>
              <a:cs typeface="Calibri" pitchFamily="34" charset="0"/>
            </a:endParaRPr>
          </a:p>
        </p:txBody>
      </p:sp>
      <p:sp>
        <p:nvSpPr>
          <p:cNvPr id="3" name="TextBox 2"/>
          <p:cNvSpPr txBox="1"/>
          <p:nvPr/>
        </p:nvSpPr>
        <p:spPr>
          <a:xfrm>
            <a:off x="971550" y="1560255"/>
            <a:ext cx="7715250" cy="2554545"/>
          </a:xfrm>
          <a:prstGeom prst="rect">
            <a:avLst/>
          </a:prstGeom>
          <a:noFill/>
        </p:spPr>
        <p:txBody>
          <a:bodyPr wrap="square" rtlCol="0">
            <a:spAutoFit/>
          </a:bodyPr>
          <a:lstStyle/>
          <a:p>
            <a:pPr marL="622300" indent="-622300">
              <a:buAutoNum type="arabicPeriod"/>
            </a:pPr>
            <a:r>
              <a:rPr lang="hi-IN" sz="3200" dirty="0">
                <a:latin typeface="Calibri" pitchFamily="34" charset="0"/>
                <a:ea typeface="Calibri" pitchFamily="34" charset="0"/>
                <a:cs typeface="Calibri" pitchFamily="34" charset="0"/>
              </a:rPr>
              <a:t>सक्शन मशीन
वेंटिलेटर
वीडियो लैरींगोस्कोप
ईसीजी इलेक्ट्रोड के साथ मल्टीपैरा मॉनिटर 
अंबू बैग</a:t>
            </a:r>
            <a:endParaRPr lang="en-IN" sz="3200" dirty="0">
              <a:latin typeface="Calibri" pitchFamily="34" charset="0"/>
              <a:ea typeface="Calibri" pitchFamily="34" charset="0"/>
              <a:cs typeface="Calibri" pitchFamily="34" charset="0"/>
            </a:endParaRPr>
          </a:p>
        </p:txBody>
      </p:sp>
    </p:spTree>
    <p:extLst>
      <p:ext uri="{BB962C8B-B14F-4D97-AF65-F5344CB8AC3E}">
        <p14:creationId xmlns:p14="http://schemas.microsoft.com/office/powerpoint/2010/main" val="26659207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09600"/>
            <a:ext cx="40386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609600"/>
            <a:ext cx="3429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9814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762000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45941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Font typeface="Monotype Sorts" pitchFamily="2" charset="2"/>
              <a:buNone/>
              <a:defRPr/>
            </a:pPr>
            <a:endParaRPr lang="en-US" dirty="0"/>
          </a:p>
          <a:p>
            <a:pPr algn="ctr">
              <a:buFont typeface="Monotype Sorts" pitchFamily="2" charset="2"/>
              <a:buNone/>
              <a:defRPr/>
            </a:pPr>
            <a:r>
              <a:rPr lang="hi-IN" sz="9600" b="1" dirty="0">
                <a:solidFill>
                  <a:srgbClr val="FF0000"/>
                </a:solidFill>
              </a:rPr>
              <a:t>कोई भी प्रश्न</a:t>
            </a:r>
            <a:r>
              <a:rPr lang="en-IN" sz="9600" b="1" dirty="0">
                <a:solidFill>
                  <a:srgbClr val="FF0000"/>
                </a:solidFill>
              </a:rPr>
              <a:t>?</a:t>
            </a:r>
          </a:p>
        </p:txBody>
      </p:sp>
    </p:spTree>
    <p:extLst>
      <p:ext uri="{BB962C8B-B14F-4D97-AF65-F5344CB8AC3E}">
        <p14:creationId xmlns:p14="http://schemas.microsoft.com/office/powerpoint/2010/main" val="28458301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35768" y="2686050"/>
            <a:ext cx="3950434" cy="1371600"/>
          </a:xfrm>
        </p:spPr>
        <p:txBody>
          <a:bodyPr>
            <a:normAutofit fontScale="85000" lnSpcReduction="10000"/>
          </a:bodyPr>
          <a:lstStyle/>
          <a:p>
            <a:pPr marL="0" indent="0" algn="ctr">
              <a:buNone/>
              <a:defRPr/>
            </a:pPr>
            <a:r>
              <a:rPr lang="hi-IN" sz="9600" b="1" kern="10" dirty="0">
                <a:ln w="12700">
                  <a:solidFill>
                    <a:srgbClr val="EAEAEA"/>
                  </a:solidFill>
                  <a:round/>
                  <a:headEnd/>
                  <a:tailEnd/>
                </a:ln>
                <a:solidFill>
                  <a:srgbClr val="002060"/>
                </a:solidFill>
                <a:effectLst>
                  <a:outerShdw dist="35921" dir="2700000" sy="50000" kx="2115830" algn="bl" rotWithShape="0">
                    <a:srgbClr val="C0C0C0">
                      <a:alpha val="80000"/>
                    </a:srgbClr>
                  </a:outerShdw>
                </a:effectLst>
                <a:latin typeface="Arial Black"/>
              </a:rPr>
              <a:t>धन्यवाद</a:t>
            </a:r>
            <a:endParaRPr lang="en-IN" sz="9600" b="1" kern="10" dirty="0">
              <a:ln w="12700">
                <a:solidFill>
                  <a:srgbClr val="EAEAEA"/>
                </a:solidFill>
                <a:round/>
                <a:headEnd/>
                <a:tailEnd/>
              </a:ln>
              <a:solidFill>
                <a:srgbClr val="002060"/>
              </a:solidFill>
              <a:effectLst>
                <a:outerShdw dist="35921" dir="2700000" sy="50000" kx="2115830" algn="bl" rotWithShape="0">
                  <a:srgbClr val="C0C0C0">
                    <a:alpha val="80000"/>
                  </a:srgbClr>
                </a:outerShdw>
              </a:effectLst>
              <a:latin typeface="Arial Black"/>
            </a:endParaRPr>
          </a:p>
          <a:p>
            <a:pPr>
              <a:defRPr/>
            </a:pPr>
            <a:endParaRPr lang="en-IN" dirty="0"/>
          </a:p>
        </p:txBody>
      </p:sp>
    </p:spTree>
    <p:extLst>
      <p:ext uri="{BB962C8B-B14F-4D97-AF65-F5344CB8AC3E}">
        <p14:creationId xmlns:p14="http://schemas.microsoft.com/office/powerpoint/2010/main" val="537717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CB5DDB-F871-DAAF-8613-3A501CFCC4AA}"/>
              </a:ext>
            </a:extLst>
          </p:cNvPr>
          <p:cNvSpPr>
            <a:spLocks noGrp="1"/>
          </p:cNvSpPr>
          <p:nvPr>
            <p:ph type="title"/>
          </p:nvPr>
        </p:nvSpPr>
        <p:spPr>
          <a:xfrm>
            <a:off x="2914651" y="0"/>
            <a:ext cx="4205882" cy="1066800"/>
          </a:xfrm>
        </p:spPr>
        <p:txBody>
          <a:bodyPr/>
          <a:lstStyle/>
          <a:p>
            <a:r>
              <a:rPr lang="hi-IN" b="1" dirty="0">
                <a:solidFill>
                  <a:srgbClr val="FF0000"/>
                </a:solidFill>
              </a:rPr>
              <a:t>सक्शन मशीन</a:t>
            </a:r>
            <a:endParaRPr lang="en-US" b="1" dirty="0">
              <a:solidFill>
                <a:srgbClr val="FF0000"/>
              </a:solidFill>
            </a:endParaRPr>
          </a:p>
        </p:txBody>
      </p:sp>
      <p:sp>
        <p:nvSpPr>
          <p:cNvPr id="3" name="Content Placeholder 2">
            <a:extLst>
              <a:ext uri="{FF2B5EF4-FFF2-40B4-BE49-F238E27FC236}">
                <a16:creationId xmlns:a16="http://schemas.microsoft.com/office/drawing/2014/main" xmlns="" id="{184557A2-BF56-0B3B-CEE1-34A79A8A7CA8}"/>
              </a:ext>
            </a:extLst>
          </p:cNvPr>
          <p:cNvSpPr>
            <a:spLocks noGrp="1"/>
          </p:cNvSpPr>
          <p:nvPr>
            <p:ph sz="quarter" idx="1"/>
          </p:nvPr>
        </p:nvSpPr>
        <p:spPr>
          <a:xfrm>
            <a:off x="815876" y="2057400"/>
            <a:ext cx="7429499" cy="3124200"/>
          </a:xfrm>
        </p:spPr>
        <p:txBody>
          <a:bodyPr>
            <a:normAutofit fontScale="92500"/>
          </a:bodyPr>
          <a:lstStyle/>
          <a:p>
            <a:pPr marL="0" indent="0">
              <a:buNone/>
            </a:pPr>
            <a:r>
              <a:rPr lang="hi-IN" sz="3200" b="1" dirty="0">
                <a:solidFill>
                  <a:srgbClr val="002060"/>
                </a:solidFill>
                <a:latin typeface="Arial" pitchFamily="34" charset="0"/>
                <a:cs typeface="Arial" pitchFamily="34" charset="0"/>
              </a:rPr>
              <a:t>सक्शन मशीन ऐसे उपकरण हैं जिनका उपयोग किसी व्यक्ति के वायुमार्ग से रक्त, लार, बलगम और उल्टी जैसे पदार्थों को हटाने के लिए किया जाता है। एक पोर्टेबल सक्शन यूनिट फुफ्फुसीय आकांक्षा को रोक सकती है और सांस लेने की सुविधा प्रदान कर सकती है।</a:t>
            </a:r>
            <a:endParaRPr lang="en-US" sz="3200" b="1"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1487465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E2D9CC-C868-D76A-A71D-06F6B6C1F375}"/>
              </a:ext>
            </a:extLst>
          </p:cNvPr>
          <p:cNvSpPr>
            <a:spLocks noGrp="1"/>
          </p:cNvSpPr>
          <p:nvPr>
            <p:ph type="title"/>
          </p:nvPr>
        </p:nvSpPr>
        <p:spPr>
          <a:xfrm>
            <a:off x="2597349" y="-2160985"/>
            <a:ext cx="5814417" cy="5454651"/>
          </a:xfrm>
        </p:spPr>
        <p:txBody>
          <a:bodyPr/>
          <a:lstStyle/>
          <a:p>
            <a:r>
              <a:rPr lang="en-GB"/>
              <a:t>Part of suction machine </a:t>
            </a:r>
            <a:endParaRPr lang="en-US"/>
          </a:p>
        </p:txBody>
      </p:sp>
      <p:pic>
        <p:nvPicPr>
          <p:cNvPr id="4" name="Picture 4">
            <a:extLst>
              <a:ext uri="{FF2B5EF4-FFF2-40B4-BE49-F238E27FC236}">
                <a16:creationId xmlns:a16="http://schemas.microsoft.com/office/drawing/2014/main" xmlns="" id="{3D7BB569-1F42-D34C-4E94-48AA0179325E}"/>
              </a:ext>
            </a:extLst>
          </p:cNvPr>
          <p:cNvPicPr>
            <a:picLocks noGrp="1" noChangeAspect="1"/>
          </p:cNvPicPr>
          <p:nvPr>
            <p:ph sz="quarter" idx="1"/>
          </p:nvPr>
        </p:nvPicPr>
        <p:blipFill>
          <a:blip r:embed="rId2"/>
          <a:stretch>
            <a:fillRect/>
          </a:stretch>
        </p:blipFill>
        <p:spPr>
          <a:xfrm>
            <a:off x="76199" y="0"/>
            <a:ext cx="7543801" cy="6781800"/>
          </a:xfrm>
        </p:spPr>
      </p:pic>
    </p:spTree>
    <p:extLst>
      <p:ext uri="{BB962C8B-B14F-4D97-AF65-F5344CB8AC3E}">
        <p14:creationId xmlns:p14="http://schemas.microsoft.com/office/powerpoint/2010/main" val="367388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D254F6-262C-E61A-5C75-EA2E54AF3685}"/>
              </a:ext>
            </a:extLst>
          </p:cNvPr>
          <p:cNvSpPr>
            <a:spLocks noGrp="1"/>
          </p:cNvSpPr>
          <p:nvPr>
            <p:ph type="title"/>
          </p:nvPr>
        </p:nvSpPr>
        <p:spPr>
          <a:xfrm>
            <a:off x="2302669" y="-2178844"/>
            <a:ext cx="5680472" cy="5204619"/>
          </a:xfrm>
        </p:spPr>
        <p:txBody>
          <a:bodyPr/>
          <a:lstStyle/>
          <a:p>
            <a:r>
              <a:rPr lang="en-GB"/>
              <a:t>Preparation for suction </a:t>
            </a:r>
            <a:endParaRPr lang="en-US"/>
          </a:p>
        </p:txBody>
      </p:sp>
      <p:pic>
        <p:nvPicPr>
          <p:cNvPr id="4" name="Picture 4">
            <a:extLst>
              <a:ext uri="{FF2B5EF4-FFF2-40B4-BE49-F238E27FC236}">
                <a16:creationId xmlns:a16="http://schemas.microsoft.com/office/drawing/2014/main" xmlns="" id="{92FF0636-4359-3B6F-5E68-2DA1749FA916}"/>
              </a:ext>
            </a:extLst>
          </p:cNvPr>
          <p:cNvPicPr>
            <a:picLocks noGrp="1" noChangeAspect="1"/>
          </p:cNvPicPr>
          <p:nvPr>
            <p:ph sz="quarter" idx="1"/>
          </p:nvPr>
        </p:nvPicPr>
        <p:blipFill>
          <a:blip r:embed="rId2"/>
          <a:stretch>
            <a:fillRect/>
          </a:stretch>
        </p:blipFill>
        <p:spPr>
          <a:xfrm>
            <a:off x="76200" y="76201"/>
            <a:ext cx="7620000" cy="6553200"/>
          </a:xfrm>
        </p:spPr>
      </p:pic>
    </p:spTree>
    <p:extLst>
      <p:ext uri="{BB962C8B-B14F-4D97-AF65-F5344CB8AC3E}">
        <p14:creationId xmlns:p14="http://schemas.microsoft.com/office/powerpoint/2010/main" val="3871481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08EEC5-6190-A57E-D333-4A8330F65CEC}"/>
              </a:ext>
            </a:extLst>
          </p:cNvPr>
          <p:cNvSpPr>
            <a:spLocks noGrp="1"/>
          </p:cNvSpPr>
          <p:nvPr>
            <p:ph type="title"/>
          </p:nvPr>
        </p:nvSpPr>
        <p:spPr>
          <a:xfrm>
            <a:off x="1028700" y="134540"/>
            <a:ext cx="7429499" cy="1313260"/>
          </a:xfrm>
        </p:spPr>
        <p:txBody>
          <a:bodyPr>
            <a:noAutofit/>
          </a:bodyPr>
          <a:lstStyle/>
          <a:p>
            <a:r>
              <a:rPr lang="hi-IN" b="1" dirty="0">
                <a:solidFill>
                  <a:srgbClr val="FF0000"/>
                </a:solidFill>
                <a:latin typeface="Arial" pitchFamily="34" charset="0"/>
                <a:cs typeface="Arial" pitchFamily="34" charset="0"/>
              </a:rPr>
              <a:t>सक्शनिंग के दौरान सावधानियां</a:t>
            </a:r>
            <a:r>
              <a:rPr lang="en-GB" sz="4000" b="1" dirty="0">
                <a:solidFill>
                  <a:srgbClr val="FF0000"/>
                </a:solidFill>
                <a:latin typeface="Arial" pitchFamily="34" charset="0"/>
                <a:cs typeface="Arial" pitchFamily="34" charset="0"/>
              </a:rPr>
              <a:t>:-</a:t>
            </a:r>
            <a:endParaRPr lang="en-US" sz="4000" b="1" dirty="0">
              <a:solidFill>
                <a:srgbClr val="FF0000"/>
              </a:solidFill>
              <a:latin typeface="Arial" pitchFamily="34" charset="0"/>
              <a:cs typeface="Arial" pitchFamily="34" charset="0"/>
            </a:endParaRPr>
          </a:p>
        </p:txBody>
      </p:sp>
      <p:sp>
        <p:nvSpPr>
          <p:cNvPr id="3" name="Content Placeholder 2">
            <a:extLst>
              <a:ext uri="{FF2B5EF4-FFF2-40B4-BE49-F238E27FC236}">
                <a16:creationId xmlns:a16="http://schemas.microsoft.com/office/drawing/2014/main" xmlns="" id="{906AE286-1400-1E4F-4936-8198E1F8E2AA}"/>
              </a:ext>
            </a:extLst>
          </p:cNvPr>
          <p:cNvSpPr>
            <a:spLocks noGrp="1"/>
          </p:cNvSpPr>
          <p:nvPr>
            <p:ph sz="quarter" idx="1"/>
          </p:nvPr>
        </p:nvSpPr>
        <p:spPr>
          <a:xfrm>
            <a:off x="514351" y="1600200"/>
            <a:ext cx="8286749" cy="4343400"/>
          </a:xfrm>
        </p:spPr>
        <p:txBody>
          <a:bodyPr>
            <a:noAutofit/>
          </a:bodyPr>
          <a:lstStyle/>
          <a:p>
            <a:r>
              <a:rPr lang="hi-IN" sz="3200" b="1" dirty="0">
                <a:solidFill>
                  <a:srgbClr val="202124"/>
                </a:solidFill>
                <a:latin typeface="Arial" pitchFamily="34" charset="0"/>
                <a:cs typeface="Arial" pitchFamily="34" charset="0"/>
              </a:rPr>
              <a:t>जोखिम मूल्यांकन करें।
रोगी को तैयार करें।
बहुत देर तक सक्शन न करें।
कैथेटर को मजबूर करने से बचें।
जटिलताओं की निगरानी करें।
सही उपकरण चुनें।</a:t>
            </a:r>
            <a:r>
              <a:rPr lang="en-GB" sz="3200" b="1" i="0" dirty="0">
                <a:solidFill>
                  <a:srgbClr val="70757A"/>
                </a:solidFill>
                <a:effectLst/>
                <a:latin typeface="Arial" pitchFamily="34" charset="0"/>
                <a:cs typeface="Arial" pitchFamily="34" charset="0"/>
              </a:rPr>
              <a:t/>
            </a:r>
            <a:br>
              <a:rPr lang="en-GB" sz="3200" b="1" i="0" dirty="0">
                <a:solidFill>
                  <a:srgbClr val="70757A"/>
                </a:solidFill>
                <a:effectLst/>
                <a:latin typeface="Arial" pitchFamily="34" charset="0"/>
                <a:cs typeface="Arial" pitchFamily="34" charset="0"/>
              </a:rPr>
            </a:br>
            <a:endParaRPr lang="en-US" sz="3200" b="1" dirty="0">
              <a:latin typeface="Arial" pitchFamily="34" charset="0"/>
              <a:cs typeface="Arial" pitchFamily="34" charset="0"/>
            </a:endParaRPr>
          </a:p>
        </p:txBody>
      </p:sp>
    </p:spTree>
    <p:extLst>
      <p:ext uri="{BB962C8B-B14F-4D97-AF65-F5344CB8AC3E}">
        <p14:creationId xmlns:p14="http://schemas.microsoft.com/office/powerpoint/2010/main" val="754001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i-IN" sz="4800" b="1" dirty="0">
                <a:solidFill>
                  <a:srgbClr val="FF0000"/>
                </a:solidFill>
              </a:rPr>
              <a:t>वेंटिलेटर</a:t>
            </a:r>
            <a:endParaRPr lang="en-IN" sz="4800" b="1" dirty="0">
              <a:solidFill>
                <a:srgbClr val="FF0000"/>
              </a:solidFill>
            </a:endParaRPr>
          </a:p>
        </p:txBody>
      </p:sp>
      <p:sp>
        <p:nvSpPr>
          <p:cNvPr id="3" name="Content Placeholder 2"/>
          <p:cNvSpPr>
            <a:spLocks noGrp="1"/>
          </p:cNvSpPr>
          <p:nvPr>
            <p:ph sz="quarter" idx="1"/>
          </p:nvPr>
        </p:nvSpPr>
        <p:spPr/>
        <p:txBody>
          <a:bodyPr>
            <a:normAutofit/>
          </a:bodyPr>
          <a:lstStyle/>
          <a:p>
            <a:pPr marL="0" indent="0">
              <a:buNone/>
            </a:pPr>
            <a:r>
              <a:rPr lang="hi-IN" sz="3600" dirty="0"/>
              <a:t>वेंटिलेटर एक सांस लेने वाली मशीन है जो उन लोगों की मदद करती है जो अपने दम पर सांस नहीं ले सकते। यह फेफड़ों तक ऑक्सीजन युक्त हवा पहुंचाता है और कार्बन डाइऑक्साइड को हटाने में सहायता करता है। वेंटिलेटर को फेस मास्क या वायुमार्ग में डाली गई ट्यूब के माध्यम से रोगी से जोड़ा जा सकता है।</a:t>
            </a:r>
            <a:endParaRPr lang="en-IN" sz="3600" dirty="0"/>
          </a:p>
        </p:txBody>
      </p:sp>
    </p:spTree>
    <p:extLst>
      <p:ext uri="{BB962C8B-B14F-4D97-AF65-F5344CB8AC3E}">
        <p14:creationId xmlns:p14="http://schemas.microsoft.com/office/powerpoint/2010/main" val="1200475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0" y="0"/>
            <a:ext cx="769620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5792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066800" y="609600"/>
            <a:ext cx="65532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81457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Equity</Template>
  <TotalTime>283</TotalTime>
  <Words>316</Words>
  <Application>Microsoft Office PowerPoint</Application>
  <PresentationFormat>On-screen Show (4:3)</PresentationFormat>
  <Paragraphs>48</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Equity</vt:lpstr>
      <vt:lpstr>विभिन्न एम्बुलेंस उपकरणों का संचालन</vt:lpstr>
      <vt:lpstr>एएलएस एम्बुलेंस के उपकरण:-</vt:lpstr>
      <vt:lpstr>सक्शन मशीन</vt:lpstr>
      <vt:lpstr>Part of suction machine </vt:lpstr>
      <vt:lpstr>Preparation for suction </vt:lpstr>
      <vt:lpstr>सक्शनिंग के दौरान सावधानियां:-</vt:lpstr>
      <vt:lpstr>वेंटिलेटर</vt:lpstr>
      <vt:lpstr>PowerPoint Presentation</vt:lpstr>
      <vt:lpstr>PowerPoint Presentation</vt:lpstr>
      <vt:lpstr>किन मरीजों को वेंटिलेटर की जरूरत है:-</vt:lpstr>
      <vt:lpstr>वीडियो लैरींगोस्कोप</vt:lpstr>
      <vt:lpstr>वीडियो लैरींगोस्कोप</vt:lpstr>
      <vt:lpstr>PowerPoint Presentation</vt:lpstr>
      <vt:lpstr>आवश्यकताएँ:-</vt:lpstr>
      <vt:lpstr>5-पैरामॉनिटर </vt:lpstr>
      <vt:lpstr>PowerPoint Presentation</vt:lpstr>
      <vt:lpstr>5-पैरामॉनिटर </vt:lpstr>
      <vt:lpstr>PowerPoint Presentation</vt:lpstr>
      <vt:lpstr>अंबू बैग</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equipments </dc:title>
  <dc:creator>Unknown User</dc:creator>
  <cp:lastModifiedBy>NDRF MEDICAL</cp:lastModifiedBy>
  <cp:revision>41</cp:revision>
  <dcterms:created xsi:type="dcterms:W3CDTF">2022-05-23T06:49:07Z</dcterms:created>
  <dcterms:modified xsi:type="dcterms:W3CDTF">2025-12-19T11:04:20Z</dcterms:modified>
</cp:coreProperties>
</file>