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416" r:id="rId4"/>
    <p:sldId id="417"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4" r:id="rId21"/>
    <p:sldId id="433"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270" r:id="rId48"/>
    <p:sldId id="27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1529" autoAdjust="0"/>
  </p:normalViewPr>
  <p:slideViewPr>
    <p:cSldViewPr snapToGrid="0" showGuides="1">
      <p:cViewPr varScale="1">
        <p:scale>
          <a:sx n="102" d="100"/>
          <a:sy n="102" d="100"/>
        </p:scale>
        <p:origin x="-1800" y="-90"/>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56266-5F37-49F1-9D18-D1FD0169652F}" type="datetimeFigureOut">
              <a:rPr lang="en-US" smtClean="0"/>
              <a:t>12/19/2025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8A6B7-74A2-495F-BE3F-E41B71967D40}" type="slidenum">
              <a:rPr lang="en-US" smtClean="0"/>
              <a:t>‹#›</a:t>
            </a:fld>
            <a:endParaRPr lang="en-US"/>
          </a:p>
        </p:txBody>
      </p:sp>
    </p:spTree>
    <p:extLst>
      <p:ext uri="{BB962C8B-B14F-4D97-AF65-F5344CB8AC3E}">
        <p14:creationId xmlns:p14="http://schemas.microsoft.com/office/powerpoint/2010/main" val="97937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1F32DC-78EF-6F89-890E-1774635A593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79F456D0-7DC2-EEA6-AF82-4E8BB64D041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941A90A8-4A43-714A-F516-AE57283A1B8E}"/>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 xmlns:a16="http://schemas.microsoft.com/office/drawing/2014/main" id="{B2EFE12A-5760-4D6D-D196-F6AF64BC2E3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21D32F4C-431C-7DC6-D1CB-4F099DDE926E}"/>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58107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38B723-515E-FBC9-C8D2-75CFC0779A0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2318903-03F5-1A23-0577-A865216FB4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62CB3C2-4033-F8E5-9CD4-7B2088CC7A13}"/>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 xmlns:a16="http://schemas.microsoft.com/office/drawing/2014/main" id="{4F7B8239-D212-6A09-1A53-42453E7EC0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8A1E2C94-EF37-2E00-A13D-8F2196C65310}"/>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24472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388525E-867B-0DF9-1735-C6CF0A3F86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7075213C-C5EB-D0B9-3059-E899FF43311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049DB99-8070-EB6D-3A8A-7AAB39710EE0}"/>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 xmlns:a16="http://schemas.microsoft.com/office/drawing/2014/main" id="{4F338A05-D108-9C3F-888D-38ED76401E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126DF89B-BD6F-1185-6304-CA3DF49AE35C}"/>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31819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64B92-47C5-B934-E095-F0BFB431C60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0C346068-5D2E-2E79-3A51-51870F3468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E7D32243-CD93-74FD-8A28-AB1620724349}"/>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 xmlns:a16="http://schemas.microsoft.com/office/drawing/2014/main" id="{9E70C56A-3437-6301-9CF2-DA0A1DF0D0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D74C592E-7AB2-D5CE-AE43-133B5215F029}"/>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411881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AAC51D-5E3E-4242-70B1-E406A26150B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E510062-BF07-DDD5-DC3C-E2543E0C075D}"/>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6A557D3-1D43-1B42-E1DA-4B16B6C0CB57}"/>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 xmlns:a16="http://schemas.microsoft.com/office/drawing/2014/main" id="{B3BDF7F8-11BF-F518-1ECA-CFCC72D378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9EBBB26B-9CBE-DEE8-9635-63A9B919556F}"/>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2946247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5F2BC-FE66-7581-B0C9-61C03420A4A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5810D2-3436-959E-0949-824B7F40020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B46D05AF-AED2-EDCC-48DB-7991749C2D2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16AA6699-2F00-8323-1422-694B0EC93F3F}"/>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6" name="Footer Placeholder 5">
            <a:extLst>
              <a:ext uri="{FF2B5EF4-FFF2-40B4-BE49-F238E27FC236}">
                <a16:creationId xmlns="" xmlns:a16="http://schemas.microsoft.com/office/drawing/2014/main" id="{363B12D0-E51F-5DBC-829F-686958E61C4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E3FAF7FB-2605-DF69-5CC5-198399EA40BC}"/>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254900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FB2CE8-33D4-600A-6ADC-D48E39AA3E67}"/>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B56F75AF-7AB1-43A7-C33E-C9BE8A25EBD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183A215-C160-46A5-AA12-0903DCE0006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D9D20A8-0670-50C3-7466-07BB0533F8E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22B7416-9764-B183-5AE3-35240179F70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BA2AF9E3-5A75-847C-8CF4-40776A5C72A9}"/>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8" name="Footer Placeholder 7">
            <a:extLst>
              <a:ext uri="{FF2B5EF4-FFF2-40B4-BE49-F238E27FC236}">
                <a16:creationId xmlns="" xmlns:a16="http://schemas.microsoft.com/office/drawing/2014/main" id="{CA38FE1E-B9B7-A1A5-BF55-C634B7FC24B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4DB435A1-621B-AF1A-8DED-A4A2F77D3F06}"/>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156245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4BCA5D-3E00-BFD0-F47E-1FA15DD60F8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CECACC9A-3801-0687-0425-DF7E0278F889}"/>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4" name="Footer Placeholder 3">
            <a:extLst>
              <a:ext uri="{FF2B5EF4-FFF2-40B4-BE49-F238E27FC236}">
                <a16:creationId xmlns="" xmlns:a16="http://schemas.microsoft.com/office/drawing/2014/main" id="{A801B686-6596-941B-E7DF-9BD9B076639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E6D4BD8D-D590-205E-158B-C976259D2CC7}"/>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200173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679C6E3-6241-35DE-C842-21522F77F797}"/>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3" name="Footer Placeholder 2">
            <a:extLst>
              <a:ext uri="{FF2B5EF4-FFF2-40B4-BE49-F238E27FC236}">
                <a16:creationId xmlns="" xmlns:a16="http://schemas.microsoft.com/office/drawing/2014/main" id="{11529E65-84A6-F055-E277-E5D5DC887CB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C97EEEF8-0D8A-880F-0B4C-D7CDD63C3AEE}"/>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259463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046EBD-FD0A-B709-4D06-ACC82693DF3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23D7A5A7-37C9-AA19-D1B4-6D43C54045B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9AA6CAFD-F918-8238-FFC2-C05F379493A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1865AB7-AC5A-221F-8CCF-94CE4F172013}"/>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6" name="Footer Placeholder 5">
            <a:extLst>
              <a:ext uri="{FF2B5EF4-FFF2-40B4-BE49-F238E27FC236}">
                <a16:creationId xmlns="" xmlns:a16="http://schemas.microsoft.com/office/drawing/2014/main" id="{686D789C-1605-24BD-59B3-3E800C584B7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240C299-B64C-D01F-3489-147D13AC135F}"/>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236293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90100A-598F-D6A9-9663-6826566055B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49CA4243-1640-F5D8-9F00-6B7F972A4CD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574E34FB-5F7F-BFBB-2775-EFC0F0DFB13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9E41357-4F12-756B-41DF-0593C94E2049}"/>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6" name="Footer Placeholder 5">
            <a:extLst>
              <a:ext uri="{FF2B5EF4-FFF2-40B4-BE49-F238E27FC236}">
                <a16:creationId xmlns="" xmlns:a16="http://schemas.microsoft.com/office/drawing/2014/main" id="{A4C65DAF-7FAE-12C7-3344-6757CBF9A26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14665D3-4958-CA57-5CDF-F75535EABF0C}"/>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51144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0B906C3-B4E2-B729-BCA0-8B48FA67E0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3EC4568B-D9F3-1A0F-AE14-5834DF7F75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C41DF8B-F2CB-6DFC-1A99-F1F99388CDF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B5803-3133-4667-9C08-8D72DE508ACC}" type="datetimeFigureOut">
              <a:rPr lang="en-IN" smtClean="0"/>
              <a:t>19-12-2025</a:t>
            </a:fld>
            <a:endParaRPr lang="en-IN"/>
          </a:p>
        </p:txBody>
      </p:sp>
      <p:sp>
        <p:nvSpPr>
          <p:cNvPr id="5" name="Footer Placeholder 4">
            <a:extLst>
              <a:ext uri="{FF2B5EF4-FFF2-40B4-BE49-F238E27FC236}">
                <a16:creationId xmlns="" xmlns:a16="http://schemas.microsoft.com/office/drawing/2014/main" id="{40AA93D3-E2B9-E089-0EAD-C97DBD84C4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8315D012-9C91-5EC0-3286-7F1FC16AE9B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0EF4E-012C-4193-8078-D043872B0D4C}" type="slidenum">
              <a:rPr lang="en-IN" smtClean="0"/>
              <a:t>‹#›</a:t>
            </a:fld>
            <a:endParaRPr lang="en-IN"/>
          </a:p>
        </p:txBody>
      </p:sp>
      <p:pic>
        <p:nvPicPr>
          <p:cNvPr id="8" name="Picture 7">
            <a:extLst>
              <a:ext uri="{FF2B5EF4-FFF2-40B4-BE49-F238E27FC236}">
                <a16:creationId xmlns="" xmlns:a16="http://schemas.microsoft.com/office/drawing/2014/main" id="{1771786D-4FAD-E248-ADFE-C2B7237C920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74071" y="0"/>
            <a:ext cx="1269929" cy="1117811"/>
          </a:xfrm>
          <a:prstGeom prst="rect">
            <a:avLst/>
          </a:prstGeom>
        </p:spPr>
      </p:pic>
    </p:spTree>
    <p:extLst>
      <p:ext uri="{BB962C8B-B14F-4D97-AF65-F5344CB8AC3E}">
        <p14:creationId xmlns:p14="http://schemas.microsoft.com/office/powerpoint/2010/main" val="377794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759213-6627-2700-1A0C-B25AA2F104D5}"/>
              </a:ext>
            </a:extLst>
          </p:cNvPr>
          <p:cNvSpPr>
            <a:spLocks noGrp="1"/>
          </p:cNvSpPr>
          <p:nvPr>
            <p:ph type="ctrTitle"/>
          </p:nvPr>
        </p:nvSpPr>
        <p:spPr>
          <a:xfrm>
            <a:off x="1142999" y="1122363"/>
            <a:ext cx="7362825" cy="2387600"/>
          </a:xfrm>
        </p:spPr>
        <p:txBody>
          <a:bodyPr>
            <a:noAutofit/>
          </a:bodyPr>
          <a:lstStyle/>
          <a:p>
            <a:r>
              <a:rPr lang="en-US" sz="7200" b="1" dirty="0">
                <a:solidFill>
                  <a:srgbClr val="C00000"/>
                </a:solidFill>
                <a:latin typeface="+mn-lt"/>
              </a:rPr>
              <a:t>HEMATOLOGY</a:t>
            </a:r>
            <a:endParaRPr lang="en-IN" sz="7200" b="1" dirty="0">
              <a:solidFill>
                <a:srgbClr val="C00000"/>
              </a:solidFill>
              <a:latin typeface="+mn-lt"/>
            </a:endParaRPr>
          </a:p>
        </p:txBody>
      </p:sp>
      <p:sp>
        <p:nvSpPr>
          <p:cNvPr id="3" name="Title 1">
            <a:extLst>
              <a:ext uri="{FF2B5EF4-FFF2-40B4-BE49-F238E27FC236}">
                <a16:creationId xmlns="" xmlns:a16="http://schemas.microsoft.com/office/drawing/2014/main" id="{53E8668C-A54D-A652-6B90-4D0FE0F7577A}"/>
              </a:ext>
            </a:extLst>
          </p:cNvPr>
          <p:cNvSpPr>
            <a:spLocks noGrp="1"/>
          </p:cNvSpPr>
          <p:nvPr/>
        </p:nvSpPr>
        <p:spPr>
          <a:xfrm>
            <a:off x="2114550" y="741363"/>
            <a:ext cx="4343400" cy="762000"/>
          </a:xfrm>
          <a:prstGeom prst="rect">
            <a:avLst/>
          </a:prstGeom>
        </p:spPr>
        <p:txBody>
          <a:bodyPr vert="horz" lIns="91440" tIns="45720" rIns="91440" bIns="45720" rtlCol="0" anchor="ctr">
            <a:normAutofit/>
          </a:bodyPr>
          <a:lstStyle/>
          <a:p>
            <a:pPr algn="ctr">
              <a:lnSpc>
                <a:spcPct val="107000"/>
              </a:lnSpc>
              <a:spcAft>
                <a:spcPts val="800"/>
              </a:spcAft>
              <a:buNone/>
            </a:pPr>
            <a:r>
              <a:rPr lang="en-US" sz="40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LESSON -6</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027731" y="5197444"/>
            <a:ext cx="2000250" cy="923330"/>
          </a:xfrm>
          <a:prstGeom prst="rect">
            <a:avLst/>
          </a:prstGeom>
        </p:spPr>
        <p:txBody>
          <a:bodyPr wrap="square">
            <a:spAutoFit/>
          </a:bodyPr>
          <a:lstStyle/>
          <a:p>
            <a:r>
              <a:rPr lang="en-IN" b="1" dirty="0">
                <a:solidFill>
                  <a:srgbClr val="00B0F0"/>
                </a:solidFill>
              </a:rPr>
              <a:t>By </a:t>
            </a:r>
          </a:p>
          <a:p>
            <a:r>
              <a:rPr lang="en-IN" b="1" dirty="0">
                <a:solidFill>
                  <a:srgbClr val="00B0F0"/>
                </a:solidFill>
              </a:rPr>
              <a:t>JITENDER YADAV</a:t>
            </a:r>
          </a:p>
          <a:p>
            <a:r>
              <a:rPr lang="en-IN" b="1" dirty="0">
                <a:solidFill>
                  <a:srgbClr val="00B0F0"/>
                </a:solidFill>
              </a:rPr>
              <a:t>               INSP/PH</a:t>
            </a:r>
          </a:p>
        </p:txBody>
      </p:sp>
    </p:spTree>
    <p:extLst>
      <p:ext uri="{BB962C8B-B14F-4D97-AF65-F5344CB8AC3E}">
        <p14:creationId xmlns:p14="http://schemas.microsoft.com/office/powerpoint/2010/main" val="293772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91A7B8C-DC64-E79D-5B07-B1E57D92EB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07621"/>
            <a:ext cx="3613717" cy="4425044"/>
          </a:xfrm>
          <a:prstGeom prst="rect">
            <a:avLst/>
          </a:prstGeom>
          <a:noFill/>
          <a:ln>
            <a:noFill/>
          </a:ln>
        </p:spPr>
      </p:pic>
      <p:sp>
        <p:nvSpPr>
          <p:cNvPr id="4" name="TextBox 3">
            <a:extLst>
              <a:ext uri="{FF2B5EF4-FFF2-40B4-BE49-F238E27FC236}">
                <a16:creationId xmlns="" xmlns:a16="http://schemas.microsoft.com/office/drawing/2014/main" id="{2461A79A-760E-FF5A-E7AE-227D39C25B1F}"/>
              </a:ext>
            </a:extLst>
          </p:cNvPr>
          <p:cNvSpPr txBox="1"/>
          <p:nvPr/>
        </p:nvSpPr>
        <p:spPr>
          <a:xfrm>
            <a:off x="958283" y="1560823"/>
            <a:ext cx="2994592" cy="3809313"/>
          </a:xfrm>
          <a:prstGeom prst="rect">
            <a:avLst/>
          </a:prstGeom>
          <a:noFill/>
        </p:spPr>
        <p:txBody>
          <a:bodyPr wrap="square">
            <a:spAutoFit/>
          </a:bodyPr>
          <a:lstStyle/>
          <a:p>
            <a:pPr marL="0" marR="0" algn="ctr">
              <a:lnSpc>
                <a:spcPct val="150000"/>
              </a:lnSpc>
              <a:spcAft>
                <a:spcPts val="800"/>
              </a:spcAft>
              <a:buNone/>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Neubauer's chamber</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ctr">
              <a:lnSpc>
                <a:spcPct val="150000"/>
              </a:lnSpc>
              <a:spcAft>
                <a:spcPts val="800"/>
              </a:spcAft>
            </a:pPr>
            <a:r>
              <a:rPr lang="en-US" sz="3200" b="1"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Red colored squares for RBC count and Blue colored for total leucocytes count</a:t>
            </a:r>
            <a:r>
              <a:rPr lang="en-US" sz="3200" b="1"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64918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C3A4501-A05D-1720-ED4D-994F8B402328}"/>
              </a:ext>
            </a:extLst>
          </p:cNvPr>
          <p:cNvSpPr txBox="1"/>
          <p:nvPr/>
        </p:nvSpPr>
        <p:spPr>
          <a:xfrm>
            <a:off x="220435" y="1"/>
            <a:ext cx="8923565" cy="6732420"/>
          </a:xfrm>
          <a:prstGeom prst="rect">
            <a:avLst/>
          </a:prstGeom>
          <a:noFill/>
        </p:spPr>
        <p:txBody>
          <a:bodyPr wrap="square">
            <a:spAutoFit/>
          </a:bodyPr>
          <a:lstStyle/>
          <a:p>
            <a:pPr marL="0" marR="0" algn="just">
              <a:lnSpc>
                <a:spcPct val="150000"/>
              </a:lnSpc>
              <a:spcAft>
                <a:spcPts val="800"/>
              </a:spcAft>
              <a:buNone/>
            </a:pP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Procedure:-</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p>
          <a:p>
            <a:pPr marL="457200" marR="0" indent="-457200" algn="just">
              <a:lnSpc>
                <a:spcPct val="150000"/>
              </a:lnSpc>
              <a:spcAft>
                <a:spcPts val="800"/>
              </a:spcAft>
              <a:buAutoNum type="arabicParenR"/>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If oxalate mixed blood is to be used first mix it thoroughly by gentle       shaking.</a:t>
            </a:r>
            <a:endParaRPr lang="en-US" sz="2000" dirty="0">
              <a:latin typeface="Calibri" panose="020F0502020204030204" pitchFamily="34" charset="0"/>
              <a:ea typeface="Calibri" panose="020F0502020204030204" pitchFamily="34" charset="0"/>
              <a:cs typeface="Mangal" panose="02040503050203030202" pitchFamily="18" charset="0"/>
            </a:endParaRPr>
          </a:p>
          <a:p>
            <a:pPr marL="457200" marR="0" indent="-457200" algn="just">
              <a:lnSpc>
                <a:spcPct val="150000"/>
              </a:lnSpc>
              <a:spcAft>
                <a:spcPts val="800"/>
              </a:spcAft>
              <a:buAutoNum type="arabicParenR"/>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Fill the red cell pipette exactly </a:t>
            </a: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upto</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0.5 mark by holding the pipette   almost  horizontally. The pipette must be  clean and dry. </a:t>
            </a:r>
            <a:endParaRPr lang="en-US" sz="2000" dirty="0">
              <a:latin typeface="Calibri" panose="020F0502020204030204" pitchFamily="34" charset="0"/>
              <a:ea typeface="Calibri" panose="020F0502020204030204" pitchFamily="34" charset="0"/>
              <a:cs typeface="Mangal" panose="02040503050203030202" pitchFamily="18" charset="0"/>
            </a:endParaRPr>
          </a:p>
          <a:p>
            <a:pPr marL="457200" marR="0" indent="-457200" algn="just">
              <a:lnSpc>
                <a:spcPct val="150000"/>
              </a:lnSpc>
              <a:spcAft>
                <a:spcPts val="800"/>
              </a:spcAft>
              <a:buAutoNum type="arabicParenR"/>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Now draw in the diluting fluid </a:t>
            </a: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upto</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the mark 101(dilution 1 in 200).  While filling the bulb the pipette should be gently rotated to obtain good mixing.</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4) The cover slips is placed over the Neubauer's chamber so as to cover both the ruled platforms evenly.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5) Now load the chamber. This is done in three steps.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08087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A5823D7-7B4F-18FE-B2A8-3CF57D7CDE07}"/>
              </a:ext>
            </a:extLst>
          </p:cNvPr>
          <p:cNvSpPr txBox="1"/>
          <p:nvPr/>
        </p:nvSpPr>
        <p:spPr>
          <a:xfrm>
            <a:off x="0" y="1"/>
            <a:ext cx="7877175" cy="6454972"/>
          </a:xfrm>
          <a:prstGeom prst="rect">
            <a:avLst/>
          </a:prstGeom>
          <a:noFill/>
        </p:spPr>
        <p:txBody>
          <a:bodyPr wrap="square">
            <a:spAutoFit/>
          </a:bodyPr>
          <a:lstStyle/>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a) Mix the contents of pipette for 3 minutes.</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b) Expel 6 drops from the pipette to remove the fluid in the stem which has not been mixed with blood.</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c) By holding the pipette at an angle of 450 and touching the space between the cover slip and the chamber by the point of the pipette, an appropriate drop of the mixture is allowed to run under the cover glass by capillary action.</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6) Allow two minute for setting of the cells and then count.</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7) In the erythrocyte count, the central double ruled square is used. Red cells lying in 80 very small squares comprise 5 medium sized squares, each of which is bound by a triple line. It is recommended that the five medium squares chosen for counting cells should consist of four corners and one central.</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285984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1BD0DB4-549E-59E3-BE06-BA37AA24912D}"/>
              </a:ext>
            </a:extLst>
          </p:cNvPr>
          <p:cNvSpPr txBox="1"/>
          <p:nvPr/>
        </p:nvSpPr>
        <p:spPr>
          <a:xfrm>
            <a:off x="781050" y="1"/>
            <a:ext cx="8362950" cy="6896119"/>
          </a:xfrm>
          <a:prstGeom prst="rect">
            <a:avLst/>
          </a:prstGeom>
          <a:noFill/>
        </p:spPr>
        <p:txBody>
          <a:bodyPr wrap="square">
            <a:spAutoFit/>
          </a:bodyPr>
          <a:lstStyle/>
          <a:p>
            <a:pPr marL="0" marR="0" algn="just">
              <a:lnSpc>
                <a:spcPct val="150000"/>
              </a:lnSpc>
              <a:spcAft>
                <a:spcPts val="800"/>
              </a:spcAft>
              <a:buNone/>
            </a:pP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Calculation:-</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Dilution is 1:200</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RBC Count = Dilution X 1/Volume X Number of cells counted(N)</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200 X 50 X N</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=10,000 X N cells/</a:t>
            </a:r>
            <a:r>
              <a:rPr lang="en-US" sz="2000" dirty="0" err="1">
                <a:effectLst/>
                <a:latin typeface="Times New Roman" panose="02020603050405020304" pitchFamily="18" charset="0"/>
                <a:ea typeface="Times New Roman" panose="02020603050405020304" pitchFamily="18" charset="0"/>
                <a:cs typeface="Mangal" panose="02040503050203030202" pitchFamily="18" charset="0"/>
              </a:rPr>
              <a:t>cumm</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Normal Values:-</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Men					4.5 - 6.5 X 10</a:t>
            </a:r>
            <a:r>
              <a:rPr lang="en-US" sz="2000" b="1" baseline="30000" dirty="0">
                <a:effectLst/>
                <a:latin typeface="Times New Roman" panose="02020603050405020304" pitchFamily="18" charset="0"/>
                <a:ea typeface="Times New Roman" panose="02020603050405020304" pitchFamily="18" charset="0"/>
                <a:cs typeface="Mangal" panose="02040503050203030202" pitchFamily="18" charset="0"/>
              </a:rPr>
              <a:t>12</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Women					3.8 - 5.8 X 10</a:t>
            </a:r>
            <a:r>
              <a:rPr lang="en-US" sz="2000" b="1" baseline="30000" dirty="0">
                <a:effectLst/>
                <a:latin typeface="Times New Roman" panose="02020603050405020304" pitchFamily="18" charset="0"/>
                <a:ea typeface="Times New Roman" panose="02020603050405020304" pitchFamily="18" charset="0"/>
                <a:cs typeface="Mangal" panose="02040503050203030202" pitchFamily="18" charset="0"/>
              </a:rPr>
              <a:t>12</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Infants (full term cord blood)		4.0 - 6.0 X 10</a:t>
            </a:r>
            <a:r>
              <a:rPr lang="en-US" sz="2000" b="1" baseline="30000" dirty="0">
                <a:effectLst/>
                <a:latin typeface="Times New Roman" panose="02020603050405020304" pitchFamily="18" charset="0"/>
                <a:ea typeface="Times New Roman" panose="02020603050405020304" pitchFamily="18" charset="0"/>
                <a:cs typeface="Mangal" panose="02040503050203030202" pitchFamily="18" charset="0"/>
              </a:rPr>
              <a:t>12</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Children 3 months			3.0 - 5.0 X 10</a:t>
            </a:r>
            <a:r>
              <a:rPr lang="en-US" sz="2000" b="1" baseline="30000" dirty="0">
                <a:effectLst/>
                <a:latin typeface="Times New Roman" panose="02020603050405020304" pitchFamily="18" charset="0"/>
                <a:ea typeface="Times New Roman" panose="02020603050405020304" pitchFamily="18" charset="0"/>
                <a:cs typeface="Mangal" panose="02040503050203030202" pitchFamily="18" charset="0"/>
              </a:rPr>
              <a:t>12</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Children 1 - 12 yrs.			3.5 - 5.5 X 10</a:t>
            </a:r>
            <a:r>
              <a:rPr lang="en-US" sz="2000" b="1" baseline="30000" dirty="0">
                <a:effectLst/>
                <a:latin typeface="Times New Roman" panose="02020603050405020304" pitchFamily="18" charset="0"/>
                <a:ea typeface="Times New Roman" panose="02020603050405020304" pitchFamily="18" charset="0"/>
                <a:cs typeface="Mangal" panose="02040503050203030202" pitchFamily="18" charset="0"/>
              </a:rPr>
              <a:t>12</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8819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4CE6902-A629-0425-E6D6-EC6CF1381CBC}"/>
              </a:ext>
            </a:extLst>
          </p:cNvPr>
          <p:cNvSpPr txBox="1"/>
          <p:nvPr/>
        </p:nvSpPr>
        <p:spPr>
          <a:xfrm>
            <a:off x="247650" y="0"/>
            <a:ext cx="7810500" cy="587148"/>
          </a:xfrm>
          <a:prstGeom prst="rect">
            <a:avLst/>
          </a:prstGeom>
          <a:noFill/>
        </p:spPr>
        <p:txBody>
          <a:bodyPr wrap="square">
            <a:spAutoFit/>
          </a:bodyPr>
          <a:lstStyle/>
          <a:p>
            <a:pPr marL="0" marR="0" algn="just">
              <a:lnSpc>
                <a:spcPct val="150000"/>
              </a:lnSpc>
              <a:spcAft>
                <a:spcPts val="800"/>
              </a:spcAft>
            </a:pPr>
            <a:r>
              <a:rPr lang="en-US" sz="2400" b="1" u="sng"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DETERMINATION OF PACKED CELL VOLUME</a:t>
            </a:r>
            <a:r>
              <a:rPr lang="en-US" sz="2400" b="1"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 xmlns:a16="http://schemas.microsoft.com/office/drawing/2014/main" id="{4E7BF99C-4D2B-7E2B-060D-CE1F543DCEE6}"/>
              </a:ext>
            </a:extLst>
          </p:cNvPr>
          <p:cNvSpPr txBox="1"/>
          <p:nvPr/>
        </p:nvSpPr>
        <p:spPr>
          <a:xfrm>
            <a:off x="0" y="979714"/>
            <a:ext cx="7972425" cy="4957576"/>
          </a:xfrm>
          <a:prstGeom prst="rect">
            <a:avLst/>
          </a:prstGeom>
          <a:noFill/>
        </p:spPr>
        <p:txBody>
          <a:bodyPr wrap="square">
            <a:spAutoFit/>
          </a:bodyPr>
          <a:lstStyle/>
          <a:p>
            <a:pPr marL="0" marR="0" algn="just">
              <a:lnSpc>
                <a:spcPct val="150000"/>
              </a:lnSpc>
              <a:spcAft>
                <a:spcPts val="800"/>
              </a:spcAft>
              <a:buNone/>
            </a:pP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Specimen:-</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The packed cell volume or </a:t>
            </a: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haematocrit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done on Oxalate mixed blood collected from the vein The blood must be oxalate mixed with the special mixture of potassium and ammonium oxalate. The sample must be processed within two hours of collection.</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b="1" u="sng" dirty="0" err="1">
                <a:effectLst/>
                <a:latin typeface="Times New Roman" panose="02020603050405020304" pitchFamily="18" charset="0"/>
                <a:ea typeface="Times New Roman" panose="02020603050405020304" pitchFamily="18" charset="0"/>
                <a:cs typeface="Mangal" panose="02040503050203030202" pitchFamily="18" charset="0"/>
              </a:rPr>
              <a:t>Requirments</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:- 1) The </a:t>
            </a: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Wintrobe</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haematocrit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tubes.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2) Pasture pipettes.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3) </a:t>
            </a: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Centrifuse</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with a speed of 3000 </a:t>
            </a: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r.p.m</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9507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65BFA9D-B235-A5C1-4FAB-10A63356B8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5297" y="530195"/>
            <a:ext cx="4739368" cy="5797611"/>
          </a:xfrm>
          <a:prstGeom prst="rect">
            <a:avLst/>
          </a:prstGeom>
          <a:noFill/>
          <a:ln>
            <a:noFill/>
          </a:ln>
        </p:spPr>
      </p:pic>
    </p:spTree>
    <p:extLst>
      <p:ext uri="{BB962C8B-B14F-4D97-AF65-F5344CB8AC3E}">
        <p14:creationId xmlns:p14="http://schemas.microsoft.com/office/powerpoint/2010/main" val="338248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A062D0D-2917-5CBA-A889-7F656C3646CC}"/>
              </a:ext>
            </a:extLst>
          </p:cNvPr>
          <p:cNvSpPr txBox="1"/>
          <p:nvPr/>
        </p:nvSpPr>
        <p:spPr>
          <a:xfrm>
            <a:off x="0" y="0"/>
            <a:ext cx="9144000" cy="6485750"/>
          </a:xfrm>
          <a:prstGeom prst="rect">
            <a:avLst/>
          </a:prstGeom>
          <a:noFill/>
        </p:spPr>
        <p:txBody>
          <a:bodyPr wrap="square">
            <a:spAutoFit/>
          </a:bodyPr>
          <a:lstStyle/>
          <a:p>
            <a:pPr marL="0" marR="0" algn="just">
              <a:lnSpc>
                <a:spcPct val="150000"/>
              </a:lnSpc>
              <a:spcAft>
                <a:spcPts val="800"/>
              </a:spcAft>
              <a:buNone/>
            </a:pP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Procedure:-</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1) The hematocrit tube must be clean and dry. </a:t>
            </a:r>
            <a:endParaRPr lang="en-US" dirty="0">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2) Mix the oxalate mixed sample of blood thoroughly by gently shaking with 3 minutes.</a:t>
            </a:r>
            <a:endParaRPr lang="en-US" dirty="0">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3) With the Pasteur pipette fill the </a:t>
            </a:r>
            <a:r>
              <a:rPr lang="en-US" sz="2000" dirty="0" err="1">
                <a:effectLst/>
                <a:latin typeface="Times New Roman" panose="02020603050405020304" pitchFamily="18" charset="0"/>
                <a:ea typeface="Times New Roman" panose="02020603050405020304" pitchFamily="18" charset="0"/>
                <a:cs typeface="Mangal" panose="02040503050203030202" pitchFamily="18" charset="0"/>
              </a:rPr>
              <a:t>haematocrit</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tube to the '10' mark and   there must be no air bubbles.</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4) Centrifuge the tube with proper balance at 3000 </a:t>
            </a:r>
            <a:r>
              <a:rPr lang="en-US" sz="2000" dirty="0" err="1">
                <a:effectLst/>
                <a:latin typeface="Times New Roman" panose="02020603050405020304" pitchFamily="18" charset="0"/>
                <a:ea typeface="Times New Roman" panose="02020603050405020304" pitchFamily="18" charset="0"/>
                <a:cs typeface="Mangal" panose="02040503050203030202" pitchFamily="18" charset="0"/>
              </a:rPr>
              <a:t>r.p.m</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for 30 minutes.</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Take the reading of packed red cell. Recentrifuged for 5 minutes more at the same reading and take the reading again. There should be no difference between the two readings if the packing has been complete. If there is a difference, further centrifugation indicated.  </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Normal Values:-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Males						43 - 54 per 100ml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Female 					               37 - 47 per 100ml </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9163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4EA7F1B-8C7C-04C7-1FA9-33E7B5D289E8}"/>
              </a:ext>
            </a:extLst>
          </p:cNvPr>
          <p:cNvSpPr txBox="1"/>
          <p:nvPr/>
        </p:nvSpPr>
        <p:spPr>
          <a:xfrm>
            <a:off x="752474" y="0"/>
            <a:ext cx="8391525" cy="6701193"/>
          </a:xfrm>
          <a:prstGeom prst="rect">
            <a:avLst/>
          </a:prstGeom>
          <a:noFill/>
        </p:spPr>
        <p:txBody>
          <a:bodyPr wrap="square">
            <a:spAutoFit/>
          </a:bodyPr>
          <a:lstStyle/>
          <a:p>
            <a:pPr marL="0" marR="0" algn="just">
              <a:lnSpc>
                <a:spcPct val="150000"/>
              </a:lnSpc>
              <a:spcAft>
                <a:spcPts val="800"/>
              </a:spcAft>
              <a:buNone/>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MCV, MCH and MCHC:-</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PCV</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MCV</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	</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X 10</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(in cubic microns)	  RBCs in mill/cu mm</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Normal value-:              82-92/cu.mm</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Clinical significance-:    M.C.V increased Macrocytic </a:t>
            </a:r>
            <a:r>
              <a:rPr lang="en-US" sz="2000" dirty="0" err="1">
                <a:effectLst/>
                <a:latin typeface="Times New Roman" panose="02020603050405020304" pitchFamily="18" charset="0"/>
                <a:ea typeface="Times New Roman" panose="02020603050405020304" pitchFamily="18" charset="0"/>
                <a:cs typeface="Mangal" panose="02040503050203030202" pitchFamily="18" charset="0"/>
              </a:rPr>
              <a:t>anaemia</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M.C.V decreased Microcytic </a:t>
            </a:r>
            <a:r>
              <a:rPr lang="en-US" sz="2000" dirty="0" err="1">
                <a:effectLst/>
                <a:latin typeface="Times New Roman" panose="02020603050405020304" pitchFamily="18" charset="0"/>
                <a:ea typeface="Times New Roman" panose="02020603050405020304" pitchFamily="18" charset="0"/>
                <a:cs typeface="Mangal" panose="02040503050203030202" pitchFamily="18" charset="0"/>
              </a:rPr>
              <a:t>anaemia</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nl-NL" sz="2000" dirty="0">
                <a:effectLst/>
                <a:latin typeface="Times New Roman" panose="02020603050405020304" pitchFamily="18" charset="0"/>
                <a:ea typeface="Times New Roman" panose="02020603050405020304" pitchFamily="18" charset="0"/>
                <a:cs typeface="Mangal" panose="02040503050203030202" pitchFamily="18" charset="0"/>
              </a:rPr>
              <a:t>Hb in gm%</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nl-NL" sz="2400" b="1" dirty="0">
                <a:effectLst/>
                <a:latin typeface="Times New Roman" panose="02020603050405020304" pitchFamily="18" charset="0"/>
                <a:ea typeface="Times New Roman" panose="02020603050405020304" pitchFamily="18" charset="0"/>
                <a:cs typeface="Mangal" panose="02040503050203030202" pitchFamily="18" charset="0"/>
              </a:rPr>
              <a:t>MCHC</a:t>
            </a:r>
            <a:r>
              <a:rPr lang="nl-NL" sz="2000" b="1" dirty="0">
                <a:effectLst/>
                <a:latin typeface="Times New Roman" panose="02020603050405020304" pitchFamily="18" charset="0"/>
                <a:ea typeface="Times New Roman" panose="02020603050405020304" pitchFamily="18" charset="0"/>
                <a:cs typeface="Mangal" panose="02040503050203030202" pitchFamily="18" charset="0"/>
              </a:rPr>
              <a:t>	</a:t>
            </a:r>
            <a:r>
              <a:rPr lang="nl-NL" sz="2000" dirty="0">
                <a:effectLst/>
                <a:latin typeface="Times New Roman" panose="02020603050405020304" pitchFamily="18" charset="0"/>
                <a:ea typeface="Times New Roman" panose="02020603050405020304" pitchFamily="18" charset="0"/>
                <a:cs typeface="Mangal" panose="02040503050203030202" pitchFamily="18" charset="0"/>
              </a:rPr>
              <a:t>=	   ------------------- X 100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(in per cent)		           PCV</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922625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3935775-D3D1-2062-E9E6-7B5BA5AFB696}"/>
              </a:ext>
            </a:extLst>
          </p:cNvPr>
          <p:cNvSpPr txBox="1"/>
          <p:nvPr/>
        </p:nvSpPr>
        <p:spPr>
          <a:xfrm>
            <a:off x="1" y="0"/>
            <a:ext cx="9143999" cy="4575612"/>
          </a:xfrm>
          <a:prstGeom prst="rect">
            <a:avLst/>
          </a:prstGeom>
          <a:noFill/>
        </p:spPr>
        <p:txBody>
          <a:bodyPr wrap="square">
            <a:spAutoFit/>
          </a:bodyPr>
          <a:lstStyle/>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Hb in gm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3200" b="1" dirty="0">
                <a:effectLst/>
                <a:latin typeface="Times New Roman" panose="02020603050405020304" pitchFamily="18" charset="0"/>
                <a:ea typeface="Times New Roman" panose="02020603050405020304" pitchFamily="18" charset="0"/>
                <a:cs typeface="Mangal" panose="02040503050203030202" pitchFamily="18" charset="0"/>
              </a:rPr>
              <a:t>MCH</a:t>
            </a:r>
            <a:r>
              <a:rPr lang="en-US" sz="32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	------------------------- X10</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(in </a:t>
            </a:r>
            <a:r>
              <a:rPr lang="en-US" sz="2800" dirty="0" err="1">
                <a:effectLst/>
                <a:latin typeface="Times New Roman" panose="02020603050405020304" pitchFamily="18" charset="0"/>
                <a:ea typeface="Times New Roman" panose="02020603050405020304" pitchFamily="18" charset="0"/>
                <a:cs typeface="Mangal" panose="02040503050203030202" pitchFamily="18" charset="0"/>
              </a:rPr>
              <a:t>picogms</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RBCs in mill/cu mm</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800" dirty="0"/>
          </a:p>
        </p:txBody>
      </p:sp>
    </p:spTree>
    <p:extLst>
      <p:ext uri="{BB962C8B-B14F-4D97-AF65-F5344CB8AC3E}">
        <p14:creationId xmlns:p14="http://schemas.microsoft.com/office/powerpoint/2010/main" val="333497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05A9B4E-2ABB-1193-5FF7-6723CB5B094F}"/>
              </a:ext>
            </a:extLst>
          </p:cNvPr>
          <p:cNvSpPr txBox="1"/>
          <p:nvPr/>
        </p:nvSpPr>
        <p:spPr>
          <a:xfrm>
            <a:off x="0" y="0"/>
            <a:ext cx="9144000" cy="6209200"/>
          </a:xfrm>
          <a:prstGeom prst="rect">
            <a:avLst/>
          </a:prstGeom>
          <a:noFill/>
        </p:spPr>
        <p:txBody>
          <a:bodyPr wrap="square">
            <a:spAutoFit/>
          </a:bodyPr>
          <a:lstStyle/>
          <a:p>
            <a:pPr marL="0" marR="0" algn="just">
              <a:lnSpc>
                <a:spcPct val="150000"/>
              </a:lnSpc>
              <a:spcAft>
                <a:spcPts val="800"/>
              </a:spcAft>
              <a:buNone/>
            </a:pPr>
            <a:r>
              <a:rPr lang="en-US" sz="3200" b="1" u="sng" dirty="0">
                <a:effectLst/>
                <a:latin typeface="Times New Roman" panose="02020603050405020304" pitchFamily="18" charset="0"/>
                <a:ea typeface="Times New Roman" panose="02020603050405020304" pitchFamily="18" charset="0"/>
                <a:cs typeface="Mangal" panose="02040503050203030202" pitchFamily="18" charset="0"/>
              </a:rPr>
              <a:t>Erythrocyte Sedimentation Rate</a:t>
            </a:r>
            <a:r>
              <a:rPr lang="en-US" sz="3200" b="1"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There are two methods for estimation of   Erythrocyte sedimentation rate.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1) </a:t>
            </a:r>
            <a:r>
              <a:rPr lang="en-US" sz="2800" b="1" u="sng" dirty="0" err="1">
                <a:effectLst/>
                <a:latin typeface="Times New Roman" panose="02020603050405020304" pitchFamily="18" charset="0"/>
                <a:ea typeface="Times New Roman" panose="02020603050405020304" pitchFamily="18" charset="0"/>
                <a:cs typeface="Mangal" panose="02040503050203030202" pitchFamily="18" charset="0"/>
              </a:rPr>
              <a:t>Wintrobe</a:t>
            </a: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 Method:-</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b="1" u="sng" dirty="0" err="1">
                <a:effectLst/>
                <a:latin typeface="Times New Roman" panose="02020603050405020304" pitchFamily="18" charset="0"/>
                <a:ea typeface="Times New Roman" panose="02020603050405020304" pitchFamily="18" charset="0"/>
                <a:cs typeface="Mangal" panose="02040503050203030202" pitchFamily="18" charset="0"/>
              </a:rPr>
              <a:t>Requirments</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 </a:t>
            </a: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Wintrobe</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Tube with 0-100 graduation in mm</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b) </a:t>
            </a: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Wintrobe</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tube stand</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c) Pasture Pipette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d) Double oxalate whole blood</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66167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9C53777-AFBF-F2E9-6DFE-19DE2B01E6B4}"/>
              </a:ext>
            </a:extLst>
          </p:cNvPr>
          <p:cNvSpPr txBox="1"/>
          <p:nvPr/>
        </p:nvSpPr>
        <p:spPr>
          <a:xfrm>
            <a:off x="1" y="179295"/>
            <a:ext cx="7791449" cy="6370398"/>
          </a:xfrm>
          <a:prstGeom prst="rect">
            <a:avLst/>
          </a:prstGeom>
          <a:noFill/>
        </p:spPr>
        <p:txBody>
          <a:bodyPr wrap="square">
            <a:spAutoFit/>
          </a:bodyPr>
          <a:lstStyle/>
          <a:p>
            <a:pPr marL="0" indent="0">
              <a:buNone/>
              <a:defRPr/>
            </a:pPr>
            <a:r>
              <a:rPr lang="en-US" sz="4000" b="1" dirty="0"/>
              <a:t>Upon completion of this lesson, you will be able to:</a:t>
            </a:r>
          </a:p>
          <a:p>
            <a:pPr algn="just">
              <a:lnSpc>
                <a:spcPct val="100000"/>
              </a:lnSpc>
              <a:spcBef>
                <a:spcPts val="600"/>
              </a:spcBef>
              <a:spcAft>
                <a:spcPts val="600"/>
              </a:spcAft>
              <a:defRPr/>
            </a:pPr>
            <a:r>
              <a:rPr lang="en-US" sz="4000" b="1" dirty="0"/>
              <a:t>List of HEMATOLOGY TEST:</a:t>
            </a:r>
          </a:p>
          <a:p>
            <a:pPr marL="342900" marR="0" lvl="0" indent="-342900">
              <a:lnSpc>
                <a:spcPct val="150000"/>
              </a:lnSpc>
              <a:spcAft>
                <a:spcPts val="800"/>
              </a:spcAft>
              <a:buFont typeface="+mj-lt"/>
              <a:buAutoNum type="arabicPeriod"/>
              <a:tabLst>
                <a:tab pos="228600" algn="l"/>
              </a:tabLst>
            </a:pPr>
            <a:r>
              <a:rPr lang="en-US" sz="2400" b="1" dirty="0">
                <a:effectLst/>
                <a:latin typeface="Times New Roman" panose="02020603050405020304" pitchFamily="18" charset="0"/>
                <a:ea typeface="Times New Roman" panose="02020603050405020304" pitchFamily="18" charset="0"/>
              </a:rPr>
              <a:t>HAEMOGLOBIN</a:t>
            </a:r>
          </a:p>
          <a:p>
            <a:pPr marL="342900" marR="0" lvl="0" indent="-342900" algn="just">
              <a:lnSpc>
                <a:spcPct val="150000"/>
              </a:lnSpc>
              <a:spcAft>
                <a:spcPts val="800"/>
              </a:spcAft>
              <a:buFont typeface="+mj-lt"/>
              <a:buAutoNum type="arabicPeriod"/>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RED CELL COUNT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Aft>
                <a:spcPts val="800"/>
              </a:spcAft>
              <a:buFont typeface="+mj-lt"/>
              <a:buAutoNum type="arabicPeriod"/>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PACKED CELL VOLUME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Aft>
                <a:spcPts val="800"/>
              </a:spcAft>
              <a:buFont typeface="+mj-lt"/>
              <a:buAutoNum type="arabicPeriod"/>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MCV, MCH &amp; MCHC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2400" b="1" dirty="0">
                <a:effectLst/>
                <a:latin typeface="Times New Roman" panose="02020603050405020304" pitchFamily="18" charset="0"/>
                <a:ea typeface="Times New Roman" panose="02020603050405020304" pitchFamily="18" charset="0"/>
              </a:rPr>
              <a:t> 5.  ERYTHROCYTE SEDIMENTATION RATE</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lgn="just">
              <a:lnSpc>
                <a:spcPct val="150000"/>
              </a:lnSpc>
              <a:spcAft>
                <a:spcPts val="800"/>
              </a:spcAft>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6. TOTAL LEUCOCYTE COUNT (TLC)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375"/>
              </a:spcAft>
            </a:pPr>
            <a:r>
              <a:rPr lang="en-US" sz="2800" dirty="0"/>
              <a:t>.</a:t>
            </a:r>
            <a:endParaRPr lang="en-IN" sz="2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046093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1182635-D681-B891-C017-60B7029C3C52}"/>
              </a:ext>
            </a:extLst>
          </p:cNvPr>
          <p:cNvSpPr txBox="1"/>
          <p:nvPr/>
        </p:nvSpPr>
        <p:spPr>
          <a:xfrm>
            <a:off x="228600" y="1"/>
            <a:ext cx="8658225" cy="5891485"/>
          </a:xfrm>
          <a:prstGeom prst="rect">
            <a:avLst/>
          </a:prstGeom>
          <a:noFill/>
        </p:spPr>
        <p:txBody>
          <a:bodyPr wrap="square">
            <a:spAutoFit/>
          </a:bodyPr>
          <a:lstStyle/>
          <a:p>
            <a:pPr marL="0" marR="0" algn="just">
              <a:lnSpc>
                <a:spcPct val="150000"/>
              </a:lnSpc>
              <a:spcAft>
                <a:spcPts val="800"/>
              </a:spcAft>
              <a:buNone/>
            </a:pPr>
            <a:r>
              <a:rPr lang="en-US" sz="3200" b="1" u="sng" dirty="0">
                <a:effectLst/>
                <a:latin typeface="Times New Roman" panose="02020603050405020304" pitchFamily="18" charset="0"/>
                <a:ea typeface="Times New Roman" panose="02020603050405020304" pitchFamily="18" charset="0"/>
                <a:cs typeface="Mangal" panose="02040503050203030202" pitchFamily="18" charset="0"/>
              </a:rPr>
              <a:t>Procedure</a:t>
            </a:r>
            <a:r>
              <a:rPr lang="en-US" sz="32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The tube is filled </a:t>
            </a:r>
            <a:r>
              <a:rPr lang="en-US" sz="2800" dirty="0" err="1">
                <a:effectLst/>
                <a:latin typeface="Times New Roman" panose="02020603050405020304" pitchFamily="18" charset="0"/>
                <a:ea typeface="Times New Roman" panose="02020603050405020304" pitchFamily="18" charset="0"/>
                <a:cs typeface="Mangal" panose="02040503050203030202" pitchFamily="18" charset="0"/>
              </a:rPr>
              <a:t>upto</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the 100mm mark, allowed to stand in a vertical position at room temperature, read the fall of red cell at the end of one hour.</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3200" b="1" u="sng" dirty="0">
                <a:effectLst/>
                <a:latin typeface="Times New Roman" panose="02020603050405020304" pitchFamily="18" charset="0"/>
                <a:ea typeface="Times New Roman" panose="02020603050405020304" pitchFamily="18" charset="0"/>
                <a:cs typeface="Mangal" panose="02040503050203030202" pitchFamily="18" charset="0"/>
              </a:rPr>
              <a:t>Normal Values:-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Males						0 - 5 mm/</a:t>
            </a:r>
            <a:r>
              <a:rPr lang="en-US" sz="2800" b="1" dirty="0" err="1">
                <a:effectLst/>
                <a:latin typeface="Times New Roman" panose="02020603050405020304" pitchFamily="18" charset="0"/>
                <a:ea typeface="Times New Roman" panose="02020603050405020304" pitchFamily="18" charset="0"/>
                <a:cs typeface="Mangal" panose="02040503050203030202" pitchFamily="18" charset="0"/>
              </a:rPr>
              <a:t>hr</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Female 					0 - 10 mm/</a:t>
            </a:r>
            <a:r>
              <a:rPr lang="en-US" sz="2800" b="1" dirty="0" err="1">
                <a:effectLst/>
                <a:latin typeface="Times New Roman" panose="02020603050405020304" pitchFamily="18" charset="0"/>
                <a:ea typeface="Times New Roman" panose="02020603050405020304" pitchFamily="18" charset="0"/>
                <a:cs typeface="Mangal" panose="02040503050203030202" pitchFamily="18" charset="0"/>
              </a:rPr>
              <a:t>hr</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744286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579780F-E343-7EF1-B4F7-7BC0981F77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7979" y="275772"/>
            <a:ext cx="5498647" cy="6288315"/>
          </a:xfrm>
          <a:prstGeom prst="rect">
            <a:avLst/>
          </a:prstGeom>
          <a:noFill/>
          <a:ln>
            <a:noFill/>
          </a:ln>
        </p:spPr>
      </p:pic>
    </p:spTree>
    <p:extLst>
      <p:ext uri="{BB962C8B-B14F-4D97-AF65-F5344CB8AC3E}">
        <p14:creationId xmlns:p14="http://schemas.microsoft.com/office/powerpoint/2010/main" val="139515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75BC31C-310C-F323-0398-14BE90B12CC8}"/>
              </a:ext>
            </a:extLst>
          </p:cNvPr>
          <p:cNvSpPr txBox="1"/>
          <p:nvPr/>
        </p:nvSpPr>
        <p:spPr>
          <a:xfrm>
            <a:off x="0" y="0"/>
            <a:ext cx="9144000" cy="2800767"/>
          </a:xfrm>
          <a:prstGeom prst="rect">
            <a:avLst/>
          </a:prstGeom>
          <a:noFill/>
        </p:spPr>
        <p:txBody>
          <a:bodyPr wrap="square">
            <a:spAutoFit/>
          </a:bodyPr>
          <a:lstStyle/>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2) </a:t>
            </a: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Westergren Method</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800" b="1" u="sng" dirty="0" err="1">
                <a:effectLst/>
                <a:latin typeface="Times New Roman" panose="02020603050405020304" pitchFamily="18" charset="0"/>
                <a:ea typeface="Times New Roman" panose="02020603050405020304" pitchFamily="18" charset="0"/>
                <a:cs typeface="Mangal" panose="02040503050203030202" pitchFamily="18" charset="0"/>
              </a:rPr>
              <a:t>Requirments</a:t>
            </a: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 Westergren tube with 0-200 graduation in mm</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b) Westergren tube stand</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c) Citrated whole blood with 1:4 ratio.</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 xmlns:a16="http://schemas.microsoft.com/office/drawing/2014/main" id="{1F2B41C1-42B3-5734-3010-8522D6AA0B79}"/>
              </a:ext>
            </a:extLst>
          </p:cNvPr>
          <p:cNvSpPr txBox="1"/>
          <p:nvPr/>
        </p:nvSpPr>
        <p:spPr>
          <a:xfrm>
            <a:off x="495300" y="2741584"/>
            <a:ext cx="8448675" cy="3746988"/>
          </a:xfrm>
          <a:prstGeom prst="rect">
            <a:avLst/>
          </a:prstGeom>
          <a:noFill/>
        </p:spPr>
        <p:txBody>
          <a:bodyPr wrap="square">
            <a:spAutoFit/>
          </a:bodyPr>
          <a:lstStyle/>
          <a:p>
            <a:pPr marL="0" marR="0" algn="just">
              <a:lnSpc>
                <a:spcPct val="150000"/>
              </a:lnSpc>
              <a:spcAft>
                <a:spcPts val="800"/>
              </a:spcAft>
              <a:buNone/>
            </a:pP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Procedure</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The mixture is drawn into a Westergren tube up to the '0' mark and tube 	set upright in a stand at room temperature. The level of the top of the red cell column is read at the end of 1 hour. </a:t>
            </a: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Normal Values:-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Males						0 - 10 mm/</a:t>
            </a:r>
            <a:r>
              <a:rPr lang="en-US" sz="2400" b="1" dirty="0" err="1">
                <a:effectLst/>
                <a:latin typeface="Times New Roman" panose="02020603050405020304" pitchFamily="18" charset="0"/>
                <a:ea typeface="Times New Roman" panose="02020603050405020304" pitchFamily="18" charset="0"/>
                <a:cs typeface="Mangal" panose="02040503050203030202" pitchFamily="18" charset="0"/>
              </a:rPr>
              <a:t>hr</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Female 					0 - 20 mm/</a:t>
            </a:r>
            <a:r>
              <a:rPr lang="en-US" sz="2400" b="1" dirty="0" err="1">
                <a:effectLst/>
                <a:latin typeface="Times New Roman" panose="02020603050405020304" pitchFamily="18" charset="0"/>
                <a:ea typeface="Times New Roman" panose="02020603050405020304" pitchFamily="18" charset="0"/>
                <a:cs typeface="Mangal" panose="02040503050203030202" pitchFamily="18" charset="0"/>
              </a:rPr>
              <a:t>hr</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971644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EE4919C-7228-AA51-494E-FCE7CDEF9A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7544" y="604158"/>
            <a:ext cx="5596617" cy="5094515"/>
          </a:xfrm>
          <a:prstGeom prst="rect">
            <a:avLst/>
          </a:prstGeom>
          <a:noFill/>
          <a:ln>
            <a:noFill/>
          </a:ln>
        </p:spPr>
      </p:pic>
    </p:spTree>
    <p:extLst>
      <p:ext uri="{BB962C8B-B14F-4D97-AF65-F5344CB8AC3E}">
        <p14:creationId xmlns:p14="http://schemas.microsoft.com/office/powerpoint/2010/main" val="4003849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8AA98FF-35B8-F4C8-A85C-E689BBBCC65F}"/>
              </a:ext>
            </a:extLst>
          </p:cNvPr>
          <p:cNvSpPr txBox="1"/>
          <p:nvPr/>
        </p:nvSpPr>
        <p:spPr>
          <a:xfrm>
            <a:off x="323850" y="146957"/>
            <a:ext cx="8420100" cy="2795124"/>
          </a:xfrm>
          <a:prstGeom prst="rect">
            <a:avLst/>
          </a:prstGeom>
          <a:noFill/>
        </p:spPr>
        <p:txBody>
          <a:bodyPr wrap="square">
            <a:spAutoFit/>
          </a:bodyPr>
          <a:lstStyle/>
          <a:p>
            <a:pPr marL="0" marR="0" algn="just">
              <a:lnSpc>
                <a:spcPct val="150000"/>
              </a:lnSpc>
              <a:spcAft>
                <a:spcPts val="800"/>
              </a:spcAft>
            </a:pPr>
            <a:r>
              <a:rPr lang="en-US" sz="3200" b="1" u="sng" dirty="0">
                <a:effectLst/>
                <a:latin typeface="Times New Roman" panose="02020603050405020304" pitchFamily="18" charset="0"/>
                <a:ea typeface="Times New Roman" panose="02020603050405020304" pitchFamily="18" charset="0"/>
                <a:cs typeface="Mangal" panose="02040503050203030202" pitchFamily="18" charset="0"/>
              </a:rPr>
              <a:t>Total Leucocyte Count (TLC)</a:t>
            </a:r>
            <a:r>
              <a:rPr lang="en-US" sz="3200" dirty="0">
                <a:effectLst/>
                <a:latin typeface="Times New Roman" panose="02020603050405020304" pitchFamily="18" charset="0"/>
                <a:ea typeface="Times New Roman" panose="02020603050405020304" pitchFamily="18" charset="0"/>
                <a:cs typeface="Mangal" panose="02040503050203030202" pitchFamily="18" charset="0"/>
              </a:rPr>
              <a:t>:- </a:t>
            </a:r>
          </a:p>
          <a:p>
            <a:pPr marL="0" marR="0"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The leucocytes count may be done on    oxalate  mixed blood or capillary blood. EDTA whole blood is also prefer for  TLC</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223940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5E6AFCB-F333-4484-C8A3-4B3653BF4E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3848" y="258059"/>
            <a:ext cx="5841546" cy="6341882"/>
          </a:xfrm>
          <a:prstGeom prst="rect">
            <a:avLst/>
          </a:prstGeom>
          <a:noFill/>
          <a:ln>
            <a:noFill/>
          </a:ln>
        </p:spPr>
      </p:pic>
    </p:spTree>
    <p:extLst>
      <p:ext uri="{BB962C8B-B14F-4D97-AF65-F5344CB8AC3E}">
        <p14:creationId xmlns:p14="http://schemas.microsoft.com/office/powerpoint/2010/main" val="371681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0460193-1472-B349-6DBD-64F5F679E610}"/>
              </a:ext>
            </a:extLst>
          </p:cNvPr>
          <p:cNvSpPr txBox="1"/>
          <p:nvPr/>
        </p:nvSpPr>
        <p:spPr>
          <a:xfrm>
            <a:off x="0" y="0"/>
            <a:ext cx="8734425" cy="6690934"/>
          </a:xfrm>
          <a:prstGeom prst="rect">
            <a:avLst/>
          </a:prstGeom>
          <a:noFill/>
        </p:spPr>
        <p:txBody>
          <a:bodyPr wrap="square">
            <a:spAutoFit/>
          </a:bodyPr>
          <a:lstStyle/>
          <a:p>
            <a:pPr marL="0" marR="0" algn="just">
              <a:lnSpc>
                <a:spcPct val="150000"/>
              </a:lnSpc>
              <a:spcAft>
                <a:spcPts val="800"/>
              </a:spcAft>
              <a:buNone/>
            </a:pPr>
            <a:r>
              <a:rPr lang="en-US" sz="2400" b="1" u="sng" dirty="0" err="1">
                <a:effectLst/>
                <a:latin typeface="Times New Roman" panose="02020603050405020304" pitchFamily="18" charset="0"/>
                <a:ea typeface="Times New Roman" panose="02020603050405020304" pitchFamily="18" charset="0"/>
                <a:cs typeface="Mangal" panose="02040503050203030202" pitchFamily="18" charset="0"/>
              </a:rPr>
              <a:t>Requirments</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b="1" u="sng"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p>
          <a:p>
            <a:pPr marL="457200" marR="0" indent="-457200" algn="just">
              <a:lnSpc>
                <a:spcPct val="150000"/>
              </a:lnSpc>
              <a:spcAft>
                <a:spcPts val="800"/>
              </a:spcAft>
              <a:buAutoNum type="alphaLcParenR"/>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While cell pipette          	                </a:t>
            </a:r>
          </a:p>
          <a:p>
            <a:pPr marL="457200" marR="0" indent="-457200" algn="just">
              <a:lnSpc>
                <a:spcPct val="150000"/>
              </a:lnSpc>
              <a:spcAft>
                <a:spcPts val="800"/>
              </a:spcAft>
              <a:buAutoNum type="alphaLcParenR"/>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Diluting fluid (Turke's fluid)      </a:t>
            </a: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c) Neubauer's chamber with cover slips	   </a:t>
            </a: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d) Microscope</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Procedure</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1. Draw blood in a clean dry pipette </a:t>
            </a:r>
            <a:r>
              <a:rPr lang="en-US" sz="2000" dirty="0" err="1">
                <a:effectLst/>
                <a:latin typeface="Times New Roman" panose="02020603050405020304" pitchFamily="18" charset="0"/>
                <a:ea typeface="Times New Roman" panose="02020603050405020304" pitchFamily="18" charset="0"/>
                <a:cs typeface="Mangal" panose="02040503050203030202" pitchFamily="18" charset="0"/>
              </a:rPr>
              <a:t>upto</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the mark 0.5 with all possible accuracy. The oxalate mixed sample must be thoroughly mixed before use.</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2. Wipe off the outside of the pipette with gauge.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3. Now draw the diluting fluid </a:t>
            </a:r>
            <a:r>
              <a:rPr lang="en-US" sz="2000" dirty="0" err="1">
                <a:effectLst/>
                <a:latin typeface="Times New Roman" panose="02020603050405020304" pitchFamily="18" charset="0"/>
                <a:ea typeface="Times New Roman" panose="02020603050405020304" pitchFamily="18" charset="0"/>
                <a:cs typeface="Mangal" panose="02040503050203030202" pitchFamily="18" charset="0"/>
              </a:rPr>
              <a:t>upto</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mark 11(dilution 1 in 20). While drawing the fluid rotate the pipette.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4. Mix the contents of the pipette for 3 minutes.</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98475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3BAB83F-01EE-ED6C-60EC-B6DFE1966619}"/>
              </a:ext>
            </a:extLst>
          </p:cNvPr>
          <p:cNvSpPr txBox="1"/>
          <p:nvPr/>
        </p:nvSpPr>
        <p:spPr>
          <a:xfrm>
            <a:off x="1" y="0"/>
            <a:ext cx="9144000" cy="6485750"/>
          </a:xfrm>
          <a:prstGeom prst="rect">
            <a:avLst/>
          </a:prstGeom>
          <a:noFill/>
        </p:spPr>
        <p:txBody>
          <a:bodyPr wrap="square">
            <a:spAutoFit/>
          </a:bodyPr>
          <a:lstStyle/>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5. Dispel the first 4 drops of the contents.</a:t>
            </a:r>
            <a:endParaRPr lang="en-US" sz="2400" dirty="0">
              <a:latin typeface="Times New Roman" panose="02020603050405020304" pitchFamily="18" charset="0"/>
              <a:ea typeface="Times New Roman" panose="02020603050405020304" pitchFamily="18" charset="0"/>
              <a:cs typeface="Mangal" panose="02040503050203030202" pitchFamily="18" charset="0"/>
            </a:endParaRPr>
          </a:p>
          <a:p>
            <a:pPr marL="0" marR="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6. Adjust the Neubauer's chamber. It must be clean and dry. Load it with the mixture, by holding the pipette at the 45 degree and </a:t>
            </a:r>
            <a:r>
              <a:rPr lang="en-US" sz="2000" dirty="0" err="1">
                <a:effectLst/>
                <a:latin typeface="Times New Roman" panose="02020603050405020304" pitchFamily="18" charset="0"/>
                <a:ea typeface="Times New Roman" panose="02020603050405020304" pitchFamily="18" charset="0"/>
                <a:cs typeface="Mangal" panose="02040503050203030202" pitchFamily="18" charset="0"/>
              </a:rPr>
              <a:t>toupace</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between the cover glass and the chamber by the point of the pipette, an appropriate drop of the mixture is allowed to run under the cover glass by capillary action.</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7. Allow 2 minutes for setting of cells, then count.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8. The improved Neubauer chamber has two central platforms each of which is ruled. When the cover glass is in place there is a space of 0.1mm depth over the ruled area.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u="none" strike="noStrike"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Calculation</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TLC 	= N X50 per cu mm</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N = No. of cells in four corner squares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599739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5D57C48-041D-1664-078C-79A277914EB3}"/>
              </a:ext>
            </a:extLst>
          </p:cNvPr>
          <p:cNvSpPr txBox="1"/>
          <p:nvPr/>
        </p:nvSpPr>
        <p:spPr>
          <a:xfrm>
            <a:off x="2531950" y="97972"/>
            <a:ext cx="5450000" cy="504625"/>
          </a:xfrm>
          <a:prstGeom prst="rect">
            <a:avLst/>
          </a:prstGeom>
          <a:noFill/>
        </p:spPr>
        <p:txBody>
          <a:bodyPr wrap="square">
            <a:spAutoFit/>
          </a:bodyPr>
          <a:lstStyle/>
          <a:p>
            <a:pPr marL="0" marR="0" algn="just">
              <a:lnSpc>
                <a:spcPct val="150000"/>
              </a:lnSpc>
              <a:spcAft>
                <a:spcPts val="800"/>
              </a:spcAft>
            </a:pPr>
            <a:r>
              <a:rPr lang="en-US" sz="2000" b="1" u="sng"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DIFFERENTIAL LEUCOCYTE COUNT:-</a:t>
            </a:r>
            <a:r>
              <a:rPr lang="en-US" sz="2000"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US" sz="1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 xmlns:a16="http://schemas.microsoft.com/office/drawing/2014/main" id="{01E5A751-ADCC-9FA7-FF99-468E9F83BD63}"/>
              </a:ext>
            </a:extLst>
          </p:cNvPr>
          <p:cNvSpPr txBox="1"/>
          <p:nvPr/>
        </p:nvSpPr>
        <p:spPr>
          <a:xfrm>
            <a:off x="0" y="877279"/>
            <a:ext cx="9144000" cy="1200329"/>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rPr>
              <a:t>1) NEUTROPHILIA-:</a:t>
            </a:r>
            <a:r>
              <a:rPr lang="en-US" sz="2400" dirty="0">
                <a:effectLst/>
                <a:latin typeface="Times New Roman" panose="02020603050405020304" pitchFamily="18" charset="0"/>
                <a:ea typeface="Times New Roman" panose="02020603050405020304" pitchFamily="18" charset="0"/>
              </a:rPr>
              <a:t> Increased in the percentage of neutrophils is called neutrophilia. All the physiological causes that produce </a:t>
            </a:r>
            <a:r>
              <a:rPr lang="en-US" sz="2400" dirty="0" err="1">
                <a:effectLst/>
                <a:latin typeface="Times New Roman" panose="02020603050405020304" pitchFamily="18" charset="0"/>
                <a:ea typeface="Times New Roman" panose="02020603050405020304" pitchFamily="18" charset="0"/>
              </a:rPr>
              <a:t>leucocytosis</a:t>
            </a:r>
            <a:r>
              <a:rPr lang="en-US" sz="2400" dirty="0">
                <a:effectLst/>
                <a:latin typeface="Times New Roman" panose="02020603050405020304" pitchFamily="18" charset="0"/>
                <a:ea typeface="Times New Roman" panose="02020603050405020304" pitchFamily="18" charset="0"/>
              </a:rPr>
              <a:t> give rise of neutrophilia</a:t>
            </a:r>
            <a:endParaRPr lang="en-US" sz="2400" dirty="0"/>
          </a:p>
        </p:txBody>
      </p:sp>
      <p:sp>
        <p:nvSpPr>
          <p:cNvPr id="7" name="TextBox 6">
            <a:extLst>
              <a:ext uri="{FF2B5EF4-FFF2-40B4-BE49-F238E27FC236}">
                <a16:creationId xmlns="" xmlns:a16="http://schemas.microsoft.com/office/drawing/2014/main" id="{D289A2DD-AC19-BBCD-7685-473C31A19A02}"/>
              </a:ext>
            </a:extLst>
          </p:cNvPr>
          <p:cNvSpPr txBox="1"/>
          <p:nvPr/>
        </p:nvSpPr>
        <p:spPr>
          <a:xfrm>
            <a:off x="0" y="1982957"/>
            <a:ext cx="9144000" cy="646331"/>
          </a:xfrm>
          <a:prstGeom prst="rect">
            <a:avLst/>
          </a:prstGeom>
          <a:noFill/>
        </p:spPr>
        <p:txBody>
          <a:bodyPr wrap="square">
            <a:spAutoFit/>
          </a:bodyPr>
          <a:lstStyle/>
          <a:p>
            <a:pPr marL="0" marR="0" algn="just">
              <a:lnSpc>
                <a:spcPct val="150000"/>
              </a:lnSpc>
              <a:spcAft>
                <a:spcPts val="800"/>
              </a:spcAft>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2) LYMPHOCYTOSIS-:</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It may be relative or absolute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9" name="TextBox 8">
            <a:extLst>
              <a:ext uri="{FF2B5EF4-FFF2-40B4-BE49-F238E27FC236}">
                <a16:creationId xmlns="" xmlns:a16="http://schemas.microsoft.com/office/drawing/2014/main" id="{12F3718E-F3E0-D286-0354-8B45943F1D3C}"/>
              </a:ext>
            </a:extLst>
          </p:cNvPr>
          <p:cNvSpPr txBox="1"/>
          <p:nvPr/>
        </p:nvSpPr>
        <p:spPr>
          <a:xfrm>
            <a:off x="0" y="2570105"/>
            <a:ext cx="9144000" cy="4218912"/>
          </a:xfrm>
          <a:prstGeom prst="rect">
            <a:avLst/>
          </a:prstGeom>
          <a:noFill/>
        </p:spPr>
        <p:txBody>
          <a:bodyPr wrap="square">
            <a:spAutoFit/>
          </a:bodyPr>
          <a:lstStyle/>
          <a:p>
            <a:pPr marL="0" marR="0" algn="ctr">
              <a:lnSpc>
                <a:spcPct val="150000"/>
              </a:lnSpc>
              <a:spcAft>
                <a:spcPts val="800"/>
              </a:spcAft>
              <a:buNone/>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LYMPHOPAENIA-:</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It is observed in acute stages of infections and in excess irradiation.</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EOSINOPHILIA-:</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It is observed in asthma, hypersensitivity reactions, parasitic infestations and in chronic inflammatory diseases.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MONOCYTOSIS-:</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It is observed in tuberculosis, malaria, subacute bacterial endocarditis, typhoid and in kala azar.</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BASOPHILIA-:</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It is usually observed in chronic myeloid </a:t>
            </a: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Luekaemia</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79229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BDBD706-FFC5-B7E7-871D-6C7D45704C4A}"/>
              </a:ext>
            </a:extLst>
          </p:cNvPr>
          <p:cNvSpPr txBox="1"/>
          <p:nvPr/>
        </p:nvSpPr>
        <p:spPr>
          <a:xfrm>
            <a:off x="0" y="2"/>
            <a:ext cx="9144000" cy="6083717"/>
          </a:xfrm>
          <a:prstGeom prst="rect">
            <a:avLst/>
          </a:prstGeom>
          <a:noFill/>
        </p:spPr>
        <p:txBody>
          <a:bodyPr wrap="square">
            <a:spAutoFit/>
          </a:bodyPr>
          <a:lstStyle/>
          <a:p>
            <a:pPr marL="0" marR="0" algn="just">
              <a:lnSpc>
                <a:spcPct val="150000"/>
              </a:lnSpc>
              <a:spcAft>
                <a:spcPts val="800"/>
              </a:spcAft>
              <a:buNone/>
            </a:pP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Requirements</a:t>
            </a:r>
            <a:r>
              <a:rPr lang="en-US" sz="2000" b="1" u="sng"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a) Clean glass Slide</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b) Spreader</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c) Whole Blood with anticoagulant or capillary blood</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d) Leishman Stain</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e) Buffer or Distilled water</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Procedure</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1) A small drop of blood is placed in the central line of a slide about 1-2 cm from one end.</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2) The spreader is placed at an angle of 45</a:t>
            </a:r>
            <a:r>
              <a:rPr lang="en-US" sz="2000" baseline="30000" dirty="0">
                <a:effectLst/>
                <a:latin typeface="Times New Roman" panose="02020603050405020304" pitchFamily="18" charset="0"/>
                <a:ea typeface="Times New Roman" panose="02020603050405020304" pitchFamily="18" charset="0"/>
                <a:cs typeface="Mangal" panose="02040503050203030202" pitchFamily="18" charset="0"/>
              </a:rPr>
              <a:t>0</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to the slide and then moved back to make contact with the drop and spread quickly without stopping to make a smooth slide</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buNone/>
            </a:pPr>
            <a:r>
              <a:rPr lang="en-US" sz="2000" dirty="0">
                <a:effectLst/>
                <a:latin typeface="Times New Roman" panose="02020603050405020304" pitchFamily="18" charset="0"/>
                <a:ea typeface="Times New Roman" panose="02020603050405020304" pitchFamily="18" charset="0"/>
              </a:rPr>
              <a:t>3) The slide should be 3-4cm long and thin</a:t>
            </a:r>
            <a:endParaRPr lang="en-US" sz="2000" dirty="0"/>
          </a:p>
        </p:txBody>
      </p:sp>
    </p:spTree>
    <p:extLst>
      <p:ext uri="{BB962C8B-B14F-4D97-AF65-F5344CB8AC3E}">
        <p14:creationId xmlns:p14="http://schemas.microsoft.com/office/powerpoint/2010/main" val="171551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8EFA207-9B08-A7AF-8316-3BF5C056DC19}"/>
              </a:ext>
            </a:extLst>
          </p:cNvPr>
          <p:cNvSpPr txBox="1"/>
          <p:nvPr/>
        </p:nvSpPr>
        <p:spPr>
          <a:xfrm>
            <a:off x="0" y="0"/>
            <a:ext cx="7848600" cy="6188682"/>
          </a:xfrm>
          <a:prstGeom prst="rect">
            <a:avLst/>
          </a:prstGeom>
          <a:noFill/>
        </p:spPr>
        <p:txBody>
          <a:bodyPr wrap="square">
            <a:spAutoFit/>
          </a:bodyPr>
          <a:lstStyle/>
          <a:p>
            <a:pPr marR="0" lvl="0" algn="just">
              <a:lnSpc>
                <a:spcPct val="150000"/>
              </a:lnSpc>
              <a:spcAft>
                <a:spcPts val="800"/>
              </a:spcAft>
              <a:tabLst>
                <a:tab pos="228600" algn="l"/>
              </a:tabLs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50000"/>
              </a:lnSpc>
              <a:spcAft>
                <a:spcPts val="800"/>
              </a:spcAft>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7. DIFFERENTIAL LEUCOCYTE COUNT		</a:t>
            </a:r>
          </a:p>
          <a:p>
            <a:pPr marR="0" lvl="0" algn="just">
              <a:lnSpc>
                <a:spcPct val="150000"/>
              </a:lnSpc>
              <a:spcAft>
                <a:spcPts val="800"/>
              </a:spcAft>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8. MALARIA PARASITE: (PLASMODIUM FALCIPARUM, PLASMODIUM VIVAX,      PLASMODIUM MALARIAE, PLASMODIUM OVAL,   PLASMODIUM KNOWLES).    </a:t>
            </a:r>
          </a:p>
          <a:p>
            <a:pPr marR="0" lvl="0" algn="just">
              <a:lnSpc>
                <a:spcPct val="150000"/>
              </a:lnSpc>
              <a:spcAft>
                <a:spcPts val="800"/>
              </a:spcAft>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9. </a:t>
            </a:r>
            <a:r>
              <a:rPr lang="en-US" sz="2400" b="1" dirty="0">
                <a:effectLst/>
                <a:latin typeface="Times New Roman" panose="02020603050405020304" pitchFamily="18" charset="0"/>
                <a:ea typeface="Times New Roman" panose="02020603050405020304" pitchFamily="18" charset="0"/>
              </a:rPr>
              <a:t>PLATELET:				</a:t>
            </a:r>
            <a:endPar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50000"/>
              </a:lnSpc>
              <a:spcAft>
                <a:spcPts val="800"/>
              </a:spcAft>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10. PROTHROMBIN TIME (PT)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50000"/>
              </a:lnSpc>
              <a:spcAft>
                <a:spcPts val="800"/>
              </a:spcAft>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11 .PARTIAL THROMBOPLASTIN TIME (APTT)	</a:t>
            </a:r>
          </a:p>
          <a:p>
            <a:pPr marR="0" lvl="0" algn="just">
              <a:lnSpc>
                <a:spcPct val="150000"/>
              </a:lnSpc>
              <a:spcAft>
                <a:spcPts val="800"/>
              </a:spcAft>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12. BLOOD GROUP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4400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438A832-ED9E-104A-D72F-EAF0B4C55F7B}"/>
              </a:ext>
            </a:extLst>
          </p:cNvPr>
          <p:cNvSpPr txBox="1"/>
          <p:nvPr/>
        </p:nvSpPr>
        <p:spPr>
          <a:xfrm>
            <a:off x="0" y="1"/>
            <a:ext cx="9144000" cy="5683607"/>
          </a:xfrm>
          <a:prstGeom prst="rect">
            <a:avLst/>
          </a:prstGeom>
          <a:noFill/>
        </p:spPr>
        <p:txBody>
          <a:bodyPr wrap="square">
            <a:spAutoFit/>
          </a:bodyPr>
          <a:lstStyle/>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4) After staining the cells should be counted using high power </a:t>
            </a: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or oil immersion lens in a strip running the whole length of the film.</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5) The film should be inspected from the head to the tail. At least 100 cells should be counted.</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6) In patients with very high counts the cells should be counted in any well spared area where the cells types are easy to identify.</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Leishman Stain:-</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0.15% in </a:t>
            </a: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Methyle</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alcohol.</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07895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BEA57A-072E-78B7-7214-0A1C25285D7F}"/>
              </a:ext>
            </a:extLst>
          </p:cNvPr>
          <p:cNvSpPr txBox="1"/>
          <p:nvPr/>
        </p:nvSpPr>
        <p:spPr>
          <a:xfrm>
            <a:off x="1" y="0"/>
            <a:ext cx="9233807" cy="6106608"/>
          </a:xfrm>
          <a:prstGeom prst="rect">
            <a:avLst/>
          </a:prstGeom>
          <a:noFill/>
        </p:spPr>
        <p:txBody>
          <a:bodyPr wrap="square">
            <a:spAutoFit/>
          </a:bodyPr>
          <a:lstStyle/>
          <a:p>
            <a:pPr marL="0" marR="0" algn="just">
              <a:lnSpc>
                <a:spcPct val="150000"/>
              </a:lnSpc>
              <a:spcAft>
                <a:spcPts val="800"/>
              </a:spcAft>
              <a:buNone/>
            </a:pP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Staining Method</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a) Pour enough stain on the smear to cover it fully.         b) Allow for 2 minutes.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c) Add twice the quantity of buffer to the stain.               d) Mix well with buffer and allow for 8-10 minutes to act.</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e) Wash the smear, clean the back of the smear and allow drying and seeing under oil immersion.</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000" b="1" u="sng" dirty="0">
                <a:effectLst/>
                <a:latin typeface="Times New Roman" panose="02020603050405020304" pitchFamily="18" charset="0"/>
                <a:ea typeface="Times New Roman" panose="02020603050405020304" pitchFamily="18" charset="0"/>
                <a:cs typeface="Mangal" panose="02040503050203030202" pitchFamily="18" charset="0"/>
              </a:rPr>
              <a:t>No</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rmal Differential Leucocyte Count(Adult)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Neutrophils			40 - 75%         Lymphocytes		20 - 40%</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Monocytes			2 - 10%            Eosinophils		1 - 6%</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Basophils			0 - 1%</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62869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9B48562-A755-AB2F-0911-D0B12E737A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094" y="693964"/>
            <a:ext cx="2421732" cy="2604407"/>
          </a:xfrm>
          <a:prstGeom prst="rect">
            <a:avLst/>
          </a:prstGeom>
          <a:noFill/>
          <a:ln>
            <a:noFill/>
          </a:ln>
        </p:spPr>
      </p:pic>
      <p:pic>
        <p:nvPicPr>
          <p:cNvPr id="6" name="Picture 5" descr="See full size image">
            <a:extLst>
              <a:ext uri="{FF2B5EF4-FFF2-40B4-BE49-F238E27FC236}">
                <a16:creationId xmlns="" xmlns:a16="http://schemas.microsoft.com/office/drawing/2014/main" id="{B2FD33FB-31D2-745B-43C4-E549D58709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693964"/>
            <a:ext cx="2179864" cy="2604406"/>
          </a:xfrm>
          <a:prstGeom prst="rect">
            <a:avLst/>
          </a:prstGeom>
          <a:noFill/>
          <a:ln>
            <a:noFill/>
          </a:ln>
        </p:spPr>
      </p:pic>
      <p:pic>
        <p:nvPicPr>
          <p:cNvPr id="7" name="Picture 6" descr="See full size image">
            <a:extLst>
              <a:ext uri="{FF2B5EF4-FFF2-40B4-BE49-F238E27FC236}">
                <a16:creationId xmlns="" xmlns:a16="http://schemas.microsoft.com/office/drawing/2014/main" id="{A9E056CC-574A-B3A9-8CC1-73110DEA37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1689" y="693963"/>
            <a:ext cx="2179864" cy="2604406"/>
          </a:xfrm>
          <a:prstGeom prst="rect">
            <a:avLst/>
          </a:prstGeom>
          <a:noFill/>
          <a:ln>
            <a:noFill/>
          </a:ln>
        </p:spPr>
      </p:pic>
      <p:sp>
        <p:nvSpPr>
          <p:cNvPr id="9" name="TextBox 8">
            <a:extLst>
              <a:ext uri="{FF2B5EF4-FFF2-40B4-BE49-F238E27FC236}">
                <a16:creationId xmlns="" xmlns:a16="http://schemas.microsoft.com/office/drawing/2014/main" id="{F56F2412-9218-D493-2399-06AD90C95A5A}"/>
              </a:ext>
            </a:extLst>
          </p:cNvPr>
          <p:cNvSpPr txBox="1"/>
          <p:nvPr/>
        </p:nvSpPr>
        <p:spPr>
          <a:xfrm>
            <a:off x="750095" y="3429000"/>
            <a:ext cx="6781458" cy="707886"/>
          </a:xfrm>
          <a:prstGeom prst="rect">
            <a:avLst/>
          </a:prstGeom>
          <a:noFill/>
        </p:spPr>
        <p:txBody>
          <a:bodyPr wrap="square">
            <a:spAutoFit/>
          </a:bodyPr>
          <a:lstStyle/>
          <a:p>
            <a:r>
              <a:rPr lang="en-US" sz="2000" b="1" dirty="0">
                <a:effectLst/>
                <a:latin typeface="Helvetica" panose="020B0604020202020204" pitchFamily="34" charset="0"/>
                <a:ea typeface="Times New Roman" panose="02020603050405020304" pitchFamily="18" charset="0"/>
              </a:rPr>
              <a:t>NEUTROPHIL                                EOSINOPHIL                        BASOPHIL</a:t>
            </a:r>
            <a:endParaRPr lang="en-US" sz="2000" b="1" dirty="0"/>
          </a:p>
        </p:txBody>
      </p:sp>
      <p:pic>
        <p:nvPicPr>
          <p:cNvPr id="10" name="Picture 9">
            <a:extLst>
              <a:ext uri="{FF2B5EF4-FFF2-40B4-BE49-F238E27FC236}">
                <a16:creationId xmlns="" xmlns:a16="http://schemas.microsoft.com/office/drawing/2014/main" id="{D89B5555-5749-313B-3EA2-A27E84A9AC5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094" y="3829110"/>
            <a:ext cx="2691153" cy="2032847"/>
          </a:xfrm>
          <a:prstGeom prst="rect">
            <a:avLst/>
          </a:prstGeom>
          <a:noFill/>
          <a:ln>
            <a:noFill/>
          </a:ln>
        </p:spPr>
      </p:pic>
      <p:pic>
        <p:nvPicPr>
          <p:cNvPr id="11" name="Picture 10">
            <a:extLst>
              <a:ext uri="{FF2B5EF4-FFF2-40B4-BE49-F238E27FC236}">
                <a16:creationId xmlns="" xmlns:a16="http://schemas.microsoft.com/office/drawing/2014/main" id="{25CF2B80-BABA-4BD8-B0CB-A0F9B64786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39368" y="3829109"/>
            <a:ext cx="2547257" cy="2032846"/>
          </a:xfrm>
          <a:prstGeom prst="rect">
            <a:avLst/>
          </a:prstGeom>
          <a:noFill/>
          <a:ln>
            <a:noFill/>
          </a:ln>
        </p:spPr>
      </p:pic>
      <p:sp>
        <p:nvSpPr>
          <p:cNvPr id="13" name="TextBox 12">
            <a:extLst>
              <a:ext uri="{FF2B5EF4-FFF2-40B4-BE49-F238E27FC236}">
                <a16:creationId xmlns="" xmlns:a16="http://schemas.microsoft.com/office/drawing/2014/main" id="{76A867CD-8A36-1C23-0E54-87FA953974D9}"/>
              </a:ext>
            </a:extLst>
          </p:cNvPr>
          <p:cNvSpPr txBox="1"/>
          <p:nvPr/>
        </p:nvSpPr>
        <p:spPr>
          <a:xfrm>
            <a:off x="1077687" y="5932338"/>
            <a:ext cx="6674303" cy="923330"/>
          </a:xfrm>
          <a:prstGeom prst="rect">
            <a:avLst/>
          </a:prstGeom>
          <a:noFill/>
        </p:spPr>
        <p:txBody>
          <a:bodyPr wrap="square">
            <a:spAutoFit/>
          </a:bodyPr>
          <a:lstStyle/>
          <a:p>
            <a:pPr marL="0" marR="0" algn="just">
              <a:lnSpc>
                <a:spcPct val="150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MONOCYTE			                 LARGE &amp; SMALL LYMPHOCYTES   </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257264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9C02CB9-0BAB-8436-D123-DB40DA8B2D2E}"/>
              </a:ext>
            </a:extLst>
          </p:cNvPr>
          <p:cNvSpPr txBox="1"/>
          <p:nvPr/>
        </p:nvSpPr>
        <p:spPr>
          <a:xfrm>
            <a:off x="0" y="169890"/>
            <a:ext cx="9144000" cy="1601977"/>
          </a:xfrm>
          <a:prstGeom prst="rect">
            <a:avLst/>
          </a:prstGeom>
          <a:noFill/>
        </p:spPr>
        <p:txBody>
          <a:bodyPr wrap="square">
            <a:spAutoFit/>
          </a:bodyPr>
          <a:lstStyle/>
          <a:p>
            <a:pPr marL="0" marR="0">
              <a:lnSpc>
                <a:spcPct val="107000"/>
              </a:lnSpc>
              <a:spcAft>
                <a:spcPts val="720"/>
              </a:spcAft>
              <a:buNone/>
            </a:pPr>
            <a:r>
              <a:rPr lang="en-US" sz="32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Malaria Parasite: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nSpc>
                <a:spcPct val="107000"/>
              </a:lnSpc>
              <a:spcAft>
                <a:spcPts val="800"/>
              </a:spcAft>
              <a:buNone/>
            </a:pPr>
            <a:r>
              <a:rPr lang="en-US" sz="2400" dirty="0">
                <a:effectLst/>
                <a:latin typeface="Times New Roman" panose="02020603050405020304" pitchFamily="18" charset="0"/>
                <a:ea typeface="Times New Roman" panose="02020603050405020304" pitchFamily="18" charset="0"/>
                <a:cs typeface="Kartika" panose="02020503030404060203" pitchFamily="18" charset="0"/>
              </a:rPr>
              <a:t>Malaria parasite is seen under microscope with Leishman stain.</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Kartika" panose="02020503030404060203" pitchFamily="18" charset="0"/>
              </a:rPr>
              <a:t>Procedure and requirements are same as Differential Leucocyte count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4" name="Picture 3">
            <a:extLst>
              <a:ext uri="{FF2B5EF4-FFF2-40B4-BE49-F238E27FC236}">
                <a16:creationId xmlns="" xmlns:a16="http://schemas.microsoft.com/office/drawing/2014/main" id="{82FCF221-1A02-F318-2190-2D5666AD37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0736" y="2157413"/>
            <a:ext cx="3612696" cy="3198359"/>
          </a:xfrm>
          <a:prstGeom prst="rect">
            <a:avLst/>
          </a:prstGeom>
          <a:noFill/>
          <a:ln>
            <a:noFill/>
          </a:ln>
        </p:spPr>
      </p:pic>
    </p:spTree>
    <p:extLst>
      <p:ext uri="{BB962C8B-B14F-4D97-AF65-F5344CB8AC3E}">
        <p14:creationId xmlns:p14="http://schemas.microsoft.com/office/powerpoint/2010/main" val="3329277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5F9DAAE-ED4E-51DB-DD74-2E33418198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727" y="408214"/>
            <a:ext cx="7082495" cy="5584372"/>
          </a:xfrm>
          <a:prstGeom prst="rect">
            <a:avLst/>
          </a:prstGeom>
          <a:noFill/>
          <a:ln>
            <a:noFill/>
          </a:ln>
        </p:spPr>
      </p:pic>
    </p:spTree>
    <p:extLst>
      <p:ext uri="{BB962C8B-B14F-4D97-AF65-F5344CB8AC3E}">
        <p14:creationId xmlns:p14="http://schemas.microsoft.com/office/powerpoint/2010/main" val="1623670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7E1BA86-2F97-0BF5-1DE6-3AA6C8FEB7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858" y="238125"/>
            <a:ext cx="2442142" cy="2652032"/>
          </a:xfrm>
          <a:prstGeom prst="rect">
            <a:avLst/>
          </a:prstGeom>
          <a:noFill/>
          <a:ln>
            <a:noFill/>
          </a:ln>
        </p:spPr>
      </p:pic>
      <p:pic>
        <p:nvPicPr>
          <p:cNvPr id="3" name="Picture 2">
            <a:extLst>
              <a:ext uri="{FF2B5EF4-FFF2-40B4-BE49-F238E27FC236}">
                <a16:creationId xmlns="" xmlns:a16="http://schemas.microsoft.com/office/drawing/2014/main" id="{A903BA06-C0B8-57DC-556D-D65D737F0B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8062" y="238125"/>
            <a:ext cx="2730953" cy="2652032"/>
          </a:xfrm>
          <a:prstGeom prst="rect">
            <a:avLst/>
          </a:prstGeom>
          <a:noFill/>
          <a:ln>
            <a:noFill/>
          </a:ln>
        </p:spPr>
      </p:pic>
      <p:pic>
        <p:nvPicPr>
          <p:cNvPr id="4" name="Picture 3">
            <a:extLst>
              <a:ext uri="{FF2B5EF4-FFF2-40B4-BE49-F238E27FC236}">
                <a16:creationId xmlns="" xmlns:a16="http://schemas.microsoft.com/office/drawing/2014/main" id="{0A031251-4646-7724-50D6-1CFE8335DA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6858" y="3739244"/>
            <a:ext cx="2442142" cy="2362200"/>
          </a:xfrm>
          <a:prstGeom prst="rect">
            <a:avLst/>
          </a:prstGeom>
          <a:noFill/>
          <a:ln>
            <a:noFill/>
          </a:ln>
        </p:spPr>
      </p:pic>
      <p:pic>
        <p:nvPicPr>
          <p:cNvPr id="5" name="Picture 4">
            <a:extLst>
              <a:ext uri="{FF2B5EF4-FFF2-40B4-BE49-F238E27FC236}">
                <a16:creationId xmlns="" xmlns:a16="http://schemas.microsoft.com/office/drawing/2014/main" id="{E6C991A4-8355-45EF-65B0-08CAB3471E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2989" y="3559629"/>
            <a:ext cx="2592160" cy="2343150"/>
          </a:xfrm>
          <a:prstGeom prst="rect">
            <a:avLst/>
          </a:prstGeom>
          <a:noFill/>
          <a:ln>
            <a:noFill/>
          </a:ln>
        </p:spPr>
      </p:pic>
      <p:sp>
        <p:nvSpPr>
          <p:cNvPr id="7" name="TextBox 6">
            <a:extLst>
              <a:ext uri="{FF2B5EF4-FFF2-40B4-BE49-F238E27FC236}">
                <a16:creationId xmlns="" xmlns:a16="http://schemas.microsoft.com/office/drawing/2014/main" id="{DF75213A-6211-63E3-CA56-169BCBF986FA}"/>
              </a:ext>
            </a:extLst>
          </p:cNvPr>
          <p:cNvSpPr txBox="1"/>
          <p:nvPr/>
        </p:nvSpPr>
        <p:spPr>
          <a:xfrm>
            <a:off x="934812" y="2922815"/>
            <a:ext cx="5874203" cy="707886"/>
          </a:xfrm>
          <a:prstGeom prst="rect">
            <a:avLst/>
          </a:prstGeom>
          <a:noFill/>
        </p:spPr>
        <p:txBody>
          <a:bodyPr wrap="square">
            <a:spAutoFit/>
          </a:bodyPr>
          <a:lstStyle/>
          <a:p>
            <a:r>
              <a:rPr lang="en-US" sz="2000" b="1" dirty="0">
                <a:solidFill>
                  <a:srgbClr val="FF0000"/>
                </a:solidFill>
                <a:effectLst/>
                <a:latin typeface="Times New Roman" panose="02020603050405020304" pitchFamily="18" charset="0"/>
                <a:ea typeface="Times New Roman" panose="02020603050405020304" pitchFamily="18" charset="0"/>
              </a:rPr>
              <a:t>P. FALCIPARUM 				P. VIVAX</a:t>
            </a:r>
            <a:endParaRPr lang="en-US" sz="2000" b="1" dirty="0">
              <a:solidFill>
                <a:srgbClr val="FF0000"/>
              </a:solidFill>
            </a:endParaRPr>
          </a:p>
        </p:txBody>
      </p:sp>
      <p:sp>
        <p:nvSpPr>
          <p:cNvPr id="9" name="TextBox 8">
            <a:extLst>
              <a:ext uri="{FF2B5EF4-FFF2-40B4-BE49-F238E27FC236}">
                <a16:creationId xmlns="" xmlns:a16="http://schemas.microsoft.com/office/drawing/2014/main" id="{569DAD01-EAC4-D195-927C-EA481F9D4BBB}"/>
              </a:ext>
            </a:extLst>
          </p:cNvPr>
          <p:cNvSpPr txBox="1"/>
          <p:nvPr/>
        </p:nvSpPr>
        <p:spPr>
          <a:xfrm>
            <a:off x="1431813" y="6156479"/>
            <a:ext cx="5377202" cy="1015663"/>
          </a:xfrm>
          <a:prstGeom prst="rect">
            <a:avLst/>
          </a:prstGeom>
          <a:noFill/>
        </p:spPr>
        <p:txBody>
          <a:bodyPr wrap="square">
            <a:spAutoFit/>
          </a:bodyPr>
          <a:lstStyle/>
          <a:p>
            <a:pPr marL="0" marR="0" algn="just">
              <a:lnSpc>
                <a:spcPct val="150000"/>
              </a:lnSpc>
              <a:spcAft>
                <a:spcPts val="800"/>
              </a:spcAft>
            </a:pPr>
            <a:r>
              <a:rPr lang="en-US" sz="2000" b="1" dirty="0">
                <a:solidFill>
                  <a:srgbClr val="FF0000"/>
                </a:solidFill>
                <a:effectLst/>
                <a:latin typeface="Times New Roman" panose="02020603050405020304" pitchFamily="18" charset="0"/>
                <a:ea typeface="Times New Roman" panose="02020603050405020304" pitchFamily="18" charset="0"/>
                <a:cs typeface="Kartika" panose="02020503030404060203" pitchFamily="18" charset="0"/>
              </a:rPr>
              <a:t>P. MALARIAE					P. OVALE</a:t>
            </a:r>
            <a:endParaRPr lang="en-US" sz="1600" b="1"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602278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6DABA1B-3F00-901A-8778-8291B0DB90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329" y="559254"/>
            <a:ext cx="3041707" cy="3098346"/>
          </a:xfrm>
          <a:prstGeom prst="rect">
            <a:avLst/>
          </a:prstGeom>
          <a:noFill/>
          <a:ln>
            <a:noFill/>
          </a:ln>
        </p:spPr>
      </p:pic>
      <p:sp>
        <p:nvSpPr>
          <p:cNvPr id="4" name="TextBox 3">
            <a:extLst>
              <a:ext uri="{FF2B5EF4-FFF2-40B4-BE49-F238E27FC236}">
                <a16:creationId xmlns="" xmlns:a16="http://schemas.microsoft.com/office/drawing/2014/main" id="{08165792-6190-EE91-EA64-D8507FB56D65}"/>
              </a:ext>
            </a:extLst>
          </p:cNvPr>
          <p:cNvSpPr txBox="1"/>
          <p:nvPr/>
        </p:nvSpPr>
        <p:spPr>
          <a:xfrm>
            <a:off x="2623797" y="3848492"/>
            <a:ext cx="4574040" cy="400110"/>
          </a:xfrm>
          <a:prstGeom prst="rect">
            <a:avLst/>
          </a:prstGeom>
          <a:noFill/>
        </p:spPr>
        <p:txBody>
          <a:bodyPr wrap="square">
            <a:spAutoFit/>
          </a:bodyPr>
          <a:lstStyle/>
          <a:p>
            <a:r>
              <a:rPr lang="en-US" sz="2000" b="1" dirty="0">
                <a:solidFill>
                  <a:srgbClr val="252525"/>
                </a:solidFill>
                <a:effectLst/>
                <a:latin typeface="Times New Roman" panose="02020603050405020304" pitchFamily="18" charset="0"/>
                <a:ea typeface="Times New Roman" panose="02020603050405020304" pitchFamily="18" charset="0"/>
                <a:cs typeface="Kartika" panose="02020503030404060203"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cs typeface="Kartika" panose="02020503030404060203" pitchFamily="18" charset="0"/>
              </a:rPr>
              <a:t>P. KNOWLESI</a:t>
            </a:r>
            <a:endParaRPr lang="en-US" sz="2000" b="1" dirty="0">
              <a:solidFill>
                <a:srgbClr val="FF0000"/>
              </a:solidFill>
            </a:endParaRPr>
          </a:p>
        </p:txBody>
      </p:sp>
    </p:spTree>
    <p:extLst>
      <p:ext uri="{BB962C8B-B14F-4D97-AF65-F5344CB8AC3E}">
        <p14:creationId xmlns:p14="http://schemas.microsoft.com/office/powerpoint/2010/main" val="3677058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C931407-ECF8-6EF2-8204-46BFBA8268BE}"/>
              </a:ext>
            </a:extLst>
          </p:cNvPr>
          <p:cNvSpPr txBox="1"/>
          <p:nvPr/>
        </p:nvSpPr>
        <p:spPr>
          <a:xfrm>
            <a:off x="2718707" y="97971"/>
            <a:ext cx="4501243" cy="669542"/>
          </a:xfrm>
          <a:prstGeom prst="rect">
            <a:avLst/>
          </a:prstGeom>
          <a:noFill/>
        </p:spPr>
        <p:txBody>
          <a:bodyPr wrap="square">
            <a:spAutoFit/>
          </a:bodyPr>
          <a:lstStyle/>
          <a:p>
            <a:pPr marL="0" marR="0" algn="just">
              <a:lnSpc>
                <a:spcPct val="150000"/>
              </a:lnSpc>
              <a:spcAft>
                <a:spcPts val="800"/>
              </a:spcAft>
            </a:pPr>
            <a:r>
              <a:rPr lang="en-US" sz="2800" b="1" u="sng"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PLATELET COUNT</a:t>
            </a:r>
            <a:r>
              <a:rPr lang="en-US" sz="2800" b="1"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 xmlns:a16="http://schemas.microsoft.com/office/drawing/2014/main" id="{3B3DB49D-0E7C-3561-7F79-EBD3BEFDC14D}"/>
              </a:ext>
            </a:extLst>
          </p:cNvPr>
          <p:cNvSpPr txBox="1"/>
          <p:nvPr/>
        </p:nvSpPr>
        <p:spPr>
          <a:xfrm>
            <a:off x="0" y="767514"/>
            <a:ext cx="9144000" cy="5659691"/>
          </a:xfrm>
          <a:prstGeom prst="rect">
            <a:avLst/>
          </a:prstGeom>
          <a:noFill/>
        </p:spPr>
        <p:txBody>
          <a:bodyPr wrap="square">
            <a:spAutoFit/>
          </a:bodyPr>
          <a:lstStyle/>
          <a:p>
            <a:pPr marL="0" marR="0" algn="just">
              <a:lnSpc>
                <a:spcPct val="150000"/>
              </a:lnSpc>
              <a:spcAft>
                <a:spcPts val="800"/>
              </a:spcAft>
              <a:buNone/>
            </a:pP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Requirements</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1) Red cell pipette 		         </a:t>
            </a: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2) Platelet Diluting fluid (Rees - Ecker)</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3) Neubauer's chamber with cover slip	4) EDTA Whole Blood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u="none" strike="noStrike"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Procedure</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 Draw the blood into a clean dry RBC pipette </a:t>
            </a:r>
            <a:r>
              <a:rPr lang="en-US" sz="2000" dirty="0" err="1">
                <a:effectLst/>
                <a:latin typeface="Times New Roman" panose="02020603050405020304" pitchFamily="18" charset="0"/>
                <a:ea typeface="Times New Roman" panose="02020603050405020304" pitchFamily="18" charset="0"/>
                <a:cs typeface="Mangal" panose="02040503050203030202" pitchFamily="18" charset="0"/>
              </a:rPr>
              <a:t>upto</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the mark 0.5.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b) Wipe off the outside of the pipette.</a:t>
            </a:r>
            <a:endParaRPr lang="en-US" dirty="0">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c)  Draw the blood </a:t>
            </a:r>
            <a:r>
              <a:rPr lang="en-US" sz="2000" dirty="0" err="1">
                <a:effectLst/>
                <a:latin typeface="Times New Roman" panose="02020603050405020304" pitchFamily="18" charset="0"/>
                <a:ea typeface="Times New Roman" panose="02020603050405020304" pitchFamily="18" charset="0"/>
                <a:cs typeface="Mangal" panose="02040503050203030202" pitchFamily="18" charset="0"/>
              </a:rPr>
              <a:t>upto</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the mark 101. Shake the pipette for 5 minutes.</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d) Discard the first 4 - 6 drops and load the chamber.</a:t>
            </a:r>
            <a:endParaRPr lang="en-US" dirty="0">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e) Allow the preparation to stand for 15 minutes in a moist chamber. An inverted Petridis with a piece of wet filter paper in the top makes a good moist chamber.</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b="1" u="none" strike="noStrike"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1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830442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526831A-F938-A404-51C0-F015A4F59D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294" y="554492"/>
            <a:ext cx="3074364" cy="2352675"/>
          </a:xfrm>
          <a:prstGeom prst="rect">
            <a:avLst/>
          </a:prstGeom>
          <a:noFill/>
          <a:ln>
            <a:noFill/>
          </a:ln>
        </p:spPr>
      </p:pic>
      <p:pic>
        <p:nvPicPr>
          <p:cNvPr id="3" name="Picture 2">
            <a:extLst>
              <a:ext uri="{FF2B5EF4-FFF2-40B4-BE49-F238E27FC236}">
                <a16:creationId xmlns="" xmlns:a16="http://schemas.microsoft.com/office/drawing/2014/main" id="{C02B0B37-4508-6D2B-9D8E-C583B4A195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4514" y="424544"/>
            <a:ext cx="3192236" cy="3004457"/>
          </a:xfrm>
          <a:prstGeom prst="rect">
            <a:avLst/>
          </a:prstGeom>
          <a:noFill/>
          <a:ln>
            <a:noFill/>
          </a:ln>
        </p:spPr>
      </p:pic>
      <p:sp>
        <p:nvSpPr>
          <p:cNvPr id="5" name="TextBox 4">
            <a:extLst>
              <a:ext uri="{FF2B5EF4-FFF2-40B4-BE49-F238E27FC236}">
                <a16:creationId xmlns="" xmlns:a16="http://schemas.microsoft.com/office/drawing/2014/main" id="{4570476E-84DA-2F17-EB3F-53FCF8B3197B}"/>
              </a:ext>
            </a:extLst>
          </p:cNvPr>
          <p:cNvSpPr txBox="1"/>
          <p:nvPr/>
        </p:nvSpPr>
        <p:spPr>
          <a:xfrm>
            <a:off x="1025639" y="3436165"/>
            <a:ext cx="4574040" cy="400110"/>
          </a:xfrm>
          <a:prstGeom prst="rect">
            <a:avLst/>
          </a:prstGeom>
          <a:noFill/>
        </p:spPr>
        <p:txBody>
          <a:bodyPr wrap="square">
            <a:spAutoFit/>
          </a:bodyPr>
          <a:lstStyle/>
          <a:p>
            <a:r>
              <a:rPr lang="en-US" sz="2000" b="1" dirty="0">
                <a:solidFill>
                  <a:srgbClr val="FF0000"/>
                </a:solidFill>
                <a:effectLst/>
                <a:latin typeface="Times New Roman" panose="02020603050405020304" pitchFamily="18" charset="0"/>
                <a:ea typeface="Times New Roman" panose="02020603050405020304" pitchFamily="18" charset="0"/>
              </a:rPr>
              <a:t>PLATELET IN DLC SLIDE </a:t>
            </a:r>
            <a:endParaRPr lang="en-US" sz="2000" dirty="0">
              <a:solidFill>
                <a:srgbClr val="FF0000"/>
              </a:solidFill>
            </a:endParaRPr>
          </a:p>
        </p:txBody>
      </p:sp>
      <p:sp>
        <p:nvSpPr>
          <p:cNvPr id="6" name="Rectangle 2">
            <a:extLst>
              <a:ext uri="{FF2B5EF4-FFF2-40B4-BE49-F238E27FC236}">
                <a16:creationId xmlns="" xmlns:a16="http://schemas.microsoft.com/office/drawing/2014/main" id="{99C6847C-7F28-707E-8AF9-4F5D69C2D884}"/>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a:extLst>
              <a:ext uri="{FF2B5EF4-FFF2-40B4-BE49-F238E27FC236}">
                <a16:creationId xmlns="" xmlns:a16="http://schemas.microsoft.com/office/drawing/2014/main" id="{950D7886-B3C4-EA6C-5F1A-D93B50ADCF64}"/>
              </a:ext>
            </a:extLst>
          </p:cNvPr>
          <p:cNvSpPr>
            <a:spLocks noChangeArrowheads="1"/>
          </p:cNvSpPr>
          <p:nvPr/>
        </p:nvSpPr>
        <p:spPr bwMode="auto">
          <a:xfrm>
            <a:off x="4448175" y="3443329"/>
            <a:ext cx="4068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PLATELET IN NEUBAUER CHAMBER</a:t>
            </a:r>
            <a:endParaRPr kumimoji="0" lang="en-US" altLang="en-US" sz="3200" b="0" i="0" u="none" strike="noStrike" cap="none" normalizeH="0" baseline="0" dirty="0">
              <a:ln>
                <a:noFill/>
              </a:ln>
              <a:solidFill>
                <a:srgbClr val="FF0000"/>
              </a:solidFill>
              <a:effectLst/>
              <a:latin typeface="Arial" panose="020B0604020202020204" pitchFamily="34" charset="0"/>
            </a:endParaRPr>
          </a:p>
        </p:txBody>
      </p:sp>
      <p:sp>
        <p:nvSpPr>
          <p:cNvPr id="9" name="TextBox 8">
            <a:extLst>
              <a:ext uri="{FF2B5EF4-FFF2-40B4-BE49-F238E27FC236}">
                <a16:creationId xmlns="" xmlns:a16="http://schemas.microsoft.com/office/drawing/2014/main" id="{BEA82E18-3567-CBE8-83BD-149AAED0411D}"/>
              </a:ext>
            </a:extLst>
          </p:cNvPr>
          <p:cNvSpPr txBox="1"/>
          <p:nvPr/>
        </p:nvSpPr>
        <p:spPr>
          <a:xfrm>
            <a:off x="0" y="3788722"/>
            <a:ext cx="9144000" cy="3211072"/>
          </a:xfrm>
          <a:prstGeom prst="rect">
            <a:avLst/>
          </a:prstGeom>
          <a:noFill/>
        </p:spPr>
        <p:txBody>
          <a:bodyPr wrap="square">
            <a:spAutoFit/>
          </a:bodyPr>
          <a:lstStyle/>
          <a:p>
            <a:pPr marL="0" marR="0" algn="just">
              <a:lnSpc>
                <a:spcPct val="107000"/>
              </a:lnSpc>
              <a:spcAft>
                <a:spcPts val="800"/>
              </a:spcAft>
              <a:buNone/>
            </a:pP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Calculation</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No. of platelet counted X 10 X dilution</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07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     =   Platelet /cu mm</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07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No. of 1 mm squares counted</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b="1" u="none" strike="noStrike"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Normal Values:-</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1,50,000 - 4,00,000/cu mm</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16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552841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42FBE07-3EB8-0643-DE31-39E3FC5FC30D}"/>
              </a:ext>
            </a:extLst>
          </p:cNvPr>
          <p:cNvSpPr txBox="1"/>
          <p:nvPr/>
        </p:nvSpPr>
        <p:spPr>
          <a:xfrm>
            <a:off x="2838109" y="-149714"/>
            <a:ext cx="4574040" cy="646331"/>
          </a:xfrm>
          <a:prstGeom prst="rect">
            <a:avLst/>
          </a:prstGeom>
          <a:noFill/>
        </p:spPr>
        <p:txBody>
          <a:bodyPr wrap="square">
            <a:spAutoFit/>
          </a:bodyPr>
          <a:lstStyle/>
          <a:p>
            <a:pPr marL="0" marR="0" algn="just">
              <a:lnSpc>
                <a:spcPct val="150000"/>
              </a:lnSpc>
              <a:spcAft>
                <a:spcPts val="800"/>
              </a:spcAft>
            </a:pPr>
            <a:r>
              <a:rPr lang="en-US" sz="2400" b="1" u="sng"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COAGULATION OF BLOOD</a:t>
            </a:r>
            <a:endParaRPr lang="en-US" sz="1600" u="sng"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 xmlns:a16="http://schemas.microsoft.com/office/drawing/2014/main" id="{645C27F2-69BD-EAD7-D503-C4EFEB2A6B16}"/>
              </a:ext>
            </a:extLst>
          </p:cNvPr>
          <p:cNvSpPr txBox="1"/>
          <p:nvPr/>
        </p:nvSpPr>
        <p:spPr>
          <a:xfrm>
            <a:off x="0" y="156357"/>
            <a:ext cx="9144000" cy="6721712"/>
          </a:xfrm>
          <a:prstGeom prst="rect">
            <a:avLst/>
          </a:prstGeom>
          <a:noFill/>
        </p:spPr>
        <p:txBody>
          <a:bodyPr wrap="square">
            <a:spAutoFit/>
          </a:bodyPr>
          <a:lstStyle/>
          <a:p>
            <a:pPr marL="0" marR="0" algn="just">
              <a:lnSpc>
                <a:spcPct val="150000"/>
              </a:lnSpc>
              <a:spcAft>
                <a:spcPts val="800"/>
              </a:spcAft>
              <a:buNone/>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Coagulation Time or Clotting Time:</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a:t>
            </a: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Many methods have been used by the </a:t>
            </a:r>
            <a:r>
              <a:rPr lang="en-US" sz="2000" dirty="0" err="1">
                <a:effectLst/>
                <a:latin typeface="Times New Roman" panose="02020603050405020304" pitchFamily="18" charset="0"/>
                <a:ea typeface="Times New Roman" panose="02020603050405020304" pitchFamily="18" charset="0"/>
                <a:cs typeface="Mangal" panose="02040503050203030202" pitchFamily="18" charset="0"/>
              </a:rPr>
              <a:t>haematologists</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for the determination of coagulation time and the results obtained do not match with one another due to differences in the techniques used and the conditions to which blood samples are subjected.</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Aft>
                <a:spcPts val="800"/>
              </a:spcAft>
              <a:buFont typeface="+mj-lt"/>
              <a:buAutoNum type="arabicPeriod"/>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Drop Method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Place several drops of blood on a clean glass slide and go on passing a needle through one drop at a time at one minute interval. When the fibrin threads stick to the needle and are dragged along it, the coagulation has taken place and the time is noted from a stop watch from the time of collection of blood to the time of coagulum formation. In dry warm weather, the slide should be kept on beaker of warm water to avoid evaporation.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Aft>
                <a:spcPts val="800"/>
              </a:spcAft>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Precaution</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The blood should be collected from a sharp deep puncture and the first few drops should be discarded.</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888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893AABF-563F-F700-2510-250FE42AC7D9}"/>
              </a:ext>
            </a:extLst>
          </p:cNvPr>
          <p:cNvSpPr txBox="1"/>
          <p:nvPr/>
        </p:nvSpPr>
        <p:spPr>
          <a:xfrm>
            <a:off x="-24493" y="0"/>
            <a:ext cx="9144000" cy="3090398"/>
          </a:xfrm>
          <a:prstGeom prst="rect">
            <a:avLst/>
          </a:prstGeom>
          <a:noFill/>
        </p:spPr>
        <p:txBody>
          <a:bodyPr wrap="square">
            <a:spAutoFit/>
          </a:bodyPr>
          <a:lstStyle/>
          <a:p>
            <a:pPr marL="0" marR="0" algn="just">
              <a:lnSpc>
                <a:spcPct val="150000"/>
              </a:lnSpc>
              <a:spcAft>
                <a:spcPts val="800"/>
              </a:spcAft>
            </a:pPr>
            <a:r>
              <a:rPr lang="en-US" sz="3200" b="1" u="sng" dirty="0" err="1">
                <a:effectLst/>
                <a:latin typeface="Times New Roman" panose="02020603050405020304" pitchFamily="18" charset="0"/>
                <a:ea typeface="Times New Roman" panose="02020603050405020304" pitchFamily="18" charset="0"/>
                <a:cs typeface="Mangal" panose="02040503050203030202" pitchFamily="18" charset="0"/>
              </a:rPr>
              <a:t>Haemoglobin</a:t>
            </a:r>
            <a:r>
              <a:rPr lang="en-US" sz="3200" b="1" u="sng"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p>
          <a:p>
            <a:pPr marL="0" marR="0" algn="just">
              <a:lnSpc>
                <a:spcPct val="150000"/>
              </a:lnSpc>
              <a:spcAft>
                <a:spcPts val="800"/>
              </a:spcAft>
            </a:pP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Haemoglobin</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is a chromo protein consisting of the colorless globin molecule. The globin molecule consists of two alpha polypeptide chain and two beta polypeptide chain. Hemoglobin is a metal complex containing an iron atom in the Centre of a porphyrin structure.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6" name="Picture 5">
            <a:extLst>
              <a:ext uri="{FF2B5EF4-FFF2-40B4-BE49-F238E27FC236}">
                <a16:creationId xmlns="" xmlns:a16="http://schemas.microsoft.com/office/drawing/2014/main" id="{2D703AC1-3750-5C92-7CB6-1EFAFAB68E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0302" y="3209925"/>
            <a:ext cx="3028950" cy="3443156"/>
          </a:xfrm>
          <a:prstGeom prst="rect">
            <a:avLst/>
          </a:prstGeom>
          <a:noFill/>
          <a:ln>
            <a:noFill/>
          </a:ln>
        </p:spPr>
      </p:pic>
      <p:sp>
        <p:nvSpPr>
          <p:cNvPr id="8" name="TextBox 7">
            <a:extLst>
              <a:ext uri="{FF2B5EF4-FFF2-40B4-BE49-F238E27FC236}">
                <a16:creationId xmlns="" xmlns:a16="http://schemas.microsoft.com/office/drawing/2014/main" id="{A14F5DBC-EB8A-7E17-DD50-8FBCCCFFB50C}"/>
              </a:ext>
            </a:extLst>
          </p:cNvPr>
          <p:cNvSpPr txBox="1"/>
          <p:nvPr/>
        </p:nvSpPr>
        <p:spPr>
          <a:xfrm>
            <a:off x="64293" y="2934460"/>
            <a:ext cx="8966427" cy="3498394"/>
          </a:xfrm>
          <a:prstGeom prst="rect">
            <a:avLst/>
          </a:prstGeom>
          <a:noFill/>
        </p:spPr>
        <p:txBody>
          <a:bodyPr wrap="square">
            <a:spAutoFit/>
          </a:bodyPr>
          <a:lstStyle/>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1) </a:t>
            </a:r>
            <a:r>
              <a:rPr lang="en-US" sz="2800" b="1" u="sng" dirty="0" err="1">
                <a:effectLst/>
                <a:latin typeface="Times New Roman" panose="02020603050405020304" pitchFamily="18" charset="0"/>
                <a:ea typeface="Times New Roman" panose="02020603050405020304" pitchFamily="18" charset="0"/>
                <a:cs typeface="Mangal" panose="02040503050203030202" pitchFamily="18" charset="0"/>
              </a:rPr>
              <a:t>Cyanmethaemoglobin</a:t>
            </a: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 Method:-</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Requirements</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1) Photoelectric colorimeter with filter 540 nm.</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2) Test tubes.</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3) 5ml and 20ul micropipettes.</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buNone/>
            </a:pPr>
            <a:r>
              <a:rPr lang="en-US" sz="2000" dirty="0">
                <a:effectLst/>
                <a:latin typeface="Times New Roman" panose="02020603050405020304" pitchFamily="18" charset="0"/>
                <a:ea typeface="Times New Roman" panose="02020603050405020304" pitchFamily="18" charset="0"/>
              </a:rPr>
              <a:t>4) Drabkin's Solution</a:t>
            </a:r>
            <a:endParaRPr lang="en-US" sz="2000" dirty="0"/>
          </a:p>
        </p:txBody>
      </p:sp>
    </p:spTree>
    <p:extLst>
      <p:ext uri="{BB962C8B-B14F-4D97-AF65-F5344CB8AC3E}">
        <p14:creationId xmlns:p14="http://schemas.microsoft.com/office/powerpoint/2010/main" val="1009875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3404C40-B0A7-5A2A-1F5A-6E35C954C4D8}"/>
              </a:ext>
            </a:extLst>
          </p:cNvPr>
          <p:cNvSpPr txBox="1"/>
          <p:nvPr/>
        </p:nvSpPr>
        <p:spPr>
          <a:xfrm>
            <a:off x="0" y="2"/>
            <a:ext cx="7934325" cy="5859938"/>
          </a:xfrm>
          <a:prstGeom prst="rect">
            <a:avLst/>
          </a:prstGeom>
          <a:noFill/>
        </p:spPr>
        <p:txBody>
          <a:bodyPr wrap="square">
            <a:spAutoFit/>
          </a:bodyPr>
          <a:lstStyle/>
          <a:p>
            <a:pPr marL="0" marR="0"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Capillary Method</a:t>
            </a:r>
            <a:r>
              <a:rPr lang="en-US" sz="32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The method is most commonly used and found satisfactory. In this method, the blood is drawn into the fine capillary tubes. The site is cleaned, dried and punctured with a sharp needle. First drop is wiped off. The second drop is drawn into the capillary tube filled by capillary action. Avoid touching of the tube to the skin of the animal. After one minute place the capillary tube in such a way that index finger is kept above and thumb below the capillary tube and break a bit of the capillary with slight pressure from thumb. If there is no thread formation between the two broken ends when taken apart gently, then break the other one after every 30 seconds intervals till the gap is bridged. Note the time from the time of receiving the blood till the bridge formation. This is the coagulation time of that individual.</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241869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3A61EAE-E36F-2FDC-3212-2EFC9B75FA15}"/>
              </a:ext>
            </a:extLst>
          </p:cNvPr>
          <p:cNvSpPr txBox="1"/>
          <p:nvPr/>
        </p:nvSpPr>
        <p:spPr>
          <a:xfrm>
            <a:off x="0" y="1"/>
            <a:ext cx="7896225" cy="2369880"/>
          </a:xfrm>
          <a:prstGeom prst="rect">
            <a:avLst/>
          </a:prstGeom>
          <a:noFill/>
        </p:spPr>
        <p:txBody>
          <a:bodyPr wrap="square">
            <a:spAutoFit/>
          </a:bodyPr>
          <a:lstStyle/>
          <a:p>
            <a:r>
              <a:rPr lang="en-US" sz="3200" b="1" dirty="0">
                <a:effectLst/>
                <a:latin typeface="Times New Roman" panose="02020603050405020304" pitchFamily="18" charset="0"/>
                <a:ea typeface="Times New Roman" panose="02020603050405020304" pitchFamily="18" charset="0"/>
              </a:rPr>
              <a:t>Bleeding Time</a:t>
            </a:r>
            <a:r>
              <a:rPr lang="en-US" sz="36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It is the time taken for the formation of clot at the point of puncture, detected by watching when bleeding stops as ascertained by frequent soaking of the blood by means of a filter paper</a:t>
            </a:r>
            <a:endParaRPr lang="en-US" sz="2800" dirty="0"/>
          </a:p>
        </p:txBody>
      </p:sp>
      <p:sp>
        <p:nvSpPr>
          <p:cNvPr id="5" name="TextBox 4">
            <a:extLst>
              <a:ext uri="{FF2B5EF4-FFF2-40B4-BE49-F238E27FC236}">
                <a16:creationId xmlns="" xmlns:a16="http://schemas.microsoft.com/office/drawing/2014/main" id="{DDEBB701-D32D-F435-6712-BCBDB288B757}"/>
              </a:ext>
            </a:extLst>
          </p:cNvPr>
          <p:cNvSpPr txBox="1"/>
          <p:nvPr/>
        </p:nvSpPr>
        <p:spPr>
          <a:xfrm>
            <a:off x="257175" y="1973265"/>
            <a:ext cx="8496300" cy="5029710"/>
          </a:xfrm>
          <a:prstGeom prst="rect">
            <a:avLst/>
          </a:prstGeom>
          <a:noFill/>
        </p:spPr>
        <p:txBody>
          <a:bodyPr wrap="square">
            <a:spAutoFit/>
          </a:bodyPr>
          <a:lstStyle/>
          <a:p>
            <a:pPr marL="0" marR="0" algn="just">
              <a:lnSpc>
                <a:spcPct val="150000"/>
              </a:lnSpc>
              <a:spcAft>
                <a:spcPts val="800"/>
              </a:spcAft>
              <a:buNone/>
            </a:pPr>
            <a:r>
              <a:rPr lang="en-US" sz="36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Prothrombin Time PT or Pro Time</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This test is a measure of phase III of the clotting process. The PT may give false readings due to some other clotting defects. However, it is usually indicative of a phase III problem.</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Normal values:</a:t>
            </a:r>
            <a:r>
              <a:rPr lang="en-US" sz="2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(child or adult): 11-15 seconds or 70%-100% (depends on method used)</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62805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E611EA3-3DF0-BD69-4516-1DBD71DA2F16}"/>
              </a:ext>
            </a:extLst>
          </p:cNvPr>
          <p:cNvSpPr txBox="1"/>
          <p:nvPr/>
        </p:nvSpPr>
        <p:spPr>
          <a:xfrm>
            <a:off x="0" y="1"/>
            <a:ext cx="9144000" cy="5550237"/>
          </a:xfrm>
          <a:prstGeom prst="rect">
            <a:avLst/>
          </a:prstGeom>
          <a:noFill/>
        </p:spPr>
        <p:txBody>
          <a:bodyPr wrap="square">
            <a:spAutoFit/>
          </a:bodyPr>
          <a:lstStyle/>
          <a:p>
            <a:pPr marL="0" marR="0" algn="just">
              <a:lnSpc>
                <a:spcPct val="150000"/>
              </a:lnSpc>
              <a:spcAft>
                <a:spcPts val="800"/>
              </a:spcAft>
              <a:buNone/>
            </a:pPr>
            <a:r>
              <a:rPr lang="en-US" sz="32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Partial Thromboplastin Time PTT </a:t>
            </a:r>
          </a:p>
          <a:p>
            <a:pPr marL="0" marR="0" algn="just">
              <a:lnSpc>
                <a:spcPct val="150000"/>
              </a:lnSpc>
              <a:spcAft>
                <a:spcPts val="800"/>
              </a:spcAft>
              <a:buNone/>
            </a:pPr>
            <a:r>
              <a:rPr lang="en-US" sz="2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 test similar to the PT, the PTT is also used to detect clotting abnormalities. APTT, Activated PTT, similar to PTT but is more sensitive than PTT test; it will help to identify the defective factor, if one is defective.</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Normal</a:t>
            </a:r>
            <a:r>
              <a:rPr lang="en-US" sz="3200" b="1"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	</a:t>
            </a:r>
            <a:r>
              <a:rPr lang="en-US" sz="32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Values: -</a:t>
            </a:r>
            <a:r>
              <a:rPr lang="en-US" sz="2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US" sz="28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PTT: 60–70seconds   </a:t>
            </a:r>
            <a:br>
              <a:rPr lang="en-US" sz="28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US" sz="28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APTT:                               30 - 40 seconds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42465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123498E-D0EF-99E3-5299-2A00FD8A4758}"/>
              </a:ext>
            </a:extLst>
          </p:cNvPr>
          <p:cNvSpPr txBox="1"/>
          <p:nvPr/>
        </p:nvSpPr>
        <p:spPr>
          <a:xfrm>
            <a:off x="0" y="1"/>
            <a:ext cx="9144000" cy="7499489"/>
          </a:xfrm>
          <a:prstGeom prst="rect">
            <a:avLst/>
          </a:prstGeom>
          <a:noFill/>
        </p:spPr>
        <p:txBody>
          <a:bodyPr wrap="square">
            <a:spAutoFit/>
          </a:bodyPr>
          <a:lstStyle/>
          <a:p>
            <a:pPr marL="0" marR="0" algn="just">
              <a:lnSpc>
                <a:spcPct val="150000"/>
              </a:lnSpc>
              <a:spcAft>
                <a:spcPts val="800"/>
              </a:spcAft>
              <a:buNone/>
            </a:pPr>
            <a:r>
              <a:rPr lang="en-US" sz="3200" b="1" dirty="0">
                <a:effectLst/>
                <a:latin typeface="Times New Roman" panose="02020603050405020304" pitchFamily="18" charset="0"/>
                <a:ea typeface="Times New Roman" panose="02020603050405020304" pitchFamily="18" charset="0"/>
                <a:cs typeface="Mangal" panose="02040503050203030202" pitchFamily="18" charset="0"/>
              </a:rPr>
              <a:t>BLOOD GROUPING</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Landsteiner in 1901 demonstrated that human beings could be classified into 4 groups depending on whether their red cells contain A or B agglutinogen or both AB or neither i.e., O. He also showed that there are antibodies (agglutinins) to A and B agglutinogen named Anti-A and Anti-B and that a person's serum does not contain the antibody for the antigen present in his own red cells but carries antibodies against the agglutinogens he doesn’t possess. So the ABO blood group system is as follows: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08962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D71C960-80C7-B3AB-C5A0-487DC69672A5}"/>
              </a:ext>
            </a:extLst>
          </p:cNvPr>
          <p:cNvSpPr txBox="1"/>
          <p:nvPr/>
        </p:nvSpPr>
        <p:spPr>
          <a:xfrm>
            <a:off x="0" y="1"/>
            <a:ext cx="9144000" cy="6709529"/>
          </a:xfrm>
          <a:prstGeom prst="rect">
            <a:avLst/>
          </a:prstGeom>
          <a:noFill/>
        </p:spPr>
        <p:txBody>
          <a:bodyPr wrap="square">
            <a:spAutoFit/>
          </a:bodyPr>
          <a:lstStyle/>
          <a:p>
            <a:pPr marL="0" marR="0" algn="ctr">
              <a:lnSpc>
                <a:spcPct val="150000"/>
              </a:lnSpc>
              <a:spcAft>
                <a:spcPts val="800"/>
              </a:spcAft>
              <a:buNone/>
            </a:pPr>
            <a:r>
              <a:rPr lang="en-US" sz="3200" b="1" dirty="0">
                <a:effectLst/>
                <a:latin typeface="Times New Roman" panose="02020603050405020304" pitchFamily="18" charset="0"/>
                <a:ea typeface="Times New Roman" panose="02020603050405020304" pitchFamily="18" charset="0"/>
                <a:cs typeface="Mangal" panose="02040503050203030202" pitchFamily="18" charset="0"/>
              </a:rPr>
              <a:t>Group Agglutinogen/Antigen Agglutinin/</a:t>
            </a:r>
          </a:p>
          <a:p>
            <a:pPr marL="0" marR="0" algn="ctr">
              <a:lnSpc>
                <a:spcPct val="150000"/>
              </a:lnSpc>
              <a:spcAft>
                <a:spcPts val="800"/>
              </a:spcAft>
              <a:buNone/>
            </a:pPr>
            <a:r>
              <a:rPr lang="en-US" sz="3200" b="1" dirty="0">
                <a:effectLst/>
                <a:latin typeface="Times New Roman" panose="02020603050405020304" pitchFamily="18" charset="0"/>
                <a:ea typeface="Times New Roman" panose="02020603050405020304" pitchFamily="18" charset="0"/>
                <a:cs typeface="Mangal" panose="02040503050203030202" pitchFamily="18" charset="0"/>
              </a:rPr>
              <a:t>Antibody in Serum</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A </a:t>
            </a:r>
            <a:r>
              <a:rPr lang="en-US" sz="2800" dirty="0" err="1">
                <a:effectLst/>
                <a:latin typeface="Times New Roman" panose="02020603050405020304" pitchFamily="18" charset="0"/>
                <a:ea typeface="Times New Roman" panose="02020603050405020304" pitchFamily="18" charset="0"/>
                <a:cs typeface="Mangal" panose="02040503050203030202" pitchFamily="18" charset="0"/>
              </a:rPr>
              <a:t>A</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Anti-B</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B </a:t>
            </a:r>
            <a:r>
              <a:rPr lang="en-US" sz="2800" dirty="0" err="1">
                <a:effectLst/>
                <a:latin typeface="Times New Roman" panose="02020603050405020304" pitchFamily="18" charset="0"/>
                <a:ea typeface="Times New Roman" panose="02020603050405020304" pitchFamily="18" charset="0"/>
                <a:cs typeface="Mangal" panose="02040503050203030202" pitchFamily="18" charset="0"/>
              </a:rPr>
              <a:t>B</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Anti-A</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AB A and B None</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O None Anti-A</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So far, in human beings 14 blood group systems have been identified.</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Requirement: 1. Blood samples. 2. Anti-Serum for A and B.</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770903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80E976D-3788-967E-D699-14C2D19C57E5}"/>
              </a:ext>
            </a:extLst>
          </p:cNvPr>
          <p:cNvSpPr txBox="1"/>
          <p:nvPr/>
        </p:nvSpPr>
        <p:spPr>
          <a:xfrm>
            <a:off x="0" y="1"/>
            <a:ext cx="7877175" cy="6794296"/>
          </a:xfrm>
          <a:prstGeom prst="rect">
            <a:avLst/>
          </a:prstGeom>
          <a:noFill/>
        </p:spPr>
        <p:txBody>
          <a:bodyPr wrap="square">
            <a:spAutoFit/>
          </a:bodyPr>
          <a:lstStyle/>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Blood group O positive: neither anti-A nor anti-B have agglutinated, but anti-Rh has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tabLst>
                <a:tab pos="5600700" algn="l"/>
              </a:tabLs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Result: Blood group B negative: anti-A and anti-Rh have not agglutinated but anti B has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In the slide testing method shown above, three drops of blood are placed on a cavity glass slide with liquid reagents. Agglutination indicates the presence of blood group antigens in the blood.</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ABO blood group antigens present on red blood cells and IgM antibodies present in the serum</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858107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4FECCB1-551A-CB8D-7D51-E7B1466552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3847" y="528667"/>
            <a:ext cx="5572125" cy="5153677"/>
          </a:xfrm>
          <a:prstGeom prst="rect">
            <a:avLst/>
          </a:prstGeom>
          <a:noFill/>
          <a:ln>
            <a:noFill/>
          </a:ln>
        </p:spPr>
      </p:pic>
    </p:spTree>
    <p:extLst>
      <p:ext uri="{BB962C8B-B14F-4D97-AF65-F5344CB8AC3E}">
        <p14:creationId xmlns:p14="http://schemas.microsoft.com/office/powerpoint/2010/main" val="1861081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1D97CD1-D9C1-0F58-620E-252A778DA5B9}"/>
              </a:ext>
            </a:extLst>
          </p:cNvPr>
          <p:cNvSpPr>
            <a:spLocks noGrp="1"/>
          </p:cNvSpPr>
          <p:nvPr>
            <p:ph idx="1"/>
          </p:nvPr>
        </p:nvSpPr>
        <p:spPr>
          <a:xfrm>
            <a:off x="533400" y="2857500"/>
            <a:ext cx="8229600" cy="3009900"/>
          </a:xfrm>
        </p:spPr>
        <p:txBody>
          <a:bodyPr>
            <a:normAutofit/>
          </a:bodyPr>
          <a:lstStyle/>
          <a:p>
            <a:pPr marL="0" indent="0" algn="ctr">
              <a:buNone/>
            </a:pPr>
            <a:r>
              <a:rPr lang="en-IN" sz="8000" b="1" dirty="0">
                <a:solidFill>
                  <a:srgbClr val="FF0000"/>
                </a:solidFill>
              </a:rPr>
              <a:t>ANY QUESTION </a:t>
            </a:r>
          </a:p>
          <a:p>
            <a:pPr marL="0" indent="0" algn="ctr">
              <a:buNone/>
            </a:pPr>
            <a:r>
              <a:rPr lang="en-IN" sz="8000" b="1" dirty="0">
                <a:solidFill>
                  <a:srgbClr val="FF0000"/>
                </a:solidFill>
              </a:rPr>
              <a:t>?</a:t>
            </a:r>
          </a:p>
          <a:p>
            <a:endParaRPr lang="en-IN" dirty="0"/>
          </a:p>
          <a:p>
            <a:endParaRPr lang="en-IN" dirty="0"/>
          </a:p>
          <a:p>
            <a:pPr marL="0" indent="0">
              <a:buNone/>
            </a:pPr>
            <a:endParaRPr lang="en-IN" dirty="0"/>
          </a:p>
          <a:p>
            <a:endParaRPr lang="en-IN" dirty="0"/>
          </a:p>
        </p:txBody>
      </p:sp>
    </p:spTree>
    <p:extLst>
      <p:ext uri="{BB962C8B-B14F-4D97-AF65-F5344CB8AC3E}">
        <p14:creationId xmlns:p14="http://schemas.microsoft.com/office/powerpoint/2010/main" val="93677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0A8C1D0-F71D-B81A-2F16-9719A69417D2}"/>
            </a:ext>
          </a:extLst>
        </p:cNvPr>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2DE717A-4AAE-EFE4-647E-F9C573391AB7}"/>
              </a:ext>
            </a:extLst>
          </p:cNvPr>
          <p:cNvSpPr>
            <a:spLocks noGrp="1"/>
          </p:cNvSpPr>
          <p:nvPr>
            <p:ph idx="1"/>
          </p:nvPr>
        </p:nvSpPr>
        <p:spPr>
          <a:xfrm>
            <a:off x="457200" y="609601"/>
            <a:ext cx="8229600" cy="3733800"/>
          </a:xfrm>
        </p:spPr>
        <p:txBody>
          <a:bodyPr>
            <a:normAutofit/>
          </a:bodyPr>
          <a:lstStyle/>
          <a:p>
            <a:pPr marL="0" indent="0">
              <a:buNone/>
            </a:pPr>
            <a:endParaRPr lang="en-IN" dirty="0"/>
          </a:p>
          <a:p>
            <a:endParaRPr lang="en-IN" dirty="0"/>
          </a:p>
          <a:p>
            <a:pPr marL="0" indent="0" algn="ctr">
              <a:buNone/>
            </a:pPr>
            <a:r>
              <a:rPr lang="en-IN" sz="8000" b="1" dirty="0">
                <a:solidFill>
                  <a:srgbClr val="00B050"/>
                </a:solidFill>
              </a:rPr>
              <a:t>THANKS</a:t>
            </a:r>
          </a:p>
        </p:txBody>
      </p:sp>
    </p:spTree>
    <p:extLst>
      <p:ext uri="{BB962C8B-B14F-4D97-AF65-F5344CB8AC3E}">
        <p14:creationId xmlns:p14="http://schemas.microsoft.com/office/powerpoint/2010/main" val="386598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F6B75B2-FC56-D965-86FE-27947A2B7C65}"/>
              </a:ext>
            </a:extLst>
          </p:cNvPr>
          <p:cNvSpPr txBox="1"/>
          <p:nvPr/>
        </p:nvSpPr>
        <p:spPr>
          <a:xfrm>
            <a:off x="0" y="0"/>
            <a:ext cx="7905750" cy="6690934"/>
          </a:xfrm>
          <a:prstGeom prst="rect">
            <a:avLst/>
          </a:prstGeom>
          <a:noFill/>
        </p:spPr>
        <p:txBody>
          <a:bodyPr wrap="square">
            <a:spAutoFit/>
          </a:bodyPr>
          <a:lstStyle/>
          <a:p>
            <a:pPr marL="0" marR="0" algn="just">
              <a:lnSpc>
                <a:spcPct val="150000"/>
              </a:lnSpc>
              <a:spcAft>
                <a:spcPts val="800"/>
              </a:spcAft>
              <a:buNone/>
            </a:pP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Calibration curve</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Hb standard for the </a:t>
            </a:r>
            <a:r>
              <a:rPr lang="en-US" sz="2000" dirty="0" err="1">
                <a:effectLst/>
                <a:latin typeface="Times New Roman" panose="02020603050405020304" pitchFamily="18" charset="0"/>
                <a:ea typeface="Times New Roman" panose="02020603050405020304" pitchFamily="18" charset="0"/>
                <a:cs typeface="Mangal" panose="02040503050203030202" pitchFamily="18" charset="0"/>
              </a:rPr>
              <a:t>cyanmeth</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Hb method is used for calibrating. 	 </a:t>
            </a: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Into three clean and dry test tubes add solution as described below:-</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1) Pipette 5ml of Hb standard in the first tube (60mg/ml).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2) Add 2.5ml of Hb standard and add in the same tube exactly 2.5ml of Hb diluting reagent. Stopper the tube and mix well, this is 1:1 dilution of standard.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3) In third test tube add 5ml of Hb diluting reagent which serve as a blank.</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u="none" strike="noStrike"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Procedure</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:- 1) Take a test tube and add 5ml Drabkin's solution.</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2) Add 20ul whole blood and mix well.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3) Incubate 5 minute at room temperature.</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4) Take absorbance against 540nm filter.</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297907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02DA35F-38DC-F850-B562-E02E7207452D}"/>
              </a:ext>
            </a:extLst>
          </p:cNvPr>
          <p:cNvSpPr txBox="1"/>
          <p:nvPr/>
        </p:nvSpPr>
        <p:spPr>
          <a:xfrm>
            <a:off x="0" y="0"/>
            <a:ext cx="9144000" cy="5367944"/>
          </a:xfrm>
          <a:prstGeom prst="rect">
            <a:avLst/>
          </a:prstGeom>
          <a:noFill/>
        </p:spPr>
        <p:txBody>
          <a:bodyPr wrap="square">
            <a:spAutoFit/>
          </a:bodyPr>
          <a:lstStyle/>
          <a:p>
            <a:pPr marL="0" marR="0" algn="just">
              <a:lnSpc>
                <a:spcPct val="150000"/>
              </a:lnSpc>
              <a:spcAft>
                <a:spcPts val="800"/>
              </a:spcAft>
              <a:buNone/>
            </a:pP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Calculation</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O.D. of unknown     cons. of std. in mg/dl X dilution factor</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Hb =	--------------------  X  ---------------------------------------     g/dl</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O.D. of Standard		          1000</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0.385 X60 X251</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Example</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  = 13.8 g/dl</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0.418 X 1000</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76468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DC68E7-CA7A-435F-5C12-93FC9F12551E}"/>
              </a:ext>
            </a:extLst>
          </p:cNvPr>
          <p:cNvSpPr txBox="1"/>
          <p:nvPr/>
        </p:nvSpPr>
        <p:spPr>
          <a:xfrm>
            <a:off x="0" y="0"/>
            <a:ext cx="9077325" cy="6169318"/>
          </a:xfrm>
          <a:prstGeom prst="rect">
            <a:avLst/>
          </a:prstGeom>
          <a:noFill/>
        </p:spPr>
        <p:txBody>
          <a:bodyPr wrap="square">
            <a:spAutoFit/>
          </a:bodyPr>
          <a:lstStyle/>
          <a:p>
            <a:pPr marL="0" marR="0" algn="just">
              <a:lnSpc>
                <a:spcPct val="150000"/>
              </a:lnSpc>
              <a:spcAft>
                <a:spcPts val="800"/>
              </a:spcAft>
              <a:buNone/>
            </a:pPr>
            <a:r>
              <a:rPr lang="en-US" sz="3200" b="1" u="sng" dirty="0">
                <a:effectLst/>
                <a:latin typeface="Times New Roman" panose="02020603050405020304" pitchFamily="18" charset="0"/>
                <a:ea typeface="Times New Roman" panose="02020603050405020304" pitchFamily="18" charset="0"/>
                <a:cs typeface="Mangal" panose="02040503050203030202" pitchFamily="18" charset="0"/>
              </a:rPr>
              <a:t>Normal range of Hb</a:t>
            </a:r>
            <a:r>
              <a:rPr lang="en-US" sz="32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Men						13 - 17 g/dl</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Women					11 - 15 g/dl</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Infants (full term cord blood)		14 - 19 g/dl</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Children 3 months				10 - 13 g/dl</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Children 3 - 6 yrs.				11 - 14 g/dl</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Children 6 - 12 yrs.				12 - 15 g/dl</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3600" b="1" u="none" strike="noStrike"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72243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2A2567C-9957-36DA-1522-2B324C146BFF}"/>
              </a:ext>
            </a:extLst>
          </p:cNvPr>
          <p:cNvSpPr txBox="1"/>
          <p:nvPr/>
        </p:nvSpPr>
        <p:spPr>
          <a:xfrm>
            <a:off x="0" y="1"/>
            <a:ext cx="9144000" cy="2536400"/>
          </a:xfrm>
          <a:prstGeom prst="rect">
            <a:avLst/>
          </a:prstGeom>
          <a:noFill/>
        </p:spPr>
        <p:txBody>
          <a:bodyPr wrap="square">
            <a:spAutoFit/>
          </a:bodyPr>
          <a:lstStyle/>
          <a:p>
            <a:pPr marL="0" marR="0" algn="just">
              <a:lnSpc>
                <a:spcPct val="150000"/>
              </a:lnSpc>
              <a:spcAft>
                <a:spcPts val="800"/>
              </a:spcAft>
            </a:pPr>
            <a:r>
              <a:rPr lang="en-US" sz="3200" b="1" u="sng" dirty="0">
                <a:effectLst/>
                <a:latin typeface="Times New Roman" panose="02020603050405020304" pitchFamily="18" charset="0"/>
                <a:ea typeface="Times New Roman" panose="02020603050405020304" pitchFamily="18" charset="0"/>
                <a:cs typeface="Mangal" panose="02040503050203030202" pitchFamily="18" charset="0"/>
              </a:rPr>
              <a:t>Red Cell Count</a:t>
            </a:r>
            <a:r>
              <a:rPr lang="en-US" sz="32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p>
          <a:p>
            <a:pPr marL="0" marR="0" algn="just">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RBC can be done on oxalate mixed blood or on capillary blood directly collected into the pipette. In the former case the sample unless refrigerated must not be more than 6 hrs.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 xmlns:a16="http://schemas.microsoft.com/office/drawing/2014/main" id="{F44D28E8-C475-413D-63DF-9FB370CBC766}"/>
              </a:ext>
            </a:extLst>
          </p:cNvPr>
          <p:cNvSpPr txBox="1"/>
          <p:nvPr/>
        </p:nvSpPr>
        <p:spPr>
          <a:xfrm>
            <a:off x="0" y="2536401"/>
            <a:ext cx="9144000" cy="2328843"/>
          </a:xfrm>
          <a:prstGeom prst="rect">
            <a:avLst/>
          </a:prstGeom>
          <a:noFill/>
        </p:spPr>
        <p:txBody>
          <a:bodyPr wrap="square">
            <a:spAutoFit/>
          </a:bodyPr>
          <a:lstStyle/>
          <a:p>
            <a:pPr marL="0" marR="0" algn="just">
              <a:lnSpc>
                <a:spcPct val="150000"/>
              </a:lnSpc>
              <a:spcAft>
                <a:spcPts val="800"/>
              </a:spcAft>
              <a:buNone/>
            </a:pPr>
            <a:r>
              <a:rPr lang="en-US" sz="3200" b="1" u="sng" dirty="0">
                <a:effectLst/>
                <a:latin typeface="Times New Roman" panose="02020603050405020304" pitchFamily="18" charset="0"/>
                <a:ea typeface="Times New Roman" panose="02020603050405020304" pitchFamily="18" charset="0"/>
                <a:cs typeface="Mangal" panose="02040503050203030202" pitchFamily="18" charset="0"/>
              </a:rPr>
              <a:t>Requirements</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:- 1) Red cell pipette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2) RBC Diluting fluid</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3) Neubauer's chamber with cover slip</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77956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27AD04-CAB3-2F57-555E-D768656848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0660" y="1495425"/>
            <a:ext cx="4751615" cy="4203246"/>
          </a:xfrm>
          <a:prstGeom prst="rect">
            <a:avLst/>
          </a:prstGeom>
          <a:noFill/>
          <a:ln>
            <a:noFill/>
          </a:ln>
        </p:spPr>
      </p:pic>
    </p:spTree>
    <p:extLst>
      <p:ext uri="{BB962C8B-B14F-4D97-AF65-F5344CB8AC3E}">
        <p14:creationId xmlns:p14="http://schemas.microsoft.com/office/powerpoint/2010/main" val="355105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1923</Words>
  <Application>Microsoft Office PowerPoint</Application>
  <PresentationFormat>On-screen Show (4:3)</PresentationFormat>
  <Paragraphs>248</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HEMATOLOGY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BLOOD/SAMPLE COLLECTION</dc:title>
  <dc:creator>MTI MTI</dc:creator>
  <cp:lastModifiedBy>NDRF MEDICAL</cp:lastModifiedBy>
  <cp:revision>28</cp:revision>
  <dcterms:created xsi:type="dcterms:W3CDTF">2023-02-24T10:00:37Z</dcterms:created>
  <dcterms:modified xsi:type="dcterms:W3CDTF">2025-12-19T12:07:33Z</dcterms:modified>
</cp:coreProperties>
</file>