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4" r:id="rId21"/>
    <p:sldId id="433"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270"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1529" autoAdjust="0"/>
  </p:normalViewPr>
  <p:slideViewPr>
    <p:cSldViewPr snapToGrid="0" showGuides="1">
      <p:cViewPr varScale="1">
        <p:scale>
          <a:sx n="102" d="100"/>
          <a:sy n="102" d="100"/>
        </p:scale>
        <p:origin x="-1800" y="-9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56266-5F37-49F1-9D18-D1FD0169652F}" type="datetimeFigureOut">
              <a:rPr lang="en-US" smtClean="0"/>
              <a:t>12/19/2025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8A6B7-74A2-495F-BE3F-E41B71967D40}" type="slidenum">
              <a:rPr lang="en-US" smtClean="0"/>
              <a:t>‹#›</a:t>
            </a:fld>
            <a:endParaRPr lang="en-US"/>
          </a:p>
        </p:txBody>
      </p:sp>
    </p:spTree>
    <p:extLst>
      <p:ext uri="{BB962C8B-B14F-4D97-AF65-F5344CB8AC3E}">
        <p14:creationId xmlns:p14="http://schemas.microsoft.com/office/powerpoint/2010/main" val="97937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F32DC-78EF-6F89-890E-1774635A59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9F456D0-7DC2-EEA6-AF82-4E8BB64D04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941A90A8-4A43-714A-F516-AE57283A1B8E}"/>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B2EFE12A-5760-4D6D-D196-F6AF64BC2E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D32F4C-431C-7DC6-D1CB-4F099DDE926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58107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8B723-515E-FBC9-C8D2-75CFC0779A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2318903-03F5-1A23-0577-A865216FB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62CB3C2-4033-F8E5-9CD4-7B2088CC7A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4F7B8239-D212-6A09-1A53-42453E7EC0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A1E2C94-EF37-2E00-A13D-8F2196C65310}"/>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447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88525E-867B-0DF9-1735-C6CF0A3F86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7075213C-C5EB-D0B9-3059-E899FF4331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049DB99-8070-EB6D-3A8A-7AAB39710EE0}"/>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4F338A05-D108-9C3F-888D-38ED76401E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26DF89B-BD6F-1185-6304-CA3DF49AE35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3181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64B92-47C5-B934-E095-F0BFB431C6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C346068-5D2E-2E79-3A51-51870F346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7D32243-CD93-74FD-8A28-AB16207243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9E70C56A-3437-6301-9CF2-DA0A1DF0D0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74C592E-7AB2-D5CE-AE43-133B5215F029}"/>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41188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AC51D-5E3E-4242-70B1-E406A26150B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E510062-BF07-DDD5-DC3C-E2543E0C075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A557D3-1D43-1B42-E1DA-4B16B6C0CB5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B3BDF7F8-11BF-F518-1ECA-CFCC72D378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EBBB26B-9CBE-DEE8-9635-63A9B919556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94624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5F2BC-FE66-7581-B0C9-61C03420A4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5810D2-3436-959E-0949-824B7F40020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46D05AF-AED2-EDCC-48DB-7991749C2D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16AA6699-2F00-8323-1422-694B0EC93F3F}"/>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a16="http://schemas.microsoft.com/office/drawing/2014/main" xmlns="" id="{363B12D0-E51F-5DBC-829F-686958E61C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3FAF7FB-2605-DF69-5CC5-198399EA40B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4900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B2CE8-33D4-600A-6ADC-D48E39AA3E6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56F75AF-7AB1-43A7-C33E-C9BE8A25EBD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83A215-C160-46A5-AA12-0903DCE000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D9D20A8-0670-50C3-7466-07BB0533F8E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22B7416-9764-B183-5AE3-35240179F70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A2AF9E3-5A75-847C-8CF4-40776A5C72A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8" name="Footer Placeholder 7">
            <a:extLst>
              <a:ext uri="{FF2B5EF4-FFF2-40B4-BE49-F238E27FC236}">
                <a16:creationId xmlns:a16="http://schemas.microsoft.com/office/drawing/2014/main" xmlns="" id="{CA38FE1E-B9B7-A1A5-BF55-C634B7FC24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4DB435A1-621B-AF1A-8DED-A4A2F77D3F06}"/>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56245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BCA5D-3E00-BFD0-F47E-1FA15DD60F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CECACC9A-3801-0687-0425-DF7E0278F88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4" name="Footer Placeholder 3">
            <a:extLst>
              <a:ext uri="{FF2B5EF4-FFF2-40B4-BE49-F238E27FC236}">
                <a16:creationId xmlns:a16="http://schemas.microsoft.com/office/drawing/2014/main" xmlns="" id="{A801B686-6596-941B-E7DF-9BD9B07663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6D4BD8D-D590-205E-158B-C976259D2CC7}"/>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0017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79C6E3-6241-35DE-C842-21522F77F79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3" name="Footer Placeholder 2">
            <a:extLst>
              <a:ext uri="{FF2B5EF4-FFF2-40B4-BE49-F238E27FC236}">
                <a16:creationId xmlns:a16="http://schemas.microsoft.com/office/drawing/2014/main" xmlns="" id="{11529E65-84A6-F055-E277-E5D5DC887CB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C97EEEF8-0D8A-880F-0B4C-D7CDD63C3AE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9463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46EBD-FD0A-B709-4D06-ACC82693DF3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3D7A5A7-37C9-AA19-D1B4-6D43C54045B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9AA6CAFD-F918-8238-FFC2-C05F379493A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865AB7-AC5A-221F-8CCF-94CE4F1720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a16="http://schemas.microsoft.com/office/drawing/2014/main" xmlns="" id="{686D789C-1605-24BD-59B3-3E800C584B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240C299-B64C-D01F-3489-147D13AC135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362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0100A-598F-D6A9-9663-6826566055B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49CA4243-1640-F5D8-9F00-6B7F972A4CD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574E34FB-5F7F-BFBB-2775-EFC0F0DFB13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E41357-4F12-756B-41DF-0593C94E20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a16="http://schemas.microsoft.com/office/drawing/2014/main" xmlns="" id="{A4C65DAF-7FAE-12C7-3344-6757CBF9A2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14665D3-4958-CA57-5CDF-F75535EABF0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5114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B906C3-B4E2-B729-BCA0-8B48FA67E0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EC4568B-D9F3-1A0F-AE14-5834DF7F75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C41DF8B-F2CB-6DFC-1A99-F1F99388CD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B5803-3133-4667-9C08-8D72DE508ACC}" type="datetimeFigureOut">
              <a:rPr lang="en-IN" smtClean="0"/>
              <a:t>19-12-2025</a:t>
            </a:fld>
            <a:endParaRPr lang="en-IN"/>
          </a:p>
        </p:txBody>
      </p:sp>
      <p:sp>
        <p:nvSpPr>
          <p:cNvPr id="5" name="Footer Placeholder 4">
            <a:extLst>
              <a:ext uri="{FF2B5EF4-FFF2-40B4-BE49-F238E27FC236}">
                <a16:creationId xmlns:a16="http://schemas.microsoft.com/office/drawing/2014/main" xmlns="" id="{40AA93D3-E2B9-E089-0EAD-C97DBD84C4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8315D012-9C91-5EC0-3286-7F1FC16AE9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EF4E-012C-4193-8078-D043872B0D4C}" type="slidenum">
              <a:rPr lang="en-IN" smtClean="0"/>
              <a:t>‹#›</a:t>
            </a:fld>
            <a:endParaRPr lang="en-IN"/>
          </a:p>
        </p:txBody>
      </p:sp>
      <p:pic>
        <p:nvPicPr>
          <p:cNvPr id="8" name="Picture 7">
            <a:extLst>
              <a:ext uri="{FF2B5EF4-FFF2-40B4-BE49-F238E27FC236}">
                <a16:creationId xmlns:a16="http://schemas.microsoft.com/office/drawing/2014/main" xmlns="" id="{1771786D-4FAD-E248-ADFE-C2B7237C92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4071" y="0"/>
            <a:ext cx="1269929" cy="1117811"/>
          </a:xfrm>
          <a:prstGeom prst="rect">
            <a:avLst/>
          </a:prstGeom>
        </p:spPr>
      </p:pic>
    </p:spTree>
    <p:extLst>
      <p:ext uri="{BB962C8B-B14F-4D97-AF65-F5344CB8AC3E}">
        <p14:creationId xmlns:p14="http://schemas.microsoft.com/office/powerpoint/2010/main" val="3777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59213-6627-2700-1A0C-B25AA2F104D5}"/>
              </a:ext>
            </a:extLst>
          </p:cNvPr>
          <p:cNvSpPr>
            <a:spLocks noGrp="1"/>
          </p:cNvSpPr>
          <p:nvPr>
            <p:ph type="ctrTitle"/>
          </p:nvPr>
        </p:nvSpPr>
        <p:spPr>
          <a:xfrm>
            <a:off x="1142999" y="1122363"/>
            <a:ext cx="7362825" cy="2387600"/>
          </a:xfrm>
        </p:spPr>
        <p:txBody>
          <a:bodyPr>
            <a:noAutofit/>
          </a:bodyPr>
          <a:lstStyle/>
          <a:p>
            <a:r>
              <a:rPr lang="hi-IN" sz="9600" b="1" dirty="0"/>
              <a:t>रुधिरविज्ञान</a:t>
            </a:r>
            <a:endParaRPr lang="en-IN" sz="9600" b="1" dirty="0"/>
          </a:p>
        </p:txBody>
      </p:sp>
      <p:sp>
        <p:nvSpPr>
          <p:cNvPr id="3" name="Title 1">
            <a:extLst>
              <a:ext uri="{FF2B5EF4-FFF2-40B4-BE49-F238E27FC236}">
                <a16:creationId xmlns:a16="http://schemas.microsoft.com/office/drawing/2014/main" xmlns="" id="{53E8668C-A54D-A652-6B90-4D0FE0F7577A}"/>
              </a:ext>
            </a:extLst>
          </p:cNvPr>
          <p:cNvSpPr>
            <a:spLocks noGrp="1"/>
          </p:cNvSpPr>
          <p:nvPr/>
        </p:nvSpPr>
        <p:spPr>
          <a:xfrm>
            <a:off x="2114550" y="741363"/>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hi-IN" sz="40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पाठ -6</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5830077" y="5361992"/>
            <a:ext cx="28956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9377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91A7B8C-DC64-E79D-5B07-B1E57D92E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07621"/>
            <a:ext cx="3613717" cy="4425044"/>
          </a:xfrm>
          <a:prstGeom prst="rect">
            <a:avLst/>
          </a:prstGeom>
          <a:noFill/>
          <a:ln>
            <a:noFill/>
          </a:ln>
        </p:spPr>
      </p:pic>
      <p:sp>
        <p:nvSpPr>
          <p:cNvPr id="4" name="TextBox 3">
            <a:extLst>
              <a:ext uri="{FF2B5EF4-FFF2-40B4-BE49-F238E27FC236}">
                <a16:creationId xmlns:a16="http://schemas.microsoft.com/office/drawing/2014/main" xmlns="" id="{2461A79A-760E-FF5A-E7AE-227D39C25B1F}"/>
              </a:ext>
            </a:extLst>
          </p:cNvPr>
          <p:cNvSpPr txBox="1"/>
          <p:nvPr/>
        </p:nvSpPr>
        <p:spPr>
          <a:xfrm>
            <a:off x="958283" y="1560823"/>
            <a:ext cx="2994592" cy="3565079"/>
          </a:xfrm>
          <a:prstGeom prst="rect">
            <a:avLst/>
          </a:prstGeom>
          <a:noFill/>
        </p:spPr>
        <p:txBody>
          <a:bodyPr wrap="square">
            <a:spAutoFit/>
          </a:bodyPr>
          <a:lstStyle/>
          <a:p>
            <a:pPr algn="ctr">
              <a:lnSpc>
                <a:spcPct val="150000"/>
              </a:lnSpc>
              <a:spcAft>
                <a:spcPts val="800"/>
              </a:spcAft>
            </a:pPr>
            <a:r>
              <a:rPr lang="hi-IN" sz="2800" b="1" dirty="0">
                <a:latin typeface="Times New Roman" panose="02020603050405020304" pitchFamily="18" charset="0"/>
                <a:ea typeface="Times New Roman" panose="02020603050405020304" pitchFamily="18" charset="0"/>
              </a:rPr>
              <a:t>न्यूबॉयर का कक्ष</a:t>
            </a:r>
            <a:endParaRPr lang="en-IN" sz="2800" b="1" dirty="0">
              <a:latin typeface="Times New Roman" panose="02020603050405020304" pitchFamily="18" charset="0"/>
              <a:ea typeface="Times New Roman" panose="02020603050405020304" pitchFamily="18" charset="0"/>
            </a:endParaRPr>
          </a:p>
          <a:p>
            <a:pPr algn="ctr">
              <a:lnSpc>
                <a:spcPct val="150000"/>
              </a:lnSpc>
              <a:spcAft>
                <a:spcPts val="800"/>
              </a:spcAft>
            </a:pPr>
            <a:r>
              <a:rPr lang="hi-IN" sz="2400" dirty="0">
                <a:latin typeface="Times New Roman" panose="02020603050405020304" pitchFamily="18" charset="0"/>
                <a:ea typeface="Times New Roman" panose="02020603050405020304" pitchFamily="18" charset="0"/>
              </a:rPr>
              <a:t>(आरबीसी गिनती के लिए लाल रंग के वर्ग और कुल ल्यूकोसाइट्स गिनती के लिए नीले रंग के)</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4918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3A4501-A05D-1720-ED4D-994F8B402328}"/>
              </a:ext>
            </a:extLst>
          </p:cNvPr>
          <p:cNvSpPr txBox="1"/>
          <p:nvPr/>
        </p:nvSpPr>
        <p:spPr>
          <a:xfrm>
            <a:off x="220435" y="1"/>
            <a:ext cx="8923565" cy="6732420"/>
          </a:xfrm>
          <a:prstGeom prst="rect">
            <a:avLst/>
          </a:prstGeom>
          <a:noFill/>
        </p:spPr>
        <p:txBody>
          <a:bodyPr wrap="square">
            <a:spAutoFit/>
          </a:bodyPr>
          <a:lstStyle/>
          <a:p>
            <a:pPr marL="0" marR="0" algn="just">
              <a:lnSpc>
                <a:spcPct val="150000"/>
              </a:lnSpc>
              <a:spcAft>
                <a:spcPts val="800"/>
              </a:spcAft>
              <a:buNone/>
            </a:pP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Procedure:-</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457200" marR="0" indent="-457200" algn="just">
              <a:lnSpc>
                <a:spcPct val="150000"/>
              </a:lnSpc>
              <a:spcAft>
                <a:spcPts val="800"/>
              </a:spcAft>
              <a:buAutoNum type="arabicParenR"/>
            </a:pPr>
            <a:r>
              <a:rPr lang="hi-IN" sz="2400" dirty="0">
                <a:latin typeface="Times New Roman" panose="02020603050405020304" pitchFamily="18" charset="0"/>
                <a:ea typeface="Times New Roman" panose="02020603050405020304" pitchFamily="18" charset="0"/>
              </a:rPr>
              <a:t>यदि ऑक्सालेट मिश्रित रक्त का उपयोग किया जाना है, तो पहले इसे हल्के से हिलाकर अच्छी तरह मिलाएं।
पिपेट को लगभग क्षैतिज रूप से पकड़कर लाल कोशिका पिपेट को ठीक 0.5 अंक तक भरें। पिपेट साफ और सूखा होना चाहिए। 
अब पतला करने वाले तरल पदार्थ को 101 (200 में 1 तनुकरण) तक ड्रा करें।  बल्ब भरते समय पिपेट को अच्छा मिश्रण प्राप्त करने के लिए धीरे से घुमाया जाना चाहिए।
4) कवर स्लिप को न्यूबॉयर के चैंबर के ऊपर रखा जाता है ताकि दोनों शासित प्लेटफार्मों को समान रूप से कवर किया जा सके। 
5) अब चैम्बर लोड करें। यह तीन चरणों में किया जाता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08087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A5823D7-7B4F-18FE-B2A8-3CF57D7CDE07}"/>
              </a:ext>
            </a:extLst>
          </p:cNvPr>
          <p:cNvSpPr txBox="1"/>
          <p:nvPr/>
        </p:nvSpPr>
        <p:spPr>
          <a:xfrm>
            <a:off x="0" y="1"/>
            <a:ext cx="7877175" cy="6454972"/>
          </a:xfrm>
          <a:prstGeom prst="rect">
            <a:avLst/>
          </a:prstGeom>
          <a:noFill/>
        </p:spPr>
        <p:txBody>
          <a:bodyPr wrap="square">
            <a:spAutoFit/>
          </a:bodyPr>
          <a:lstStyle/>
          <a:p>
            <a:pPr algn="just">
              <a:lnSpc>
                <a:spcPct val="150000"/>
              </a:lnSpc>
              <a:spcAft>
                <a:spcPts val="800"/>
              </a:spcAft>
            </a:pPr>
            <a:r>
              <a:rPr lang="hi-IN" sz="2000" dirty="0">
                <a:latin typeface="Times New Roman" panose="02020603050405020304" pitchFamily="18" charset="0"/>
                <a:ea typeface="Times New Roman" panose="02020603050405020304" pitchFamily="18" charset="0"/>
              </a:rPr>
              <a:t>ए) पिपेट की सामग्री को 3 मिनट के लिए मिलाएं।
बी) तने में तरल पदार्थ को निकालने के लिए पिपेट से 6 बूंदें बाहर निकालें जो रक्त के साथ मिश्रित नहीं हुआ है।
ग) पिपेट को 450 के कोण पर पकड़कर और कवर स्लिप और चैम्बर के बीच की जगह को पिपेट के बिंदु से छूकर, मिश्रण की एक उपयुक्त बूंद को केशिका क्रिया द्वारा कवर ग्लास के नीचे चलने की अनुमति दी जाती है।
6) कोशिकाओं की स्थापना के लिए दो मिनट का समय दें और फिर गिनें।
7) एरिथ्रोसाइट गिनती में, केंद्रीय डबल रूल्ड वर्ग का उपयोग किया जाता है। 80 बहुत छोटे वर्गों में स्थित लाल कोशिकाओं में 5 मध्यम आकार के वर्ग होते हैं, जिनमें से प्रत्येक एक ट्रिपल लाइन से बंधा होता है। यह अनुशंसा की जाती है कि कोशिकाओं की गिनती के लिए चुने गए पांच मध्यम वर्गों में चार कोने और एक केंद्रीय होना चाहिए।</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8598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1BD0DB4-549E-59E3-BE06-BA37AA24912D}"/>
              </a:ext>
            </a:extLst>
          </p:cNvPr>
          <p:cNvSpPr txBox="1"/>
          <p:nvPr/>
        </p:nvSpPr>
        <p:spPr>
          <a:xfrm>
            <a:off x="781050" y="1"/>
            <a:ext cx="8362950" cy="6896119"/>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गणना</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dirty="0">
                <a:latin typeface="Times New Roman" panose="02020603050405020304" pitchFamily="18" charset="0"/>
                <a:ea typeface="Times New Roman" panose="02020603050405020304" pitchFamily="18" charset="0"/>
              </a:rPr>
              <a:t>तनूकरण है</a:t>
            </a:r>
            <a:r>
              <a:rPr lang="en-IN" sz="2000" dirty="0">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1:200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आरबीसी गणना</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Dilution X 1/Volume X Number of cells counted(N)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200 X 50 X N</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=10,000 X N cells/</a:t>
            </a:r>
            <a:r>
              <a:rPr lang="en-US" sz="2000" dirty="0" err="1">
                <a:effectLst/>
                <a:latin typeface="Times New Roman" panose="02020603050405020304" pitchFamily="18" charset="0"/>
                <a:ea typeface="Times New Roman" panose="02020603050405020304" pitchFamily="18" charset="0"/>
                <a:cs typeface="Mangal" panose="02040503050203030202" pitchFamily="18" charset="0"/>
              </a:rPr>
              <a:t>cumm</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सामान्य मूल्य</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पुरुष</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4.5 - 6.5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महिलाओं</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3.8 - 5.8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शिशु (पूर्ण अवधि गर्भनाल रक्त)</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4.0 - 6.0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3 महीने के बच्चे</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3.0 - 5.0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1 - 12 वर्ष के बच्चे</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3.5 - 5.5 X 10</a:t>
            </a:r>
            <a:r>
              <a:rPr lang="en-US" sz="2000" b="1" baseline="30000" dirty="0">
                <a:effectLst/>
                <a:latin typeface="Times New Roman" panose="02020603050405020304" pitchFamily="18" charset="0"/>
                <a:ea typeface="Times New Roman" panose="02020603050405020304" pitchFamily="18" charset="0"/>
                <a:cs typeface="Mangal" panose="02040503050203030202" pitchFamily="18" charset="0"/>
              </a:rPr>
              <a:t>12</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881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CE6902-A629-0425-E6D6-EC6CF1381CBC}"/>
              </a:ext>
            </a:extLst>
          </p:cNvPr>
          <p:cNvSpPr txBox="1"/>
          <p:nvPr/>
        </p:nvSpPr>
        <p:spPr>
          <a:xfrm>
            <a:off x="247650" y="0"/>
            <a:ext cx="7810500" cy="598305"/>
          </a:xfrm>
          <a:prstGeom prst="rect">
            <a:avLst/>
          </a:prstGeom>
          <a:noFill/>
        </p:spPr>
        <p:txBody>
          <a:bodyPr wrap="square">
            <a:spAutoFit/>
          </a:bodyPr>
          <a:lstStyle/>
          <a:p>
            <a:pPr algn="just">
              <a:lnSpc>
                <a:spcPct val="150000"/>
              </a:lnSpc>
              <a:spcAft>
                <a:spcPts val="800"/>
              </a:spcAft>
            </a:pPr>
            <a:r>
              <a:rPr lang="hi-IN" sz="2400" b="1" u="sng" dirty="0">
                <a:solidFill>
                  <a:srgbClr val="FF0000"/>
                </a:solidFill>
                <a:latin typeface="Times New Roman" panose="02020603050405020304" pitchFamily="18" charset="0"/>
                <a:ea typeface="Times New Roman" panose="02020603050405020304" pitchFamily="18" charset="0"/>
              </a:rPr>
              <a:t>पैक किए गए सेल वॉल्यूम का निर्धारण</a:t>
            </a:r>
            <a:r>
              <a:rPr lang="en-US" sz="24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4E7BF99C-4D2B-7E2B-060D-CE1F543DCEE6}"/>
              </a:ext>
            </a:extLst>
          </p:cNvPr>
          <p:cNvSpPr txBox="1"/>
          <p:nvPr/>
        </p:nvSpPr>
        <p:spPr>
          <a:xfrm>
            <a:off x="0" y="979714"/>
            <a:ext cx="7972425" cy="4970591"/>
          </a:xfrm>
          <a:prstGeom prst="rect">
            <a:avLst/>
          </a:prstGeom>
          <a:noFill/>
        </p:spPr>
        <p:txBody>
          <a:bodyPr wrap="square">
            <a:spAutoFit/>
          </a:bodyPr>
          <a:lstStyle/>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नमूना</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नस से एकत्र किए गए ऑक्सालेट मिश्रित रक्त पर किए गए पैक सेल आयतन या हेमेटोक्रिट रक्त को पोटेशियम और अमोनियम ऑक्सालेट के विशेष मिश्रण के साथ मिश्रित होना चाहिए। नमूने को संग्रह के दो घंटे के भीतर संसाधित किया जाना चाहिए।</a:t>
            </a:r>
            <a:endParaRPr lang="en-IN" sz="2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ज़रूरतें</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:- 1) </a:t>
            </a:r>
            <a:r>
              <a:rPr lang="hi-IN" sz="2400" dirty="0">
                <a:latin typeface="Times New Roman" panose="02020603050405020304" pitchFamily="18" charset="0"/>
                <a:ea typeface="Times New Roman" panose="02020603050405020304" pitchFamily="18" charset="0"/>
              </a:rPr>
              <a:t>विंट्रोब हेमेटोक्रिट ट्यूब।
2) चारागाह पिपेट।
3) 3000 आरपीएम की गति के साथ सेंट्रीफ्यूज।</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9507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65BFA9D-B235-A5C1-4FAB-10A63356B8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297" y="530195"/>
            <a:ext cx="4739368" cy="5797611"/>
          </a:xfrm>
          <a:prstGeom prst="rect">
            <a:avLst/>
          </a:prstGeom>
          <a:noFill/>
          <a:ln>
            <a:noFill/>
          </a:ln>
        </p:spPr>
      </p:pic>
    </p:spTree>
    <p:extLst>
      <p:ext uri="{BB962C8B-B14F-4D97-AF65-F5344CB8AC3E}">
        <p14:creationId xmlns:p14="http://schemas.microsoft.com/office/powerpoint/2010/main" val="338248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062D0D-2917-5CBA-A889-7F656C3646CC}"/>
              </a:ext>
            </a:extLst>
          </p:cNvPr>
          <p:cNvSpPr txBox="1"/>
          <p:nvPr/>
        </p:nvSpPr>
        <p:spPr>
          <a:xfrm>
            <a:off x="419100" y="0"/>
            <a:ext cx="8553450" cy="6844823"/>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प्रक्रिया</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1) </a:t>
            </a:r>
            <a:r>
              <a:rPr lang="hi-IN" sz="2000" dirty="0">
                <a:latin typeface="Times New Roman" panose="02020603050405020304" pitchFamily="18" charset="0"/>
                <a:ea typeface="Times New Roman" panose="02020603050405020304" pitchFamily="18" charset="0"/>
              </a:rPr>
              <a:t>हेमटोक्रिट ट्यूब साफ और सूखी होनी चाहिए। 
2) रक्त के ऑक्सालेट मिश्रित नमूने को 3 मिनट के साथ धीरे से हिलाकर अच्छी तरह मिलाएं।
3) पाश्चर पिपेट के साथ हेमेटोक्रिट ट्यूब को '10' के निशान तक भरें और कोई हवा के बुलबुले नहीं होने चाहिए।
4) 30 मिनट के लिए 3000 आरपीएम पर उचित संतुलन के साथ ट्यूब को अपकेंद्रित्र करें।
पैक्ड लाल सेल की रीडिंग लें। एक ही रीडिंग में 5 मिनट के लिए और रीट्रीफ्यूज करें और रीडिंग को फिर से लें। यदि पैकिंग पूरी हो गई है तो दोनों रीडिंग में कोई अंतर नहीं होना चाहिए। यदि कोई अंतर है, तो आगे सेंट्रीफ्यूजेशन का संकेत दिया गया है।</a:t>
            </a:r>
            <a:r>
              <a:rPr lang="hi-IN" sz="2400" b="1" u="sng" dirty="0">
                <a:latin typeface="Times New Roman" panose="02020603050405020304" pitchFamily="18" charset="0"/>
                <a:ea typeface="Times New Roman" panose="02020603050405020304" pitchFamily="18" charset="0"/>
              </a:rPr>
              <a:t>सामान्य मूल्य</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पुरुषों</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43 - 54 per 100ml</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महिलाओं</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37 - 47 per 100ml </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9163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EA7F1B-8C7C-04C7-1FA9-33E7B5D289E8}"/>
              </a:ext>
            </a:extLst>
          </p:cNvPr>
          <p:cNvSpPr txBox="1"/>
          <p:nvPr/>
        </p:nvSpPr>
        <p:spPr>
          <a:xfrm>
            <a:off x="752474" y="0"/>
            <a:ext cx="8391525" cy="6701193"/>
          </a:xfrm>
          <a:prstGeom prst="rect">
            <a:avLst/>
          </a:prstGeom>
          <a:noFill/>
        </p:spPr>
        <p:txBody>
          <a:bodyPr wrap="square">
            <a:spAutoFit/>
          </a:bodyPr>
          <a:lstStyle/>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एमसीवी, एमसीएच और एमसीएचसी</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PCV</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MCV</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X 10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(in cubic microns)	  RBCs in mill/cu 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rPr>
              <a:t>सामान्य मूल्य-</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82-92/cu.mm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000" dirty="0">
                <a:latin typeface="Times New Roman" panose="02020603050405020304" pitchFamily="18" charset="0"/>
                <a:ea typeface="Times New Roman" panose="02020603050405020304" pitchFamily="18" charset="0"/>
              </a:rPr>
              <a:t>नैदानिक महत्व-</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एमसीवी ने मैक्रोसाइटिक एनीमिया में वृद्धि की।</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एमसीवी ने माइक्रोसाइटिक एनीमिया को कम कर दिया।</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nl-NL" sz="2000" dirty="0">
                <a:effectLst/>
                <a:latin typeface="Times New Roman" panose="02020603050405020304" pitchFamily="18" charset="0"/>
                <a:ea typeface="Times New Roman" panose="02020603050405020304" pitchFamily="18" charset="0"/>
                <a:cs typeface="Mangal" panose="02040503050203030202" pitchFamily="18" charset="0"/>
              </a:rPr>
              <a:t>Hb in gm%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nl-NL" sz="2400" b="1" dirty="0">
                <a:effectLst/>
                <a:latin typeface="Times New Roman" panose="02020603050405020304" pitchFamily="18" charset="0"/>
                <a:ea typeface="Times New Roman" panose="02020603050405020304" pitchFamily="18" charset="0"/>
                <a:cs typeface="Mangal" panose="02040503050203030202" pitchFamily="18" charset="0"/>
              </a:rPr>
              <a:t>MCHC</a:t>
            </a:r>
            <a:r>
              <a:rPr lang="nl-NL"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nl-NL" sz="2000" dirty="0">
                <a:effectLst/>
                <a:latin typeface="Times New Roman" panose="02020603050405020304" pitchFamily="18" charset="0"/>
                <a:ea typeface="Times New Roman" panose="02020603050405020304" pitchFamily="18" charset="0"/>
                <a:cs typeface="Mangal" panose="02040503050203030202" pitchFamily="18" charset="0"/>
              </a:rPr>
              <a:t>=	   ------------------- X 100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(in per cent)		           PCV</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2262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935775-D3D1-2062-E9E6-7B5BA5AFB696}"/>
              </a:ext>
            </a:extLst>
          </p:cNvPr>
          <p:cNvSpPr txBox="1"/>
          <p:nvPr/>
        </p:nvSpPr>
        <p:spPr>
          <a:xfrm>
            <a:off x="1" y="0"/>
            <a:ext cx="9143999" cy="4575612"/>
          </a:xfrm>
          <a:prstGeom prst="rect">
            <a:avLst/>
          </a:prstGeom>
          <a:noFill/>
        </p:spPr>
        <p:txBody>
          <a:bodyPr wrap="square">
            <a:spAutoFit/>
          </a:bodyPr>
          <a:lstStyle/>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Hb in gm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MCH</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	------------------------- X10</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(in </a:t>
            </a:r>
            <a:r>
              <a:rPr lang="en-US" sz="2800" dirty="0" err="1">
                <a:effectLst/>
                <a:latin typeface="Times New Roman" panose="02020603050405020304" pitchFamily="18" charset="0"/>
                <a:ea typeface="Times New Roman" panose="02020603050405020304" pitchFamily="18" charset="0"/>
                <a:cs typeface="Mangal" panose="02040503050203030202" pitchFamily="18" charset="0"/>
              </a:rPr>
              <a:t>picogms</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RBCs in mill/cu mm</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800" dirty="0"/>
          </a:p>
        </p:txBody>
      </p:sp>
    </p:spTree>
    <p:extLst>
      <p:ext uri="{BB962C8B-B14F-4D97-AF65-F5344CB8AC3E}">
        <p14:creationId xmlns:p14="http://schemas.microsoft.com/office/powerpoint/2010/main" val="33349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5A9B4E-2ABB-1193-5FF7-6723CB5B094F}"/>
              </a:ext>
            </a:extLst>
          </p:cNvPr>
          <p:cNvSpPr txBox="1"/>
          <p:nvPr/>
        </p:nvSpPr>
        <p:spPr>
          <a:xfrm>
            <a:off x="0" y="0"/>
            <a:ext cx="9144000" cy="6209200"/>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एरिथ्रोसाइट अवसादन दर</a:t>
            </a: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एरिथ्रोसाइट अवसादन दर के अनुमान के लिए दो विधियाँ हैं</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800" b="1" u="sng" dirty="0">
                <a:latin typeface="Times New Roman" panose="02020603050405020304" pitchFamily="18" charset="0"/>
                <a:ea typeface="Times New Roman" panose="02020603050405020304" pitchFamily="18" charset="0"/>
              </a:rPr>
              <a:t>विंट्रोब विधि</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ज़रूरतें</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 </a:t>
            </a:r>
            <a:r>
              <a:rPr lang="hi-IN" sz="2400" dirty="0">
                <a:latin typeface="Times New Roman" panose="02020603050405020304" pitchFamily="18" charset="0"/>
                <a:ea typeface="Times New Roman" panose="02020603050405020304" pitchFamily="18" charset="0"/>
              </a:rPr>
              <a:t>मिमी में 0-100 स्नातक के साथ विंट्रोब ट्यूब
		 बी) विंट्रोब ट्यूब स्टैंड
		 </a:t>
            </a:r>
            <a:r>
              <a:rPr lang="en-US" sz="2400" dirty="0">
                <a:latin typeface="Times New Roman" panose="02020603050405020304" pitchFamily="18" charset="0"/>
                <a:ea typeface="Times New Roman" panose="02020603050405020304" pitchFamily="18" charset="0"/>
                <a:cs typeface="Mangal" panose="02040503050203030202" pitchFamily="18" charset="0"/>
              </a:rPr>
              <a:t>c) </a:t>
            </a:r>
            <a:r>
              <a:rPr lang="hi-IN" sz="2400" dirty="0">
                <a:latin typeface="Times New Roman" panose="02020603050405020304" pitchFamily="18" charset="0"/>
                <a:ea typeface="Times New Roman" panose="02020603050405020304" pitchFamily="18" charset="0"/>
              </a:rPr>
              <a:t>चारागाह पिपेट
		 </a:t>
            </a:r>
            <a:r>
              <a:rPr lang="en-US" sz="2400" dirty="0">
                <a:latin typeface="Times New Roman" panose="02020603050405020304" pitchFamily="18" charset="0"/>
                <a:ea typeface="Times New Roman" panose="02020603050405020304" pitchFamily="18" charset="0"/>
                <a:cs typeface="Mangal" panose="02040503050203030202" pitchFamily="18" charset="0"/>
              </a:rPr>
              <a:t>d) </a:t>
            </a:r>
            <a:r>
              <a:rPr lang="hi-IN" sz="2400" dirty="0">
                <a:latin typeface="Times New Roman" panose="02020603050405020304" pitchFamily="18" charset="0"/>
                <a:ea typeface="Times New Roman" panose="02020603050405020304" pitchFamily="18" charset="0"/>
              </a:rPr>
              <a:t>डबल ऑक्सालेट पूरे रक्त</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6167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C53777-AFBF-F2E9-6DFE-19DE2B01E6B4}"/>
              </a:ext>
            </a:extLst>
          </p:cNvPr>
          <p:cNvSpPr txBox="1"/>
          <p:nvPr/>
        </p:nvSpPr>
        <p:spPr>
          <a:xfrm>
            <a:off x="152400" y="179295"/>
            <a:ext cx="7639050" cy="5883662"/>
          </a:xfrm>
          <a:prstGeom prst="rect">
            <a:avLst/>
          </a:prstGeom>
          <a:noFill/>
        </p:spPr>
        <p:txBody>
          <a:bodyPr wrap="square">
            <a:spAutoFit/>
          </a:bodyPr>
          <a:lstStyle/>
          <a:p>
            <a:pPr>
              <a:defRPr/>
            </a:pPr>
            <a:r>
              <a:rPr lang="hi-IN" sz="4000" b="1" dirty="0"/>
              <a:t>इस पाठ के पूरा होने पर, आप निम्न में सक्षम होंगे</a:t>
            </a:r>
            <a:r>
              <a:rPr lang="en-US" sz="4000" b="1" dirty="0"/>
              <a:t>:</a:t>
            </a:r>
          </a:p>
          <a:p>
            <a:pPr algn="just">
              <a:lnSpc>
                <a:spcPct val="100000"/>
              </a:lnSpc>
              <a:spcBef>
                <a:spcPts val="600"/>
              </a:spcBef>
              <a:spcAft>
                <a:spcPts val="600"/>
              </a:spcAft>
              <a:defRPr/>
            </a:pPr>
            <a:r>
              <a:rPr lang="hi-IN" sz="4000" b="1" dirty="0"/>
              <a:t>हेमेटोलॉजी टेस्ट की सूची</a:t>
            </a:r>
            <a:r>
              <a:rPr lang="en-US" sz="4000" b="1" dirty="0"/>
              <a:t>:</a:t>
            </a:r>
          </a:p>
          <a:p>
            <a:pPr marL="342900" marR="0" lvl="0" indent="-342900">
              <a:lnSpc>
                <a:spcPct val="150000"/>
              </a:lnSpc>
              <a:spcAft>
                <a:spcPts val="800"/>
              </a:spcAft>
              <a:buFont typeface="+mj-lt"/>
              <a:buAutoNum type="arabicPeriod"/>
              <a:tabLst>
                <a:tab pos="228600" algn="l"/>
              </a:tabLst>
            </a:pPr>
            <a:r>
              <a:rPr lang="hi-IN" sz="2400" dirty="0">
                <a:latin typeface="Times New Roman" panose="02020603050405020304" pitchFamily="18" charset="0"/>
                <a:ea typeface="Times New Roman" panose="02020603050405020304" pitchFamily="18" charset="0"/>
              </a:rPr>
              <a:t>हीमोग्लोबिन
लाल कोशिका गणना				
पैक सेल वॉल्यूम 			
एमसीवी, एमसीएच और एमसीएचसी			
 5. एरिथ्रोसाइट अवसादन दर	
6. कुल ल्यूकोसाइट गिनती (टीएलसी)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04609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1182635-D681-B891-C017-60B7029C3C52}"/>
              </a:ext>
            </a:extLst>
          </p:cNvPr>
          <p:cNvSpPr txBox="1"/>
          <p:nvPr/>
        </p:nvSpPr>
        <p:spPr>
          <a:xfrm>
            <a:off x="228600" y="1"/>
            <a:ext cx="8658225" cy="5891485"/>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प्रक्रिया</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800" dirty="0">
                <a:latin typeface="Times New Roman" panose="02020603050405020304" pitchFamily="18" charset="0"/>
                <a:ea typeface="Times New Roman" panose="02020603050405020304" pitchFamily="18" charset="0"/>
              </a:rPr>
              <a:t>ट्यूब को 100 मिमी के निशान तक भर दिया जाता है, कमरे के तापमान पर एक ऊर्ध्वाधर स्थिति में खड़े होने की अनुमति दी जाती है, एक घंटे के अंत में लाल कोशिका के गिरने को पढ़ा जाता है।</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सामान्य मूल्य</a:t>
            </a: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पुरुषों</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0 - 5 mm/</a:t>
            </a:r>
            <a:r>
              <a:rPr lang="en-US" sz="28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महिलाओं</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0 - 10 mm/</a:t>
            </a:r>
            <a:r>
              <a:rPr lang="en-US" sz="2800" b="1" dirty="0" err="1">
                <a:effectLst/>
                <a:latin typeface="Times New Roman" panose="02020603050405020304" pitchFamily="18" charset="0"/>
                <a:ea typeface="Times New Roman" panose="02020603050405020304" pitchFamily="18" charset="0"/>
                <a:cs typeface="Mangal" panose="02040503050203030202" pitchFamily="18" charset="0"/>
              </a:rPr>
              <a:t>hr</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4428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579780F-E343-7EF1-B4F7-7BC0981F77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979" y="275772"/>
            <a:ext cx="5498647" cy="6288315"/>
          </a:xfrm>
          <a:prstGeom prst="rect">
            <a:avLst/>
          </a:prstGeom>
          <a:noFill/>
          <a:ln>
            <a:noFill/>
          </a:ln>
        </p:spPr>
      </p:pic>
    </p:spTree>
    <p:extLst>
      <p:ext uri="{BB962C8B-B14F-4D97-AF65-F5344CB8AC3E}">
        <p14:creationId xmlns:p14="http://schemas.microsoft.com/office/powerpoint/2010/main" val="139515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5BC31C-310C-F323-0398-14BE90B12CC8}"/>
              </a:ext>
            </a:extLst>
          </p:cNvPr>
          <p:cNvSpPr txBox="1"/>
          <p:nvPr/>
        </p:nvSpPr>
        <p:spPr>
          <a:xfrm>
            <a:off x="0" y="0"/>
            <a:ext cx="9144000" cy="2800767"/>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2) </a:t>
            </a:r>
            <a:r>
              <a:rPr lang="hi-IN" sz="2800" b="1" u="sng" dirty="0">
                <a:latin typeface="Times New Roman" panose="02020603050405020304" pitchFamily="18" charset="0"/>
                <a:ea typeface="Times New Roman" panose="02020603050405020304" pitchFamily="18" charset="0"/>
              </a:rPr>
              <a:t>वेस्टरग्रेन विधि</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Requirements:-</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 </a:t>
            </a:r>
            <a:r>
              <a:rPr lang="hi-IN" sz="2400" dirty="0">
                <a:latin typeface="Times New Roman" panose="02020603050405020304" pitchFamily="18" charset="0"/>
                <a:ea typeface="Times New Roman" panose="02020603050405020304" pitchFamily="18" charset="0"/>
              </a:rPr>
              <a:t>मिमी में 0-200 स्नातक के साथ वेस्टरग्रेन ट्यूब</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b) </a:t>
            </a:r>
            <a:r>
              <a:rPr lang="hi-IN" sz="2400" dirty="0">
                <a:latin typeface="Times New Roman" panose="02020603050405020304" pitchFamily="18" charset="0"/>
                <a:ea typeface="Times New Roman" panose="02020603050405020304" pitchFamily="18" charset="0"/>
              </a:rPr>
              <a:t>वेस्टरग्रेन ट्यूब स्टैंड</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c) </a:t>
            </a:r>
            <a:r>
              <a:rPr lang="hi-IN" sz="2400" dirty="0">
                <a:latin typeface="Times New Roman" panose="02020603050405020304" pitchFamily="18" charset="0"/>
                <a:ea typeface="Times New Roman" panose="02020603050405020304" pitchFamily="18" charset="0"/>
              </a:rPr>
              <a:t>1:4 अनुपात के साथ पूरे रक्त का हवाला दिया गया।</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1F2B41C1-42B3-5734-3010-8522D6AA0B79}"/>
              </a:ext>
            </a:extLst>
          </p:cNvPr>
          <p:cNvSpPr txBox="1"/>
          <p:nvPr/>
        </p:nvSpPr>
        <p:spPr>
          <a:xfrm>
            <a:off x="495300" y="2741584"/>
            <a:ext cx="8448675" cy="3844642"/>
          </a:xfrm>
          <a:prstGeom prst="rect">
            <a:avLst/>
          </a:prstGeom>
          <a:noFill/>
        </p:spPr>
        <p:txBody>
          <a:bodyPr wrap="square">
            <a:spAutoFit/>
          </a:bodyPr>
          <a:lstStyle/>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प्रक्रिया</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मिश्रण को '0' के निशान तक एक वेस्टरग्रेन ट्यूब में खींचा जाता है और ट्यूब को कमरे के तापमान पर एक स्टैंड में सीधा सेट किया जाता है। लाल कोशिका कॉलम के शीर्ष का स्तर 1 घंटे के अंत में पढ़ा जाता है।</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800" b="1" u="sng" dirty="0">
                <a:latin typeface="Times New Roman" panose="02020603050405020304" pitchFamily="18" charset="0"/>
                <a:ea typeface="Times New Roman" panose="02020603050405020304" pitchFamily="18" charset="0"/>
              </a:rPr>
              <a:t>सामान्य मूल्य</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rPr>
              <a:t>पुरुषों</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0 - 10 mm/</a:t>
            </a:r>
            <a:r>
              <a:rPr lang="en-US" sz="24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rPr>
              <a:t>महिलाओं</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0 - 20 mm/</a:t>
            </a:r>
            <a:r>
              <a:rPr lang="en-US" sz="2400" b="1" dirty="0" err="1">
                <a:effectLst/>
                <a:latin typeface="Times New Roman" panose="02020603050405020304" pitchFamily="18" charset="0"/>
                <a:ea typeface="Times New Roman" panose="02020603050405020304" pitchFamily="18" charset="0"/>
                <a:cs typeface="Mangal" panose="02040503050203030202" pitchFamily="18" charset="0"/>
              </a:rPr>
              <a:t>hr</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7164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E4919C-7228-AA51-494E-FCE7CDEF9A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7544" y="604158"/>
            <a:ext cx="5596617" cy="5094515"/>
          </a:xfrm>
          <a:prstGeom prst="rect">
            <a:avLst/>
          </a:prstGeom>
          <a:noFill/>
          <a:ln>
            <a:noFill/>
          </a:ln>
        </p:spPr>
      </p:pic>
    </p:spTree>
    <p:extLst>
      <p:ext uri="{BB962C8B-B14F-4D97-AF65-F5344CB8AC3E}">
        <p14:creationId xmlns:p14="http://schemas.microsoft.com/office/powerpoint/2010/main" val="400384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AA98FF-35B8-F4C8-A85C-E689BBBCC65F}"/>
              </a:ext>
            </a:extLst>
          </p:cNvPr>
          <p:cNvSpPr txBox="1"/>
          <p:nvPr/>
        </p:nvSpPr>
        <p:spPr>
          <a:xfrm>
            <a:off x="323850" y="146957"/>
            <a:ext cx="8420100" cy="2795124"/>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कुल ल्यूकोसाइट गिनती (टीएलसी)</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800" dirty="0">
                <a:latin typeface="Times New Roman" panose="02020603050405020304" pitchFamily="18" charset="0"/>
                <a:ea typeface="Times New Roman" panose="02020603050405020304" pitchFamily="18" charset="0"/>
              </a:rPr>
              <a:t>ल्यूकोसाइट्स की गिनती ऑक्सालेट मिश्रित रक्त या केशिका रक्त पर की जा सकती है। टीएलसी के लिए ईडीटीए संपूर्ण रक्त भी पसंद किया जाता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2394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E6AFCB-F333-4484-C8A3-4B3653BF4E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3848" y="258059"/>
            <a:ext cx="5841546" cy="6341882"/>
          </a:xfrm>
          <a:prstGeom prst="rect">
            <a:avLst/>
          </a:prstGeom>
          <a:noFill/>
          <a:ln>
            <a:noFill/>
          </a:ln>
        </p:spPr>
      </p:pic>
    </p:spTree>
    <p:extLst>
      <p:ext uri="{BB962C8B-B14F-4D97-AF65-F5344CB8AC3E}">
        <p14:creationId xmlns:p14="http://schemas.microsoft.com/office/powerpoint/2010/main" val="37168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460193-1472-B349-6DBD-64F5F679E610}"/>
              </a:ext>
            </a:extLst>
          </p:cNvPr>
          <p:cNvSpPr txBox="1"/>
          <p:nvPr/>
        </p:nvSpPr>
        <p:spPr>
          <a:xfrm>
            <a:off x="0" y="0"/>
            <a:ext cx="8734425" cy="7163499"/>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आवश्यकताओं</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L="457200" marR="0" indent="-457200" algn="just">
              <a:lnSpc>
                <a:spcPct val="150000"/>
              </a:lnSpc>
              <a:spcAft>
                <a:spcPts val="800"/>
              </a:spcAft>
              <a:buAutoNum type="alphaLcParenR"/>
            </a:pPr>
            <a:r>
              <a:rPr lang="hi-IN" sz="2000" dirty="0">
                <a:latin typeface="Times New Roman" panose="02020603050405020304" pitchFamily="18" charset="0"/>
                <a:ea typeface="Times New Roman" panose="02020603050405020304" pitchFamily="18" charset="0"/>
              </a:rPr>
              <a:t>जबकि सेल पिपेट          	                
पतला तरल पदार्थ (तुर्क का तरल पदार्थ)      
ग) कवर स्लिप के साथ न्यूबॉयर का कक्ष	   
</a:t>
            </a:r>
            <a:r>
              <a:rPr lang="en-US" sz="2000" dirty="0">
                <a:latin typeface="Times New Roman" panose="02020603050405020304" pitchFamily="18" charset="0"/>
                <a:ea typeface="Times New Roman" panose="02020603050405020304" pitchFamily="18" charset="0"/>
                <a:cs typeface="Mangal" panose="02040503050203030202" pitchFamily="18" charset="0"/>
              </a:rPr>
              <a:t>d) </a:t>
            </a:r>
            <a:r>
              <a:rPr lang="hi-IN" sz="2000" dirty="0">
                <a:latin typeface="Times New Roman" panose="02020603050405020304" pitchFamily="18" charset="0"/>
                <a:ea typeface="Times New Roman" panose="02020603050405020304" pitchFamily="18" charset="0"/>
              </a:rPr>
              <a:t>माइक्रोस्कोप</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R="0"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प्रक्रिया</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000" dirty="0">
                <a:latin typeface="Times New Roman" panose="02020603050405020304" pitchFamily="18" charset="0"/>
                <a:ea typeface="Times New Roman" panose="02020603050405020304" pitchFamily="18" charset="0"/>
              </a:rPr>
              <a:t>सभी संभव सटीकता के साथ 0.5 के निशान तक एक साफ सूखे पिपेट में रक्त खींचें। उपयोग करने से पहले ऑक्सालेट मिश्रित नमूने को अच्छी तरह मिलाया जाना चाहिए।
 2. पिपेट के बाहरी हिस्से को गेज से पोंछ लें। 
 3. अब पतला करने वाले तरल पदार्थ को 11 (20 में 1 तनुकरण) तक ड्रा करें। तरल पदार्थ खींचते समय पिपेट को घुमाएं। 
4. पिपेट की सामग्री को 3 मिनट के लिए मिलाएं।</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847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BAB83F-01EE-ED6C-60EC-B6DFE1966619}"/>
              </a:ext>
            </a:extLst>
          </p:cNvPr>
          <p:cNvSpPr txBox="1"/>
          <p:nvPr/>
        </p:nvSpPr>
        <p:spPr>
          <a:xfrm>
            <a:off x="1" y="0"/>
            <a:ext cx="9144000" cy="6485750"/>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5. </a:t>
            </a:r>
            <a:r>
              <a:rPr lang="hi-IN" sz="2400" dirty="0">
                <a:latin typeface="Times New Roman" panose="02020603050405020304" pitchFamily="18" charset="0"/>
                <a:ea typeface="Times New Roman" panose="02020603050405020304" pitchFamily="18" charset="0"/>
              </a:rPr>
              <a:t>सामग्री की पहली 4 बूंदों को हटा दें</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400" dirty="0">
              <a:latin typeface="Times New Roman" panose="02020603050405020304" pitchFamily="18" charset="0"/>
              <a:ea typeface="Times New Roman" panose="02020603050405020304" pitchFamily="18" charset="0"/>
              <a:cs typeface="Mangal" panose="02040503050203030202" pitchFamily="18" charset="0"/>
            </a:endParaRPr>
          </a:p>
          <a:p>
            <a:pPr marL="0" marR="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6. </a:t>
            </a:r>
            <a:r>
              <a:rPr lang="hi-IN" sz="2000" dirty="0">
                <a:latin typeface="Times New Roman" panose="02020603050405020304" pitchFamily="18" charset="0"/>
                <a:ea typeface="Times New Roman" panose="02020603050405020304" pitchFamily="18" charset="0"/>
              </a:rPr>
              <a:t>न्यूबॉयर के कक्ष को समायोजित करें। यह साफ और सूखा होना चाहिए। इसे मिश्रण के साथ लोड करें, पिपेट को 45 डिग्री पर पकड़कर और कवर ग्लास और चैम्बर के बीच पिपेट के बिंदु से, मिश्रण की एक उपयुक्त बूंद को केशिका क्रिया द्वारा कवर ग्लास के नीचे चलाने की अनुमति दी जाती है।
7. कोशिकाओं की स्थापना के लिए 2 मिनट का समय दें, फिर गिनें। 
8. बेहतर न्यूबॉयर कक्ष में दो केंद्रीय मंच हैं, जिनमें से प्रत्येक पर शासन किया जाता है। जब कवर ग्लास जगह में होता है तो शासित क्षेत्र पर 0.1 मिमी गहराई की जगह होती है।</a:t>
            </a: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b="1" u="sng" dirty="0">
                <a:latin typeface="Times New Roman" panose="02020603050405020304" pitchFamily="18" charset="0"/>
                <a:ea typeface="Times New Roman" panose="02020603050405020304" pitchFamily="18" charset="0"/>
              </a:rPr>
              <a:t>गणना</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TLC 	= N X50 per cu mm</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N = No. of cells in four corner squares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59973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5D57C48-041D-1664-078C-79A277914EB3}"/>
              </a:ext>
            </a:extLst>
          </p:cNvPr>
          <p:cNvSpPr txBox="1"/>
          <p:nvPr/>
        </p:nvSpPr>
        <p:spPr>
          <a:xfrm>
            <a:off x="2531950" y="97972"/>
            <a:ext cx="5450000" cy="513987"/>
          </a:xfrm>
          <a:prstGeom prst="rect">
            <a:avLst/>
          </a:prstGeom>
          <a:noFill/>
        </p:spPr>
        <p:txBody>
          <a:bodyPr wrap="square">
            <a:spAutoFit/>
          </a:bodyPr>
          <a:lstStyle/>
          <a:p>
            <a:pPr algn="just">
              <a:lnSpc>
                <a:spcPct val="150000"/>
              </a:lnSpc>
              <a:spcAft>
                <a:spcPts val="800"/>
              </a:spcAft>
            </a:pPr>
            <a:r>
              <a:rPr lang="hi-IN" sz="2000" b="1" u="sng" dirty="0">
                <a:solidFill>
                  <a:srgbClr val="FF0000"/>
                </a:solidFill>
                <a:latin typeface="Times New Roman" panose="02020603050405020304" pitchFamily="18" charset="0"/>
                <a:ea typeface="Times New Roman" panose="02020603050405020304" pitchFamily="18" charset="0"/>
              </a:rPr>
              <a:t>विभेदक ल्यूकोसाइट गिनती</a:t>
            </a:r>
            <a:r>
              <a:rPr lang="en-US" sz="2000" b="1"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sz="1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01E5A751-ADCC-9FA7-FF99-468E9F83BD63}"/>
              </a:ext>
            </a:extLst>
          </p:cNvPr>
          <p:cNvSpPr txBox="1"/>
          <p:nvPr/>
        </p:nvSpPr>
        <p:spPr>
          <a:xfrm>
            <a:off x="0" y="877279"/>
            <a:ext cx="9144000" cy="1200329"/>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1) </a:t>
            </a:r>
            <a:r>
              <a:rPr lang="hi-IN" sz="2400" b="1" dirty="0">
                <a:latin typeface="Times New Roman" panose="02020603050405020304" pitchFamily="18" charset="0"/>
                <a:ea typeface="Times New Roman" panose="02020603050405020304" pitchFamily="18" charset="0"/>
              </a:rPr>
              <a:t>न्यूट्रोफिलिया</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hi-IN" sz="2400" dirty="0">
                <a:latin typeface="Times New Roman" panose="02020603050405020304" pitchFamily="18" charset="0"/>
                <a:ea typeface="Times New Roman" panose="02020603050405020304" pitchFamily="18" charset="0"/>
              </a:rPr>
              <a:t>न्यूट्रोफिल के प्रतिशत में वृद्धि को न्यूट्रोफिलिया कहा जाता है। ल्यूकोसाइटोसिस का उत्पादन करने वाले सभी शारीरिक कारण न्यूट्रोफिलिया को जन्म देते हैं</a:t>
            </a:r>
            <a:endParaRPr lang="en-US" sz="2400" dirty="0"/>
          </a:p>
        </p:txBody>
      </p:sp>
      <p:sp>
        <p:nvSpPr>
          <p:cNvPr id="7" name="TextBox 6">
            <a:extLst>
              <a:ext uri="{FF2B5EF4-FFF2-40B4-BE49-F238E27FC236}">
                <a16:creationId xmlns:a16="http://schemas.microsoft.com/office/drawing/2014/main" xmlns="" id="{D289A2DD-AC19-BBCD-7685-473C31A19A02}"/>
              </a:ext>
            </a:extLst>
          </p:cNvPr>
          <p:cNvSpPr txBox="1"/>
          <p:nvPr/>
        </p:nvSpPr>
        <p:spPr>
          <a:xfrm>
            <a:off x="0" y="1982957"/>
            <a:ext cx="9144000" cy="598305"/>
          </a:xfrm>
          <a:prstGeom prst="rect">
            <a:avLst/>
          </a:prstGeom>
          <a:noFill/>
        </p:spPr>
        <p:txBody>
          <a:bodyPr wrap="square">
            <a:spAutoFit/>
          </a:bodyPr>
          <a:lstStyle/>
          <a:p>
            <a:pPr algn="just">
              <a:lnSpc>
                <a:spcPct val="150000"/>
              </a:lnSpc>
              <a:spcAft>
                <a:spcPts val="800"/>
              </a:spcAft>
            </a:pP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2) </a:t>
            </a:r>
            <a:r>
              <a:rPr lang="hi-IN" sz="2400" b="1" dirty="0">
                <a:latin typeface="Times New Roman" panose="02020603050405020304" pitchFamily="18" charset="0"/>
                <a:ea typeface="Times New Roman" panose="02020603050405020304" pitchFamily="18" charset="0"/>
              </a:rPr>
              <a:t>लिम्फोसाइटोसिस</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सापेक्ष या निरपेक्ष हो सकता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9" name="TextBox 8">
            <a:extLst>
              <a:ext uri="{FF2B5EF4-FFF2-40B4-BE49-F238E27FC236}">
                <a16:creationId xmlns:a16="http://schemas.microsoft.com/office/drawing/2014/main" xmlns="" id="{12F3718E-F3E0-D286-0354-8B45943F1D3C}"/>
              </a:ext>
            </a:extLst>
          </p:cNvPr>
          <p:cNvSpPr txBox="1"/>
          <p:nvPr/>
        </p:nvSpPr>
        <p:spPr>
          <a:xfrm>
            <a:off x="0" y="2570105"/>
            <a:ext cx="9144000" cy="4683333"/>
          </a:xfrm>
          <a:prstGeom prst="rect">
            <a:avLst/>
          </a:prstGeom>
          <a:noFill/>
        </p:spPr>
        <p:txBody>
          <a:bodyPr wrap="square">
            <a:spAutoFit/>
          </a:bodyPr>
          <a:lstStyle/>
          <a:p>
            <a:pPr>
              <a:lnSpc>
                <a:spcPct val="150000"/>
              </a:lnSpc>
              <a:spcAft>
                <a:spcPts val="800"/>
              </a:spcAft>
            </a:pPr>
            <a:r>
              <a:rPr lang="hi-IN" sz="2400" b="1" dirty="0">
                <a:latin typeface="Times New Roman" panose="02020603050405020304" pitchFamily="18" charset="0"/>
                <a:ea typeface="Times New Roman" panose="02020603050405020304" pitchFamily="18" charset="0"/>
              </a:rPr>
              <a:t>लिम्फोपेनिया</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संक्रमण के तीव्र चरणों और</a:t>
            </a:r>
            <a:r>
              <a:rPr lang="en-IN" sz="2400" dirty="0">
                <a:latin typeface="Times New Roman" panose="02020603050405020304" pitchFamily="18" charset="0"/>
                <a:ea typeface="Times New Roman" panose="02020603050405020304" pitchFamily="18" charset="0"/>
              </a:rPr>
              <a:t> </a:t>
            </a:r>
            <a:r>
              <a:rPr lang="hi-IN" sz="2400" dirty="0">
                <a:latin typeface="Times New Roman" panose="02020603050405020304" pitchFamily="18" charset="0"/>
                <a:ea typeface="Times New Roman" panose="02020603050405020304" pitchFamily="18" charset="0"/>
              </a:rPr>
              <a:t>अतिरिक्तविकिरण में देखा जाता है।</a:t>
            </a:r>
            <a:endParaRPr lang="en-IN" sz="2400" dirty="0">
              <a:latin typeface="Times New Roman" panose="02020603050405020304" pitchFamily="18" charset="0"/>
              <a:ea typeface="Times New Roman" panose="02020603050405020304" pitchFamily="18" charset="0"/>
            </a:endParaRPr>
          </a:p>
          <a:p>
            <a:pPr>
              <a:lnSpc>
                <a:spcPct val="150000"/>
              </a:lnSpc>
              <a:spcAft>
                <a:spcPts val="800"/>
              </a:spcAft>
            </a:pPr>
            <a:r>
              <a:rPr lang="hi-IN" sz="2400" b="1" dirty="0">
                <a:latin typeface="Times New Roman" panose="02020603050405020304" pitchFamily="18" charset="0"/>
                <a:ea typeface="Times New Roman" panose="02020603050405020304" pitchFamily="18" charset="0"/>
              </a:rPr>
              <a:t>ईओसिनोफिलिया</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अस्थमा, अतिसंवेदनशीलता प्रतिक्रियाओं, परजीवी</a:t>
            </a:r>
            <a:r>
              <a:rPr lang="en-IN" sz="2400" dirty="0">
                <a:latin typeface="Times New Roman" panose="02020603050405020304" pitchFamily="18" charset="0"/>
                <a:ea typeface="Times New Roman" panose="02020603050405020304" pitchFamily="18" charset="0"/>
              </a:rPr>
              <a:t> </a:t>
            </a:r>
            <a:r>
              <a:rPr lang="hi-IN" sz="2400" dirty="0">
                <a:latin typeface="Times New Roman" panose="02020603050405020304" pitchFamily="18" charset="0"/>
                <a:ea typeface="Times New Roman" panose="02020603050405020304" pitchFamily="18" charset="0"/>
              </a:rPr>
              <a:t>संक्रमण और पुरानी सूजन संबंधी बीमारियों में देखा जाता है।</a:t>
            </a:r>
            <a:r>
              <a:rPr lang="en-IN" sz="2400" dirty="0">
                <a:latin typeface="Times New Roman" panose="02020603050405020304" pitchFamily="18" charset="0"/>
                <a:ea typeface="Times New Roman" panose="02020603050405020304" pitchFamily="18" charset="0"/>
              </a:rPr>
              <a:t> </a:t>
            </a:r>
            <a:r>
              <a:rPr lang="hi-IN" sz="2400" b="1" dirty="0">
                <a:latin typeface="Times New Roman" panose="02020603050405020304" pitchFamily="18" charset="0"/>
                <a:ea typeface="Times New Roman" panose="02020603050405020304" pitchFamily="18" charset="0"/>
              </a:rPr>
              <a:t>मोनोसाइटोसिस</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तपेदिक, मलेरिया, सबस्यूट बैक्टीरियल एंडोकार्डिटिस, टाइफाइड और काला अजार में देखा जाता है।</a:t>
            </a:r>
            <a:endParaRPr lang="en-IN" sz="2400" dirty="0">
              <a:latin typeface="Times New Roman" panose="02020603050405020304" pitchFamily="18" charset="0"/>
              <a:ea typeface="Times New Roman" panose="02020603050405020304" pitchFamily="18" charset="0"/>
            </a:endParaRPr>
          </a:p>
          <a:p>
            <a:pPr>
              <a:lnSpc>
                <a:spcPct val="150000"/>
              </a:lnSpc>
              <a:spcAft>
                <a:spcPts val="800"/>
              </a:spcAft>
            </a:pPr>
            <a:r>
              <a:rPr lang="hi-IN" sz="2400" b="1" dirty="0">
                <a:latin typeface="Times New Roman" panose="02020603050405020304" pitchFamily="18" charset="0"/>
                <a:ea typeface="Times New Roman" panose="02020603050405020304" pitchFamily="18" charset="0"/>
              </a:rPr>
              <a:t>बेसोफिलिया</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आमतौर पर क्रोनिक माइलॉयड ल्यूकेमिया में देखा जाता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7922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DBD706-FFC5-B7E7-871D-6C7D45704C4A}"/>
              </a:ext>
            </a:extLst>
          </p:cNvPr>
          <p:cNvSpPr txBox="1"/>
          <p:nvPr/>
        </p:nvSpPr>
        <p:spPr>
          <a:xfrm>
            <a:off x="0" y="2"/>
            <a:ext cx="9144000" cy="6599242"/>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आवश्यकताओं</a:t>
            </a:r>
            <a:r>
              <a:rPr lang="en-US" sz="20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 </a:t>
            </a:r>
            <a:r>
              <a:rPr lang="hi-IN" sz="2000" dirty="0">
                <a:latin typeface="Times New Roman" panose="02020603050405020304" pitchFamily="18" charset="0"/>
                <a:ea typeface="Times New Roman" panose="02020603050405020304" pitchFamily="18" charset="0"/>
              </a:rPr>
              <a:t>साफ ग्लास स्लाइड
		  </a:t>
            </a:r>
            <a:r>
              <a:rPr lang="en-US" sz="2000" dirty="0">
                <a:latin typeface="Times New Roman" panose="02020603050405020304" pitchFamily="18" charset="0"/>
                <a:ea typeface="Times New Roman" panose="02020603050405020304" pitchFamily="18" charset="0"/>
                <a:cs typeface="Mangal" panose="02040503050203030202" pitchFamily="18" charset="0"/>
              </a:rPr>
              <a:t>b) </a:t>
            </a:r>
            <a:r>
              <a:rPr lang="hi-IN" sz="2000" dirty="0">
                <a:latin typeface="Times New Roman" panose="02020603050405020304" pitchFamily="18" charset="0"/>
                <a:ea typeface="Times New Roman" panose="02020603050405020304" pitchFamily="18" charset="0"/>
              </a:rPr>
              <a:t>स्प्रेडर
  		  ग) थक्कारोधी या केशिका रक्त के साथ संपूर्ण रक्त
		  </a:t>
            </a:r>
            <a:r>
              <a:rPr lang="en-US" sz="2000" dirty="0">
                <a:latin typeface="Times New Roman" panose="02020603050405020304" pitchFamily="18" charset="0"/>
                <a:ea typeface="Times New Roman" panose="02020603050405020304" pitchFamily="18" charset="0"/>
                <a:cs typeface="Mangal" panose="02040503050203030202" pitchFamily="18" charset="0"/>
              </a:rPr>
              <a:t>d) </a:t>
            </a:r>
            <a:r>
              <a:rPr lang="hi-IN" sz="2000" dirty="0">
                <a:latin typeface="Times New Roman" panose="02020603050405020304" pitchFamily="18" charset="0"/>
                <a:ea typeface="Times New Roman" panose="02020603050405020304" pitchFamily="18" charset="0"/>
              </a:rPr>
              <a:t>लीशमैन स्टेन
		  ई) बफर या आसुत जल</a:t>
            </a:r>
            <a:endParaRPr lang="en-IN" sz="20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प्रक्रिया</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000" dirty="0">
                <a:latin typeface="Times New Roman" panose="02020603050405020304" pitchFamily="18" charset="0"/>
                <a:ea typeface="Times New Roman" panose="02020603050405020304" pitchFamily="18" charset="0"/>
              </a:rPr>
              <a:t>रक्त की एक छोटी बूंद को एक छोर से लगभग 1-2 सेमी की स्लाइड की केंद्रीय रेखा में रखा जाता है।
2) स्प्रेडर को स्लाइड से 450 के कोण पर रखा जाता है और फिर ड्रॉप के साथ संपर्क बनाने के लिए वापस ले जाया जाता है और एक चिकनी स्लाइड बनाने के लिए बिना रुके जल्दी से फैल जाता है
3) स्लाइड 3-4 सेमी लंबी और पतली होनी चाहिए</a:t>
            </a:r>
            <a:endParaRPr lang="en-US" sz="2000" dirty="0"/>
          </a:p>
        </p:txBody>
      </p:sp>
    </p:spTree>
    <p:extLst>
      <p:ext uri="{BB962C8B-B14F-4D97-AF65-F5344CB8AC3E}">
        <p14:creationId xmlns:p14="http://schemas.microsoft.com/office/powerpoint/2010/main" val="171551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8EFA207-9B08-A7AF-8316-3BF5C056DC19}"/>
              </a:ext>
            </a:extLst>
          </p:cNvPr>
          <p:cNvSpPr txBox="1"/>
          <p:nvPr/>
        </p:nvSpPr>
        <p:spPr>
          <a:xfrm>
            <a:off x="247650" y="0"/>
            <a:ext cx="7600950" cy="5634171"/>
          </a:xfrm>
          <a:prstGeom prst="rect">
            <a:avLst/>
          </a:prstGeom>
          <a:noFill/>
        </p:spPr>
        <p:txBody>
          <a:bodyPr wrap="square">
            <a:spAutoFit/>
          </a:bodyPr>
          <a:lstStyle/>
          <a:p>
            <a:pPr marR="0" lvl="0" algn="just">
              <a:lnSpc>
                <a:spcPct val="150000"/>
              </a:lnSpc>
              <a:spcAft>
                <a:spcPts val="800"/>
              </a:spcAft>
              <a:tabLst>
                <a:tab pos="228600" algn="l"/>
              </a:tabLs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Aft>
                <a:spcPts val="800"/>
              </a:spcAft>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hi-IN" sz="2400" dirty="0">
                <a:latin typeface="Times New Roman" panose="02020603050405020304" pitchFamily="18" charset="0"/>
                <a:ea typeface="Times New Roman" panose="02020603050405020304" pitchFamily="18" charset="0"/>
                <a:cs typeface="Times New Roman" panose="02020603050405020304" pitchFamily="18" charset="0"/>
              </a:rPr>
              <a:t>विभेदक ल्यूकोसाइट गिनती		
8. मलेरिया परजीवी: (प्लास्मोडियम फाल्सीपेरम, प्लास्मोडियम विवैक्स, प्लास्मोडियम मलेरिया, प्लास्मोडियम ओवल, प्लास्मोडियम नोल्स)।    
 9. प्लेटलेट:				
10. प्रोथ्रोम्बिन समय (पीटी) 				
11 . आंशिक थ्रोम्बोप्लास्टिन समय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APTT)	
12. </a:t>
            </a:r>
            <a:r>
              <a:rPr lang="hi-IN" sz="2400" dirty="0">
                <a:latin typeface="Times New Roman" panose="02020603050405020304" pitchFamily="18" charset="0"/>
                <a:ea typeface="Times New Roman" panose="02020603050405020304" pitchFamily="18" charset="0"/>
                <a:cs typeface="Times New Roman" panose="02020603050405020304" pitchFamily="18" charset="0"/>
              </a:rPr>
              <a:t>रक्त समूह</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400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38A832-ED9E-104A-D72F-EAF0B4C55F7B}"/>
              </a:ext>
            </a:extLst>
          </p:cNvPr>
          <p:cNvSpPr txBox="1"/>
          <p:nvPr/>
        </p:nvSpPr>
        <p:spPr>
          <a:xfrm>
            <a:off x="0" y="1"/>
            <a:ext cx="9144000" cy="6089231"/>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4) </a:t>
            </a:r>
            <a:r>
              <a:rPr lang="hi-IN" sz="2400" dirty="0">
                <a:latin typeface="Times New Roman" panose="02020603050405020304" pitchFamily="18" charset="0"/>
                <a:ea typeface="Times New Roman" panose="02020603050405020304" pitchFamily="18" charset="0"/>
              </a:rPr>
              <a:t>धुंधला होने के बाद कोशिकाओं को उच्च शक्ति का उपयोग करके गिना जाना चाहिए 
या फिल्म की पूरी लंबाई तक चलने वाली पट्टी में तेल विसर्जन लेंस।
5) फिल्म का सिर से पूंछ तक निरीक्षण किया जाना चाहिए। कम से कम 100 कोशिकाओं की गणना की जानी चाहिए।
6) बहुत अधिक गिनती वाले रोगियों में कोशिकाओं को किसी भी अच्छी तरह से बख्शे गए क्षेत्र में गिना जाना चाहिए जहां कोशिकाओं के प्रकारों की पहचान करना आसान होता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लीशमैन दाग</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मिथाइल अल्कोहल में 0.15%।</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789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BEA57A-072E-78B7-7214-0A1C25285D7F}"/>
              </a:ext>
            </a:extLst>
          </p:cNvPr>
          <p:cNvSpPr txBox="1"/>
          <p:nvPr/>
        </p:nvSpPr>
        <p:spPr>
          <a:xfrm>
            <a:off x="1" y="0"/>
            <a:ext cx="9233807" cy="7265450"/>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धुंधला होने की विधि</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50000"/>
              </a:lnSpc>
              <a:spcAft>
                <a:spcPts val="800"/>
              </a:spcAft>
              <a:buAutoNum type="alphaLcParenR"/>
            </a:pPr>
            <a:r>
              <a:rPr lang="hi-IN" sz="2000" dirty="0">
                <a:latin typeface="Times New Roman" panose="02020603050405020304" pitchFamily="18" charset="0"/>
                <a:ea typeface="Times New Roman" panose="02020603050405020304" pitchFamily="18" charset="0"/>
              </a:rPr>
              <a:t>स्मीयर पर पर्याप्त दाग डालें ताकि इसे पूरी तरह से ढक सकें।         </a:t>
            </a:r>
            <a:endParaRPr lang="en-IN" sz="2000" dirty="0">
              <a:latin typeface="Times New Roman" panose="02020603050405020304" pitchFamily="18" charset="0"/>
              <a:ea typeface="Times New Roman" panose="02020603050405020304" pitchFamily="18" charset="0"/>
            </a:endParaRPr>
          </a:p>
          <a:p>
            <a:pPr marL="457200" indent="-457200" algn="just">
              <a:lnSpc>
                <a:spcPct val="150000"/>
              </a:lnSpc>
              <a:spcAft>
                <a:spcPts val="800"/>
              </a:spcAft>
              <a:buAutoNum type="alphaLcParenR"/>
            </a:pPr>
            <a:r>
              <a:rPr lang="hi-IN" sz="2000" dirty="0">
                <a:latin typeface="Times New Roman" panose="02020603050405020304" pitchFamily="18" charset="0"/>
                <a:ea typeface="Times New Roman" panose="02020603050405020304" pitchFamily="18" charset="0"/>
              </a:rPr>
              <a:t>2 मिनट के लिए अनुमति दें। 
दाग में बफर की दोगुनी मात्रा डालें।               </a:t>
            </a:r>
            <a:endParaRPr lang="en-IN" sz="2000" dirty="0">
              <a:latin typeface="Times New Roman" panose="02020603050405020304" pitchFamily="18" charset="0"/>
              <a:ea typeface="Times New Roman" panose="02020603050405020304" pitchFamily="18" charset="0"/>
            </a:endParaRPr>
          </a:p>
          <a:p>
            <a:pPr marL="457200" indent="-457200" algn="just">
              <a:lnSpc>
                <a:spcPct val="150000"/>
              </a:lnSpc>
              <a:spcAft>
                <a:spcPts val="800"/>
              </a:spcAft>
              <a:buAutoNum type="alphaLcParenR"/>
            </a:pPr>
            <a:r>
              <a:rPr lang="hi-IN" sz="2000" dirty="0">
                <a:latin typeface="Times New Roman" panose="02020603050405020304" pitchFamily="18" charset="0"/>
                <a:ea typeface="Times New Roman" panose="02020603050405020304" pitchFamily="18" charset="0"/>
              </a:rPr>
              <a:t>बफर के साथ अच्छी तरह मिलाएं और 8-10 मिनट के लिए कार्य करने दें।
स्मीयर को धो लें, स्मीयर के पिछले हिस्से को साफ करें और तेल में डूबने के नीचे सूखने और देखने दें।</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000" b="1" u="sng" dirty="0">
                <a:latin typeface="Times New Roman" panose="02020603050405020304" pitchFamily="18" charset="0"/>
                <a:ea typeface="Times New Roman" panose="02020603050405020304" pitchFamily="18" charset="0"/>
              </a:rPr>
              <a:t>सामान्य विभेदक ल्यूकोसाइट गिनती (वयस्क):-</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Neutrophils			40 - 75%         </a:t>
            </a: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Lymphocytes			20 - 40%</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Monocytes			2 - 10%            </a:t>
            </a:r>
          </a:p>
          <a:p>
            <a:pPr marL="0" marR="0" algn="just">
              <a:lnSpc>
                <a:spcPct val="150000"/>
              </a:lnSpc>
              <a:spcAft>
                <a:spcPts val="800"/>
              </a:spcAft>
              <a:buNone/>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Eosinophils			1 - 6%</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Basophils			0 - 1%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286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9B48562-A755-AB2F-0911-D0B12E737A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94" y="693964"/>
            <a:ext cx="2421732" cy="2604407"/>
          </a:xfrm>
          <a:prstGeom prst="rect">
            <a:avLst/>
          </a:prstGeom>
          <a:noFill/>
          <a:ln>
            <a:noFill/>
          </a:ln>
        </p:spPr>
      </p:pic>
      <p:pic>
        <p:nvPicPr>
          <p:cNvPr id="6" name="Picture 5" descr="See full size image">
            <a:extLst>
              <a:ext uri="{FF2B5EF4-FFF2-40B4-BE49-F238E27FC236}">
                <a16:creationId xmlns:a16="http://schemas.microsoft.com/office/drawing/2014/main" xmlns="" id="{B2FD33FB-31D2-745B-43C4-E549D5870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693964"/>
            <a:ext cx="2179864" cy="2604406"/>
          </a:xfrm>
          <a:prstGeom prst="rect">
            <a:avLst/>
          </a:prstGeom>
          <a:noFill/>
          <a:ln>
            <a:noFill/>
          </a:ln>
        </p:spPr>
      </p:pic>
      <p:pic>
        <p:nvPicPr>
          <p:cNvPr id="7" name="Picture 6" descr="See full size image">
            <a:extLst>
              <a:ext uri="{FF2B5EF4-FFF2-40B4-BE49-F238E27FC236}">
                <a16:creationId xmlns:a16="http://schemas.microsoft.com/office/drawing/2014/main" xmlns="" id="{A9E056CC-574A-B3A9-8CC1-73110DEA3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1689" y="693963"/>
            <a:ext cx="2179864" cy="2604406"/>
          </a:xfrm>
          <a:prstGeom prst="rect">
            <a:avLst/>
          </a:prstGeom>
          <a:noFill/>
          <a:ln>
            <a:noFill/>
          </a:ln>
        </p:spPr>
      </p:pic>
      <p:sp>
        <p:nvSpPr>
          <p:cNvPr id="9" name="TextBox 8">
            <a:extLst>
              <a:ext uri="{FF2B5EF4-FFF2-40B4-BE49-F238E27FC236}">
                <a16:creationId xmlns:a16="http://schemas.microsoft.com/office/drawing/2014/main" xmlns="" id="{F56F2412-9218-D493-2399-06AD90C95A5A}"/>
              </a:ext>
            </a:extLst>
          </p:cNvPr>
          <p:cNvSpPr txBox="1"/>
          <p:nvPr/>
        </p:nvSpPr>
        <p:spPr>
          <a:xfrm>
            <a:off x="750095" y="3429000"/>
            <a:ext cx="6781458" cy="707886"/>
          </a:xfrm>
          <a:prstGeom prst="rect">
            <a:avLst/>
          </a:prstGeom>
          <a:noFill/>
        </p:spPr>
        <p:txBody>
          <a:bodyPr wrap="square">
            <a:spAutoFit/>
          </a:bodyPr>
          <a:lstStyle/>
          <a:p>
            <a:r>
              <a:rPr lang="en-US" sz="2000" b="1" dirty="0">
                <a:effectLst/>
                <a:latin typeface="Helvetica" panose="020B0604020202020204" pitchFamily="34" charset="0"/>
                <a:ea typeface="Times New Roman" panose="02020603050405020304" pitchFamily="18" charset="0"/>
              </a:rPr>
              <a:t>NEUTROPHIL                                EOSINOPHIL                        BASOPHIL</a:t>
            </a:r>
            <a:endParaRPr lang="en-US" sz="2000" b="1" dirty="0"/>
          </a:p>
        </p:txBody>
      </p:sp>
      <p:pic>
        <p:nvPicPr>
          <p:cNvPr id="10" name="Picture 9">
            <a:extLst>
              <a:ext uri="{FF2B5EF4-FFF2-40B4-BE49-F238E27FC236}">
                <a16:creationId xmlns:a16="http://schemas.microsoft.com/office/drawing/2014/main" xmlns="" id="{D89B5555-5749-313B-3EA2-A27E84A9AC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094" y="3829110"/>
            <a:ext cx="2691153" cy="2032847"/>
          </a:xfrm>
          <a:prstGeom prst="rect">
            <a:avLst/>
          </a:prstGeom>
          <a:noFill/>
          <a:ln>
            <a:noFill/>
          </a:ln>
        </p:spPr>
      </p:pic>
      <p:pic>
        <p:nvPicPr>
          <p:cNvPr id="11" name="Picture 10">
            <a:extLst>
              <a:ext uri="{FF2B5EF4-FFF2-40B4-BE49-F238E27FC236}">
                <a16:creationId xmlns:a16="http://schemas.microsoft.com/office/drawing/2014/main" xmlns="" id="{25CF2B80-BABA-4BD8-B0CB-A0F9B64786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39368" y="3829109"/>
            <a:ext cx="2547257" cy="2032846"/>
          </a:xfrm>
          <a:prstGeom prst="rect">
            <a:avLst/>
          </a:prstGeom>
          <a:noFill/>
          <a:ln>
            <a:noFill/>
          </a:ln>
        </p:spPr>
      </p:pic>
      <p:sp>
        <p:nvSpPr>
          <p:cNvPr id="13" name="TextBox 12">
            <a:extLst>
              <a:ext uri="{FF2B5EF4-FFF2-40B4-BE49-F238E27FC236}">
                <a16:creationId xmlns:a16="http://schemas.microsoft.com/office/drawing/2014/main" xmlns="" id="{76A867CD-8A36-1C23-0E54-87FA953974D9}"/>
              </a:ext>
            </a:extLst>
          </p:cNvPr>
          <p:cNvSpPr txBox="1"/>
          <p:nvPr/>
        </p:nvSpPr>
        <p:spPr>
          <a:xfrm>
            <a:off x="1077687" y="5932338"/>
            <a:ext cx="6674303" cy="923330"/>
          </a:xfrm>
          <a:prstGeom prst="rect">
            <a:avLst/>
          </a:prstGeom>
          <a:noFill/>
        </p:spPr>
        <p:txBody>
          <a:bodyPr wrap="square">
            <a:spAutoFit/>
          </a:bodyPr>
          <a:lstStyle/>
          <a:p>
            <a:pPr marL="0" marR="0" algn="just">
              <a:lnSpc>
                <a:spcPct val="150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MONOCYTE			                 LARGE &amp; SMALL LYMPHOCYTES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57264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9C02CB9-0BAB-8436-D123-DB40DA8B2D2E}"/>
              </a:ext>
            </a:extLst>
          </p:cNvPr>
          <p:cNvSpPr txBox="1"/>
          <p:nvPr/>
        </p:nvSpPr>
        <p:spPr>
          <a:xfrm>
            <a:off x="0" y="169890"/>
            <a:ext cx="9144000" cy="2099742"/>
          </a:xfrm>
          <a:prstGeom prst="rect">
            <a:avLst/>
          </a:prstGeom>
          <a:noFill/>
        </p:spPr>
        <p:txBody>
          <a:bodyPr wrap="square">
            <a:spAutoFit/>
          </a:bodyPr>
          <a:lstStyle/>
          <a:p>
            <a:pPr>
              <a:lnSpc>
                <a:spcPct val="107000"/>
              </a:lnSpc>
              <a:spcAft>
                <a:spcPts val="720"/>
              </a:spcAft>
            </a:pPr>
            <a:r>
              <a:rPr lang="hi-IN" sz="3200" b="1" dirty="0">
                <a:solidFill>
                  <a:srgbClr val="000000"/>
                </a:solidFill>
                <a:latin typeface="Times New Roman" panose="02020603050405020304" pitchFamily="18" charset="0"/>
                <a:ea typeface="Times New Roman" panose="02020603050405020304" pitchFamily="18" charset="0"/>
              </a:rPr>
              <a:t>मलेरिया परजीवी</a:t>
            </a: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hi-IN" sz="2400" dirty="0">
                <a:latin typeface="Times New Roman" panose="02020603050405020304" pitchFamily="18" charset="0"/>
                <a:ea typeface="Times New Roman" panose="02020603050405020304" pitchFamily="18" charset="0"/>
                <a:cs typeface="Kartika" panose="02020503030404060203" pitchFamily="18" charset="0"/>
              </a:rPr>
              <a:t>मलेरिया परजीवी को लीशमैन दाग के साथ माइक्रोस्कोप </a:t>
            </a:r>
            <a:endParaRPr lang="en-IN" sz="2400" dirty="0">
              <a:latin typeface="Times New Roman" panose="02020603050405020304" pitchFamily="18" charset="0"/>
              <a:ea typeface="Times New Roman" panose="02020603050405020304" pitchFamily="18" charset="0"/>
              <a:cs typeface="Kartika" panose="02020503030404060203" pitchFamily="18" charset="0"/>
            </a:endParaRPr>
          </a:p>
          <a:p>
            <a:pPr>
              <a:lnSpc>
                <a:spcPct val="107000"/>
              </a:lnSpc>
              <a:spcAft>
                <a:spcPts val="800"/>
              </a:spcAft>
            </a:pPr>
            <a:r>
              <a:rPr lang="hi-IN" sz="2400" dirty="0">
                <a:latin typeface="Times New Roman" panose="02020603050405020304" pitchFamily="18" charset="0"/>
                <a:ea typeface="Times New Roman" panose="02020603050405020304" pitchFamily="18" charset="0"/>
                <a:cs typeface="Kartika" panose="02020503030404060203" pitchFamily="18" charset="0"/>
              </a:rPr>
              <a:t>के तहत देखा जाता है।
प्रक्रिया और आवश्यकताएं विभेदक ल्यूकोसाइट गिनती के समान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xmlns="" id="{82FCF221-1A02-F318-2190-2D5666AD37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736" y="2157413"/>
            <a:ext cx="3612696" cy="3198359"/>
          </a:xfrm>
          <a:prstGeom prst="rect">
            <a:avLst/>
          </a:prstGeom>
          <a:noFill/>
          <a:ln>
            <a:noFill/>
          </a:ln>
        </p:spPr>
      </p:pic>
    </p:spTree>
    <p:extLst>
      <p:ext uri="{BB962C8B-B14F-4D97-AF65-F5344CB8AC3E}">
        <p14:creationId xmlns:p14="http://schemas.microsoft.com/office/powerpoint/2010/main" val="332927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F9DAAE-ED4E-51DB-DD74-2E33418198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727" y="408214"/>
            <a:ext cx="7082495" cy="5584372"/>
          </a:xfrm>
          <a:prstGeom prst="rect">
            <a:avLst/>
          </a:prstGeom>
          <a:noFill/>
          <a:ln>
            <a:noFill/>
          </a:ln>
        </p:spPr>
      </p:pic>
    </p:spTree>
    <p:extLst>
      <p:ext uri="{BB962C8B-B14F-4D97-AF65-F5344CB8AC3E}">
        <p14:creationId xmlns:p14="http://schemas.microsoft.com/office/powerpoint/2010/main" val="162367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7E1BA86-2F97-0BF5-1DE6-3AA6C8FEB7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858" y="238125"/>
            <a:ext cx="2442142" cy="2652032"/>
          </a:xfrm>
          <a:prstGeom prst="rect">
            <a:avLst/>
          </a:prstGeom>
          <a:noFill/>
          <a:ln>
            <a:noFill/>
          </a:ln>
        </p:spPr>
      </p:pic>
      <p:pic>
        <p:nvPicPr>
          <p:cNvPr id="3" name="Picture 2">
            <a:extLst>
              <a:ext uri="{FF2B5EF4-FFF2-40B4-BE49-F238E27FC236}">
                <a16:creationId xmlns:a16="http://schemas.microsoft.com/office/drawing/2014/main" xmlns="" id="{A903BA06-C0B8-57DC-556D-D65D737F0B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8062" y="238125"/>
            <a:ext cx="2730953" cy="2652032"/>
          </a:xfrm>
          <a:prstGeom prst="rect">
            <a:avLst/>
          </a:prstGeom>
          <a:noFill/>
          <a:ln>
            <a:noFill/>
          </a:ln>
        </p:spPr>
      </p:pic>
      <p:pic>
        <p:nvPicPr>
          <p:cNvPr id="4" name="Picture 3">
            <a:extLst>
              <a:ext uri="{FF2B5EF4-FFF2-40B4-BE49-F238E27FC236}">
                <a16:creationId xmlns:a16="http://schemas.microsoft.com/office/drawing/2014/main" xmlns="" id="{0A031251-4646-7724-50D6-1CFE8335DA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858" y="3739244"/>
            <a:ext cx="2442142" cy="2362200"/>
          </a:xfrm>
          <a:prstGeom prst="rect">
            <a:avLst/>
          </a:prstGeom>
          <a:noFill/>
          <a:ln>
            <a:noFill/>
          </a:ln>
        </p:spPr>
      </p:pic>
      <p:pic>
        <p:nvPicPr>
          <p:cNvPr id="5" name="Picture 4">
            <a:extLst>
              <a:ext uri="{FF2B5EF4-FFF2-40B4-BE49-F238E27FC236}">
                <a16:creationId xmlns:a16="http://schemas.microsoft.com/office/drawing/2014/main" xmlns="" id="{E6C991A4-8355-45EF-65B0-08CAB3471E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2989" y="3559629"/>
            <a:ext cx="2592160" cy="2343150"/>
          </a:xfrm>
          <a:prstGeom prst="rect">
            <a:avLst/>
          </a:prstGeom>
          <a:noFill/>
          <a:ln>
            <a:noFill/>
          </a:ln>
        </p:spPr>
      </p:pic>
      <p:sp>
        <p:nvSpPr>
          <p:cNvPr id="7" name="TextBox 6">
            <a:extLst>
              <a:ext uri="{FF2B5EF4-FFF2-40B4-BE49-F238E27FC236}">
                <a16:creationId xmlns:a16="http://schemas.microsoft.com/office/drawing/2014/main" xmlns="" id="{DF75213A-6211-63E3-CA56-169BCBF986FA}"/>
              </a:ext>
            </a:extLst>
          </p:cNvPr>
          <p:cNvSpPr txBox="1"/>
          <p:nvPr/>
        </p:nvSpPr>
        <p:spPr>
          <a:xfrm>
            <a:off x="934812" y="2922815"/>
            <a:ext cx="5874203" cy="707886"/>
          </a:xfrm>
          <a:prstGeom prst="rect">
            <a:avLst/>
          </a:prstGeom>
          <a:noFill/>
        </p:spPr>
        <p:txBody>
          <a:bodyPr wrap="square">
            <a:spAutoFit/>
          </a:bodyPr>
          <a:lstStyle/>
          <a:p>
            <a:r>
              <a:rPr lang="en-US" sz="2000" b="1" dirty="0">
                <a:solidFill>
                  <a:srgbClr val="FF0000"/>
                </a:solidFill>
                <a:effectLst/>
                <a:latin typeface="Times New Roman" panose="02020603050405020304" pitchFamily="18" charset="0"/>
                <a:ea typeface="Times New Roman" panose="02020603050405020304" pitchFamily="18" charset="0"/>
              </a:rPr>
              <a:t>P. FALCIPARUM 				P. VIVAX</a:t>
            </a:r>
            <a:endParaRPr lang="en-US" sz="2000" b="1" dirty="0">
              <a:solidFill>
                <a:srgbClr val="FF0000"/>
              </a:solidFill>
            </a:endParaRPr>
          </a:p>
        </p:txBody>
      </p:sp>
      <p:sp>
        <p:nvSpPr>
          <p:cNvPr id="9" name="TextBox 8">
            <a:extLst>
              <a:ext uri="{FF2B5EF4-FFF2-40B4-BE49-F238E27FC236}">
                <a16:creationId xmlns:a16="http://schemas.microsoft.com/office/drawing/2014/main" xmlns="" id="{569DAD01-EAC4-D195-927C-EA481F9D4BBB}"/>
              </a:ext>
            </a:extLst>
          </p:cNvPr>
          <p:cNvSpPr txBox="1"/>
          <p:nvPr/>
        </p:nvSpPr>
        <p:spPr>
          <a:xfrm>
            <a:off x="1431813" y="6156479"/>
            <a:ext cx="5377202" cy="1015663"/>
          </a:xfrm>
          <a:prstGeom prst="rect">
            <a:avLst/>
          </a:prstGeom>
          <a:noFill/>
        </p:spPr>
        <p:txBody>
          <a:bodyPr wrap="square">
            <a:spAutoFit/>
          </a:bodyPr>
          <a:lstStyle/>
          <a:p>
            <a:pPr marL="0" marR="0" algn="just">
              <a:lnSpc>
                <a:spcPct val="150000"/>
              </a:lnSpc>
              <a:spcAft>
                <a:spcPts val="800"/>
              </a:spcAft>
            </a:pPr>
            <a:r>
              <a:rPr lang="en-US" sz="2000" b="1" dirty="0">
                <a:solidFill>
                  <a:srgbClr val="FF0000"/>
                </a:solidFill>
                <a:effectLst/>
                <a:latin typeface="Times New Roman" panose="02020603050405020304" pitchFamily="18" charset="0"/>
                <a:ea typeface="Times New Roman" panose="02020603050405020304" pitchFamily="18" charset="0"/>
                <a:cs typeface="Kartika" panose="02020503030404060203" pitchFamily="18" charset="0"/>
              </a:rPr>
              <a:t>P. MALARIAE					P. OVALE</a:t>
            </a:r>
            <a:endParaRPr lang="en-US" sz="1600" b="1"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60227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6DABA1B-3F00-901A-8778-8291B0DB90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329" y="559254"/>
            <a:ext cx="3041707" cy="3098346"/>
          </a:xfrm>
          <a:prstGeom prst="rect">
            <a:avLst/>
          </a:prstGeom>
          <a:noFill/>
          <a:ln>
            <a:noFill/>
          </a:ln>
        </p:spPr>
      </p:pic>
      <p:sp>
        <p:nvSpPr>
          <p:cNvPr id="4" name="TextBox 3">
            <a:extLst>
              <a:ext uri="{FF2B5EF4-FFF2-40B4-BE49-F238E27FC236}">
                <a16:creationId xmlns:a16="http://schemas.microsoft.com/office/drawing/2014/main" xmlns="" id="{08165792-6190-EE91-EA64-D8507FB56D65}"/>
              </a:ext>
            </a:extLst>
          </p:cNvPr>
          <p:cNvSpPr txBox="1"/>
          <p:nvPr/>
        </p:nvSpPr>
        <p:spPr>
          <a:xfrm>
            <a:off x="2623797" y="3848492"/>
            <a:ext cx="4574040" cy="400110"/>
          </a:xfrm>
          <a:prstGeom prst="rect">
            <a:avLst/>
          </a:prstGeom>
          <a:noFill/>
        </p:spPr>
        <p:txBody>
          <a:bodyPr wrap="square">
            <a:spAutoFit/>
          </a:bodyPr>
          <a:lstStyle/>
          <a:p>
            <a:r>
              <a:rPr lang="en-US" sz="2000" b="1" dirty="0">
                <a:solidFill>
                  <a:srgbClr val="252525"/>
                </a:solidFill>
                <a:effectLst/>
                <a:latin typeface="Times New Roman" panose="02020603050405020304" pitchFamily="18" charset="0"/>
                <a:ea typeface="Times New Roman" panose="02020603050405020304" pitchFamily="18" charset="0"/>
                <a:cs typeface="Kartika" panose="02020503030404060203"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Kartika" panose="02020503030404060203" pitchFamily="18" charset="0"/>
              </a:rPr>
              <a:t>P. KNOWLESI</a:t>
            </a:r>
            <a:endParaRPr lang="en-US" sz="2000" b="1" dirty="0">
              <a:solidFill>
                <a:srgbClr val="FF0000"/>
              </a:solidFill>
            </a:endParaRPr>
          </a:p>
        </p:txBody>
      </p:sp>
    </p:spTree>
    <p:extLst>
      <p:ext uri="{BB962C8B-B14F-4D97-AF65-F5344CB8AC3E}">
        <p14:creationId xmlns:p14="http://schemas.microsoft.com/office/powerpoint/2010/main" val="367705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931407-ECF8-6EF2-8204-46BFBA8268BE}"/>
              </a:ext>
            </a:extLst>
          </p:cNvPr>
          <p:cNvSpPr txBox="1"/>
          <p:nvPr/>
        </p:nvSpPr>
        <p:spPr>
          <a:xfrm>
            <a:off x="2718707" y="97971"/>
            <a:ext cx="4501243" cy="682623"/>
          </a:xfrm>
          <a:prstGeom prst="rect">
            <a:avLst/>
          </a:prstGeom>
          <a:noFill/>
        </p:spPr>
        <p:txBody>
          <a:bodyPr wrap="square">
            <a:spAutoFit/>
          </a:bodyPr>
          <a:lstStyle/>
          <a:p>
            <a:pPr algn="just">
              <a:lnSpc>
                <a:spcPct val="150000"/>
              </a:lnSpc>
              <a:spcAft>
                <a:spcPts val="800"/>
              </a:spcAft>
            </a:pPr>
            <a:r>
              <a:rPr lang="hi-IN" sz="2800" b="1" u="sng" dirty="0">
                <a:solidFill>
                  <a:srgbClr val="FF0000"/>
                </a:solidFill>
                <a:latin typeface="Times New Roman" panose="02020603050405020304" pitchFamily="18" charset="0"/>
                <a:ea typeface="Times New Roman" panose="02020603050405020304" pitchFamily="18" charset="0"/>
              </a:rPr>
              <a:t>प्लेटलेट काउंट</a:t>
            </a:r>
            <a:r>
              <a:rPr lang="en-US" sz="28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3B3DB49D-0E7C-3561-7F79-EBD3BEFDC14D}"/>
              </a:ext>
            </a:extLst>
          </p:cNvPr>
          <p:cNvSpPr txBox="1"/>
          <p:nvPr/>
        </p:nvSpPr>
        <p:spPr>
          <a:xfrm>
            <a:off x="0" y="767514"/>
            <a:ext cx="9144000" cy="5203989"/>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आवश्यकताओं</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1) </a:t>
            </a:r>
            <a:r>
              <a:rPr lang="hi-IN" sz="2000" dirty="0">
                <a:latin typeface="Times New Roman" panose="02020603050405020304" pitchFamily="18" charset="0"/>
                <a:ea typeface="Times New Roman" panose="02020603050405020304" pitchFamily="18" charset="0"/>
              </a:rPr>
              <a:t>लाल कोशिका पिपेट 		         
2) प्लेटलेट पतला करने वाला तरल पदार्थ (रीस - एकर)
3) कवर स्लिप के साथ न्यूबॉयर का कक्ष 4) ईडीटीए संपूर्ण रक्त</a:t>
            </a: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प्रक्रिया</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ए) रक्त को 0.5 के निशान तक एक साफ सूखे आरबीसी पिपेट में खींचें। 
बी) पिपेट के बाहरी हिस्से को पोंछ लें।
ग) रक्त को 101 के निशान तक खींचें। पिपेट को 5 मिनट तक हिलाएं।
घ) पहली 4 - 6 बूंदों को त्यागें और कक्ष को लोड करें।
ई) तैयारी को एक नम कक्ष में 15 मिनट तक खड़े रहने दें। शीर्ष में गीले फिल्टर पेपर के टुकड़े के साथ एक उल्टा पेट्रिडिस एक अच्छा नम कक्ष बनाता है।</a:t>
            </a:r>
            <a:endParaRPr lang="en-US"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83044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526831A-F938-A404-51C0-F015A4F59D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294" y="554492"/>
            <a:ext cx="3074364" cy="2352675"/>
          </a:xfrm>
          <a:prstGeom prst="rect">
            <a:avLst/>
          </a:prstGeom>
          <a:noFill/>
          <a:ln>
            <a:noFill/>
          </a:ln>
        </p:spPr>
      </p:pic>
      <p:pic>
        <p:nvPicPr>
          <p:cNvPr id="3" name="Picture 2">
            <a:extLst>
              <a:ext uri="{FF2B5EF4-FFF2-40B4-BE49-F238E27FC236}">
                <a16:creationId xmlns:a16="http://schemas.microsoft.com/office/drawing/2014/main" xmlns="" id="{C02B0B37-4508-6D2B-9D8E-C583B4A195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514" y="424544"/>
            <a:ext cx="3192236" cy="3004457"/>
          </a:xfrm>
          <a:prstGeom prst="rect">
            <a:avLst/>
          </a:prstGeom>
          <a:noFill/>
          <a:ln>
            <a:noFill/>
          </a:ln>
        </p:spPr>
      </p:pic>
      <p:sp>
        <p:nvSpPr>
          <p:cNvPr id="5" name="TextBox 4">
            <a:extLst>
              <a:ext uri="{FF2B5EF4-FFF2-40B4-BE49-F238E27FC236}">
                <a16:creationId xmlns:a16="http://schemas.microsoft.com/office/drawing/2014/main" xmlns="" id="{4570476E-84DA-2F17-EB3F-53FCF8B3197B}"/>
              </a:ext>
            </a:extLst>
          </p:cNvPr>
          <p:cNvSpPr txBox="1"/>
          <p:nvPr/>
        </p:nvSpPr>
        <p:spPr>
          <a:xfrm>
            <a:off x="1025639" y="3436165"/>
            <a:ext cx="4574040" cy="400110"/>
          </a:xfrm>
          <a:prstGeom prst="rect">
            <a:avLst/>
          </a:prstGeom>
          <a:noFill/>
        </p:spPr>
        <p:txBody>
          <a:bodyPr wrap="square">
            <a:spAutoFit/>
          </a:bodyPr>
          <a:lstStyle/>
          <a:p>
            <a:r>
              <a:rPr lang="hi-IN" sz="2000" b="1" dirty="0">
                <a:solidFill>
                  <a:srgbClr val="FF0000"/>
                </a:solidFill>
                <a:latin typeface="Times New Roman" panose="02020603050405020304" pitchFamily="18" charset="0"/>
                <a:ea typeface="Times New Roman" panose="02020603050405020304" pitchFamily="18" charset="0"/>
              </a:rPr>
              <a:t>डीएलसी स्लाइड में प्लेटलेट</a:t>
            </a:r>
            <a:endParaRPr lang="en-US" sz="2000" dirty="0">
              <a:solidFill>
                <a:srgbClr val="FF0000"/>
              </a:solidFill>
            </a:endParaRPr>
          </a:p>
        </p:txBody>
      </p:sp>
      <p:sp>
        <p:nvSpPr>
          <p:cNvPr id="6" name="Rectangle 2">
            <a:extLst>
              <a:ext uri="{FF2B5EF4-FFF2-40B4-BE49-F238E27FC236}">
                <a16:creationId xmlns:a16="http://schemas.microsoft.com/office/drawing/2014/main" xmlns="" id="{99C6847C-7F28-707E-8AF9-4F5D69C2D88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xmlns="" id="{950D7886-B3C4-EA6C-5F1A-D93B50ADCF64}"/>
              </a:ext>
            </a:extLst>
          </p:cNvPr>
          <p:cNvSpPr>
            <a:spLocks noChangeArrowheads="1"/>
          </p:cNvSpPr>
          <p:nvPr/>
        </p:nvSpPr>
        <p:spPr bwMode="auto">
          <a:xfrm>
            <a:off x="4448175" y="3443329"/>
            <a:ext cx="4068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hi-IN" altLang="en-US" sz="2000" b="1" dirty="0">
                <a:solidFill>
                  <a:srgbClr val="FF0000"/>
                </a:solidFill>
                <a:latin typeface="Calibri" panose="020F0502020204030204" pitchFamily="34" charset="0"/>
                <a:ea typeface="Times New Roman" panose="02020603050405020304" pitchFamily="18" charset="0"/>
              </a:rPr>
              <a:t>न्यूबॉयर चैंबर में प्लेटलेट</a:t>
            </a:r>
            <a:endParaRPr kumimoji="0" lang="en-US" altLang="en-US" sz="3200" b="0" i="0" u="none" strike="noStrike" cap="none" normalizeH="0" baseline="0" dirty="0">
              <a:ln>
                <a:noFill/>
              </a:ln>
              <a:solidFill>
                <a:srgbClr val="FF0000"/>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BEA82E18-3567-CBE8-83BD-149AAED0411D}"/>
              </a:ext>
            </a:extLst>
          </p:cNvPr>
          <p:cNvSpPr txBox="1"/>
          <p:nvPr/>
        </p:nvSpPr>
        <p:spPr>
          <a:xfrm>
            <a:off x="0" y="3788722"/>
            <a:ext cx="9144000" cy="2771464"/>
          </a:xfrm>
          <a:prstGeom prst="rect">
            <a:avLst/>
          </a:prstGeom>
          <a:noFill/>
        </p:spPr>
        <p:txBody>
          <a:bodyPr wrap="square">
            <a:spAutoFit/>
          </a:bodyPr>
          <a:lstStyle/>
          <a:p>
            <a:pPr algn="just">
              <a:lnSpc>
                <a:spcPct val="107000"/>
              </a:lnSpc>
              <a:spcAft>
                <a:spcPts val="800"/>
              </a:spcAft>
            </a:pPr>
            <a:r>
              <a:rPr lang="hi-IN" sz="2800" b="1" u="sng" dirty="0">
                <a:latin typeface="Times New Roman" panose="02020603050405020304" pitchFamily="18" charset="0"/>
                <a:ea typeface="Times New Roman" panose="02020603050405020304" pitchFamily="18" charset="0"/>
              </a:rPr>
              <a:t>गणना</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No. of platelet counted X 10 X dilution</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     =   Platelet /cu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No. of 1 mm squares counted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800" b="1" u="sng" dirty="0">
                <a:latin typeface="Times New Roman" panose="02020603050405020304" pitchFamily="18" charset="0"/>
                <a:ea typeface="Times New Roman" panose="02020603050405020304" pitchFamily="18" charset="0"/>
              </a:rPr>
              <a:t>सामान्य मूल्य</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b="1" u="sng"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1,50,000 - 4,00,000/cu mm</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5284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2FBE07-3EB8-0643-DE31-39E3FC5FC30D}"/>
              </a:ext>
            </a:extLst>
          </p:cNvPr>
          <p:cNvSpPr txBox="1"/>
          <p:nvPr/>
        </p:nvSpPr>
        <p:spPr>
          <a:xfrm>
            <a:off x="2838109" y="-149714"/>
            <a:ext cx="4574040" cy="600164"/>
          </a:xfrm>
          <a:prstGeom prst="rect">
            <a:avLst/>
          </a:prstGeom>
          <a:noFill/>
        </p:spPr>
        <p:txBody>
          <a:bodyPr wrap="square">
            <a:spAutoFit/>
          </a:bodyPr>
          <a:lstStyle/>
          <a:p>
            <a:pPr algn="just">
              <a:lnSpc>
                <a:spcPct val="150000"/>
              </a:lnSpc>
              <a:spcAft>
                <a:spcPts val="800"/>
              </a:spcAft>
            </a:pPr>
            <a:r>
              <a:rPr lang="hi-IN" sz="2400" b="1" u="sng" dirty="0">
                <a:solidFill>
                  <a:srgbClr val="FF0000"/>
                </a:solidFill>
                <a:latin typeface="Times New Roman" panose="02020603050405020304" pitchFamily="18" charset="0"/>
                <a:ea typeface="Times New Roman" panose="02020603050405020304" pitchFamily="18" charset="0"/>
              </a:rPr>
              <a:t>रक्त का जमावट</a:t>
            </a:r>
            <a:endParaRPr lang="en-US" sz="1600" u="sng"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645C27F2-69BD-EAD7-D503-C4EFEB2A6B16}"/>
              </a:ext>
            </a:extLst>
          </p:cNvPr>
          <p:cNvSpPr txBox="1"/>
          <p:nvPr/>
        </p:nvSpPr>
        <p:spPr>
          <a:xfrm>
            <a:off x="0" y="136288"/>
            <a:ext cx="8905875" cy="6269409"/>
          </a:xfrm>
          <a:prstGeom prst="rect">
            <a:avLst/>
          </a:prstGeom>
          <a:noFill/>
        </p:spPr>
        <p:txBody>
          <a:bodyPr wrap="square">
            <a:spAutoFit/>
          </a:bodyPr>
          <a:lstStyle/>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जमावट समय या थक्के जमने का समय</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000" dirty="0">
                <a:latin typeface="Times New Roman" panose="02020603050405020304" pitchFamily="18" charset="0"/>
                <a:ea typeface="Times New Roman" panose="02020603050405020304" pitchFamily="18" charset="0"/>
              </a:rPr>
              <a:t>जमावट समय के निर्धारण के लिए हेमेटोलॉजिस्ट द्वारा कई तरीकों का उपयोग किया गया है और प्राप्त परिणाम उपयोग की जाने वाली तकनीकों और रक्त के नमूनों के अधीन होने वाली स्थितियों में अंतर के कारण एक दूसरे से मेल नहीं खाते हैं।</a:t>
            </a:r>
            <a:endParaRPr lang="en-IN" sz="20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cs typeface="Times New Roman" panose="02020603050405020304" pitchFamily="18" charset="0"/>
              </a:rPr>
              <a:t>ड्रॉप विधि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ea typeface="Times New Roman" panose="02020603050405020304" pitchFamily="18" charset="0"/>
                <a:cs typeface="Times New Roman" panose="02020603050405020304" pitchFamily="18" charset="0"/>
              </a:rPr>
              <a:t>एक साफ कांच की स्लाइड पर खून की कई बूंदें रखें और एक मिनट के अंतराल पर एक बार में एक बूंद के माध्यम से एक सुई पास करें। जब फाइब्रिन धागे सुई से चिपक जाते हैं और उसके साथ खींचे जाते हैं, तो जमावट हो जाता है और रक्त के संग्रह के समय से लेकर कोगुलम बनने के समय तक स्टॉप वॉच से समय नोट किया जाता है। शुष्क गर्म मौसम में, वाष्पीकरण से बचने के लिए स्लाइड को गर्म पानी के बीकर पर रखा जाना चाहिए।</a:t>
            </a:r>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rPr>
              <a:t>सावधानी:</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रक्त को एक तेज गहरे पंचर से एकत्र किया जाना चाहिए और पहली कुछ बूंदों को त्याग दिया जाना चाहिए</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888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93AABF-563F-F700-2510-250FE42AC7D9}"/>
              </a:ext>
            </a:extLst>
          </p:cNvPr>
          <p:cNvSpPr txBox="1"/>
          <p:nvPr/>
        </p:nvSpPr>
        <p:spPr>
          <a:xfrm>
            <a:off x="-24493" y="0"/>
            <a:ext cx="9144000" cy="3090398"/>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हीमोग्लोबिन</a:t>
            </a:r>
            <a:r>
              <a:rPr lang="en-US" sz="3200" b="1" u="sng"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हीमोग्लोबिन एक क्रोमो प्रोटीन है जिसमें रंगहीन ग्लोबिन अणु होता है। ग्लोबिन अणु में दो अल्फा पॉलीपेप्टाइड श्रृंखला और दो बीटा पॉलीपेप्टाइड श्रृंखला होती है। हीमोग्लोबिन एक धातु परिसर है जिसमें पोर्फिरिन संरचना के केंद्र में एक लोहे का परमाणु होता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a16="http://schemas.microsoft.com/office/drawing/2014/main" xmlns="" id="{2D703AC1-3750-5C92-7CB6-1EFAFAB68E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0302" y="3209925"/>
            <a:ext cx="3028950" cy="3443156"/>
          </a:xfrm>
          <a:prstGeom prst="rect">
            <a:avLst/>
          </a:prstGeom>
          <a:noFill/>
          <a:ln>
            <a:noFill/>
          </a:ln>
        </p:spPr>
      </p:pic>
      <p:sp>
        <p:nvSpPr>
          <p:cNvPr id="8" name="TextBox 7">
            <a:extLst>
              <a:ext uri="{FF2B5EF4-FFF2-40B4-BE49-F238E27FC236}">
                <a16:creationId xmlns:a16="http://schemas.microsoft.com/office/drawing/2014/main" xmlns="" id="{A14F5DBC-EB8A-7E17-DD50-8FBCCCFFB50C}"/>
              </a:ext>
            </a:extLst>
          </p:cNvPr>
          <p:cNvSpPr txBox="1"/>
          <p:nvPr/>
        </p:nvSpPr>
        <p:spPr>
          <a:xfrm>
            <a:off x="64293" y="2934460"/>
            <a:ext cx="8966427" cy="3613810"/>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800" b="1" u="sng" dirty="0">
                <a:latin typeface="Times New Roman" panose="02020603050405020304" pitchFamily="18" charset="0"/>
                <a:ea typeface="Times New Roman" panose="02020603050405020304" pitchFamily="18" charset="0"/>
              </a:rPr>
              <a:t>साइनमेथेमोग्लोबिन विधि</a:t>
            </a:r>
            <a:r>
              <a:rPr lang="en-US" sz="2800" b="1" u="sng"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आवश्यकताओं</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en-US" sz="20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000" dirty="0">
                <a:latin typeface="Times New Roman" panose="02020603050405020304" pitchFamily="18" charset="0"/>
                <a:ea typeface="Times New Roman" panose="02020603050405020304" pitchFamily="18" charset="0"/>
              </a:rPr>
              <a:t>फिल्टर 540 एनएम के साथ फोटोइलेक्ट्रिक वर्णमापी।
2) टेस्ट ट्यूब।
3) 5 मिली और 20</a:t>
            </a:r>
            <a:r>
              <a:rPr lang="en-US" sz="2000" dirty="0">
                <a:latin typeface="Times New Roman" panose="02020603050405020304" pitchFamily="18" charset="0"/>
                <a:ea typeface="Times New Roman" panose="02020603050405020304" pitchFamily="18" charset="0"/>
                <a:cs typeface="Mangal" panose="02040503050203030202" pitchFamily="18" charset="0"/>
              </a:rPr>
              <a:t>ul </a:t>
            </a:r>
            <a:r>
              <a:rPr lang="hi-IN" sz="2000" dirty="0">
                <a:latin typeface="Times New Roman" panose="02020603050405020304" pitchFamily="18" charset="0"/>
                <a:ea typeface="Times New Roman" panose="02020603050405020304" pitchFamily="18" charset="0"/>
              </a:rPr>
              <a:t>माइक्रोपिपेट।
4) ड्रेबकिन का समाधान</a:t>
            </a:r>
            <a:endParaRPr lang="en-US" sz="2000" dirty="0"/>
          </a:p>
        </p:txBody>
      </p:sp>
    </p:spTree>
    <p:extLst>
      <p:ext uri="{BB962C8B-B14F-4D97-AF65-F5344CB8AC3E}">
        <p14:creationId xmlns:p14="http://schemas.microsoft.com/office/powerpoint/2010/main" val="1009875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404C40-B0A7-5A2A-1F5A-6E35C954C4D8}"/>
              </a:ext>
            </a:extLst>
          </p:cNvPr>
          <p:cNvSpPr txBox="1"/>
          <p:nvPr/>
        </p:nvSpPr>
        <p:spPr>
          <a:xfrm>
            <a:off x="0" y="2"/>
            <a:ext cx="7934325" cy="5859938"/>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800" b="1" dirty="0">
                <a:latin typeface="Times New Roman" panose="02020603050405020304" pitchFamily="18" charset="0"/>
                <a:ea typeface="Times New Roman" panose="02020603050405020304" pitchFamily="18" charset="0"/>
              </a:rPr>
              <a:t>केशिका विधि</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विधि का सबसे अधिक उपयोग किया जाता है और संतोषजनक पाया जाता है। इस विधि में, रक्त को महीन केशिका नलियों में खींचा जाता है। साइट को एक तेज सुई से साफ, सुखाया और पंचर किया जाता है। पहली बूंद मिटा दी जाती है। दूसरी बूंद को केशिका क्रिया से भरी केशिका ट्यूब में खींचा जाता है। जानवर की त्वचा पर ट्यूब को छूने से बचें। एक मिनट के बाद केशिका ट्यूब को इस तरह रखें कि तर्जनी को केशिका ट्यूब के ऊपर और अंगूठे के नीचे रखा जाए और अंगूठे से हल्के दबाव के साथ केशिका का थोड़ा सा तोड़ दें। यदि धीरे से अलग किए जाने पर दो टूटे हुए सिरों के बीच कोई धागा नहीं बनता है, तो हर 30 सेकंड के अंतराल के बाद दूसरे को तब तक तोड़ें जब तक कि अंतर कम न हो जाए। रक्त प्राप्त करने के समय से लेकर पुल बनने तक के समय पर ध्यान दें। यह उस व्यक्ति का जमावट का समय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4186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A61EAE-E36F-2FDC-3212-2EFC9B75FA15}"/>
              </a:ext>
            </a:extLst>
          </p:cNvPr>
          <p:cNvSpPr txBox="1"/>
          <p:nvPr/>
        </p:nvSpPr>
        <p:spPr>
          <a:xfrm>
            <a:off x="0" y="1"/>
            <a:ext cx="7896225" cy="2369880"/>
          </a:xfrm>
          <a:prstGeom prst="rect">
            <a:avLst/>
          </a:prstGeom>
          <a:noFill/>
        </p:spPr>
        <p:txBody>
          <a:bodyPr wrap="square">
            <a:spAutoFit/>
          </a:bodyPr>
          <a:lstStyle/>
          <a:p>
            <a:r>
              <a:rPr lang="hi-IN" sz="3200" b="1" dirty="0">
                <a:latin typeface="Times New Roman" panose="02020603050405020304" pitchFamily="18" charset="0"/>
                <a:ea typeface="Times New Roman" panose="02020603050405020304" pitchFamily="18" charset="0"/>
              </a:rPr>
              <a:t>रक्तस्राव का समय</a:t>
            </a:r>
            <a:r>
              <a:rPr lang="en-US" sz="36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hi-IN" sz="2800" dirty="0">
                <a:latin typeface="Times New Roman" panose="02020603050405020304" pitchFamily="18" charset="0"/>
                <a:ea typeface="Times New Roman" panose="02020603050405020304" pitchFamily="18" charset="0"/>
              </a:rPr>
              <a:t>यह पंचर के बिंदु पर थक्के के गठन में लगने वाला समय है, यह देखकर पता चलता है कि रक्तस्राव कब बंद हो जाता है, जैसा कि फिल्टर पेपर के माध्यम से रक्त को बार-बार भिगोने से पता चलता है</a:t>
            </a:r>
            <a:endParaRPr lang="en-US" sz="2800" dirty="0"/>
          </a:p>
        </p:txBody>
      </p:sp>
      <p:sp>
        <p:nvSpPr>
          <p:cNvPr id="5" name="TextBox 4">
            <a:extLst>
              <a:ext uri="{FF2B5EF4-FFF2-40B4-BE49-F238E27FC236}">
                <a16:creationId xmlns:a16="http://schemas.microsoft.com/office/drawing/2014/main" xmlns="" id="{DDEBB701-D32D-F435-6712-BCBDB288B757}"/>
              </a:ext>
            </a:extLst>
          </p:cNvPr>
          <p:cNvSpPr txBox="1"/>
          <p:nvPr/>
        </p:nvSpPr>
        <p:spPr>
          <a:xfrm>
            <a:off x="257175" y="1973265"/>
            <a:ext cx="8496300" cy="5029710"/>
          </a:xfrm>
          <a:prstGeom prst="rect">
            <a:avLst/>
          </a:prstGeom>
          <a:noFill/>
        </p:spPr>
        <p:txBody>
          <a:bodyPr wrap="square">
            <a:spAutoFit/>
          </a:bodyPr>
          <a:lstStyle/>
          <a:p>
            <a:pPr algn="just">
              <a:lnSpc>
                <a:spcPct val="150000"/>
              </a:lnSpc>
              <a:spcAft>
                <a:spcPts val="800"/>
              </a:spcAft>
            </a:pPr>
            <a:r>
              <a:rPr lang="hi-IN" sz="3600" b="1" dirty="0">
                <a:solidFill>
                  <a:srgbClr val="000000"/>
                </a:solidFill>
                <a:latin typeface="Times New Roman" panose="02020603050405020304" pitchFamily="18" charset="0"/>
                <a:ea typeface="Times New Roman" panose="02020603050405020304" pitchFamily="18" charset="0"/>
              </a:rPr>
              <a:t>प्रोथ्रोम्बिन टाइम पीटी या प्रो टाइम</a:t>
            </a:r>
            <a:endParaRPr lang="en-IN" sz="3600" b="1" dirty="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800" dirty="0">
                <a:solidFill>
                  <a:srgbClr val="000000"/>
                </a:solidFill>
                <a:latin typeface="Times New Roman" panose="02020603050405020304" pitchFamily="18" charset="0"/>
                <a:ea typeface="Times New Roman" panose="02020603050405020304" pitchFamily="18" charset="0"/>
              </a:rPr>
              <a:t>यह परीक्षण थक्के जमने की प्रक्रिया के चरण </a:t>
            </a:r>
            <a:r>
              <a:rPr lang="en-US" sz="28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III </a:t>
            </a:r>
            <a:r>
              <a:rPr lang="hi-IN" sz="2800" dirty="0">
                <a:solidFill>
                  <a:srgbClr val="000000"/>
                </a:solidFill>
                <a:latin typeface="Times New Roman" panose="02020603050405020304" pitchFamily="18" charset="0"/>
                <a:ea typeface="Times New Roman" panose="02020603050405020304" pitchFamily="18" charset="0"/>
              </a:rPr>
              <a:t>का एक माप है। पीटी कुछ अन्य थक्के दोषों के कारण गलत रीडिंग दे सकता है। हालांकि, यह आमतौर पर चरण </a:t>
            </a:r>
            <a:r>
              <a:rPr lang="en-US" sz="28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III </a:t>
            </a:r>
            <a:r>
              <a:rPr lang="hi-IN" sz="2800" dirty="0">
                <a:solidFill>
                  <a:srgbClr val="000000"/>
                </a:solidFill>
                <a:latin typeface="Times New Roman" panose="02020603050405020304" pitchFamily="18" charset="0"/>
                <a:ea typeface="Times New Roman" panose="02020603050405020304" pitchFamily="18" charset="0"/>
              </a:rPr>
              <a:t>की समस्या का संकेत है।
</a:t>
            </a:r>
            <a:r>
              <a:rPr lang="hi-IN" sz="2800" b="1" dirty="0">
                <a:solidFill>
                  <a:srgbClr val="000000"/>
                </a:solidFill>
                <a:latin typeface="Times New Roman" panose="02020603050405020304" pitchFamily="18" charset="0"/>
                <a:ea typeface="Times New Roman" panose="02020603050405020304" pitchFamily="18" charset="0"/>
              </a:rPr>
              <a:t>सामान्य मान</a:t>
            </a:r>
            <a:r>
              <a:rPr lang="hi-IN" sz="2800" dirty="0">
                <a:solidFill>
                  <a:srgbClr val="000000"/>
                </a:solidFill>
                <a:latin typeface="Times New Roman" panose="02020603050405020304" pitchFamily="18" charset="0"/>
                <a:ea typeface="Times New Roman" panose="02020603050405020304" pitchFamily="18" charset="0"/>
              </a:rPr>
              <a:t>: (बच्चा या वयस्क): 11-15 सेकंड या 70% -100% (उपयोग की गई विधि पर निर्भर करता है)</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62805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611EA3-3DF0-BD69-4516-1DBD71DA2F16}"/>
              </a:ext>
            </a:extLst>
          </p:cNvPr>
          <p:cNvSpPr txBox="1"/>
          <p:nvPr/>
        </p:nvSpPr>
        <p:spPr>
          <a:xfrm>
            <a:off x="0" y="1"/>
            <a:ext cx="9144000" cy="6127447"/>
          </a:xfrm>
          <a:prstGeom prst="rect">
            <a:avLst/>
          </a:prstGeom>
          <a:noFill/>
        </p:spPr>
        <p:txBody>
          <a:bodyPr wrap="square">
            <a:spAutoFit/>
          </a:bodyPr>
          <a:lstStyle/>
          <a:p>
            <a:pPr algn="just">
              <a:lnSpc>
                <a:spcPct val="150000"/>
              </a:lnSpc>
              <a:spcAft>
                <a:spcPts val="800"/>
              </a:spcAft>
            </a:pPr>
            <a:r>
              <a:rPr lang="hi-IN" sz="3200" b="1" dirty="0">
                <a:solidFill>
                  <a:srgbClr val="000000"/>
                </a:solidFill>
                <a:latin typeface="Times New Roman" panose="02020603050405020304" pitchFamily="18" charset="0"/>
                <a:ea typeface="Times New Roman" panose="02020603050405020304" pitchFamily="18" charset="0"/>
              </a:rPr>
              <a:t>आंशिक थ्रोम्बोप्लास्टिन समय पीटीटी</a:t>
            </a:r>
            <a:endParaRPr lang="en-IN" sz="3200" b="1" dirty="0">
              <a:solidFill>
                <a:srgbClr val="000000"/>
              </a:solidFill>
              <a:latin typeface="Times New Roman" panose="02020603050405020304" pitchFamily="18" charset="0"/>
              <a:ea typeface="Times New Roman" panose="02020603050405020304" pitchFamily="18" charset="0"/>
            </a:endParaRPr>
          </a:p>
          <a:p>
            <a:pPr>
              <a:lnSpc>
                <a:spcPct val="150000"/>
              </a:lnSpc>
              <a:spcAft>
                <a:spcPts val="800"/>
              </a:spcAft>
            </a:pPr>
            <a:r>
              <a:rPr lang="hi-IN" sz="2800" dirty="0">
                <a:solidFill>
                  <a:srgbClr val="000000"/>
                </a:solidFill>
                <a:latin typeface="Times New Roman" panose="02020603050405020304" pitchFamily="18" charset="0"/>
                <a:ea typeface="Times New Roman" panose="02020603050405020304" pitchFamily="18" charset="0"/>
              </a:rPr>
              <a:t>पीटी के समान एक परीक्षण, पीटीटी का उपयोग थक्के की असामान्यताओं का पता लगाने के लिए भी किया जाता है। एपीटीटी, सक्रिय पीटीटी, पीटीटी के समान लेकिन पीटीटी परीक्षण की तुलना में अधिक संवेदनशील है; यह दोषपूर्ण कारक की पहचान करने में मदद करेगा, यदि कोई दोषपूर्ण है।</a:t>
            </a:r>
            <a:r>
              <a:rPr lang="en-IN" sz="2800" dirty="0">
                <a:solidFill>
                  <a:srgbClr val="000000"/>
                </a:solidFill>
                <a:latin typeface="Times New Roman" panose="02020603050405020304" pitchFamily="18" charset="0"/>
                <a:ea typeface="Times New Roman" panose="02020603050405020304" pitchFamily="18" charset="0"/>
              </a:rPr>
              <a:t> </a:t>
            </a:r>
            <a:r>
              <a:rPr lang="hi-IN" sz="3200" b="1" dirty="0">
                <a:solidFill>
                  <a:srgbClr val="000000"/>
                </a:solidFill>
                <a:latin typeface="Times New Roman" panose="02020603050405020304" pitchFamily="18" charset="0"/>
                <a:ea typeface="Times New Roman" panose="02020603050405020304" pitchFamily="18" charset="0"/>
              </a:rPr>
              <a:t>सामान्य मूल्य</a:t>
            </a:r>
            <a:r>
              <a:rPr lang="en-US" sz="32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PTT: 				60–70seconds   </a:t>
            </a:r>
            <a:b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br>
            <a:r>
              <a:rPr lang="en-US" sz="28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APTT:                               30 - 40 seconds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4246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123498E-D0EF-99E3-5299-2A00FD8A4758}"/>
              </a:ext>
            </a:extLst>
          </p:cNvPr>
          <p:cNvSpPr txBox="1"/>
          <p:nvPr/>
        </p:nvSpPr>
        <p:spPr>
          <a:xfrm>
            <a:off x="238125" y="1"/>
            <a:ext cx="7581900" cy="6498061"/>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रक्त समूहन</a:t>
            </a:r>
            <a:endParaRPr lang="en-IN" sz="32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1901 में लैंडस्टीनर ने प्रदर्शित किया कि मनुष्यों को 4 समूहों में वर्गीकृत किया जा सकता है, यह इस बात पर निर्भर करता है कि उनकी लाल कोशिकाओं में ए या बी एग्लूटिनोजेन या दोनों एबी या न तो यानी, ओ। उन्होंने यह भी दिखाया कि एंटी-ए और एंटी-बी नाम के ए और बी एग्लूटिनोजेन के एंटीबॉडी (एग्लूटिनोजेन) होते हैं और किसी व्यक्ति के सीरम में उसकी अपनी लाल कोशिकाओं में मौजूद एंटीजन के लिए एंटीबॉडी नहीं होती है, लेकिन उसके पास मौजूद एग्लूटिनोजेन्स के खिलाफ एंटीबॉडी होती है। तो एबीओ रक्त समूह प्रणाली इस प्रकार है:</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08962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71C960-80C7-B3AB-C5A0-487DC69672A5}"/>
              </a:ext>
            </a:extLst>
          </p:cNvPr>
          <p:cNvSpPr txBox="1"/>
          <p:nvPr/>
        </p:nvSpPr>
        <p:spPr>
          <a:xfrm>
            <a:off x="0" y="1"/>
            <a:ext cx="7905750" cy="6488956"/>
          </a:xfrm>
          <a:prstGeom prst="rect">
            <a:avLst/>
          </a:prstGeom>
          <a:noFill/>
        </p:spPr>
        <p:txBody>
          <a:bodyPr wrap="square">
            <a:spAutoFit/>
          </a:bodyPr>
          <a:lstStyle/>
          <a:p>
            <a:pPr algn="ctr">
              <a:lnSpc>
                <a:spcPct val="150000"/>
              </a:lnSpc>
              <a:spcAft>
                <a:spcPts val="800"/>
              </a:spcAft>
            </a:pPr>
            <a:r>
              <a:rPr lang="hi-IN" sz="2800" b="1" dirty="0">
                <a:latin typeface="Times New Roman" panose="02020603050405020304" pitchFamily="18" charset="0"/>
                <a:ea typeface="Times New Roman" panose="02020603050405020304" pitchFamily="18" charset="0"/>
              </a:rPr>
              <a:t>समूह </a:t>
            </a:r>
            <a:r>
              <a:rPr lang="en-US" sz="2800" b="1" dirty="0">
                <a:latin typeface="Times New Roman" panose="02020603050405020304" pitchFamily="18" charset="0"/>
                <a:ea typeface="Times New Roman" panose="02020603050405020304" pitchFamily="18" charset="0"/>
                <a:cs typeface="Mangal" panose="02040503050203030202" pitchFamily="18" charset="0"/>
              </a:rPr>
              <a:t>Agglutinogen/</a:t>
            </a:r>
            <a:r>
              <a:rPr lang="hi-IN" sz="2800" b="1" dirty="0">
                <a:latin typeface="Times New Roman" panose="02020603050405020304" pitchFamily="18" charset="0"/>
                <a:ea typeface="Times New Roman" panose="02020603050405020304" pitchFamily="18" charset="0"/>
              </a:rPr>
              <a:t>एंटीजन </a:t>
            </a:r>
            <a:r>
              <a:rPr lang="en-US" sz="2800" b="1" dirty="0">
                <a:latin typeface="Times New Roman" panose="02020603050405020304" pitchFamily="18" charset="0"/>
                <a:ea typeface="Times New Roman" panose="02020603050405020304" pitchFamily="18" charset="0"/>
                <a:cs typeface="Mangal" panose="02040503050203030202" pitchFamily="18" charset="0"/>
              </a:rPr>
              <a:t>Agglutinin</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a:t>
            </a:r>
          </a:p>
          <a:p>
            <a:pPr algn="ctr">
              <a:lnSpc>
                <a:spcPct val="150000"/>
              </a:lnSpc>
              <a:spcAft>
                <a:spcPts val="800"/>
              </a:spcAft>
            </a:pPr>
            <a:r>
              <a:rPr lang="hi-IN" sz="2800" b="1" dirty="0">
                <a:latin typeface="Times New Roman" panose="02020603050405020304" pitchFamily="18" charset="0"/>
                <a:ea typeface="Times New Roman" panose="02020603050405020304" pitchFamily="18" charset="0"/>
              </a:rPr>
              <a:t>सीरम में एंटीबॉडी</a:t>
            </a:r>
            <a:endParaRPr lang="en-IN" sz="2800" b="1" dirty="0">
              <a:latin typeface="Times New Roman" panose="02020603050405020304" pitchFamily="18" charset="0"/>
              <a:ea typeface="Times New Roman" panose="02020603050405020304" pitchFamily="18" charset="0"/>
            </a:endParaRPr>
          </a:p>
          <a:p>
            <a:pPr>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A</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Anti-B</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B </a:t>
            </a:r>
            <a:r>
              <a:rPr lang="en-US" sz="2400" dirty="0" err="1">
                <a:effectLst/>
                <a:latin typeface="Times New Roman" panose="02020603050405020304" pitchFamily="18" charset="0"/>
                <a:ea typeface="Times New Roman" panose="02020603050405020304" pitchFamily="18" charset="0"/>
                <a:cs typeface="Mangal" panose="02040503050203030202" pitchFamily="18" charset="0"/>
              </a:rPr>
              <a:t>B</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Anti-A</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AB A and B None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O None Anti-A</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अब तक, मनुष्यों में 14 रक्त समूह प्रणालियों की पहचान की गई है।
आवश्यकता: 1. रक्त के नमूने। 2. ए और बी के लिए एंटी-सीरम।</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70903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0E976D-3788-967E-D699-14C2D19C57E5}"/>
              </a:ext>
            </a:extLst>
          </p:cNvPr>
          <p:cNvSpPr txBox="1"/>
          <p:nvPr/>
        </p:nvSpPr>
        <p:spPr>
          <a:xfrm>
            <a:off x="0" y="1"/>
            <a:ext cx="7877175" cy="5893921"/>
          </a:xfrm>
          <a:prstGeom prst="rect">
            <a:avLst/>
          </a:prstGeom>
          <a:noFill/>
        </p:spPr>
        <p:txBody>
          <a:bodyPr wrap="square">
            <a:spAutoFit/>
          </a:bodyPr>
          <a:lstStyle/>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रक्त समूह ओ पॉजिटिव: न तो एंटी-ए और न ही एंटी-बी एग्लूटिनेटेड है, लेकिन एंटी-आरएच है
परिणाम: रक्त समूह बी नकारात्मक: एंटी-ए और एंटी-आरएच एग्लूटिनेटेड नहीं हैं लेकिन एंटी बी है
ऊपर दिखाई गई स्लाइड परीक्षण विधि में, रक्त की तीन बूंदों को तरल अभिकर्मकों के साथ एक गुहा ग्लास स्लाइड पर रखा जाता है। एग्लूटिनेशन रक्त में रक्त समूह एंटीजन की उपस्थिति को इंगित करता है।
लाल रक्त कोशिकाओं पर मौजूद एबीओ रक्त समूह एंटीजन और सीरम में मौजूद आईजीएम एंटीबॉडी</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58107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4FECCB1-551A-CB8D-7D51-E7B1466552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3847" y="528667"/>
            <a:ext cx="5572125" cy="5153677"/>
          </a:xfrm>
          <a:prstGeom prst="rect">
            <a:avLst/>
          </a:prstGeom>
          <a:noFill/>
          <a:ln>
            <a:noFill/>
          </a:ln>
        </p:spPr>
      </p:pic>
    </p:spTree>
    <p:extLst>
      <p:ext uri="{BB962C8B-B14F-4D97-AF65-F5344CB8AC3E}">
        <p14:creationId xmlns:p14="http://schemas.microsoft.com/office/powerpoint/2010/main" val="1861081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 
?</a:t>
            </a:r>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6B75B2-FC56-D965-86FE-27947A2B7C65}"/>
              </a:ext>
            </a:extLst>
          </p:cNvPr>
          <p:cNvSpPr txBox="1"/>
          <p:nvPr/>
        </p:nvSpPr>
        <p:spPr>
          <a:xfrm>
            <a:off x="0" y="0"/>
            <a:ext cx="7905750" cy="6499087"/>
          </a:xfrm>
          <a:prstGeom prst="rect">
            <a:avLst/>
          </a:prstGeom>
          <a:noFill/>
        </p:spPr>
        <p:txBody>
          <a:bodyPr wrap="square">
            <a:spAutoFit/>
          </a:bodyPr>
          <a:lstStyle/>
          <a:p>
            <a:pPr algn="just">
              <a:lnSpc>
                <a:spcPct val="150000"/>
              </a:lnSpc>
              <a:spcAft>
                <a:spcPts val="800"/>
              </a:spcAft>
            </a:pPr>
            <a:r>
              <a:rPr lang="hi-IN" sz="2400" b="1" u="sng" dirty="0">
                <a:latin typeface="Times New Roman" panose="02020603050405020304" pitchFamily="18" charset="0"/>
                <a:ea typeface="Times New Roman" panose="02020603050405020304" pitchFamily="18" charset="0"/>
              </a:rPr>
              <a:t>अंशांकन वक्र</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dirty="0">
                <a:latin typeface="Times New Roman" panose="02020603050405020304" pitchFamily="18" charset="0"/>
                <a:ea typeface="Times New Roman" panose="02020603050405020304" pitchFamily="18" charset="0"/>
              </a:rPr>
              <a:t>सायनमेथ एचबी विधि के लिए एचबी मानक का उपयोग कैलिब्रेट के लिए किया जाता है। 	 
तीन साफ और सूखे टेस्ट ट्यूब में नीचे बताए अनुसार घोल डालें: -
1) पहली ट्यूब में पिपेट 5 मिलीलीटर एचबी मानक (60 मिलीग्राम/एमएल)।
2) एचबी मानक के 2.5 मिलीलीटर जोड़ें और उसी ट्यूब में ठीक 2.5 मिलीलीटर एचबी पतला अभिकर्मक जोड़ें। ट्यूब को स्टॉपर करें और अच्छी तरह मिलाएं, यह मानक का 1:1 कमजोर पड़ने वाला है। 
3) तीसरी परखनली में 5 मिलीलीटर एचबी तनुकरण अभिकर्मक मिलाएं जो एक रिक्त स्थान के रूप में काम करते हैं</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4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b="1" u="sng" dirty="0">
                <a:latin typeface="Times New Roman" panose="02020603050405020304" pitchFamily="18" charset="0"/>
                <a:ea typeface="Times New Roman" panose="02020603050405020304" pitchFamily="18" charset="0"/>
              </a:rPr>
              <a:t>प्रक्रिया</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dirty="0">
                <a:effectLst/>
                <a:latin typeface="Times New Roman" panose="02020603050405020304" pitchFamily="18" charset="0"/>
                <a:ea typeface="Times New Roman" panose="02020603050405020304" pitchFamily="18" charset="0"/>
                <a:cs typeface="Mangal" panose="02040503050203030202" pitchFamily="18" charset="0"/>
              </a:rPr>
              <a:t>1) </a:t>
            </a:r>
            <a:r>
              <a:rPr lang="hi-IN" dirty="0">
                <a:latin typeface="Times New Roman" panose="02020603050405020304" pitchFamily="18" charset="0"/>
                <a:ea typeface="Times New Roman" panose="02020603050405020304" pitchFamily="18" charset="0"/>
              </a:rPr>
              <a:t>एक परखनली लें और उसमें 5</a:t>
            </a:r>
            <a:r>
              <a:rPr lang="en-US" dirty="0">
                <a:latin typeface="Times New Roman" panose="02020603050405020304" pitchFamily="18" charset="0"/>
                <a:ea typeface="Times New Roman" panose="02020603050405020304" pitchFamily="18" charset="0"/>
                <a:cs typeface="Mangal" panose="02040503050203030202" pitchFamily="18" charset="0"/>
              </a:rPr>
              <a:t>ml Drabkin </a:t>
            </a:r>
            <a:r>
              <a:rPr lang="hi-IN" dirty="0">
                <a:latin typeface="Times New Roman" panose="02020603050405020304" pitchFamily="18" charset="0"/>
                <a:ea typeface="Times New Roman" panose="02020603050405020304" pitchFamily="18" charset="0"/>
              </a:rPr>
              <a:t>का घोल मिलाएं।
2) 20</a:t>
            </a:r>
            <a:r>
              <a:rPr lang="en-US" dirty="0">
                <a:latin typeface="Times New Roman" panose="02020603050405020304" pitchFamily="18" charset="0"/>
                <a:ea typeface="Times New Roman" panose="02020603050405020304" pitchFamily="18" charset="0"/>
                <a:cs typeface="Mangal" panose="02040503050203030202" pitchFamily="18" charset="0"/>
              </a:rPr>
              <a:t>ul </a:t>
            </a:r>
            <a:r>
              <a:rPr lang="hi-IN" dirty="0">
                <a:latin typeface="Times New Roman" panose="02020603050405020304" pitchFamily="18" charset="0"/>
                <a:ea typeface="Times New Roman" panose="02020603050405020304" pitchFamily="18" charset="0"/>
              </a:rPr>
              <a:t>साबुत खून डालें और अच्छी तरह मिलाएँ।</a:t>
            </a:r>
            <a:r>
              <a:rPr lang="en-IN" dirty="0">
                <a:latin typeface="Times New Roman" panose="02020603050405020304" pitchFamily="18" charset="0"/>
                <a:ea typeface="Times New Roman" panose="02020603050405020304" pitchFamily="18" charset="0"/>
              </a:rPr>
              <a:t> </a:t>
            </a:r>
            <a:r>
              <a:rPr lang="hi-IN" dirty="0">
                <a:latin typeface="Times New Roman" panose="02020603050405020304" pitchFamily="18" charset="0"/>
                <a:ea typeface="Times New Roman" panose="02020603050405020304" pitchFamily="18" charset="0"/>
              </a:rPr>
              <a:t>3) कमरे के तापमान पर 5 मिनट सेते हैं।</a:t>
            </a:r>
            <a:r>
              <a:rPr lang="en-IN" dirty="0">
                <a:latin typeface="Times New Roman" panose="02020603050405020304" pitchFamily="18" charset="0"/>
                <a:ea typeface="Times New Roman" panose="02020603050405020304" pitchFamily="18" charset="0"/>
              </a:rPr>
              <a:t> </a:t>
            </a:r>
            <a:r>
              <a:rPr lang="hi-IN" dirty="0">
                <a:latin typeface="Times New Roman" panose="02020603050405020304" pitchFamily="18" charset="0"/>
                <a:ea typeface="Times New Roman" panose="02020603050405020304" pitchFamily="18" charset="0"/>
              </a:rPr>
              <a:t>4) 540</a:t>
            </a:r>
            <a:r>
              <a:rPr lang="en-US" dirty="0">
                <a:latin typeface="Times New Roman" panose="02020603050405020304" pitchFamily="18" charset="0"/>
                <a:ea typeface="Times New Roman" panose="02020603050405020304" pitchFamily="18" charset="0"/>
                <a:cs typeface="Mangal" panose="02040503050203030202" pitchFamily="18" charset="0"/>
              </a:rPr>
              <a:t>nm </a:t>
            </a:r>
            <a:r>
              <a:rPr lang="hi-IN" dirty="0">
                <a:latin typeface="Times New Roman" panose="02020603050405020304" pitchFamily="18" charset="0"/>
                <a:ea typeface="Times New Roman" panose="02020603050405020304" pitchFamily="18" charset="0"/>
              </a:rPr>
              <a:t>फिल्टर के खिलाफ अवशोषण लें।</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9790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02DA35F-38DC-F850-B562-E02E7207452D}"/>
              </a:ext>
            </a:extLst>
          </p:cNvPr>
          <p:cNvSpPr txBox="1"/>
          <p:nvPr/>
        </p:nvSpPr>
        <p:spPr>
          <a:xfrm>
            <a:off x="0" y="0"/>
            <a:ext cx="9144000" cy="5367944"/>
          </a:xfrm>
          <a:prstGeom prst="rect">
            <a:avLst/>
          </a:prstGeom>
          <a:noFill/>
        </p:spPr>
        <p:txBody>
          <a:bodyPr wrap="square">
            <a:spAutoFit/>
          </a:bodyPr>
          <a:lstStyle/>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गणना</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O.D. of unknown     cons. of std. in mg/dl X dilution factor</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Hb =	--------------------  X  ---------------------------------------     g/dl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O.D. of Standard		          1000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0.385 X60 X251</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u="sng" dirty="0">
                <a:latin typeface="Times New Roman" panose="02020603050405020304" pitchFamily="18" charset="0"/>
                <a:ea typeface="Times New Roman" panose="02020603050405020304" pitchFamily="18" charset="0"/>
              </a:rPr>
              <a:t>उदाहरण</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  = 13.8 g/dl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0.418 X 1000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6468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DC68E7-CA7A-435F-5C12-93FC9F12551E}"/>
              </a:ext>
            </a:extLst>
          </p:cNvPr>
          <p:cNvSpPr txBox="1"/>
          <p:nvPr/>
        </p:nvSpPr>
        <p:spPr>
          <a:xfrm>
            <a:off x="342900" y="0"/>
            <a:ext cx="8734425" cy="6169318"/>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एचबी की सामान्य सीमा</a:t>
            </a:r>
            <a:endParaRPr lang="en-IN" sz="3200" b="1" u="sng"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पुरुष</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13 - 17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महिलाओं</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11 - 15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शिशु (पूर्ण अवधि गर्भनाल रक्त)</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14 - 19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3 महीने के बच्चे</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10 - 13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3 - 6 साल के बच्चे।</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11 - 14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6 - 12 वर्ष के बच्चे</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12 - 15 g/dl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pPr>
            <a:r>
              <a:rPr lang="en-US" sz="3600" b="1" u="none" strike="noStrike"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224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A2567C-9957-36DA-1522-2B324C146BFF}"/>
              </a:ext>
            </a:extLst>
          </p:cNvPr>
          <p:cNvSpPr txBox="1"/>
          <p:nvPr/>
        </p:nvSpPr>
        <p:spPr>
          <a:xfrm>
            <a:off x="0" y="1"/>
            <a:ext cx="9144000" cy="2536400"/>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लाल कोशिका गणना</a:t>
            </a:r>
            <a:r>
              <a:rPr lang="en-US" sz="3200"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400" dirty="0">
                <a:latin typeface="Times New Roman" panose="02020603050405020304" pitchFamily="18" charset="0"/>
                <a:ea typeface="Times New Roman" panose="02020603050405020304" pitchFamily="18" charset="0"/>
              </a:rPr>
              <a:t>आरबीसी ऑक्सालेट मिश्रित रक्त पर या केशिका रक्त पर सीधे पिपेट में एकत्र किया जा सकता है। पूर्व मामले में, जब तक प्रशीतित न हो, नमूना 6 घंटे से अधिक नहीं होना चाहिए।</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xmlns="" id="{F44D28E8-C475-413D-63DF-9FB370CBC766}"/>
              </a:ext>
            </a:extLst>
          </p:cNvPr>
          <p:cNvSpPr txBox="1"/>
          <p:nvPr/>
        </p:nvSpPr>
        <p:spPr>
          <a:xfrm>
            <a:off x="0" y="2536401"/>
            <a:ext cx="9144000" cy="2274982"/>
          </a:xfrm>
          <a:prstGeom prst="rect">
            <a:avLst/>
          </a:prstGeom>
          <a:noFill/>
        </p:spPr>
        <p:txBody>
          <a:bodyPr wrap="square">
            <a:spAutoFit/>
          </a:bodyPr>
          <a:lstStyle/>
          <a:p>
            <a:pPr algn="just">
              <a:lnSpc>
                <a:spcPct val="150000"/>
              </a:lnSpc>
              <a:spcAft>
                <a:spcPts val="800"/>
              </a:spcAft>
            </a:pPr>
            <a:r>
              <a:rPr lang="hi-IN" sz="3200" b="1" u="sng" dirty="0">
                <a:latin typeface="Times New Roman" panose="02020603050405020304" pitchFamily="18" charset="0"/>
                <a:ea typeface="Times New Roman" panose="02020603050405020304" pitchFamily="18" charset="0"/>
              </a:rPr>
              <a:t>आवश्यकताओं</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:- 1</a:t>
            </a:r>
            <a:r>
              <a:rPr lang="hi-IN" sz="2800" dirty="0">
                <a:latin typeface="Times New Roman" panose="02020603050405020304" pitchFamily="18" charset="0"/>
                <a:ea typeface="Times New Roman" panose="02020603050405020304" pitchFamily="18" charset="0"/>
              </a:rPr>
              <a:t>) लाल कोशिका पिपेट 
		   2) आरबीसी तनुकरण द्रव
		   3) कवर स्लिप के साथ न्यूबॉयर का कक्ष</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795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27AD04-CAB3-2F57-555E-D768656848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660" y="1495425"/>
            <a:ext cx="4751615" cy="4203246"/>
          </a:xfrm>
          <a:prstGeom prst="rect">
            <a:avLst/>
          </a:prstGeom>
          <a:noFill/>
          <a:ln>
            <a:noFill/>
          </a:ln>
        </p:spPr>
      </p:pic>
    </p:spTree>
    <p:extLst>
      <p:ext uri="{BB962C8B-B14F-4D97-AF65-F5344CB8AC3E}">
        <p14:creationId xmlns:p14="http://schemas.microsoft.com/office/powerpoint/2010/main" val="35510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1443</Words>
  <Application>Microsoft Office PowerPoint</Application>
  <PresentationFormat>On-screen Show (4:3)</PresentationFormat>
  <Paragraphs>170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रुधिरविज्ञान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BLOOD/SAMPLE COLLECTION</dc:title>
  <dc:creator>MTI MTI</dc:creator>
  <cp:lastModifiedBy>NDRF MEDICAL</cp:lastModifiedBy>
  <cp:revision>34</cp:revision>
  <dcterms:created xsi:type="dcterms:W3CDTF">2023-02-24T10:00:37Z</dcterms:created>
  <dcterms:modified xsi:type="dcterms:W3CDTF">2025-12-19T10:55:03Z</dcterms:modified>
</cp:coreProperties>
</file>