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57" r:id="rId3"/>
    <p:sldId id="258" r:id="rId4"/>
    <p:sldId id="259" r:id="rId5"/>
    <p:sldId id="282" r:id="rId6"/>
    <p:sldId id="260" r:id="rId7"/>
    <p:sldId id="261" r:id="rId8"/>
    <p:sldId id="262" r:id="rId9"/>
    <p:sldId id="263" r:id="rId10"/>
    <p:sldId id="264" r:id="rId11"/>
    <p:sldId id="265" r:id="rId12"/>
    <p:sldId id="281" r:id="rId13"/>
    <p:sldId id="266" r:id="rId14"/>
    <p:sldId id="267" r:id="rId15"/>
    <p:sldId id="268" r:id="rId16"/>
    <p:sldId id="269" r:id="rId17"/>
    <p:sldId id="270" r:id="rId18"/>
    <p:sldId id="271" r:id="rId19"/>
    <p:sldId id="272" r:id="rId20"/>
    <p:sldId id="274" r:id="rId21"/>
    <p:sldId id="27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6" d="100"/>
          <a:sy n="106" d="100"/>
        </p:scale>
        <p:origin x="-168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7455BE-BF23-482E-B618-3B1272B8A82C}" type="datetimeFigureOut">
              <a:rPr lang="en-IN" smtClean="0"/>
              <a:t>20-12-2025</a:t>
            </a:fld>
            <a:endParaRPr lang="en-I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03E709-A1C9-468C-AE55-78929ACFFEC4}" type="slidenum">
              <a:rPr lang="en-IN" smtClean="0"/>
              <a:t>‹#›</a:t>
            </a:fld>
            <a:endParaRPr lang="en-IN"/>
          </a:p>
        </p:txBody>
      </p:sp>
    </p:spTree>
    <p:extLst>
      <p:ext uri="{BB962C8B-B14F-4D97-AF65-F5344CB8AC3E}">
        <p14:creationId xmlns:p14="http://schemas.microsoft.com/office/powerpoint/2010/main" val="2627296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Introduce module goals related to environment and patient prep.</a:t>
            </a:r>
          </a:p>
        </p:txBody>
      </p:sp>
      <p:sp>
        <p:nvSpPr>
          <p:cNvPr id="4" name="Slide Number Placeholder 3"/>
          <p:cNvSpPr>
            <a:spLocks noGrp="1"/>
          </p:cNvSpPr>
          <p:nvPr>
            <p:ph type="sldNum" sz="quarter" idx="5"/>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Promote high-quality signal acquisition.</a:t>
            </a:r>
          </a:p>
        </p:txBody>
      </p:sp>
      <p:sp>
        <p:nvSpPr>
          <p:cNvPr id="4" name="Slide Number Placeholder 3"/>
          <p:cNvSpPr>
            <a:spLocks noGrp="1"/>
          </p:cNvSpPr>
          <p:nvPr>
            <p:ph type="sldNum" sz="quarter" idx="5"/>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Prevent artifacts and ensure comfort.</a:t>
            </a:r>
          </a:p>
        </p:txBody>
      </p:sp>
      <p:sp>
        <p:nvSpPr>
          <p:cNvPr id="4" name="Slide Number Placeholder 3"/>
          <p:cNvSpPr>
            <a:spLocks noGrp="1"/>
          </p:cNvSpPr>
          <p:nvPr>
            <p:ph type="sldNum" sz="quarter" idx="5"/>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Build patient trust and compliance.</a:t>
            </a:r>
          </a:p>
        </p:txBody>
      </p:sp>
      <p:sp>
        <p:nvSpPr>
          <p:cNvPr id="4" name="Slide Number Placeholder 3"/>
          <p:cNvSpPr>
            <a:spLocks noGrp="1"/>
          </p:cNvSpPr>
          <p:nvPr>
            <p:ph type="sldNum" sz="quarter" idx="5"/>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Focus on accuracy during recording.</a:t>
            </a:r>
          </a:p>
        </p:txBody>
      </p:sp>
      <p:sp>
        <p:nvSpPr>
          <p:cNvPr id="4" name="Slide Number Placeholder 3"/>
          <p:cNvSpPr>
            <a:spLocks noGrp="1"/>
          </p:cNvSpPr>
          <p:nvPr>
            <p:ph type="sldNum" sz="quarter" idx="5"/>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Ensure cleanliness and documentation.</a:t>
            </a:r>
          </a:p>
        </p:txBody>
      </p:sp>
      <p:sp>
        <p:nvSpPr>
          <p:cNvPr id="4" name="Slide Number Placeholder 3"/>
          <p:cNvSpPr>
            <a:spLocks noGrp="1"/>
          </p:cNvSpPr>
          <p:nvPr>
            <p:ph type="sldNum" sz="quarter" idx="5"/>
          </p:nvPr>
        </p:nvSpPr>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Discuss variations in approach.</a:t>
            </a:r>
          </a:p>
        </p:txBody>
      </p:sp>
      <p:sp>
        <p:nvSpPr>
          <p:cNvPr id="4" name="Slide Number Placeholder 3"/>
          <p:cNvSpPr>
            <a:spLocks noGrp="1"/>
          </p:cNvSpPr>
          <p:nvPr>
            <p:ph type="sldNum" sz="quarter" idx="5"/>
          </p:nvPr>
        </p:nvSpPr>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Conclude and transition to next module on performing ECG.</a:t>
            </a:r>
          </a:p>
        </p:txBody>
      </p:sp>
      <p:sp>
        <p:nvSpPr>
          <p:cNvPr id="4" name="Slide Number Placeholder 3"/>
          <p:cNvSpPr>
            <a:spLocks noGrp="1"/>
          </p:cNvSpPr>
          <p:nvPr>
            <p:ph type="sldNum" sz="quarter" idx="5"/>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Overview of environmental and procedural importance.</a:t>
            </a:r>
          </a:p>
        </p:txBody>
      </p:sp>
      <p:sp>
        <p:nvSpPr>
          <p:cNvPr id="4" name="Slide Number Placeholder 3"/>
          <p:cNvSpPr>
            <a:spLocks noGrp="1"/>
          </p:cNvSpPr>
          <p:nvPr>
            <p:ph type="sldNum" sz="quarter" idx="5"/>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Describe ideal ECG room conditions.</a:t>
            </a:r>
          </a:p>
        </p:txBody>
      </p:sp>
      <p:sp>
        <p:nvSpPr>
          <p:cNvPr id="4" name="Slide Number Placeholder 3"/>
          <p:cNvSpPr>
            <a:spLocks noGrp="1"/>
          </p:cNvSpPr>
          <p:nvPr>
            <p:ph type="sldNum" sz="quarter" idx="5"/>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Ensure readiness before patient arrival.</a:t>
            </a:r>
          </a:p>
        </p:txBody>
      </p:sp>
      <p:sp>
        <p:nvSpPr>
          <p:cNvPr id="4" name="Slide Number Placeholder 3"/>
          <p:cNvSpPr>
            <a:spLocks noGrp="1"/>
          </p:cNvSpPr>
          <p:nvPr>
            <p:ph type="sldNum" sz="quarter" idx="5"/>
          </p:nvPr>
        </p:nvSpPr>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Emphasize safety precautions.</a:t>
            </a:r>
          </a:p>
        </p:txBody>
      </p:sp>
      <p:sp>
        <p:nvSpPr>
          <p:cNvPr id="4" name="Slide Number Placeholder 3"/>
          <p:cNvSpPr>
            <a:spLocks noGrp="1"/>
          </p:cNvSpPr>
          <p:nvPr>
            <p:ph type="sldNum" sz="quarter" idx="5"/>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Highlight hygienic practices.</a:t>
            </a:r>
          </a:p>
        </p:txBody>
      </p:sp>
      <p:sp>
        <p:nvSpPr>
          <p:cNvPr id="4" name="Slide Number Placeholder 3"/>
          <p:cNvSpPr>
            <a:spLocks noGrp="1"/>
          </p:cNvSpPr>
          <p:nvPr>
            <p:ph type="sldNum" sz="quarter" idx="5"/>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Ensure safety and consent compliance.</a:t>
            </a:r>
          </a:p>
        </p:txBody>
      </p:sp>
      <p:sp>
        <p:nvSpPr>
          <p:cNvPr id="4" name="Slide Number Placeholder 3"/>
          <p:cNvSpPr>
            <a:spLocks noGrp="1"/>
          </p:cNvSpPr>
          <p:nvPr>
            <p:ph type="sldNum" sz="quarter" idx="5"/>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Provide structured preparation process.</a:t>
            </a:r>
          </a:p>
        </p:txBody>
      </p:sp>
      <p:sp>
        <p:nvSpPr>
          <p:cNvPr id="4" name="Slide Number Placeholder 3"/>
          <p:cNvSpPr>
            <a:spLocks noGrp="1"/>
          </p:cNvSpPr>
          <p:nvPr>
            <p:ph type="sldNum" sz="quarter" idx="5"/>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t>Minimize muscle interference.</a:t>
            </a:r>
          </a:p>
        </p:txBody>
      </p:sp>
      <p:sp>
        <p:nvSpPr>
          <p:cNvPr id="4" name="Slide Number Placeholder 3"/>
          <p:cNvSpPr>
            <a:spLocks noGrp="1"/>
          </p:cNvSpPr>
          <p:nvPr>
            <p:ph type="sldNum" sz="quarter" idx="5"/>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pic>
        <p:nvPicPr>
          <p:cNvPr id="9" name="Picture 8">
            <a:extLst>
              <a:ext uri="{FF2B5EF4-FFF2-40B4-BE49-F238E27FC236}">
                <a16:creationId xmlns:a16="http://schemas.microsoft.com/office/drawing/2014/main" xmlns="" id="{19DDEB1D-6F2A-0B75-C7A3-779C023138F9}"/>
              </a:ext>
            </a:extLst>
          </p:cNvPr>
          <p:cNvPicPr>
            <a:picLocks noChangeAspect="1"/>
          </p:cNvPicPr>
          <p:nvPr userDrawn="1"/>
        </p:nvPicPr>
        <p:blipFill>
          <a:blip r:embed="rId13"/>
          <a:stretch>
            <a:fillRect/>
          </a:stretch>
        </p:blipFill>
        <p:spPr>
          <a:xfrm>
            <a:off x="7826763" y="0"/>
            <a:ext cx="1298546" cy="1143000"/>
          </a:xfrm>
          <a:prstGeom prst="rect">
            <a:avLst/>
          </a:prstGeom>
        </p:spPr>
      </p:pic>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hi-IN" dirty="0"/>
              <a:t>ईसीजी कक्ष, इंस्ट्रूमेंटेशन और रोगी की तैयारी</a:t>
            </a:r>
            <a:endParaRPr dirty="0"/>
          </a:p>
        </p:txBody>
      </p:sp>
      <p:sp>
        <p:nvSpPr>
          <p:cNvPr id="4" name="Title 1">
            <a:extLst>
              <a:ext uri="{FF2B5EF4-FFF2-40B4-BE49-F238E27FC236}">
                <a16:creationId xmlns:a16="http://schemas.microsoft.com/office/drawing/2014/main" xmlns="" id="{230D4F9A-33AE-4F76-8EB2-FAA39E95AA21}"/>
              </a:ext>
            </a:extLst>
          </p:cNvPr>
          <p:cNvSpPr>
            <a:spLocks noGrp="1"/>
          </p:cNvSpPr>
          <p:nvPr/>
        </p:nvSpPr>
        <p:spPr>
          <a:xfrm>
            <a:off x="2049318" y="838200"/>
            <a:ext cx="43434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i-IN" sz="4000" b="1" dirty="0">
                <a:solidFill>
                  <a:srgbClr val="002060"/>
                </a:solidFill>
                <a:latin typeface="Arial" pitchFamily="34" charset="0"/>
                <a:cs typeface="Arial" pitchFamily="34" charset="0"/>
              </a:rPr>
              <a:t>पाठ -6</a:t>
            </a:r>
            <a:endParaRPr lang="en-US" sz="4000" b="1" dirty="0">
              <a:solidFill>
                <a:srgbClr val="002060"/>
              </a:solidFill>
              <a:latin typeface="Arial" pitchFamily="34" charset="0"/>
              <a:cs typeface="Arial" pitchFamily="34" charset="0"/>
            </a:endParaRPr>
          </a:p>
        </p:txBody>
      </p:sp>
      <p:sp>
        <p:nvSpPr>
          <p:cNvPr id="5" name="Title 1"/>
          <p:cNvSpPr txBox="1">
            <a:spLocks/>
          </p:cNvSpPr>
          <p:nvPr/>
        </p:nvSpPr>
        <p:spPr>
          <a:xfrm>
            <a:off x="6392718" y="5486400"/>
            <a:ext cx="2133602" cy="762000"/>
          </a:xfrm>
          <a:prstGeom prst="rect">
            <a:avLst/>
          </a:prstGeom>
        </p:spPr>
        <p:txBody>
          <a:bodyPr vert="horz" lIns="91440" tIns="45720" rIns="91440" bIns="45720" rtlCol="0" anchor="ctr">
            <a:normAutofit fontScale="40000" lnSpcReduction="2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IN" sz="4000" b="1" dirty="0" smtClean="0">
                <a:solidFill>
                  <a:srgbClr val="002060"/>
                </a:solidFill>
                <a:latin typeface="Kruti Dev 011" pitchFamily="2" charset="0"/>
                <a:cs typeface="Arial" pitchFamily="34" charset="0"/>
              </a:rPr>
              <a:t>)</a:t>
            </a:r>
            <a:r>
              <a:rPr lang="en-IN" sz="4000" b="1" dirty="0" err="1" smtClean="0">
                <a:solidFill>
                  <a:srgbClr val="002060"/>
                </a:solidFill>
                <a:latin typeface="Kruti Dev 011" pitchFamily="2" charset="0"/>
                <a:cs typeface="Arial" pitchFamily="34" charset="0"/>
              </a:rPr>
              <a:t>kjk</a:t>
            </a:r>
            <a:endParaRPr lang="en-IN" sz="4000" b="1" dirty="0" smtClean="0">
              <a:solidFill>
                <a:srgbClr val="002060"/>
              </a:solidFill>
              <a:latin typeface="Kruti Dev 011" pitchFamily="2" charset="0"/>
              <a:cs typeface="Arial" pitchFamily="34" charset="0"/>
            </a:endParaRPr>
          </a:p>
          <a:p>
            <a:r>
              <a:rPr lang="en-IN" sz="4000" b="1" dirty="0" smtClean="0">
                <a:solidFill>
                  <a:srgbClr val="002060"/>
                </a:solidFill>
                <a:latin typeface="Kruti Dev 011" pitchFamily="2" charset="0"/>
                <a:cs typeface="Arial" pitchFamily="34" charset="0"/>
              </a:rPr>
              <a:t>go0@eSfMd</a:t>
            </a:r>
          </a:p>
          <a:p>
            <a:r>
              <a:rPr lang="en-US" sz="4000" b="1" dirty="0" err="1" smtClean="0">
                <a:solidFill>
                  <a:srgbClr val="002060"/>
                </a:solidFill>
                <a:latin typeface="Kruti Dev 011" pitchFamily="2" charset="0"/>
                <a:cs typeface="Arial" pitchFamily="34" charset="0"/>
              </a:rPr>
              <a:t>izeksn</a:t>
            </a:r>
            <a:r>
              <a:rPr lang="en-US" sz="4000" b="1" dirty="0" smtClean="0">
                <a:solidFill>
                  <a:srgbClr val="002060"/>
                </a:solidFill>
                <a:latin typeface="Kruti Dev 011" pitchFamily="2" charset="0"/>
                <a:cs typeface="Arial" pitchFamily="34" charset="0"/>
              </a:rPr>
              <a:t> </a:t>
            </a:r>
            <a:r>
              <a:rPr lang="en-US" sz="4000" b="1" dirty="0" err="1" smtClean="0">
                <a:solidFill>
                  <a:srgbClr val="002060"/>
                </a:solidFill>
                <a:latin typeface="Kruti Dev 011" pitchFamily="2" charset="0"/>
                <a:cs typeface="Arial" pitchFamily="34" charset="0"/>
              </a:rPr>
              <a:t>dqekj</a:t>
            </a:r>
            <a:endParaRPr lang="en-US" sz="4000" b="1" dirty="0">
              <a:solidFill>
                <a:srgbClr val="002060"/>
              </a:solidFill>
              <a:latin typeface="Kruti Dev 011" pitchFamily="2"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रोगी की तैयारी के चरण</a:t>
            </a:r>
            <a:endParaRPr dirty="0"/>
          </a:p>
        </p:txBody>
      </p:sp>
      <p:sp>
        <p:nvSpPr>
          <p:cNvPr id="3" name="Content Placeholder 2"/>
          <p:cNvSpPr>
            <a:spLocks noGrp="1"/>
          </p:cNvSpPr>
          <p:nvPr>
            <p:ph idx="1"/>
          </p:nvPr>
        </p:nvSpPr>
        <p:spPr/>
        <p:txBody>
          <a:bodyPr/>
          <a:lstStyle/>
          <a:p>
            <a:pPr marL="0" indent="0">
              <a:buNone/>
            </a:pPr>
            <a:r>
              <a:rPr dirty="0"/>
              <a:t>1. </a:t>
            </a:r>
            <a:r>
              <a:rPr lang="hi-IN" dirty="0"/>
              <a:t>प्रक्रिया की व्याख्या करें
2. गोपनीयता और आराम सुनिश्चित करें
3. रोगी को गहने और ऊपरी कपड़े हटाने के लिए कहें
4. इलेक्ट्रोड साइटों को साफ करें (यदि आवश्यक हो तो बाल शेव करें)
5. इलेक्ट्रोड सही ढंग से लगाएं</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रोगी की स्थिति</a:t>
            </a:r>
            <a:endParaRPr dirty="0"/>
          </a:p>
        </p:txBody>
      </p:sp>
      <p:sp>
        <p:nvSpPr>
          <p:cNvPr id="3" name="Content Placeholder 2"/>
          <p:cNvSpPr>
            <a:spLocks noGrp="1"/>
          </p:cNvSpPr>
          <p:nvPr>
            <p:ph idx="1"/>
          </p:nvPr>
        </p:nvSpPr>
        <p:spPr/>
        <p:txBody>
          <a:bodyPr/>
          <a:lstStyle/>
          <a:p>
            <a:pPr marL="0" indent="0">
              <a:buNone/>
            </a:pPr>
            <a:r>
              <a:rPr dirty="0"/>
              <a:t>• </a:t>
            </a:r>
            <a:r>
              <a:rPr lang="hi-IN" dirty="0"/>
              <a:t>समतल बिस्तर पर पीठ के बल लेटें</a:t>
            </a:r>
          </a:p>
          <a:p>
            <a:pPr marL="0" indent="0">
              <a:buNone/>
            </a:pPr>
            <a:r>
              <a:rPr lang="hi-IN" dirty="0"/>
              <a:t>• बाहें शरीर के पास आराम से रखें</a:t>
            </a:r>
          </a:p>
          <a:p>
            <a:pPr marL="0" indent="0">
              <a:buNone/>
            </a:pPr>
            <a:r>
              <a:rPr lang="hi-IN" dirty="0"/>
              <a:t>• पैर बिना क्रॉस किए</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68DB5C5E-9A13-2A91-1E0F-DD809F7024D7}"/>
              </a:ext>
            </a:extLst>
          </p:cNvPr>
          <p:cNvSpPr txBox="1"/>
          <p:nvPr/>
        </p:nvSpPr>
        <p:spPr>
          <a:xfrm>
            <a:off x="581297" y="1045322"/>
            <a:ext cx="8084721" cy="461665"/>
          </a:xfrm>
          <a:prstGeom prst="rect">
            <a:avLst/>
          </a:prstGeom>
          <a:noFill/>
        </p:spPr>
        <p:txBody>
          <a:bodyPr wrap="square">
            <a:spAutoFit/>
          </a:bodyPr>
          <a:lstStyle/>
          <a:p>
            <a:r>
              <a:rPr lang="hi-IN" sz="2400" b="1" dirty="0">
                <a:solidFill>
                  <a:srgbClr val="00B0F0"/>
                </a:solidFill>
              </a:rPr>
              <a:t>12-लीड ईसीजी प्लेसमेंट के लिए रोगी की स्थिति</a:t>
            </a:r>
            <a:endParaRPr lang="en-US" sz="2400" b="1" dirty="0">
              <a:solidFill>
                <a:srgbClr val="00B0F0"/>
              </a:solidFill>
            </a:endParaRPr>
          </a:p>
        </p:txBody>
      </p:sp>
      <p:pic>
        <p:nvPicPr>
          <p:cNvPr id="4" name="Picture 3">
            <a:extLst>
              <a:ext uri="{FF2B5EF4-FFF2-40B4-BE49-F238E27FC236}">
                <a16:creationId xmlns:a16="http://schemas.microsoft.com/office/drawing/2014/main" xmlns="" id="{A3368E5D-49FB-3477-DFBD-CDC43C81450F}"/>
              </a:ext>
            </a:extLst>
          </p:cNvPr>
          <p:cNvPicPr>
            <a:picLocks noChangeAspect="1"/>
          </p:cNvPicPr>
          <p:nvPr/>
        </p:nvPicPr>
        <p:blipFill>
          <a:blip r:embed="rId2"/>
          <a:stretch>
            <a:fillRect/>
          </a:stretch>
        </p:blipFill>
        <p:spPr>
          <a:xfrm>
            <a:off x="581297" y="1335855"/>
            <a:ext cx="8001594" cy="4311604"/>
          </a:xfrm>
          <a:prstGeom prst="rect">
            <a:avLst/>
          </a:prstGeom>
        </p:spPr>
      </p:pic>
    </p:spTree>
    <p:extLst>
      <p:ext uri="{BB962C8B-B14F-4D97-AF65-F5344CB8AC3E}">
        <p14:creationId xmlns:p14="http://schemas.microsoft.com/office/powerpoint/2010/main" val="8434433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त्वचा की तैयारी</a:t>
            </a:r>
            <a:endParaRPr dirty="0"/>
          </a:p>
        </p:txBody>
      </p:sp>
      <p:sp>
        <p:nvSpPr>
          <p:cNvPr id="3" name="Content Placeholder 2"/>
          <p:cNvSpPr>
            <a:spLocks noGrp="1"/>
          </p:cNvSpPr>
          <p:nvPr>
            <p:ph idx="1"/>
          </p:nvPr>
        </p:nvSpPr>
        <p:spPr/>
        <p:txBody>
          <a:bodyPr/>
          <a:lstStyle/>
          <a:p>
            <a:pPr marL="0" indent="0">
              <a:buNone/>
            </a:pPr>
            <a:r>
              <a:rPr dirty="0"/>
              <a:t>• </a:t>
            </a:r>
            <a:r>
              <a:rPr lang="hi-IN" dirty="0"/>
              <a:t>अल्कोहल वाइप से तेल, पसीना और मृत त्वचा हटाएं
• अच्छा इलेक्ट्रोड संपर्क सुनिश्चित करें</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लीड तारों की व्यवस्था</a:t>
            </a:r>
            <a:endParaRPr dirty="0"/>
          </a:p>
        </p:txBody>
      </p:sp>
      <p:sp>
        <p:nvSpPr>
          <p:cNvPr id="3" name="Content Placeholder 2"/>
          <p:cNvSpPr>
            <a:spLocks noGrp="1"/>
          </p:cNvSpPr>
          <p:nvPr>
            <p:ph idx="1"/>
          </p:nvPr>
        </p:nvSpPr>
        <p:spPr/>
        <p:txBody>
          <a:bodyPr/>
          <a:lstStyle/>
          <a:p>
            <a:pPr marL="0" indent="0">
              <a:buNone/>
            </a:pPr>
            <a:r>
              <a:rPr dirty="0"/>
              <a:t>• </a:t>
            </a:r>
            <a:r>
              <a:rPr lang="hi-IN" dirty="0"/>
              <a:t>उलझने से बचने के लिए सुव्यवस्थित करें
• बिजली के तारों से सुरक्षित दूर जाता है</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रोगी का आराम और सुरक्षा</a:t>
            </a:r>
            <a:endParaRPr dirty="0"/>
          </a:p>
        </p:txBody>
      </p:sp>
      <p:sp>
        <p:nvSpPr>
          <p:cNvPr id="3" name="Content Placeholder 2"/>
          <p:cNvSpPr>
            <a:spLocks noGrp="1"/>
          </p:cNvSpPr>
          <p:nvPr>
            <p:ph idx="1"/>
          </p:nvPr>
        </p:nvSpPr>
        <p:spPr/>
        <p:txBody>
          <a:bodyPr/>
          <a:lstStyle/>
          <a:p>
            <a:pPr marL="0" indent="0">
              <a:buNone/>
            </a:pPr>
            <a:r>
              <a:rPr dirty="0"/>
              <a:t>• </a:t>
            </a:r>
            <a:r>
              <a:rPr lang="hi-IN" dirty="0"/>
              <a:t>पूरी प्रक्रिया के दौरान संवाद करें
• पर्दे के साथ विनम्रता बनाए रखें
• ठंडा होने या ज़्यादा गरम होने से बचें</a:t>
            </a: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ईसीजी रिकॉर्डिंग के दौरान</a:t>
            </a:r>
            <a:endParaRPr dirty="0"/>
          </a:p>
        </p:txBody>
      </p:sp>
      <p:sp>
        <p:nvSpPr>
          <p:cNvPr id="3" name="Content Placeholder 2"/>
          <p:cNvSpPr>
            <a:spLocks noGrp="1"/>
          </p:cNvSpPr>
          <p:nvPr>
            <p:ph idx="1"/>
          </p:nvPr>
        </p:nvSpPr>
        <p:spPr/>
        <p:txBody>
          <a:bodyPr/>
          <a:lstStyle/>
          <a:p>
            <a:pPr marL="0" indent="0">
              <a:buNone/>
            </a:pPr>
            <a:r>
              <a:rPr dirty="0"/>
              <a:t>• </a:t>
            </a:r>
            <a:r>
              <a:rPr lang="hi-IN" dirty="0"/>
              <a:t>रोगी को स्थिर और चुप रहने का निर्देश दें
• हलचल या कंपकंपी के लिए देखें
• संकट के संकेतों की निगरानी करें</a:t>
            </a: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प्रक्रिया के बाद की देखभाल</a:t>
            </a:r>
            <a:endParaRPr dirty="0"/>
          </a:p>
        </p:txBody>
      </p:sp>
      <p:sp>
        <p:nvSpPr>
          <p:cNvPr id="3" name="Content Placeholder 2"/>
          <p:cNvSpPr>
            <a:spLocks noGrp="1"/>
          </p:cNvSpPr>
          <p:nvPr>
            <p:ph idx="1"/>
          </p:nvPr>
        </p:nvSpPr>
        <p:spPr/>
        <p:txBody>
          <a:bodyPr/>
          <a:lstStyle/>
          <a:p>
            <a:pPr marL="0" indent="0">
              <a:buNone/>
            </a:pPr>
            <a:r>
              <a:rPr dirty="0"/>
              <a:t>• </a:t>
            </a:r>
            <a:r>
              <a:rPr lang="hi-IN" dirty="0"/>
              <a:t>इलेक्ट्रोड को धीरे से निकालें
• त्वचा से जेल के अवशेषों को साफ करें
• उपकरण कीटाणुरहित करें
• ईसीजी को उचित रूप से लेबल और स्टोर करें</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विशेष ध्यान</a:t>
            </a:r>
            <a:endParaRPr dirty="0"/>
          </a:p>
        </p:txBody>
      </p:sp>
      <p:sp>
        <p:nvSpPr>
          <p:cNvPr id="3" name="Content Placeholder 2"/>
          <p:cNvSpPr>
            <a:spLocks noGrp="1"/>
          </p:cNvSpPr>
          <p:nvPr>
            <p:ph idx="1"/>
          </p:nvPr>
        </p:nvSpPr>
        <p:spPr/>
        <p:txBody>
          <a:bodyPr/>
          <a:lstStyle/>
          <a:p>
            <a:pPr marL="0" indent="0">
              <a:buNone/>
            </a:pPr>
            <a:r>
              <a:rPr dirty="0"/>
              <a:t>• </a:t>
            </a:r>
            <a:r>
              <a:rPr lang="hi-IN" dirty="0"/>
              <a:t>बाल चिकित्सा रोगी: छोटे इलेक्ट्रोड, व्याकुलता तकनीक
• गंभीर रूप से बीमार मरीज: लगातार निगरानी करें
• मोटे या बालों वाले रोगी: मजबूत संपर्क सुनिश्चित करें</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सारांश</a:t>
            </a:r>
            <a:endParaRPr dirty="0"/>
          </a:p>
        </p:txBody>
      </p:sp>
      <p:sp>
        <p:nvSpPr>
          <p:cNvPr id="3" name="Content Placeholder 2"/>
          <p:cNvSpPr>
            <a:spLocks noGrp="1"/>
          </p:cNvSpPr>
          <p:nvPr>
            <p:ph idx="1"/>
          </p:nvPr>
        </p:nvSpPr>
        <p:spPr/>
        <p:txBody>
          <a:bodyPr/>
          <a:lstStyle/>
          <a:p>
            <a:pPr marL="0" indent="0">
              <a:buNone/>
            </a:pPr>
            <a:r>
              <a:rPr lang="hi-IN" dirty="0"/>
              <a:t>• सटीक ईसीजी परिणामों के लिए उचित वातावरण, उपकरण सेटअप और रोगी की तैयारी आवश्यक है</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सीखने के उद्देश्य</a:t>
            </a:r>
            <a:endParaRPr dirty="0"/>
          </a:p>
        </p:txBody>
      </p:sp>
      <p:sp>
        <p:nvSpPr>
          <p:cNvPr id="3" name="Content Placeholder 2"/>
          <p:cNvSpPr>
            <a:spLocks noGrp="1"/>
          </p:cNvSpPr>
          <p:nvPr>
            <p:ph idx="1"/>
          </p:nvPr>
        </p:nvSpPr>
        <p:spPr/>
        <p:txBody>
          <a:bodyPr>
            <a:normAutofit/>
          </a:bodyPr>
          <a:lstStyle/>
          <a:p>
            <a:r>
              <a:rPr lang="hi-IN" dirty="0"/>
              <a:t>इस मॉड्यूल के अंत तक, आप निम्न में सक्षम होंगे:</a:t>
            </a:r>
            <a:endParaRPr lang="en-IN" dirty="0"/>
          </a:p>
          <a:p>
            <a:pPr marL="0" indent="0">
              <a:buNone/>
            </a:pPr>
            <a:r>
              <a:rPr lang="hi-IN" dirty="0"/>
              <a:t>• ईसीजी परीक्षा कक्ष की स्थापना का वर्णन करें
• आवश्यक ईसीजी उपकरणों और सहायक उपकरणों की पहचान करें
• ईसीजी रिकॉर्डिंग के लिए रोगी को ठीक से तैयार करें
• सुरक्षा और संक्रमण नियंत्रण प्रक्रियाओं को समझें</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1D97CD1-D9C1-0F58-620E-252A778DA5B9}"/>
              </a:ext>
            </a:extLst>
          </p:cNvPr>
          <p:cNvSpPr>
            <a:spLocks noGrp="1"/>
          </p:cNvSpPr>
          <p:nvPr>
            <p:ph idx="1"/>
          </p:nvPr>
        </p:nvSpPr>
        <p:spPr>
          <a:xfrm>
            <a:off x="533400" y="2857500"/>
            <a:ext cx="8229600" cy="3009900"/>
          </a:xfrm>
        </p:spPr>
        <p:txBody>
          <a:bodyPr>
            <a:normAutofit/>
          </a:bodyPr>
          <a:lstStyle/>
          <a:p>
            <a:pPr marL="0" indent="0" algn="ctr">
              <a:buNone/>
            </a:pPr>
            <a:r>
              <a:rPr lang="hi-IN" sz="8000" b="1" dirty="0">
                <a:solidFill>
                  <a:srgbClr val="FF0000"/>
                </a:solidFill>
              </a:rPr>
              <a:t>कोई भी प्रश्न</a:t>
            </a:r>
            <a:r>
              <a:rPr lang="en-IN" sz="8000" b="1" dirty="0">
                <a:solidFill>
                  <a:srgbClr val="FF0000"/>
                </a:solidFill>
              </a:rPr>
              <a:t>?</a:t>
            </a:r>
          </a:p>
          <a:p>
            <a:endParaRPr lang="en-IN" dirty="0"/>
          </a:p>
          <a:p>
            <a:endParaRPr lang="en-IN" dirty="0"/>
          </a:p>
          <a:p>
            <a:pPr marL="0" indent="0">
              <a:buNone/>
            </a:pPr>
            <a:endParaRPr lang="en-IN" dirty="0"/>
          </a:p>
          <a:p>
            <a:endParaRPr lang="en-IN" dirty="0"/>
          </a:p>
        </p:txBody>
      </p:sp>
    </p:spTree>
    <p:extLst>
      <p:ext uri="{BB962C8B-B14F-4D97-AF65-F5344CB8AC3E}">
        <p14:creationId xmlns:p14="http://schemas.microsoft.com/office/powerpoint/2010/main" val="2394261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10A8C1D0-F71D-B81A-2F16-9719A69417D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2DE717A-4AAE-EFE4-647E-F9C573391AB7}"/>
              </a:ext>
            </a:extLst>
          </p:cNvPr>
          <p:cNvSpPr>
            <a:spLocks noGrp="1"/>
          </p:cNvSpPr>
          <p:nvPr>
            <p:ph idx="1"/>
          </p:nvPr>
        </p:nvSpPr>
        <p:spPr>
          <a:xfrm>
            <a:off x="457200" y="609601"/>
            <a:ext cx="8229600" cy="3733800"/>
          </a:xfrm>
        </p:spPr>
        <p:txBody>
          <a:bodyPr>
            <a:normAutofit/>
          </a:bodyPr>
          <a:lstStyle/>
          <a:p>
            <a:pPr marL="0" indent="0">
              <a:buNone/>
            </a:pPr>
            <a:endParaRPr lang="en-IN" dirty="0"/>
          </a:p>
          <a:p>
            <a:endParaRPr lang="en-IN" dirty="0"/>
          </a:p>
          <a:p>
            <a:pPr marL="0" indent="0" algn="ctr">
              <a:buNone/>
            </a:pPr>
            <a:r>
              <a:rPr lang="hi-IN" sz="8000" b="1" dirty="0">
                <a:solidFill>
                  <a:srgbClr val="00B050"/>
                </a:solidFill>
              </a:rPr>
              <a:t>धन्यवाद</a:t>
            </a:r>
            <a:endParaRPr lang="en-IN" sz="8000" b="1" dirty="0">
              <a:solidFill>
                <a:srgbClr val="00B050"/>
              </a:solidFill>
            </a:endParaRPr>
          </a:p>
        </p:txBody>
      </p:sp>
    </p:spTree>
    <p:extLst>
      <p:ext uri="{BB962C8B-B14F-4D97-AF65-F5344CB8AC3E}">
        <p14:creationId xmlns:p14="http://schemas.microsoft.com/office/powerpoint/2010/main" val="3865988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परिचय</a:t>
            </a:r>
            <a:endParaRPr dirty="0"/>
          </a:p>
        </p:txBody>
      </p:sp>
      <p:sp>
        <p:nvSpPr>
          <p:cNvPr id="3" name="Content Placeholder 2"/>
          <p:cNvSpPr>
            <a:spLocks noGrp="1"/>
          </p:cNvSpPr>
          <p:nvPr>
            <p:ph idx="1"/>
          </p:nvPr>
        </p:nvSpPr>
        <p:spPr/>
        <p:txBody>
          <a:bodyPr/>
          <a:lstStyle/>
          <a:p>
            <a:r>
              <a:rPr lang="hi-IN" dirty="0"/>
              <a:t>ईसीजी परीक्षा कक्ष और रोगी की तैयारी सटीक, विरूपण तथ्य-मुक्त ईसीजी रिकॉर्डिंग प्राप्त करने के लिए महत्वपूर्ण है।</a:t>
            </a: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ईसीजी कक्ष सेटअप</a:t>
            </a:r>
            <a:endParaRPr dirty="0"/>
          </a:p>
        </p:txBody>
      </p:sp>
      <p:sp>
        <p:nvSpPr>
          <p:cNvPr id="3" name="Content Placeholder 2"/>
          <p:cNvSpPr>
            <a:spLocks noGrp="1"/>
          </p:cNvSpPr>
          <p:nvPr>
            <p:ph idx="1"/>
          </p:nvPr>
        </p:nvSpPr>
        <p:spPr/>
        <p:txBody>
          <a:bodyPr/>
          <a:lstStyle/>
          <a:p>
            <a:pPr marL="0" indent="0">
              <a:buNone/>
            </a:pPr>
            <a:r>
              <a:rPr dirty="0"/>
              <a:t>• </a:t>
            </a:r>
            <a:r>
              <a:rPr lang="hi-IN" dirty="0"/>
              <a:t>शांत, अच्छी तरह से जलाया, तापमान नियंत्रित वातावरण
• उचित रूप से ग्राउंडेड बिजली के आउटलेट
• समायोज्य ऊंचाई के साथ बिस्तर या परीक्षा सोफे</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65CDC0-F446-FCC1-6184-986295E1AE78}"/>
              </a:ext>
            </a:extLst>
          </p:cNvPr>
          <p:cNvSpPr>
            <a:spLocks noGrp="1"/>
          </p:cNvSpPr>
          <p:nvPr>
            <p:ph type="title"/>
          </p:nvPr>
        </p:nvSpPr>
        <p:spPr/>
        <p:txBody>
          <a:bodyPr/>
          <a:lstStyle/>
          <a:p>
            <a:r>
              <a:rPr lang="en-IN" dirty="0"/>
              <a:t>ECG Exam Room Setup</a:t>
            </a:r>
          </a:p>
        </p:txBody>
      </p:sp>
      <p:pic>
        <p:nvPicPr>
          <p:cNvPr id="5" name="Content Placeholder 4">
            <a:extLst>
              <a:ext uri="{FF2B5EF4-FFF2-40B4-BE49-F238E27FC236}">
                <a16:creationId xmlns:a16="http://schemas.microsoft.com/office/drawing/2014/main" xmlns="" id="{3453C675-58DF-1F87-8B48-A9D58ACA928C}"/>
              </a:ext>
            </a:extLst>
          </p:cNvPr>
          <p:cNvPicPr>
            <a:picLocks noGrp="1" noChangeAspect="1"/>
          </p:cNvPicPr>
          <p:nvPr>
            <p:ph idx="1"/>
          </p:nvPr>
        </p:nvPicPr>
        <p:blipFill>
          <a:blip r:embed="rId2"/>
          <a:stretch>
            <a:fillRect/>
          </a:stretch>
        </p:blipFill>
        <p:spPr>
          <a:xfrm>
            <a:off x="1048219" y="1318561"/>
            <a:ext cx="6788944" cy="4525963"/>
          </a:xfrm>
          <a:prstGeom prst="rect">
            <a:avLst/>
          </a:prstGeom>
        </p:spPr>
      </p:pic>
    </p:spTree>
    <p:extLst>
      <p:ext uri="{BB962C8B-B14F-4D97-AF65-F5344CB8AC3E}">
        <p14:creationId xmlns:p14="http://schemas.microsoft.com/office/powerpoint/2010/main" val="2120906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उपकरण चेकलिस्ट</a:t>
            </a:r>
            <a:endParaRPr dirty="0"/>
          </a:p>
        </p:txBody>
      </p:sp>
      <p:sp>
        <p:nvSpPr>
          <p:cNvPr id="3" name="Content Placeholder 2"/>
          <p:cNvSpPr>
            <a:spLocks noGrp="1"/>
          </p:cNvSpPr>
          <p:nvPr>
            <p:ph idx="1"/>
          </p:nvPr>
        </p:nvSpPr>
        <p:spPr/>
        <p:txBody>
          <a:bodyPr/>
          <a:lstStyle/>
          <a:p>
            <a:pPr marL="0" indent="0">
              <a:buNone/>
            </a:pPr>
            <a:r>
              <a:rPr dirty="0"/>
              <a:t>• </a:t>
            </a:r>
            <a:r>
              <a:rPr lang="hi-IN" dirty="0"/>
              <a:t>ईसीजी मशीन
• इलेक्ट्रोड और प्रवाहकीय जेल
• कागज या डिजिटल रिकॉर्डिंग प्रणाली
• कीटाणुनाशक, दस्ताने और पोंछे</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पावर और ग्राउंडिंग</a:t>
            </a:r>
            <a:endParaRPr dirty="0"/>
          </a:p>
        </p:txBody>
      </p:sp>
      <p:sp>
        <p:nvSpPr>
          <p:cNvPr id="3" name="Content Placeholder 2"/>
          <p:cNvSpPr>
            <a:spLocks noGrp="1"/>
          </p:cNvSpPr>
          <p:nvPr>
            <p:ph idx="1"/>
          </p:nvPr>
        </p:nvSpPr>
        <p:spPr/>
        <p:txBody>
          <a:bodyPr/>
          <a:lstStyle/>
          <a:p>
            <a:pPr marL="0" indent="0">
              <a:buNone/>
            </a:pPr>
            <a:r>
              <a:rPr dirty="0"/>
              <a:t>• </a:t>
            </a:r>
            <a:r>
              <a:rPr lang="hi-IN" dirty="0"/>
              <a:t>हस्तक्षेप से बचने के लिए ईसीजी मशीनों को उचित ग्राउंडिंग की आवश्यकता होती है
• एक्स-रे या डायथर्मी मशीनों जैसे विद्युत उपकरणों के पास रखने से बचें</a:t>
            </a: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संक्रमण नियंत्रण</a:t>
            </a:r>
            <a:endParaRPr dirty="0"/>
          </a:p>
        </p:txBody>
      </p:sp>
      <p:sp>
        <p:nvSpPr>
          <p:cNvPr id="3" name="Content Placeholder 2"/>
          <p:cNvSpPr>
            <a:spLocks noGrp="1"/>
          </p:cNvSpPr>
          <p:nvPr>
            <p:ph idx="1"/>
          </p:nvPr>
        </p:nvSpPr>
        <p:spPr/>
        <p:txBody>
          <a:bodyPr/>
          <a:lstStyle/>
          <a:p>
            <a:pPr marL="0" indent="0">
              <a:buNone/>
            </a:pPr>
            <a:r>
              <a:rPr dirty="0"/>
              <a:t>• </a:t>
            </a:r>
            <a:r>
              <a:rPr lang="hi-IN" dirty="0"/>
              <a:t>यदि संभव हो तो डिस्पोजेबल इलेक्ट्रोड का उपयोग करें
• प्रत्येक उपयोग के बाद लीड और मशीन को साफ करें
• अस्पताल में संक्रमण की रोकथाम के दिशानिर्देशों का पालन करें</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i-IN" dirty="0"/>
              <a:t>रोगी की पहचान</a:t>
            </a:r>
            <a:endParaRPr dirty="0"/>
          </a:p>
        </p:txBody>
      </p:sp>
      <p:sp>
        <p:nvSpPr>
          <p:cNvPr id="3" name="Content Placeholder 2"/>
          <p:cNvSpPr>
            <a:spLocks noGrp="1"/>
          </p:cNvSpPr>
          <p:nvPr>
            <p:ph idx="1"/>
          </p:nvPr>
        </p:nvSpPr>
        <p:spPr/>
        <p:txBody>
          <a:bodyPr/>
          <a:lstStyle/>
          <a:p>
            <a:pPr marL="0" indent="0">
              <a:buNone/>
            </a:pPr>
            <a:r>
              <a:rPr dirty="0"/>
              <a:t>• </a:t>
            </a:r>
            <a:r>
              <a:rPr lang="hi-IN" dirty="0"/>
              <a:t>दो पहचानकर्ताओं (नाम, आईडी नंबर) का उपयोग करके रोगी की पहचान सत्यापित करें
• प्रक्रिया विवरण की पुष्टि करें और उद्देश्य बताएं</a:t>
            </a:r>
            <a:endParaRP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370</Words>
  <Application>Microsoft Office PowerPoint</Application>
  <PresentationFormat>On-screen Show (4:3)</PresentationFormat>
  <Paragraphs>64</Paragraphs>
  <Slides>21</Slides>
  <Notes>16</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ईसीजी कक्ष, इंस्ट्रूमेंटेशन और रोगी की तैयारी</vt:lpstr>
      <vt:lpstr>सीखने के उद्देश्य</vt:lpstr>
      <vt:lpstr>परिचय</vt:lpstr>
      <vt:lpstr>ईसीजी कक्ष सेटअप</vt:lpstr>
      <vt:lpstr>ECG Exam Room Setup</vt:lpstr>
      <vt:lpstr>उपकरण चेकलिस्ट</vt:lpstr>
      <vt:lpstr>पावर और ग्राउंडिंग</vt:lpstr>
      <vt:lpstr>संक्रमण नियंत्रण</vt:lpstr>
      <vt:lpstr>रोगी की पहचान</vt:lpstr>
      <vt:lpstr>रोगी की तैयारी के चरण</vt:lpstr>
      <vt:lpstr>रोगी की स्थिति</vt:lpstr>
      <vt:lpstr>PowerPoint Presentation</vt:lpstr>
      <vt:lpstr>त्वचा की तैयारी</vt:lpstr>
      <vt:lpstr>लीड तारों की व्यवस्था</vt:lpstr>
      <vt:lpstr>रोगी का आराम और सुरक्षा</vt:lpstr>
      <vt:lpstr>ईसीजी रिकॉर्डिंग के दौरान</vt:lpstr>
      <vt:lpstr>प्रक्रिया के बाद की देखभाल</vt:lpstr>
      <vt:lpstr>विशेष ध्यान</vt:lpstr>
      <vt:lpstr>सारांश</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ईसीजी कक्ष, इंस्ट्रूमेंटेशन और रोगी की तैयारी</dc:title>
  <dc:subject/>
  <dc:creator/>
  <cp:keywords/>
  <dc:description>generated using python-pptx</dc:description>
  <cp:lastModifiedBy>NDRF MEDICAL</cp:lastModifiedBy>
  <cp:revision>10</cp:revision>
  <dcterms:created xsi:type="dcterms:W3CDTF">2013-01-27T09:14:16Z</dcterms:created>
  <dcterms:modified xsi:type="dcterms:W3CDTF">2025-12-20T06:29:27Z</dcterms:modified>
  <cp:category/>
</cp:coreProperties>
</file>