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622" r:id="rId2"/>
    <p:sldId id="623" r:id="rId3"/>
    <p:sldId id="624" r:id="rId4"/>
    <p:sldId id="625" r:id="rId5"/>
    <p:sldId id="626" r:id="rId6"/>
    <p:sldId id="627" r:id="rId7"/>
    <p:sldId id="628" r:id="rId8"/>
    <p:sldId id="629" r:id="rId9"/>
    <p:sldId id="630" r:id="rId10"/>
    <p:sldId id="631" r:id="rId11"/>
    <p:sldId id="632" r:id="rId12"/>
    <p:sldId id="633" r:id="rId13"/>
    <p:sldId id="634" r:id="rId14"/>
    <p:sldId id="635" r:id="rId15"/>
    <p:sldId id="636" r:id="rId16"/>
    <p:sldId id="637" r:id="rId17"/>
    <p:sldId id="638" r:id="rId18"/>
    <p:sldId id="672" r:id="rId19"/>
    <p:sldId id="670" r:id="rId20"/>
    <p:sldId id="671" r:id="rId21"/>
    <p:sldId id="639" r:id="rId22"/>
    <p:sldId id="640" r:id="rId23"/>
    <p:sldId id="641" r:id="rId24"/>
    <p:sldId id="642" r:id="rId25"/>
    <p:sldId id="643" r:id="rId26"/>
    <p:sldId id="644" r:id="rId27"/>
    <p:sldId id="645" r:id="rId28"/>
    <p:sldId id="646" r:id="rId29"/>
    <p:sldId id="647" r:id="rId30"/>
    <p:sldId id="648" r:id="rId31"/>
    <p:sldId id="649" r:id="rId32"/>
    <p:sldId id="650" r:id="rId33"/>
    <p:sldId id="651" r:id="rId34"/>
    <p:sldId id="652" r:id="rId35"/>
    <p:sldId id="653" r:id="rId36"/>
    <p:sldId id="663" r:id="rId37"/>
    <p:sldId id="654" r:id="rId38"/>
    <p:sldId id="662" r:id="rId39"/>
    <p:sldId id="664" r:id="rId40"/>
    <p:sldId id="666" r:id="rId41"/>
    <p:sldId id="667" r:id="rId42"/>
    <p:sldId id="665" r:id="rId43"/>
    <p:sldId id="668" r:id="rId44"/>
    <p:sldId id="669" r:id="rId45"/>
    <p:sldId id="656" r:id="rId46"/>
    <p:sldId id="657" r:id="rId47"/>
    <p:sldId id="658" r:id="rId48"/>
    <p:sldId id="659" r:id="rId49"/>
    <p:sldId id="660" r:id="rId50"/>
    <p:sldId id="661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A86D"/>
    <a:srgbClr val="FF996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>
      <p:cViewPr varScale="1">
        <p:scale>
          <a:sx n="104" d="100"/>
          <a:sy n="104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02F3A-0E47-477D-94E7-AC956EF627C4}" type="datetimeFigureOut">
              <a:rPr lang="en-IN" smtClean="0"/>
              <a:pPr/>
              <a:t>18-12-2025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D2E45-F888-490E-A8CB-050A4030AB1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7473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307F6E-22D8-527F-DC7F-E95331CFA58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830" y="0"/>
            <a:ext cx="1201170" cy="10572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7224" y="285728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Lesson-6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85786" y="2414574"/>
            <a:ext cx="7643866" cy="147162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800" b="1" dirty="0">
                <a:solidFill>
                  <a:srgbClr val="7030A0"/>
                </a:solidFill>
              </a:rPr>
              <a:t>DIGESTIVE SYSTEM</a:t>
            </a: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588224" y="5157192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JITENDER 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143000"/>
            <a:ext cx="19050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PHARYNX</a:t>
            </a:r>
            <a:endParaRPr lang="en-IN" sz="2800" b="1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AD5A71-C043-40E8-96CE-DE5AB4836144}"/>
              </a:ext>
            </a:extLst>
          </p:cNvPr>
          <p:cNvSpPr txBox="1"/>
          <p:nvPr/>
        </p:nvSpPr>
        <p:spPr>
          <a:xfrm>
            <a:off x="533400" y="1739205"/>
            <a:ext cx="554671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lvl="0" indent="-457200">
              <a:buFont typeface="Wingdings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Cup-shaped cavity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Parts –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Naso-Pharyx</a:t>
            </a:r>
            <a:endParaRPr lang="en-US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Oro-pharynx,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Larygo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-pharynx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Structure open into it –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581400"/>
            <a:ext cx="19050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FUNCTION-</a:t>
            </a:r>
            <a:endParaRPr lang="en-IN" sz="2800" b="1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4191000"/>
            <a:ext cx="773713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Acts as a passageway for the digestive as well as the respiratory system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Both food &amp; air pass through it on the way to the respective organs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0" y="301506"/>
            <a:ext cx="8229600" cy="411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ORGANS OF THE ALIMENTARY CANAL</a:t>
            </a:r>
            <a:endParaRPr lang="en-IN" sz="36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53400" y="63246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17936576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AD5A71-C043-40E8-96CE-DE5AB4836144}"/>
              </a:ext>
            </a:extLst>
          </p:cNvPr>
          <p:cNvSpPr txBox="1"/>
          <p:nvPr/>
        </p:nvSpPr>
        <p:spPr>
          <a:xfrm>
            <a:off x="533400" y="1739205"/>
            <a:ext cx="792556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Tube-like structure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About 10’’ in length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Passes through the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oesophageal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opening of the </a:t>
            </a: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Diaphragm has 4 layers –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Blood supply is by the Gastric artery</a:t>
            </a:r>
            <a:endParaRPr lang="en-IN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0488" y="4114800"/>
            <a:ext cx="19050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FUNCTION-</a:t>
            </a:r>
            <a:endParaRPr lang="en-IN" sz="2800" b="1" dirty="0">
              <a:solidFill>
                <a:srgbClr val="00B050"/>
              </a:solidFill>
            </a:endParaRP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35496" y="286425"/>
            <a:ext cx="8229600" cy="411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ORGANS OF THE ALIMENTARY CANAL</a:t>
            </a:r>
            <a:endParaRPr lang="en-IN" sz="36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9063" y="1143000"/>
            <a:ext cx="2273508" cy="523220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OESOPHAGUS</a:t>
            </a:r>
            <a:endParaRPr lang="en-IN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4876800"/>
            <a:ext cx="87190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Bolus of food is transmitted from the pharynx to the </a:t>
            </a: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stomach by peristaltic movements of the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oesophagus</a:t>
            </a:r>
            <a:r>
              <a:rPr lang="en-US" dirty="0"/>
              <a:t>.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8153400" y="63246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89767664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AD5A71-C043-40E8-96CE-DE5AB4836144}"/>
              </a:ext>
            </a:extLst>
          </p:cNvPr>
          <p:cNvSpPr txBox="1"/>
          <p:nvPr/>
        </p:nvSpPr>
        <p:spPr>
          <a:xfrm>
            <a:off x="0" y="609600"/>
            <a:ext cx="9357049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It is a J-shaped dilated portion of the alimentary canal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Located in the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epigastric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Lt. hypochondriac &amp; umbilical </a:t>
            </a: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areas of the abdomen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Two curvatures –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3 parts –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sz="2800" dirty="0">
                <a:latin typeface="Arial" pitchFamily="34" charset="0"/>
                <a:cs typeface="Arial" pitchFamily="34" charset="0"/>
              </a:rPr>
              <a:t>Fundus– 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sz="2800" dirty="0">
                <a:latin typeface="Arial" pitchFamily="34" charset="0"/>
                <a:cs typeface="Arial" pitchFamily="34" charset="0"/>
              </a:rPr>
              <a:t>Body	–</a:t>
            </a:r>
          </a:p>
          <a:p>
            <a:pPr lvl="2"/>
            <a:r>
              <a:rPr lang="en-US" sz="2800" dirty="0">
                <a:latin typeface="Arial" pitchFamily="34" charset="0"/>
                <a:cs typeface="Arial" pitchFamily="34" charset="0"/>
              </a:rPr>
              <a:t>Pyloric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antrum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–</a:t>
            </a:r>
          </a:p>
          <a:p>
            <a:pPr lvl="0"/>
            <a:r>
              <a:rPr lang="en-US" sz="2800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Blood supply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– </a:t>
            </a:r>
            <a:endParaRPr lang="en-IN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&amp; Lt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Epigastric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arteries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Rt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&amp; Lt Gastric arteries</a:t>
            </a:r>
            <a:endParaRPr lang="en-IN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Venous return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–</a:t>
            </a:r>
            <a:endParaRPr lang="en-IN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 err="1">
                <a:latin typeface="Arial" pitchFamily="34" charset="0"/>
                <a:cs typeface="Arial" pitchFamily="34" charset="0"/>
              </a:rPr>
              <a:t>Rt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&amp; Lt </a:t>
            </a:r>
            <a:r>
              <a:rPr lang="en-US" sz="2800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epigastric</a:t>
            </a:r>
            <a:r>
              <a:rPr lang="en-US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&amp; Gastric veins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draining into </a:t>
            </a:r>
            <a:r>
              <a:rPr lang="en-US" sz="28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portal vein</a:t>
            </a:r>
            <a:endParaRPr lang="en-IN" sz="2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Nerve supply –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Vagus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nerve supplies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para-symphathetic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latin typeface="Arial" pitchFamily="34" charset="0"/>
                <a:cs typeface="Arial" pitchFamily="34" charset="0"/>
              </a:rPr>
              <a:t>&amp; celiac plexus supplies the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symphathetic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components</a:t>
            </a:r>
            <a:endParaRPr lang="en-IN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52400"/>
            <a:ext cx="1852367" cy="523220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STOMATCH</a:t>
            </a: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459941" y="65648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P-55</a:t>
            </a:r>
            <a:endParaRPr lang="en-IN" dirty="0"/>
          </a:p>
        </p:txBody>
      </p:sp>
      <p:pic>
        <p:nvPicPr>
          <p:cNvPr id="6" name="Picture 2" descr="Anato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676400"/>
            <a:ext cx="342987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427010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2232415" y="0"/>
            <a:ext cx="4679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ABDOMINAL REGIONS  </a:t>
            </a:r>
            <a:endParaRPr lang="en-IN" sz="3600" dirty="0">
              <a:solidFill>
                <a:srgbClr val="C00000"/>
              </a:solidFill>
            </a:endParaRPr>
          </a:p>
        </p:txBody>
      </p:sp>
      <p:pic>
        <p:nvPicPr>
          <p:cNvPr id="2050" name="Picture 2" descr="Four Abdominal Quadrants and Nine Abdominal Region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1103758"/>
            <a:ext cx="7706816" cy="5525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715865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2232415" y="0"/>
            <a:ext cx="4679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ABDOMINAL REGIONS  </a:t>
            </a:r>
            <a:endParaRPr lang="en-IN" sz="3600" dirty="0">
              <a:solidFill>
                <a:srgbClr val="C00000"/>
              </a:solidFill>
            </a:endParaRPr>
          </a:p>
        </p:txBody>
      </p:sp>
      <p:pic>
        <p:nvPicPr>
          <p:cNvPr id="4098" name="Picture 2" descr="Anato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6110301" cy="465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617398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AD5A71-C043-40E8-96CE-DE5AB4836144}"/>
              </a:ext>
            </a:extLst>
          </p:cNvPr>
          <p:cNvSpPr txBox="1"/>
          <p:nvPr/>
        </p:nvSpPr>
        <p:spPr>
          <a:xfrm>
            <a:off x="214282" y="1739205"/>
            <a:ext cx="87868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Reservoir for food to allow the digestive juices to act on it</a:t>
            </a:r>
            <a:endParaRPr lang="en-IN" sz="28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Production of gastric juice, which begins chemical </a:t>
            </a: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digestion of proteins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Absorption of some water, glucose &amp; alcohol</a:t>
            </a:r>
            <a:endParaRPr lang="en-IN" sz="28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Presence of food in the stomach stimulates the secretion of pancreatic juice &amp; bile</a:t>
            </a:r>
            <a:endParaRPr lang="en-IN" sz="28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Hydrochloric acid in the gastric juice kills certain bacteria, controls the pyloric sphincter, stops action of the enzyme ptyalin &amp; converts pepsinogen to pepsin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076980"/>
            <a:ext cx="48768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FUNCTION OF STOMATCH -</a:t>
            </a:r>
            <a:endParaRPr lang="en-IN" sz="2800" b="1" dirty="0">
              <a:solidFill>
                <a:srgbClr val="00B050"/>
              </a:solidFill>
            </a:endParaRP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ORGANS OF THE ALIMENTARY CANAL</a:t>
            </a:r>
            <a:endParaRPr lang="en-IN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630108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002060"/>
                </a:solidFill>
              </a:rPr>
              <a:t>LOWER DIGESTIVE ORGANS </a:t>
            </a:r>
            <a:endParaRPr lang="en-IN" dirty="0">
              <a:solidFill>
                <a:srgbClr val="00206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pic>
        <p:nvPicPr>
          <p:cNvPr id="6" name="Picture 5" descr="Digestive System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885824"/>
            <a:ext cx="6248400" cy="589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300186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002060"/>
                </a:solidFill>
              </a:rPr>
              <a:t>LOWER DIGESTIVE ORGANS </a:t>
            </a:r>
            <a:endParaRPr lang="en-IN" dirty="0">
              <a:solidFill>
                <a:srgbClr val="00206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  <a:p>
            <a:pPr marL="0" indent="0">
              <a:buNone/>
            </a:pPr>
            <a:r>
              <a:rPr lang="en-US" sz="2800" b="1" u="sng" dirty="0">
                <a:solidFill>
                  <a:srgbClr val="00B050"/>
                </a:solidFill>
              </a:rPr>
              <a:t>SMALL INTESTINE:</a:t>
            </a:r>
            <a:r>
              <a:rPr lang="en-GB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381000" y="1543883"/>
            <a:ext cx="865621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>
                <a:solidFill>
                  <a:srgbClr val="00B0F0"/>
                </a:solidFill>
              </a:rPr>
              <a:t>Tube-like structure</a:t>
            </a:r>
            <a:endParaRPr lang="en-IN" sz="2800" dirty="0">
              <a:solidFill>
                <a:srgbClr val="00B0F0"/>
              </a:solidFill>
            </a:endParaRPr>
          </a:p>
          <a:p>
            <a:pPr lvl="0"/>
            <a:r>
              <a:rPr lang="en-US" sz="2800" dirty="0">
                <a:solidFill>
                  <a:srgbClr val="00B0F0"/>
                </a:solidFill>
              </a:rPr>
              <a:t>About 21 feet in length</a:t>
            </a:r>
            <a:endParaRPr lang="en-IN" sz="2800" dirty="0">
              <a:solidFill>
                <a:srgbClr val="00B0F0"/>
              </a:solidFill>
            </a:endParaRPr>
          </a:p>
          <a:p>
            <a:pPr lvl="0"/>
            <a:r>
              <a:rPr lang="en-US" sz="2800" dirty="0">
                <a:solidFill>
                  <a:srgbClr val="00B0F0"/>
                </a:solidFill>
              </a:rPr>
              <a:t>Main digestion of food &amp; absorption of nutrients takes</a:t>
            </a:r>
          </a:p>
          <a:p>
            <a:pPr lvl="0"/>
            <a:r>
              <a:rPr lang="en-US" sz="2800" dirty="0">
                <a:solidFill>
                  <a:srgbClr val="00B0F0"/>
                </a:solidFill>
              </a:rPr>
              <a:t>place in the small intestine</a:t>
            </a:r>
            <a:endParaRPr lang="en-IN" sz="2800" dirty="0">
              <a:solidFill>
                <a:srgbClr val="00B0F0"/>
              </a:solidFill>
            </a:endParaRPr>
          </a:p>
          <a:p>
            <a:pPr lvl="0"/>
            <a:r>
              <a:rPr lang="en-US" sz="2800" dirty="0">
                <a:solidFill>
                  <a:srgbClr val="7030A0"/>
                </a:solidFill>
              </a:rPr>
              <a:t>Mucous membrane of small-intestines contains glands</a:t>
            </a:r>
          </a:p>
          <a:p>
            <a:pPr lvl="0"/>
            <a:r>
              <a:rPr lang="en-US" sz="2800" dirty="0">
                <a:solidFill>
                  <a:srgbClr val="7030A0"/>
                </a:solidFill>
              </a:rPr>
              <a:t>secreting intestinal juice</a:t>
            </a:r>
            <a:endParaRPr lang="en-IN" sz="2800" dirty="0">
              <a:solidFill>
                <a:srgbClr val="7030A0"/>
              </a:solidFill>
            </a:endParaRP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In the lower part of the ileum, lymphatic tissue is found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in the sub-mucous layer forming node-like structures 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called ‘Payer’s patches’ (become affected in typhoid fever)</a:t>
            </a:r>
            <a:endParaRPr lang="en-IN" sz="2800" dirty="0">
              <a:solidFill>
                <a:srgbClr val="00B050"/>
              </a:solidFill>
            </a:endParaRPr>
          </a:p>
          <a:p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381908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00B050"/>
                </a:solidFill>
              </a:rPr>
              <a:t>SMALL INTESTINE:</a:t>
            </a:r>
            <a:r>
              <a:rPr lang="en-GB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71406" y="714356"/>
            <a:ext cx="9189182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/>
              <a:t>PARTS</a:t>
            </a:r>
            <a:r>
              <a:rPr lang="en-US" sz="2800" dirty="0"/>
              <a:t> –</a:t>
            </a:r>
          </a:p>
          <a:p>
            <a:r>
              <a:rPr lang="en-US" sz="2800" u="sng" dirty="0"/>
              <a:t>Duodenum</a:t>
            </a:r>
            <a:r>
              <a:rPr lang="en-US" sz="2800" dirty="0"/>
              <a:t> – </a:t>
            </a:r>
          </a:p>
          <a:p>
            <a:pPr lvl="0"/>
            <a:r>
              <a:rPr lang="en-US" sz="2800" dirty="0"/>
              <a:t>About 10” – 12” in length</a:t>
            </a:r>
          </a:p>
          <a:p>
            <a:pPr lvl="0"/>
            <a:r>
              <a:rPr lang="en-US" sz="2800" dirty="0"/>
              <a:t>Curves in a ‘C’ shape around the head of the pancreas</a:t>
            </a:r>
          </a:p>
          <a:p>
            <a:pPr lvl="0"/>
            <a:r>
              <a:rPr lang="en-US" sz="2800" dirty="0"/>
              <a:t>At the mid-point of the duodenum is the common opening</a:t>
            </a:r>
          </a:p>
          <a:p>
            <a:pPr lvl="0"/>
            <a:r>
              <a:rPr lang="en-US" sz="2800" dirty="0"/>
              <a:t>of the pancreatic &amp; bile ducts known as the ‘</a:t>
            </a:r>
            <a:r>
              <a:rPr lang="en-US" sz="2800" dirty="0" err="1"/>
              <a:t>Ampulla</a:t>
            </a:r>
            <a:r>
              <a:rPr lang="en-US" sz="2800" dirty="0"/>
              <a:t> of </a:t>
            </a:r>
            <a:r>
              <a:rPr lang="en-US" sz="2800" dirty="0" err="1"/>
              <a:t>Vater</a:t>
            </a:r>
            <a:r>
              <a:rPr lang="en-US" sz="2800" dirty="0"/>
              <a:t>’</a:t>
            </a:r>
          </a:p>
          <a:p>
            <a:r>
              <a:rPr lang="en-US" sz="2800" u="sng" dirty="0"/>
              <a:t>Jejunum</a:t>
            </a:r>
            <a:r>
              <a:rPr lang="en-US" sz="2800" dirty="0"/>
              <a:t> – </a:t>
            </a:r>
          </a:p>
          <a:p>
            <a:pPr lvl="0"/>
            <a:r>
              <a:rPr lang="en-US" sz="2800" dirty="0"/>
              <a:t>It is the middle part of the small intestine</a:t>
            </a:r>
          </a:p>
          <a:p>
            <a:pPr lvl="0"/>
            <a:r>
              <a:rPr lang="en-US" sz="2800" dirty="0"/>
              <a:t>About 8 ft in length</a:t>
            </a:r>
          </a:p>
          <a:p>
            <a:r>
              <a:rPr lang="en-US" sz="2800" u="sng" dirty="0"/>
              <a:t>Ileum</a:t>
            </a:r>
            <a:r>
              <a:rPr lang="en-US" sz="2800" dirty="0"/>
              <a:t> –</a:t>
            </a:r>
          </a:p>
          <a:p>
            <a:pPr lvl="0"/>
            <a:r>
              <a:rPr lang="en-US" sz="2800" dirty="0"/>
              <a:t>About 12 ft in length</a:t>
            </a:r>
          </a:p>
          <a:p>
            <a:pPr lvl="0"/>
            <a:r>
              <a:rPr lang="en-US" sz="2800" dirty="0"/>
              <a:t>Terminates at the </a:t>
            </a:r>
            <a:r>
              <a:rPr lang="en-US" sz="2800" dirty="0" err="1"/>
              <a:t>ileo-caecal</a:t>
            </a:r>
            <a:r>
              <a:rPr lang="en-US" sz="2800" dirty="0"/>
              <a:t> valve, which controls the flow</a:t>
            </a:r>
          </a:p>
          <a:p>
            <a:pPr lvl="0"/>
            <a:r>
              <a:rPr lang="en-US" sz="2800" dirty="0"/>
              <a:t>of digested food from the ileum to the large intestine</a:t>
            </a:r>
          </a:p>
          <a:p>
            <a:r>
              <a:rPr lang="en-US" dirty="0"/>
              <a:t> </a:t>
            </a:r>
          </a:p>
          <a:p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381908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  <a:p>
            <a:pPr marL="0" indent="0">
              <a:buNone/>
            </a:pPr>
            <a:r>
              <a:rPr lang="en-US" sz="2800" b="1" u="sng" dirty="0">
                <a:solidFill>
                  <a:srgbClr val="00B050"/>
                </a:solidFill>
              </a:rPr>
              <a:t>SMALL INTESTINE:</a:t>
            </a:r>
            <a:r>
              <a:rPr lang="en-GB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381000" y="1071546"/>
            <a:ext cx="8302850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>
                <a:solidFill>
                  <a:srgbClr val="FFC000"/>
                </a:solidFill>
              </a:rPr>
              <a:t>STRUCTURE</a:t>
            </a:r>
            <a:r>
              <a:rPr lang="en-US" sz="2800" dirty="0">
                <a:solidFill>
                  <a:srgbClr val="FFC000"/>
                </a:solidFill>
              </a:rPr>
              <a:t>–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Outer peritoneum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Muscular layer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Sub-mucous layer containing blood vessels, lymphatic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vessels &amp; nerves Inner mucous membrane</a:t>
            </a:r>
          </a:p>
          <a:p>
            <a:pPr lvl="0"/>
            <a:r>
              <a:rPr lang="en-US" sz="2800" dirty="0" err="1">
                <a:solidFill>
                  <a:srgbClr val="7030A0"/>
                </a:solidFill>
              </a:rPr>
              <a:t>Villi</a:t>
            </a:r>
            <a:r>
              <a:rPr lang="en-US" sz="2800" dirty="0">
                <a:solidFill>
                  <a:srgbClr val="7030A0"/>
                </a:solidFill>
              </a:rPr>
              <a:t>: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Tiny, finger-like projections of the columnar epithelial 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cells projecting into the lumen of the intestines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They enclose a network of blood &amp; lymphatic capillaries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Absorption of nutrient material into the blood &amp; lymph 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takes place across the walls of the </a:t>
            </a:r>
            <a:r>
              <a:rPr lang="en-US" sz="2800" dirty="0" err="1">
                <a:solidFill>
                  <a:srgbClr val="00B050"/>
                </a:solidFill>
              </a:rPr>
              <a:t>villi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381908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7588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u="sng" dirty="0">
                <a:solidFill>
                  <a:srgbClr val="FF0000"/>
                </a:solidFill>
              </a:rPr>
              <a:t>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743200"/>
            <a:ext cx="80010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4572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2</a:t>
            </a: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.   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To learn about the various organs of the upper       </a:t>
            </a:r>
          </a:p>
          <a:p>
            <a:pPr lvl="0">
              <a:tabLst>
                <a:tab pos="457200" algn="l"/>
              </a:tabLst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     alimentary canal</a:t>
            </a:r>
            <a:endParaRPr lang="en-IN" sz="2800" dirty="0">
              <a:solidFill>
                <a:srgbClr val="0070C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1143000"/>
            <a:ext cx="824135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Upon completion of this lesson, you will be able to:</a:t>
            </a:r>
          </a:p>
          <a:p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1752600"/>
            <a:ext cx="782323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lvl="0" indent="-514350">
              <a:buAutoNum type="arabicPeriod"/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To learn about the processes involved in the </a:t>
            </a: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     digestive system</a:t>
            </a:r>
            <a:endParaRPr lang="en-IN" sz="2800" dirty="0">
              <a:solidFill>
                <a:srgbClr val="00206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472" y="3573016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Tx/>
              <a:buAutoNum type="arabicPeriod" startAt="3"/>
            </a:pPr>
            <a:endParaRPr lang="en-IN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98375" y="3846493"/>
            <a:ext cx="84227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tabLst>
                <a:tab pos="457200" algn="l"/>
              </a:tabLst>
            </a:pPr>
            <a:r>
              <a:rPr lang="en-US" sz="2800" dirty="0"/>
              <a:t>3</a:t>
            </a:r>
            <a:r>
              <a:rPr lang="en-US" sz="2800" dirty="0">
                <a:solidFill>
                  <a:srgbClr val="002060"/>
                </a:solidFill>
              </a:rPr>
              <a:t>.  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To learn about the functions performed by these </a:t>
            </a:r>
          </a:p>
          <a:p>
            <a:pPr lvl="0">
              <a:tabLst>
                <a:tab pos="457200" algn="l"/>
              </a:tabLst>
            </a:pPr>
            <a:r>
              <a:rPr lang="en-US" sz="2800" dirty="0">
                <a:solidFill>
                  <a:srgbClr val="00B0F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    organs</a:t>
            </a:r>
            <a:endParaRPr lang="en-IN" sz="2800" dirty="0">
              <a:solidFill>
                <a:srgbClr val="00B0F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F6EB90-5D10-48FA-9D25-B988BA8BD3D4}"/>
              </a:ext>
            </a:extLst>
          </p:cNvPr>
          <p:cNvSpPr txBox="1"/>
          <p:nvPr/>
        </p:nvSpPr>
        <p:spPr>
          <a:xfrm>
            <a:off x="365549" y="4860226"/>
            <a:ext cx="8022004" cy="1083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115000"/>
              </a:lnSpc>
              <a:tabLst>
                <a:tab pos="4572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4.  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To learn about the various organs of the lower </a:t>
            </a:r>
          </a:p>
          <a:p>
            <a:pPr lvl="0">
              <a:lnSpc>
                <a:spcPct val="115000"/>
              </a:lnSpc>
              <a:tabLst>
                <a:tab pos="457200" algn="l"/>
              </a:tabLst>
            </a:pPr>
            <a:r>
              <a:rPr lang="en-US" sz="2800" dirty="0">
                <a:solidFill>
                  <a:srgbClr val="7030A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    alimentary canal</a:t>
            </a:r>
            <a:endParaRPr lang="en-IN" sz="2800" dirty="0">
              <a:solidFill>
                <a:srgbClr val="7030A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53400" y="63246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9456933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4" grpId="0"/>
      <p:bldP spid="8" grpId="0"/>
      <p:bldP spid="11" grpId="0"/>
      <p:bldP spid="13" grpId="0"/>
      <p:bldP spid="14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00B050"/>
                </a:solidFill>
              </a:rPr>
              <a:t>SMALL INTESTINE:</a:t>
            </a:r>
            <a:r>
              <a:rPr lang="en-GB" dirty="0">
                <a:solidFill>
                  <a:srgbClr val="00B050"/>
                </a:solidFill>
              </a:rPr>
              <a:t>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381000" y="928670"/>
            <a:ext cx="8319778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/>
              <a:t>Intestinal glands:</a:t>
            </a:r>
          </a:p>
          <a:p>
            <a:pPr lvl="0"/>
            <a:r>
              <a:rPr lang="en-US" sz="2800" dirty="0"/>
              <a:t>Simple, tubular glands, situated between the </a:t>
            </a:r>
            <a:r>
              <a:rPr lang="en-US" sz="2800" dirty="0" err="1"/>
              <a:t>villi</a:t>
            </a:r>
            <a:endParaRPr lang="en-US" sz="2800" dirty="0"/>
          </a:p>
          <a:p>
            <a:pPr lvl="0"/>
            <a:r>
              <a:rPr lang="en-US" sz="2800" dirty="0"/>
              <a:t>They secrete intestinal juices, which contain enzymes</a:t>
            </a:r>
          </a:p>
          <a:p>
            <a:pPr lvl="0"/>
            <a:r>
              <a:rPr lang="en-US" sz="2800" dirty="0"/>
              <a:t> for chemical digestion of proteins, fats &amp; carbohydrates</a:t>
            </a:r>
          </a:p>
          <a:p>
            <a:r>
              <a:rPr lang="en-US" sz="2800" u="sng" dirty="0"/>
              <a:t>BLOOD SUPPLY</a:t>
            </a:r>
            <a:r>
              <a:rPr lang="en-US" sz="2800" dirty="0"/>
              <a:t> –</a:t>
            </a:r>
          </a:p>
          <a:p>
            <a:pPr lvl="0"/>
            <a:r>
              <a:rPr lang="en-US" sz="2800" dirty="0"/>
              <a:t>Superior </a:t>
            </a:r>
            <a:r>
              <a:rPr lang="en-US" sz="2800" dirty="0" err="1"/>
              <a:t>Mesentric</a:t>
            </a:r>
            <a:r>
              <a:rPr lang="en-US" sz="2800" dirty="0"/>
              <a:t> Artery &amp; Superior </a:t>
            </a:r>
            <a:r>
              <a:rPr lang="en-US" sz="2800" dirty="0" err="1"/>
              <a:t>Mesentric</a:t>
            </a:r>
            <a:r>
              <a:rPr lang="en-US" sz="2800" dirty="0"/>
              <a:t> Vein</a:t>
            </a:r>
          </a:p>
          <a:p>
            <a:r>
              <a:rPr lang="en-US" sz="2800" u="sng" dirty="0"/>
              <a:t>NERVE SUPPLY</a:t>
            </a:r>
            <a:r>
              <a:rPr lang="en-US" sz="2800" dirty="0"/>
              <a:t> –</a:t>
            </a:r>
          </a:p>
          <a:p>
            <a:pPr lvl="0"/>
            <a:r>
              <a:rPr lang="en-US" sz="2800" dirty="0" err="1"/>
              <a:t>Symphathetic&amp;Parasymphathetic</a:t>
            </a:r>
            <a:r>
              <a:rPr lang="en-US" sz="2800" dirty="0"/>
              <a:t> supply</a:t>
            </a:r>
          </a:p>
          <a:p>
            <a:r>
              <a:rPr lang="en-US" sz="2800" u="sng" dirty="0"/>
              <a:t>FUNCTIONS</a:t>
            </a:r>
            <a:r>
              <a:rPr lang="en-US" sz="2800" dirty="0"/>
              <a:t> –</a:t>
            </a:r>
          </a:p>
          <a:p>
            <a:pPr lvl="0"/>
            <a:r>
              <a:rPr lang="en-US" sz="2800" dirty="0"/>
              <a:t>Main function is digestion &amp; absorption of food</a:t>
            </a:r>
          </a:p>
          <a:p>
            <a:pPr lvl="0"/>
            <a:r>
              <a:rPr lang="en-US" sz="2800" dirty="0"/>
              <a:t>Secretion of intestinal juices for chemical digestion</a:t>
            </a:r>
          </a:p>
          <a:p>
            <a:pPr lvl="0"/>
            <a:r>
              <a:rPr lang="en-US" sz="2800" dirty="0"/>
              <a:t>Provide site for action of Bile &amp; Pancreatic juice</a:t>
            </a:r>
          </a:p>
        </p:txBody>
      </p:sp>
    </p:spTree>
    <p:extLst>
      <p:ext uri="{BB962C8B-B14F-4D97-AF65-F5344CB8AC3E}">
        <p14:creationId xmlns:p14="http://schemas.microsoft.com/office/powerpoint/2010/main" val="2690381908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002060"/>
                </a:solidFill>
              </a:rPr>
              <a:t>LOWER DIGESTIVE ORGANS </a:t>
            </a:r>
            <a:endParaRPr lang="en-IN" dirty="0">
              <a:solidFill>
                <a:srgbClr val="00206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  <a:p>
            <a:pPr marL="0" indent="0">
              <a:buNone/>
            </a:pPr>
            <a:r>
              <a:rPr 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LARGE INTESTINE</a:t>
            </a:r>
            <a:endParaRPr lang="en-GB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609600" y="1412776"/>
            <a:ext cx="8305800" cy="456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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Wider than the small intestines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Approximately 1.5 </a:t>
            </a:r>
            <a:r>
              <a:rPr lang="en-US" sz="2800" dirty="0" err="1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mtrs</a:t>
            </a: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in length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indent="90170" algn="just"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7030A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PARTS</a:t>
            </a:r>
            <a:r>
              <a:rPr lang="en-US" sz="2800" dirty="0">
                <a:solidFill>
                  <a:srgbClr val="7030A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</a:p>
          <a:p>
            <a:pPr indent="9017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caecum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Dilated sac like structure, located in the </a:t>
            </a:r>
            <a:r>
              <a:rPr lang="en-US" sz="2800" dirty="0" err="1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Rt</a:t>
            </a: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Iliac fossa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The ileum (small intestine) enters into it through the </a:t>
            </a:r>
            <a:r>
              <a:rPr lang="en-US" sz="2800" dirty="0" err="1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Ileo-caecal</a:t>
            </a: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valve, which prevents passage of food back into the ileum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P-57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9703990"/>
      </p:ext>
    </p:extLst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LARGE INTESTINE</a:t>
            </a:r>
            <a:endParaRPr lang="en-GB" dirty="0"/>
          </a:p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  <a:p>
            <a:pPr marL="90170" indent="2286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APPENDIX</a:t>
            </a:r>
            <a:endParaRPr lang="en-IN" sz="28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Vestigial organ in humans</a:t>
            </a:r>
            <a:endParaRPr lang="en-IN" sz="28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Attached to the blind end of the caecum</a:t>
            </a:r>
            <a:endParaRPr lang="en-IN" sz="28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Contains lymphoid tissue in the walls</a:t>
            </a:r>
            <a:endParaRPr lang="en-IN" sz="28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Inflammation (appendicitis) is very common in children &amp; young adults</a:t>
            </a:r>
            <a:endParaRPr lang="en-IN" sz="28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Danger of perforation (and resulting peritonitis) in appendicitis</a:t>
            </a:r>
            <a:endParaRPr lang="en-IN" sz="28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Can be removed from the body without causing any harmful effect</a:t>
            </a:r>
            <a:endParaRPr lang="en-IN" sz="28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P-58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1072083"/>
      </p:ext>
    </p:extLst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7297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LARGE INTESTINE</a:t>
            </a:r>
            <a:endParaRPr lang="en-GB" sz="2800" dirty="0"/>
          </a:p>
          <a:p>
            <a:pPr marL="0" indent="0" algn="r">
              <a:lnSpc>
                <a:spcPct val="100000"/>
              </a:lnSpc>
              <a:buNone/>
            </a:pPr>
            <a:endParaRPr lang="en-GB" sz="200" dirty="0"/>
          </a:p>
          <a:p>
            <a:pPr marL="90170" indent="228600" algn="just">
              <a:spcBef>
                <a:spcPts val="0"/>
              </a:spcBef>
              <a:spcAft>
                <a:spcPts val="1000"/>
              </a:spcAft>
            </a:pPr>
            <a:r>
              <a:rPr lang="en-US" sz="2800" u="sng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Ascending colon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Starts from the caecum &amp; passes upwards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Bends acutely to the left at the level of the liver to form the transverse colon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This bend in the colon is called </a:t>
            </a:r>
            <a:r>
              <a:rPr lang="en-US" sz="2800" dirty="0" err="1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Rt</a:t>
            </a: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Colic (or Hepatic) flexure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90170" indent="228600" algn="just">
              <a:spcBef>
                <a:spcPts val="0"/>
              </a:spcBef>
              <a:spcAft>
                <a:spcPts val="1000"/>
              </a:spcAft>
            </a:pPr>
            <a:r>
              <a:rPr lang="en-US" sz="2800" u="sng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Transverse colon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Starts at the Hepatic flexure &amp; ends at the Lt Colic (or splenic) flexure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Lies transversely across the abdomen, in front of the duodenum &amp; stomach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Bends downwards at the splenic flexure to form the descending colon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P-58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9806589"/>
      </p:ext>
    </p:extLst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7297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LARGE INTESTINE</a:t>
            </a:r>
            <a:endParaRPr lang="en-GB" sz="2800" dirty="0"/>
          </a:p>
          <a:p>
            <a:pPr marL="0" indent="0" algn="r">
              <a:lnSpc>
                <a:spcPct val="100000"/>
              </a:lnSpc>
              <a:buNone/>
            </a:pPr>
            <a:endParaRPr lang="en-GB" sz="200" dirty="0"/>
          </a:p>
          <a:p>
            <a:pPr marL="90170" indent="2286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Descending colon</a:t>
            </a:r>
            <a:endParaRPr lang="en-IN" sz="28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Passes downwards across the left side of the abdomen</a:t>
            </a:r>
            <a:endParaRPr lang="en-IN" sz="28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lower part, it veers towards the midline</a:t>
            </a:r>
            <a:endParaRPr lang="en-IN" sz="28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Continues downwards into the sigmoid colon</a:t>
            </a:r>
            <a:endParaRPr lang="en-IN" sz="28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90170" indent="2286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Pelvic (sigmoid) colon</a:t>
            </a:r>
            <a:endParaRPr lang="en-IN" sz="28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Describes a loop in the pelvis</a:t>
            </a:r>
            <a:endParaRPr lang="en-IN" sz="28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Further, continues downwards to form the rectum</a:t>
            </a:r>
            <a:endParaRPr lang="en-IN" sz="28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P-58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44653405"/>
      </p:ext>
    </p:extLst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LARGE INTESTINE</a:t>
            </a:r>
            <a:endParaRPr lang="en-GB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894073" y="762000"/>
            <a:ext cx="7822975" cy="4923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u="sng" dirty="0">
                <a:solidFill>
                  <a:srgbClr val="002060"/>
                </a:solidFill>
              </a:rPr>
              <a:t>Rectum</a:t>
            </a:r>
            <a:br>
              <a:rPr lang="en-US" sz="2800" dirty="0"/>
            </a:br>
            <a:endParaRPr lang="en-US" sz="2800" dirty="0">
              <a:solidFill>
                <a:srgbClr val="00B0F0"/>
              </a:solidFill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B0F0"/>
                </a:solidFill>
              </a:rPr>
              <a:t>slightly dilated part of the colon begin at the distal end of the sigmoid colon and end in anal canal</a:t>
            </a:r>
            <a:endParaRPr lang="en-US" sz="2800" dirty="0"/>
          </a:p>
          <a:p>
            <a:pPr marL="90170" indent="2286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u="sng" dirty="0">
                <a:solidFill>
                  <a:srgbClr val="7030A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Anal canal &amp; Anus</a:t>
            </a:r>
            <a:endParaRPr lang="en-IN" sz="3200" dirty="0">
              <a:solidFill>
                <a:srgbClr val="7030A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Connects the rectum to the exterior</a:t>
            </a:r>
            <a:endParaRPr lang="en-IN" sz="24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External opening is called as the Anus</a:t>
            </a:r>
            <a:endParaRPr lang="en-IN" sz="24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Two </a:t>
            </a:r>
            <a:r>
              <a:rPr lang="en-US" sz="2400" dirty="0" err="1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shincteric</a:t>
            </a:r>
            <a:r>
              <a:rPr lang="en-US" sz="24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muscles are present which control the anus</a:t>
            </a:r>
            <a:endParaRPr lang="en-IN" sz="24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P-58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80979641"/>
      </p:ext>
    </p:extLst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100" b="1" u="sng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u="sng" dirty="0">
                <a:solidFill>
                  <a:srgbClr val="FF0000"/>
                </a:solidFill>
              </a:rPr>
              <a:t>ACCESORY ORGANS </a:t>
            </a:r>
            <a:endParaRPr lang="en-IN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894073" y="1332544"/>
            <a:ext cx="7822975" cy="4458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</a:rPr>
              <a:t>TEETH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</a:rPr>
              <a:t>TONGUE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</a:rPr>
              <a:t>SALIVARY GLANDS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</a:rPr>
              <a:t>PANCREAS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</a:rPr>
              <a:t>LIVER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</a:rPr>
              <a:t>GALL BLADDER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P-59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9582029"/>
      </p:ext>
    </p:extLst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TEETH </a:t>
            </a:r>
            <a:endParaRPr lang="en-GB" sz="3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894073" y="2762250"/>
            <a:ext cx="7259327" cy="347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solidFill>
                  <a:srgbClr val="0070C0"/>
                </a:solidFill>
              </a:rPr>
              <a:t>Types of teeth –</a:t>
            </a:r>
          </a:p>
          <a:p>
            <a:pPr lvl="0"/>
            <a:endParaRPr lang="en-IN" sz="2000" dirty="0">
              <a:solidFill>
                <a:srgbClr val="0070C0"/>
              </a:solidFill>
            </a:endParaRP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Incisors	- cutting teeth (sharp-edged) with 1 root</a:t>
            </a:r>
            <a:endParaRPr lang="en-IN" sz="2400" dirty="0">
              <a:solidFill>
                <a:srgbClr val="002060"/>
              </a:solidFill>
            </a:endParaRPr>
          </a:p>
          <a:p>
            <a:pPr lvl="0"/>
            <a:r>
              <a:rPr lang="en-US" sz="2400" dirty="0">
                <a:solidFill>
                  <a:srgbClr val="7030A0"/>
                </a:solidFill>
              </a:rPr>
              <a:t>Canines	- tearing teeth (sharp-pointed) with 1 root</a:t>
            </a:r>
            <a:endParaRPr lang="en-IN" sz="2400" dirty="0">
              <a:solidFill>
                <a:srgbClr val="7030A0"/>
              </a:solidFill>
            </a:endParaRPr>
          </a:p>
          <a:p>
            <a:pPr lvl="0"/>
            <a:r>
              <a:rPr lang="en-US" sz="2400" dirty="0">
                <a:solidFill>
                  <a:srgbClr val="00B0F0"/>
                </a:solidFill>
              </a:rPr>
              <a:t>Premolars	- grinding teeth (broad-surfaced) with 2     </a:t>
            </a:r>
          </a:p>
          <a:p>
            <a:pPr lvl="0"/>
            <a:r>
              <a:rPr lang="en-US" sz="2400" dirty="0">
                <a:solidFill>
                  <a:srgbClr val="00B0F0"/>
                </a:solidFill>
              </a:rPr>
              <a:t>                             roots</a:t>
            </a:r>
            <a:endParaRPr lang="en-IN" sz="2400" dirty="0">
              <a:solidFill>
                <a:srgbClr val="00B0F0"/>
              </a:solidFill>
            </a:endParaRPr>
          </a:p>
          <a:p>
            <a:pPr lvl="0"/>
            <a:r>
              <a:rPr lang="en-US" sz="2400" dirty="0">
                <a:solidFill>
                  <a:srgbClr val="0070C0"/>
                </a:solidFill>
              </a:rPr>
              <a:t>Molars		- grinding teeth (broad-surfaced) with 3     </a:t>
            </a:r>
          </a:p>
          <a:p>
            <a:pPr lvl="0"/>
            <a:r>
              <a:rPr lang="en-US" sz="2400" dirty="0">
                <a:solidFill>
                  <a:srgbClr val="0070C0"/>
                </a:solidFill>
              </a:rPr>
              <a:t>                             roots</a:t>
            </a:r>
            <a:endParaRPr lang="en-IN" sz="2400" dirty="0">
              <a:solidFill>
                <a:srgbClr val="0070C0"/>
              </a:solidFill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IN" sz="2400" dirty="0"/>
          </a:p>
        </p:txBody>
      </p:sp>
      <p:pic>
        <p:nvPicPr>
          <p:cNvPr id="6" name="Picture 5" descr="Toot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47466" y="914400"/>
            <a:ext cx="26289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P-59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9582029"/>
      </p:ext>
    </p:extLst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TEETH</a:t>
            </a:r>
            <a:endParaRPr lang="en-GB" sz="3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533401" y="762000"/>
            <a:ext cx="8183648" cy="2870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0070C0"/>
                </a:solidFill>
                <a:ea typeface="Times New Roman" pitchFamily="18" charset="0"/>
                <a:cs typeface="Mangal"/>
              </a:rPr>
              <a:t>PRIMARY TEETH</a:t>
            </a:r>
            <a:r>
              <a:rPr lang="en-US" sz="2800" dirty="0">
                <a:solidFill>
                  <a:srgbClr val="0070C0"/>
                </a:solidFill>
                <a:ea typeface="Times New Roman" pitchFamily="18" charset="0"/>
                <a:cs typeface="Mangal"/>
              </a:rPr>
              <a:t> –</a:t>
            </a:r>
            <a:endParaRPr lang="en-US" sz="800" dirty="0">
              <a:solidFill>
                <a:srgbClr val="0070C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800" dirty="0">
                <a:solidFill>
                  <a:srgbClr val="002060"/>
                </a:solidFill>
                <a:ea typeface="Times New Roman" pitchFamily="18" charset="0"/>
                <a:cs typeface="Mangal"/>
              </a:rPr>
              <a:t>Also called ‘Deciduous’ or ‘Temporary’ teeth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800" dirty="0">
                <a:solidFill>
                  <a:srgbClr val="002060"/>
                </a:solidFill>
                <a:ea typeface="Times New Roman" pitchFamily="18" charset="0"/>
                <a:cs typeface="Mangal"/>
              </a:rPr>
              <a:t>They begin to erupt when the child is about 6 months old &amp; all are present by about 24 months</a:t>
            </a:r>
            <a:endParaRPr lang="en-US" sz="800" dirty="0">
              <a:solidFill>
                <a:srgbClr val="00206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2060"/>
                </a:solidFill>
                <a:ea typeface="Times New Roman" pitchFamily="18" charset="0"/>
                <a:cs typeface="Mangal"/>
              </a:rPr>
              <a:t>Total of 20 in number (10 in the upper &amp; 10 in the lower jaw)</a:t>
            </a:r>
            <a:endParaRPr lang="en-US" sz="4400" dirty="0">
              <a:solidFill>
                <a:srgbClr val="002060"/>
              </a:solidFill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722952"/>
              </p:ext>
            </p:extLst>
          </p:nvPr>
        </p:nvGraphicFramePr>
        <p:xfrm>
          <a:off x="838202" y="4063414"/>
          <a:ext cx="7467597" cy="2261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1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74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3001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IN" sz="11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RIGHT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LEFT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TOTAL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79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B0F0"/>
                          </a:solidFill>
                          <a:effectLst/>
                        </a:rPr>
                        <a:t>Molar</a:t>
                      </a:r>
                      <a:endParaRPr lang="en-IN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B0F0"/>
                          </a:solidFill>
                          <a:effectLst/>
                        </a:rPr>
                        <a:t>Canine</a:t>
                      </a:r>
                      <a:endParaRPr lang="en-IN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B0F0"/>
                          </a:solidFill>
                          <a:effectLst/>
                        </a:rPr>
                        <a:t>Incisor</a:t>
                      </a:r>
                      <a:endParaRPr lang="en-IN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B0F0"/>
                          </a:solidFill>
                          <a:effectLst/>
                        </a:rPr>
                        <a:t>Incisor</a:t>
                      </a:r>
                      <a:endParaRPr lang="en-IN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B0F0"/>
                          </a:solidFill>
                          <a:effectLst/>
                        </a:rPr>
                        <a:t>Canine</a:t>
                      </a:r>
                      <a:endParaRPr lang="en-IN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B0F0"/>
                          </a:solidFill>
                          <a:effectLst/>
                        </a:rPr>
                        <a:t>Molar</a:t>
                      </a:r>
                      <a:endParaRPr lang="en-IN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7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Upper jaw</a:t>
                      </a:r>
                      <a:endParaRPr lang="en-IN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02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01</a:t>
                      </a:r>
                      <a:endParaRPr lang="en-IN" sz="18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02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02</a:t>
                      </a:r>
                      <a:endParaRPr lang="en-IN" sz="18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01</a:t>
                      </a:r>
                      <a:endParaRPr lang="en-IN" sz="18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02</a:t>
                      </a:r>
                      <a:endParaRPr lang="en-IN" sz="18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7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Lower jaw</a:t>
                      </a:r>
                      <a:endParaRPr lang="en-IN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02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01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02</a:t>
                      </a:r>
                      <a:endParaRPr lang="en-IN" sz="18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02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01</a:t>
                      </a:r>
                      <a:endParaRPr lang="en-IN" sz="18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02</a:t>
                      </a:r>
                      <a:endParaRPr lang="en-IN" sz="18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7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Total</a:t>
                      </a:r>
                      <a:endParaRPr lang="en-IN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04</a:t>
                      </a:r>
                      <a:endParaRPr lang="en-IN" sz="18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02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04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04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02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04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20</a:t>
                      </a:r>
                      <a:endParaRPr lang="en-IN" sz="18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P-59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9582029"/>
      </p:ext>
    </p:extLst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TEETH</a:t>
            </a:r>
            <a:endParaRPr lang="en-GB" sz="3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533401" y="762000"/>
            <a:ext cx="81836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rgbClr val="0070C0"/>
                </a:solidFill>
              </a:rPr>
              <a:t>PERMANENT TEETH</a:t>
            </a:r>
            <a:r>
              <a:rPr lang="en-US" sz="2800" dirty="0">
                <a:solidFill>
                  <a:srgbClr val="0070C0"/>
                </a:solidFill>
              </a:rPr>
              <a:t> –</a:t>
            </a:r>
            <a:endParaRPr lang="en-IN" sz="2800" dirty="0">
              <a:solidFill>
                <a:srgbClr val="0070C0"/>
              </a:solidFill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These teeth begin to replace the primary teeth by the age of 6 years &amp; completed by 24 years</a:t>
            </a:r>
            <a:endParaRPr lang="en-IN" sz="2800" dirty="0">
              <a:solidFill>
                <a:srgbClr val="00206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</a:rPr>
              <a:t> </a:t>
            </a:r>
            <a:endParaRPr lang="en-IN" sz="2800" dirty="0">
              <a:solidFill>
                <a:srgbClr val="00206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</a:rPr>
              <a:t>Total of 32 teeth in number (16 each in upper &amp; lower jaw)</a:t>
            </a:r>
            <a:endParaRPr lang="en-IN" sz="2800" dirty="0">
              <a:solidFill>
                <a:srgbClr val="00206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752116"/>
              </p:ext>
            </p:extLst>
          </p:nvPr>
        </p:nvGraphicFramePr>
        <p:xfrm>
          <a:off x="381001" y="3450269"/>
          <a:ext cx="8336046" cy="29631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1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32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2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42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22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7592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IN" sz="11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RIGHT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LEFT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TOTAL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81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Molar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Pre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molar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Canine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Incisor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Incisor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Canine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Pre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molar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Molar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5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Upper jaw</a:t>
                      </a:r>
                      <a:endParaRPr lang="en-IN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03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01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01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03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16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5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Lower jaw</a:t>
                      </a:r>
                      <a:endParaRPr lang="en-IN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03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01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01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03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16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2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Total</a:t>
                      </a:r>
                      <a:endParaRPr lang="en-IN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06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04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04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04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02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04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06</a:t>
                      </a:r>
                      <a:endParaRPr lang="en-IN" sz="16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ookman Old Style"/>
                          <a:ea typeface="Times New Roman"/>
                          <a:cs typeface="Mangal"/>
                        </a:rPr>
                        <a:t>32</a:t>
                      </a:r>
                      <a:endParaRPr lang="en-IN" sz="16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P-60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253412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7588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u="sng" dirty="0">
                <a:solidFill>
                  <a:srgbClr val="FF0000"/>
                </a:solidFill>
              </a:rPr>
              <a:t>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089457"/>
            <a:ext cx="8001056" cy="1211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7. 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To learn about digestion, absorption &amp;      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 sz="2800" dirty="0">
                <a:solidFill>
                  <a:srgbClr val="7030A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   </a:t>
            </a:r>
            <a:r>
              <a:rPr lang="en-US" sz="2800" dirty="0" err="1">
                <a:solidFill>
                  <a:srgbClr val="7030A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utilisation</a:t>
            </a:r>
            <a:endParaRPr lang="en-IN" sz="2800" dirty="0">
              <a:solidFill>
                <a:srgbClr val="7030A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2855893"/>
            <a:ext cx="87193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tabLst>
                <a:tab pos="4572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6. 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To learn about the various activities occurring in the</a:t>
            </a:r>
          </a:p>
          <a:p>
            <a:pPr lvl="0">
              <a:tabLst>
                <a:tab pos="457200" algn="l"/>
              </a:tabLst>
            </a:pPr>
            <a:r>
              <a:rPr lang="en-US" sz="2800" dirty="0">
                <a:solidFill>
                  <a:srgbClr val="00B0F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   digestive system</a:t>
            </a:r>
            <a:endParaRPr lang="en-IN" sz="2800" dirty="0">
              <a:solidFill>
                <a:srgbClr val="00B0F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472" y="3573016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Tx/>
              <a:buAutoNum type="arabicPeriod" startAt="3"/>
            </a:pPr>
            <a:endParaRPr lang="en-I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F6EB90-5D10-48FA-9D25-B988BA8BD3D4}"/>
              </a:ext>
            </a:extLst>
          </p:cNvPr>
          <p:cNvSpPr txBox="1"/>
          <p:nvPr/>
        </p:nvSpPr>
        <p:spPr>
          <a:xfrm>
            <a:off x="351351" y="1600200"/>
            <a:ext cx="8259249" cy="1082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5.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To learn about the functions performed by these </a:t>
            </a:r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   organs</a:t>
            </a:r>
            <a:endParaRPr lang="en-IN" sz="2800" dirty="0">
              <a:solidFill>
                <a:srgbClr val="00206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53400" y="63246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167086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4" grpId="0"/>
      <p:bldP spid="11" grpId="0"/>
      <p:bldP spid="1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52400" y="3662362"/>
            <a:ext cx="8839200" cy="2662238"/>
          </a:xfrm>
        </p:spPr>
        <p:txBody>
          <a:bodyPr>
            <a:noAutofit/>
          </a:bodyPr>
          <a:lstStyle/>
          <a:p>
            <a:pPr lvl="0"/>
            <a:r>
              <a:rPr lang="en-US" sz="2800" dirty="0">
                <a:solidFill>
                  <a:srgbClr val="92D050"/>
                </a:solidFill>
              </a:rPr>
              <a:t>It is a muscular organ which lies at the floor of the mouth</a:t>
            </a:r>
            <a:endParaRPr lang="en-IN" sz="2800" dirty="0">
              <a:solidFill>
                <a:srgbClr val="92D050"/>
              </a:solidFill>
            </a:endParaRP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Attached at the back to the hyoid bone &amp; mandible by a fold of mucous membrane called ‘frenulum’</a:t>
            </a:r>
            <a:endParaRPr lang="en-IN" sz="2800" dirty="0">
              <a:solidFill>
                <a:srgbClr val="0070C0"/>
              </a:solidFill>
            </a:endParaRPr>
          </a:p>
          <a:p>
            <a:pPr lvl="0"/>
            <a:r>
              <a:rPr lang="en-US" sz="2800" dirty="0">
                <a:solidFill>
                  <a:srgbClr val="7030A0"/>
                </a:solidFill>
              </a:rPr>
              <a:t>Contains numerous small projections called papillae</a:t>
            </a:r>
            <a:endParaRPr lang="en-IN" sz="2800" dirty="0">
              <a:solidFill>
                <a:srgbClr val="7030A0"/>
              </a:solidFill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Papillae contain nerve endings &amp; are responsible for taste</a:t>
            </a:r>
            <a:endParaRPr lang="en-IN" sz="2800" dirty="0">
              <a:solidFill>
                <a:srgbClr val="002060"/>
              </a:solidFill>
            </a:endParaRPr>
          </a:p>
        </p:txBody>
      </p:sp>
      <p:pic>
        <p:nvPicPr>
          <p:cNvPr id="7" name="Picture 6" descr="Tongu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838200"/>
            <a:ext cx="2724150" cy="243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657600" y="76200"/>
            <a:ext cx="1892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TONGUE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P-60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78270221"/>
      </p:ext>
    </p:extLst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14278" y="1295400"/>
            <a:ext cx="8501122" cy="4953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dirty="0">
                <a:solidFill>
                  <a:srgbClr val="002060"/>
                </a:solidFill>
              </a:rPr>
              <a:t>3 Types of papillae –</a:t>
            </a:r>
            <a:endParaRPr lang="en-IN" dirty="0">
              <a:solidFill>
                <a:srgbClr val="002060"/>
              </a:solidFill>
            </a:endParaRPr>
          </a:p>
          <a:p>
            <a:pPr lvl="0"/>
            <a:r>
              <a:rPr lang="en-US" dirty="0" err="1">
                <a:solidFill>
                  <a:srgbClr val="002060"/>
                </a:solidFill>
              </a:rPr>
              <a:t>Valate</a:t>
            </a:r>
            <a:r>
              <a:rPr lang="en-US" dirty="0">
                <a:solidFill>
                  <a:srgbClr val="002060"/>
                </a:solidFill>
              </a:rPr>
              <a:t> papillae –</a:t>
            </a:r>
            <a:endParaRPr lang="en-IN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en-US" dirty="0">
                <a:solidFill>
                  <a:srgbClr val="002060"/>
                </a:solidFill>
              </a:rPr>
              <a:t>	 Responsible for bitter taste</a:t>
            </a:r>
            <a:endParaRPr lang="en-IN" dirty="0">
              <a:solidFill>
                <a:srgbClr val="002060"/>
              </a:solidFill>
            </a:endParaRPr>
          </a:p>
          <a:p>
            <a:pPr lvl="0"/>
            <a:r>
              <a:rPr lang="en-US" dirty="0">
                <a:solidFill>
                  <a:srgbClr val="002060"/>
                </a:solidFill>
              </a:rPr>
              <a:t>Fungiform papillae –</a:t>
            </a:r>
            <a:endParaRPr lang="en-IN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en-US" dirty="0">
                <a:solidFill>
                  <a:srgbClr val="002060"/>
                </a:solidFill>
              </a:rPr>
              <a:t>	Responsible for sweet, sour &amp; salty taste</a:t>
            </a:r>
            <a:endParaRPr lang="en-IN" dirty="0">
              <a:solidFill>
                <a:srgbClr val="002060"/>
              </a:solidFill>
            </a:endParaRPr>
          </a:p>
          <a:p>
            <a:pPr lvl="0"/>
            <a:r>
              <a:rPr lang="en-US" dirty="0" err="1">
                <a:solidFill>
                  <a:srgbClr val="002060"/>
                </a:solidFill>
              </a:rPr>
              <a:t>Filliform</a:t>
            </a:r>
            <a:r>
              <a:rPr lang="en-US" dirty="0">
                <a:solidFill>
                  <a:srgbClr val="002060"/>
                </a:solidFill>
              </a:rPr>
              <a:t> papillae –</a:t>
            </a:r>
            <a:endParaRPr lang="en-IN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en-US" dirty="0">
                <a:solidFill>
                  <a:srgbClr val="002060"/>
                </a:solidFill>
              </a:rPr>
              <a:t>	Smallest of the papillae</a:t>
            </a:r>
          </a:p>
          <a:p>
            <a:pPr marL="0" lvl="0" indent="0">
              <a:buNone/>
            </a:pPr>
            <a:r>
              <a:rPr lang="en-US" dirty="0">
                <a:solidFill>
                  <a:srgbClr val="002060"/>
                </a:solidFill>
              </a:rPr>
              <a:t>	Responsible for sour taste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304800"/>
            <a:ext cx="1892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TONGUE</a:t>
            </a:r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99582029"/>
      </p:ext>
    </p:extLst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914400"/>
            <a:ext cx="8501122" cy="5405438"/>
          </a:xfrm>
        </p:spPr>
        <p:txBody>
          <a:bodyPr>
            <a:normAutofit/>
          </a:bodyPr>
          <a:lstStyle/>
          <a:p>
            <a:pPr lvl="0"/>
            <a:r>
              <a:rPr lang="en-US" sz="2800" dirty="0">
                <a:solidFill>
                  <a:srgbClr val="002060"/>
                </a:solidFill>
              </a:rPr>
              <a:t>Blood supply –Arterial supply by the lingual artery, </a:t>
            </a:r>
          </a:p>
          <a:p>
            <a:pPr marL="0" lv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	-Venous return by the lingual vein draining into the    </a:t>
            </a:r>
          </a:p>
          <a:p>
            <a:pPr marL="0" lv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             external jugular vein</a:t>
            </a:r>
            <a:endParaRPr lang="en-IN" sz="2800" dirty="0">
              <a:solidFill>
                <a:srgbClr val="002060"/>
              </a:solidFill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Nerve supply –  </a:t>
            </a:r>
            <a:r>
              <a:rPr lang="en-US" sz="2800" dirty="0" err="1">
                <a:solidFill>
                  <a:srgbClr val="002060"/>
                </a:solidFill>
              </a:rPr>
              <a:t>Glossopharygeal</a:t>
            </a:r>
            <a:r>
              <a:rPr lang="en-US" sz="2800" dirty="0">
                <a:solidFill>
                  <a:srgbClr val="002060"/>
                </a:solidFill>
              </a:rPr>
              <a:t> &amp; Hypoglossal nerves</a:t>
            </a:r>
            <a:endParaRPr lang="en-IN" sz="2800" dirty="0">
              <a:solidFill>
                <a:srgbClr val="002060"/>
              </a:solidFill>
            </a:endParaRPr>
          </a:p>
          <a:p>
            <a:pPr lvl="0"/>
            <a:r>
              <a:rPr lang="en-US" dirty="0">
                <a:solidFill>
                  <a:srgbClr val="00B0F0"/>
                </a:solidFill>
              </a:rPr>
              <a:t>Functions –</a:t>
            </a:r>
            <a:endParaRPr lang="en-IN" dirty="0">
              <a:solidFill>
                <a:srgbClr val="00B0F0"/>
              </a:solidFill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Mastication of food</a:t>
            </a:r>
            <a:endParaRPr lang="en-IN" sz="2800" dirty="0">
              <a:solidFill>
                <a:srgbClr val="002060"/>
              </a:solidFill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Swallowing of food</a:t>
            </a:r>
            <a:endParaRPr lang="en-IN" sz="2800" dirty="0">
              <a:solidFill>
                <a:srgbClr val="002060"/>
              </a:solidFill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Plays an important part in speech</a:t>
            </a:r>
            <a:endParaRPr lang="en-IN" sz="2800" dirty="0">
              <a:solidFill>
                <a:srgbClr val="002060"/>
              </a:solidFill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Organ for taste</a:t>
            </a:r>
            <a:endParaRPr lang="en-IN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76200"/>
            <a:ext cx="1892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TONGUE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P-60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914400"/>
            <a:ext cx="8501122" cy="5800748"/>
          </a:xfrm>
        </p:spPr>
        <p:txBody>
          <a:bodyPr>
            <a:normAutofit fontScale="77500" lnSpcReduction="20000"/>
          </a:bodyPr>
          <a:lstStyle/>
          <a:p>
            <a:r>
              <a:rPr lang="en-US" sz="2800" u="sng" dirty="0"/>
              <a:t>TYPES</a:t>
            </a:r>
            <a:r>
              <a:rPr lang="en-US" sz="2800" dirty="0"/>
              <a:t>–</a:t>
            </a:r>
          </a:p>
          <a:p>
            <a:r>
              <a:rPr lang="en-US" sz="2800" dirty="0"/>
              <a:t>3 pairs of salivary glands, which pour their secretions (saliva) into the mouth</a:t>
            </a:r>
          </a:p>
          <a:p>
            <a:pPr lvl="0"/>
            <a:r>
              <a:rPr lang="en-US" sz="2800" dirty="0"/>
              <a:t>Parotid –</a:t>
            </a:r>
          </a:p>
          <a:p>
            <a:pPr lvl="0">
              <a:buNone/>
            </a:pPr>
            <a:r>
              <a:rPr lang="en-US" sz="2800" dirty="0"/>
              <a:t>		Situated, one on each side of the face, just below the ears</a:t>
            </a:r>
          </a:p>
          <a:p>
            <a:pPr lvl="0">
              <a:buNone/>
            </a:pPr>
            <a:r>
              <a:rPr lang="en-US" sz="2800" dirty="0"/>
              <a:t>		Parotid duct opens into the mouth at the level of the 2</a:t>
            </a:r>
            <a:r>
              <a:rPr lang="en-US" sz="2800" baseline="30000" dirty="0"/>
              <a:t>nd</a:t>
            </a:r>
            <a:r>
              <a:rPr lang="en-US" sz="2800" dirty="0"/>
              <a:t> upper  	molar tooth</a:t>
            </a:r>
          </a:p>
          <a:p>
            <a:pPr lvl="0"/>
            <a:r>
              <a:rPr lang="en-US" sz="2800" dirty="0"/>
              <a:t>Sub-</a:t>
            </a:r>
            <a:r>
              <a:rPr lang="en-US" sz="2800" dirty="0" err="1"/>
              <a:t>mandibular</a:t>
            </a:r>
            <a:r>
              <a:rPr lang="en-US" sz="2800" dirty="0"/>
              <a:t> –</a:t>
            </a:r>
          </a:p>
          <a:p>
            <a:pPr lvl="0">
              <a:buNone/>
            </a:pPr>
            <a:r>
              <a:rPr lang="en-US" sz="2800" dirty="0"/>
              <a:t>		Situated, one on each side of the face, under the angle of the 	mandible</a:t>
            </a:r>
          </a:p>
          <a:p>
            <a:pPr lvl="0">
              <a:buNone/>
            </a:pPr>
            <a:r>
              <a:rPr lang="en-US" sz="2800" dirty="0"/>
              <a:t>		Sub-</a:t>
            </a:r>
            <a:r>
              <a:rPr lang="en-US" sz="2800" dirty="0" err="1"/>
              <a:t>mandibular</a:t>
            </a:r>
            <a:r>
              <a:rPr lang="en-US" sz="2800" dirty="0"/>
              <a:t> ducts open onto the floor of the mouth, on each 	side of the </a:t>
            </a:r>
            <a:r>
              <a:rPr lang="en-US" sz="2800" dirty="0" err="1"/>
              <a:t>frenulum</a:t>
            </a:r>
            <a:endParaRPr lang="en-US" sz="2800" dirty="0"/>
          </a:p>
          <a:p>
            <a:pPr lvl="0"/>
            <a:r>
              <a:rPr lang="en-US" sz="2800" dirty="0"/>
              <a:t>Sub-lingual –</a:t>
            </a:r>
          </a:p>
          <a:p>
            <a:pPr lvl="0">
              <a:buNone/>
            </a:pPr>
            <a:r>
              <a:rPr lang="en-US" sz="2800" dirty="0"/>
              <a:t>		Situated under the mucous membrane of the floor of the mouth, 	in front of the sub-</a:t>
            </a:r>
            <a:r>
              <a:rPr lang="en-US" sz="2800" dirty="0" err="1"/>
              <a:t>mandibular</a:t>
            </a:r>
            <a:r>
              <a:rPr lang="en-US" sz="2800" dirty="0"/>
              <a:t> glands</a:t>
            </a:r>
          </a:p>
          <a:p>
            <a:pPr lvl="0">
              <a:buNone/>
            </a:pPr>
            <a:r>
              <a:rPr lang="en-US" sz="2800" dirty="0"/>
              <a:t>		</a:t>
            </a:r>
            <a:r>
              <a:rPr lang="en-US" sz="2900" dirty="0"/>
              <a:t>Opens onto the floor of the mouth through numerous small     </a:t>
            </a:r>
          </a:p>
          <a:p>
            <a:pPr lvl="0">
              <a:buNone/>
            </a:pPr>
            <a:r>
              <a:rPr lang="en-US" sz="2900" dirty="0"/>
              <a:t>              ducts</a:t>
            </a:r>
            <a:endParaRPr lang="en-US" sz="2400" dirty="0"/>
          </a:p>
          <a:p>
            <a:pPr>
              <a:buNone/>
            </a:pPr>
            <a:endParaRPr lang="en-US" sz="2800" u="sng" dirty="0"/>
          </a:p>
          <a:p>
            <a:pPr>
              <a:buNone/>
            </a:pPr>
            <a:endParaRPr lang="en-US" sz="28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714612" y="76200"/>
            <a:ext cx="3541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SALIVARY GLAND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P-61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914400"/>
            <a:ext cx="8501122" cy="5800748"/>
          </a:xfrm>
        </p:spPr>
        <p:txBody>
          <a:bodyPr>
            <a:normAutofit/>
          </a:bodyPr>
          <a:lstStyle/>
          <a:p>
            <a:r>
              <a:rPr lang="en-US" sz="2800" u="sng" dirty="0">
                <a:solidFill>
                  <a:srgbClr val="7030A0"/>
                </a:solidFill>
              </a:rPr>
              <a:t>TYPES</a:t>
            </a:r>
            <a:r>
              <a:rPr lang="en-US" sz="2800" dirty="0">
                <a:solidFill>
                  <a:srgbClr val="7030A0"/>
                </a:solidFill>
              </a:rPr>
              <a:t>– 3 pairs of salivary glands</a:t>
            </a:r>
          </a:p>
          <a:p>
            <a:pPr lvl="1"/>
            <a:r>
              <a:rPr lang="en-US" sz="2400" dirty="0">
                <a:solidFill>
                  <a:srgbClr val="92D050"/>
                </a:solidFill>
              </a:rPr>
              <a:t>Parotid </a:t>
            </a:r>
          </a:p>
          <a:p>
            <a:pPr lvl="1"/>
            <a:r>
              <a:rPr lang="en-US" sz="2400" dirty="0">
                <a:solidFill>
                  <a:srgbClr val="92D050"/>
                </a:solidFill>
              </a:rPr>
              <a:t>Sub-</a:t>
            </a:r>
            <a:r>
              <a:rPr lang="en-US" sz="2400" dirty="0" err="1">
                <a:solidFill>
                  <a:srgbClr val="92D050"/>
                </a:solidFill>
              </a:rPr>
              <a:t>mandibular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</a:p>
          <a:p>
            <a:pPr lvl="1"/>
            <a:r>
              <a:rPr lang="en-US" sz="2400" dirty="0">
                <a:solidFill>
                  <a:srgbClr val="92D050"/>
                </a:solidFill>
              </a:rPr>
              <a:t>Sub-lingual </a:t>
            </a:r>
          </a:p>
          <a:p>
            <a:pPr lvl="0">
              <a:buNone/>
            </a:pPr>
            <a:r>
              <a:rPr lang="en-US" sz="2800" dirty="0"/>
              <a:t>		</a:t>
            </a:r>
            <a:endParaRPr lang="en-US" sz="2400" dirty="0"/>
          </a:p>
          <a:p>
            <a:pPr>
              <a:buNone/>
            </a:pPr>
            <a:endParaRPr lang="en-US" sz="2800" u="sng" dirty="0"/>
          </a:p>
          <a:p>
            <a:pPr>
              <a:buNone/>
            </a:pPr>
            <a:endParaRPr lang="en-US" sz="28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714612" y="76200"/>
            <a:ext cx="3541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SALIVARY GLAND</a:t>
            </a:r>
            <a:endParaRPr lang="en-IN" dirty="0"/>
          </a:p>
        </p:txBody>
      </p:sp>
      <p:pic>
        <p:nvPicPr>
          <p:cNvPr id="1026" name="Picture 2" descr="Salivary Gland Cancer: Symptoms, Causes &amp; Treatm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928802"/>
            <a:ext cx="4286280" cy="371477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P-61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914400"/>
            <a:ext cx="8501122" cy="572931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BLOOD SUPPLY –</a:t>
            </a:r>
          </a:p>
          <a:p>
            <a:pPr lvl="0"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002060"/>
                </a:solidFill>
              </a:rPr>
              <a:t>Arterial supply by the facial &amp; lingual artery</a:t>
            </a:r>
          </a:p>
          <a:p>
            <a:pPr lvl="0">
              <a:buNone/>
            </a:pPr>
            <a:r>
              <a:rPr lang="en-US" sz="4000" dirty="0">
                <a:solidFill>
                  <a:srgbClr val="002060"/>
                </a:solidFill>
              </a:rPr>
              <a:t>		Venous drainage to the external jugular vein</a:t>
            </a:r>
          </a:p>
          <a:p>
            <a:r>
              <a:rPr lang="en-US" sz="4000" dirty="0">
                <a:solidFill>
                  <a:srgbClr val="00B0F0"/>
                </a:solidFill>
              </a:rPr>
              <a:t>NERVE SUPPLY – </a:t>
            </a:r>
            <a:r>
              <a:rPr lang="en-US" sz="4000" dirty="0">
                <a:solidFill>
                  <a:srgbClr val="002060"/>
                </a:solidFill>
              </a:rPr>
              <a:t>Parasympathetic &amp; sympathetic</a:t>
            </a:r>
            <a:r>
              <a:rPr lang="en-US" sz="4000" dirty="0"/>
              <a:t> </a:t>
            </a:r>
          </a:p>
          <a:p>
            <a:pPr>
              <a:buNone/>
            </a:pPr>
            <a:endParaRPr lang="en-US" sz="1000" dirty="0"/>
          </a:p>
          <a:p>
            <a:r>
              <a:rPr lang="en-US" sz="4000" b="1" dirty="0">
                <a:solidFill>
                  <a:srgbClr val="002060"/>
                </a:solidFill>
              </a:rPr>
              <a:t>FUNCTIONS OF SALIVA –</a:t>
            </a:r>
            <a:endParaRPr lang="en-US" sz="4000" dirty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7030A0"/>
                </a:solidFill>
              </a:rPr>
              <a:t>-Moistens &amp; softens the food</a:t>
            </a:r>
          </a:p>
          <a:p>
            <a:pPr lvl="0">
              <a:buNone/>
            </a:pPr>
            <a:r>
              <a:rPr lang="en-US" sz="4000" dirty="0">
                <a:solidFill>
                  <a:srgbClr val="7030A0"/>
                </a:solidFill>
              </a:rPr>
              <a:t>		-Lubricate the food for its passage through the     </a:t>
            </a:r>
          </a:p>
          <a:p>
            <a:pPr lvl="0">
              <a:buNone/>
            </a:pPr>
            <a:r>
              <a:rPr lang="en-US" sz="4000" dirty="0">
                <a:solidFill>
                  <a:srgbClr val="7030A0"/>
                </a:solidFill>
              </a:rPr>
              <a:t>               </a:t>
            </a:r>
            <a:r>
              <a:rPr lang="en-US" sz="4000" dirty="0" err="1">
                <a:solidFill>
                  <a:srgbClr val="7030A0"/>
                </a:solidFill>
              </a:rPr>
              <a:t>oesophagus</a:t>
            </a:r>
            <a:endParaRPr lang="en-US" sz="4000" dirty="0">
              <a:solidFill>
                <a:srgbClr val="7030A0"/>
              </a:solidFill>
            </a:endParaRPr>
          </a:p>
          <a:p>
            <a:pPr lvl="0">
              <a:buNone/>
            </a:pPr>
            <a:r>
              <a:rPr lang="en-US" sz="4000" dirty="0">
                <a:solidFill>
                  <a:srgbClr val="7030A0"/>
                </a:solidFill>
              </a:rPr>
              <a:t>		-The enzyme, ptyalin, in the saliva converts the         </a:t>
            </a:r>
          </a:p>
          <a:p>
            <a:pPr lvl="0">
              <a:buNone/>
            </a:pPr>
            <a:r>
              <a:rPr lang="en-US" sz="4000" dirty="0">
                <a:solidFill>
                  <a:srgbClr val="7030A0"/>
                </a:solidFill>
              </a:rPr>
              <a:t>              starch Into maltose &amp; dextrin</a:t>
            </a:r>
          </a:p>
          <a:p>
            <a:pPr lvl="0">
              <a:buNone/>
            </a:pPr>
            <a:r>
              <a:rPr lang="en-US" sz="4000" dirty="0">
                <a:solidFill>
                  <a:srgbClr val="7030A0"/>
                </a:solidFill>
              </a:rPr>
              <a:t>		-</a:t>
            </a:r>
            <a:r>
              <a:rPr lang="en-US" sz="4000" dirty="0" err="1">
                <a:solidFill>
                  <a:srgbClr val="7030A0"/>
                </a:solidFill>
              </a:rPr>
              <a:t>Alkalises</a:t>
            </a:r>
            <a:r>
              <a:rPr lang="en-US" sz="4000" dirty="0">
                <a:solidFill>
                  <a:srgbClr val="7030A0"/>
                </a:solidFill>
              </a:rPr>
              <a:t> the food</a:t>
            </a:r>
          </a:p>
          <a:p>
            <a:pPr lvl="0">
              <a:buNone/>
            </a:pPr>
            <a:r>
              <a:rPr lang="en-US" sz="4000" dirty="0">
                <a:solidFill>
                  <a:srgbClr val="7030A0"/>
                </a:solidFill>
              </a:rPr>
              <a:t>		-Cleans the teeth &amp; mouth</a:t>
            </a:r>
          </a:p>
          <a:p>
            <a:endParaRPr lang="en-US" sz="28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714612" y="76200"/>
            <a:ext cx="3541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SALIVARY GLAND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P-61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3200416"/>
            <a:ext cx="8501122" cy="3514732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It is a pale, yellowish-grey gland.</a:t>
            </a:r>
          </a:p>
          <a:p>
            <a:pPr lvl="0"/>
            <a:r>
              <a:rPr lang="en-US" sz="2800" dirty="0"/>
              <a:t>Approximately 7 inches long, 1 – 1½ wide &amp; ½ - 1 inch thick</a:t>
            </a:r>
          </a:p>
          <a:p>
            <a:pPr lvl="0"/>
            <a:r>
              <a:rPr lang="en-US" sz="2800" dirty="0"/>
              <a:t>About 60 </a:t>
            </a:r>
            <a:r>
              <a:rPr lang="en-US" sz="2800" dirty="0" err="1"/>
              <a:t>gms</a:t>
            </a:r>
            <a:r>
              <a:rPr lang="en-US" sz="2800" dirty="0"/>
              <a:t> in weight</a:t>
            </a:r>
          </a:p>
          <a:p>
            <a:pPr lvl="0"/>
            <a:r>
              <a:rPr lang="en-US" sz="2800" dirty="0"/>
              <a:t>Located in the </a:t>
            </a:r>
            <a:r>
              <a:rPr lang="en-US" sz="2800" dirty="0" err="1"/>
              <a:t>Epigastric</a:t>
            </a:r>
            <a:r>
              <a:rPr lang="en-US" sz="2800" dirty="0"/>
              <a:t> &amp; Lt Hypochondriac regions of the abdomen</a:t>
            </a:r>
          </a:p>
          <a:p>
            <a:pPr lvl="0"/>
            <a:r>
              <a:rPr lang="en-US" sz="2800" dirty="0"/>
              <a:t>It is an exocrine as well as an endocrine gland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76200"/>
            <a:ext cx="2257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PANCREAS</a:t>
            </a:r>
            <a:r>
              <a:rPr lang="en-US" dirty="0"/>
              <a:t> </a:t>
            </a:r>
            <a:endParaRPr lang="en-IN" dirty="0"/>
          </a:p>
        </p:txBody>
      </p:sp>
      <p:pic>
        <p:nvPicPr>
          <p:cNvPr id="6" name="Picture 5" descr="Pancrea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857232"/>
            <a:ext cx="478634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P-62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914400"/>
            <a:ext cx="8501122" cy="5729310"/>
          </a:xfrm>
        </p:spPr>
        <p:txBody>
          <a:bodyPr>
            <a:noAutofit/>
          </a:bodyPr>
          <a:lstStyle/>
          <a:p>
            <a:pPr lvl="0"/>
            <a:r>
              <a:rPr lang="en-US" sz="2800" dirty="0">
                <a:solidFill>
                  <a:srgbClr val="002060"/>
                </a:solidFill>
              </a:rPr>
              <a:t>Divided into 3 parts </a:t>
            </a:r>
            <a:r>
              <a:rPr lang="en-US" sz="2800" dirty="0"/>
              <a:t>–</a:t>
            </a:r>
          </a:p>
          <a:p>
            <a:pPr lvl="0">
              <a:buNone/>
            </a:pPr>
            <a:r>
              <a:rPr lang="en-US" sz="2800" dirty="0"/>
              <a:t>		</a:t>
            </a:r>
            <a:r>
              <a:rPr lang="en-US" sz="2800" dirty="0">
                <a:solidFill>
                  <a:srgbClr val="00B0F0"/>
                </a:solidFill>
              </a:rPr>
              <a:t>-Head </a:t>
            </a:r>
          </a:p>
          <a:p>
            <a:pPr lvl="0">
              <a:buNone/>
            </a:pPr>
            <a:r>
              <a:rPr lang="en-US" sz="2800" dirty="0">
                <a:solidFill>
                  <a:srgbClr val="00B0F0"/>
                </a:solidFill>
              </a:rPr>
              <a:t>		-Body  </a:t>
            </a:r>
          </a:p>
          <a:p>
            <a:pPr lvl="0">
              <a:buNone/>
            </a:pPr>
            <a:r>
              <a:rPr lang="en-US" sz="2800" dirty="0">
                <a:solidFill>
                  <a:srgbClr val="00B0F0"/>
                </a:solidFill>
              </a:rPr>
              <a:t>		-Tail 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Pancreatic duct unites with the Common bile duct at the ‘</a:t>
            </a:r>
            <a:r>
              <a:rPr lang="en-US" sz="2800" dirty="0" err="1">
                <a:solidFill>
                  <a:srgbClr val="00B050"/>
                </a:solidFill>
              </a:rPr>
              <a:t>ampulla</a:t>
            </a:r>
            <a:r>
              <a:rPr lang="en-US" sz="2800" dirty="0">
                <a:solidFill>
                  <a:srgbClr val="00B050"/>
                </a:solidFill>
              </a:rPr>
              <a:t> of </a:t>
            </a:r>
            <a:r>
              <a:rPr lang="en-US" sz="2800" dirty="0" err="1">
                <a:solidFill>
                  <a:srgbClr val="00B050"/>
                </a:solidFill>
              </a:rPr>
              <a:t>vater</a:t>
            </a:r>
            <a:r>
              <a:rPr lang="en-US" sz="2800" dirty="0">
                <a:solidFill>
                  <a:srgbClr val="00B050"/>
                </a:solidFill>
              </a:rPr>
              <a:t>’, which is the opening located at the mid-point of the duodenum</a:t>
            </a:r>
          </a:p>
          <a:p>
            <a:pPr lvl="0"/>
            <a:r>
              <a:rPr lang="en-US" sz="2800" dirty="0">
                <a:solidFill>
                  <a:srgbClr val="C00000"/>
                </a:solidFill>
              </a:rPr>
              <a:t>Islets of </a:t>
            </a:r>
            <a:r>
              <a:rPr lang="en-US" sz="2800" dirty="0" err="1">
                <a:solidFill>
                  <a:srgbClr val="C00000"/>
                </a:solidFill>
              </a:rPr>
              <a:t>Langerhans</a:t>
            </a:r>
            <a:r>
              <a:rPr lang="en-US" sz="2800" dirty="0">
                <a:solidFill>
                  <a:srgbClr val="C00000"/>
                </a:solidFill>
              </a:rPr>
              <a:t> –</a:t>
            </a:r>
          </a:p>
          <a:p>
            <a:r>
              <a:rPr lang="en-US" sz="2800" dirty="0">
                <a:solidFill>
                  <a:srgbClr val="7030A0"/>
                </a:solidFill>
              </a:rPr>
              <a:t>In between the tubules, are groups of cells (isolated from each other as well as from the </a:t>
            </a:r>
            <a:r>
              <a:rPr lang="en-US" sz="2800" dirty="0" err="1">
                <a:solidFill>
                  <a:srgbClr val="7030A0"/>
                </a:solidFill>
              </a:rPr>
              <a:t>ductules</a:t>
            </a:r>
            <a:r>
              <a:rPr lang="en-US" sz="2800" dirty="0">
                <a:solidFill>
                  <a:srgbClr val="7030A0"/>
                </a:solidFill>
              </a:rPr>
              <a:t>) which secrete insulin (</a:t>
            </a:r>
            <a:r>
              <a:rPr lang="en-US" sz="2800" dirty="0" err="1">
                <a:solidFill>
                  <a:srgbClr val="7030A0"/>
                </a:solidFill>
              </a:rPr>
              <a:t>betacells</a:t>
            </a:r>
            <a:r>
              <a:rPr lang="en-US" sz="2800" dirty="0">
                <a:solidFill>
                  <a:srgbClr val="7030A0"/>
                </a:solidFill>
              </a:rPr>
              <a:t>) &amp; glucagon (alpha cells) directly into the blood</a:t>
            </a:r>
            <a:r>
              <a:rPr lang="en-US" sz="2400" b="1" dirty="0">
                <a:solidFill>
                  <a:srgbClr val="7030A0"/>
                </a:solidFill>
              </a:rPr>
              <a:t> </a:t>
            </a:r>
            <a:endParaRPr lang="en-US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76200"/>
            <a:ext cx="2257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PANCREAS</a:t>
            </a:r>
            <a:r>
              <a:rPr lang="en-US" dirty="0"/>
              <a:t> </a:t>
            </a:r>
            <a:endParaRPr lang="en-IN" dirty="0"/>
          </a:p>
        </p:txBody>
      </p:sp>
      <p:pic>
        <p:nvPicPr>
          <p:cNvPr id="6" name="Picture 5" descr="Pancrea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785794"/>
            <a:ext cx="478634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914400"/>
            <a:ext cx="8786874" cy="5729310"/>
          </a:xfrm>
        </p:spPr>
        <p:txBody>
          <a:bodyPr>
            <a:normAutofit fontScale="92500"/>
          </a:bodyPr>
          <a:lstStyle/>
          <a:p>
            <a:r>
              <a:rPr lang="en-US" sz="2800" u="sng" dirty="0">
                <a:solidFill>
                  <a:srgbClr val="0070C0"/>
                </a:solidFill>
              </a:rPr>
              <a:t>Blood supply</a:t>
            </a:r>
            <a:r>
              <a:rPr lang="en-US" sz="2800" dirty="0">
                <a:solidFill>
                  <a:srgbClr val="0070C0"/>
                </a:solidFill>
              </a:rPr>
              <a:t> –</a:t>
            </a:r>
          </a:p>
          <a:p>
            <a:pPr lvl="0">
              <a:buNone/>
            </a:pPr>
            <a:r>
              <a:rPr lang="en-US" sz="2800" dirty="0"/>
              <a:t>		</a:t>
            </a:r>
            <a:r>
              <a:rPr lang="en-US" sz="2800" dirty="0">
                <a:solidFill>
                  <a:srgbClr val="FF0000"/>
                </a:solidFill>
              </a:rPr>
              <a:t>Arterial supply by the </a:t>
            </a:r>
            <a:r>
              <a:rPr lang="en-US" sz="2800" dirty="0" err="1">
                <a:solidFill>
                  <a:srgbClr val="FF0000"/>
                </a:solidFill>
              </a:rPr>
              <a:t>splenic</a:t>
            </a:r>
            <a:r>
              <a:rPr lang="en-US" sz="2800" dirty="0">
                <a:solidFill>
                  <a:srgbClr val="FF0000"/>
                </a:solidFill>
              </a:rPr>
              <a:t> artery &amp; mesenteric artery</a:t>
            </a:r>
          </a:p>
          <a:p>
            <a:pPr lvl="0">
              <a:buNone/>
            </a:pPr>
            <a:r>
              <a:rPr lang="en-US" sz="2800" dirty="0"/>
              <a:t>		</a:t>
            </a:r>
            <a:r>
              <a:rPr lang="en-US" sz="2800" dirty="0">
                <a:solidFill>
                  <a:srgbClr val="C00000"/>
                </a:solidFill>
              </a:rPr>
              <a:t>Venous return by the </a:t>
            </a:r>
            <a:r>
              <a:rPr lang="en-US" sz="2800" dirty="0" err="1">
                <a:solidFill>
                  <a:srgbClr val="C00000"/>
                </a:solidFill>
              </a:rPr>
              <a:t>splenic</a:t>
            </a:r>
            <a:r>
              <a:rPr lang="en-US" sz="2800" dirty="0">
                <a:solidFill>
                  <a:srgbClr val="C00000"/>
                </a:solidFill>
              </a:rPr>
              <a:t> &amp; mesenteric veins</a:t>
            </a:r>
          </a:p>
          <a:p>
            <a:r>
              <a:rPr lang="en-US" sz="2800" u="sng" dirty="0">
                <a:solidFill>
                  <a:srgbClr val="0070C0"/>
                </a:solidFill>
              </a:rPr>
              <a:t>Nerve supply</a:t>
            </a:r>
            <a:r>
              <a:rPr lang="en-US" sz="2800" dirty="0">
                <a:solidFill>
                  <a:srgbClr val="0070C0"/>
                </a:solidFill>
              </a:rPr>
              <a:t> –</a:t>
            </a:r>
          </a:p>
          <a:p>
            <a:pPr lvl="0">
              <a:buNone/>
            </a:pPr>
            <a:r>
              <a:rPr lang="en-US" sz="2800" dirty="0"/>
              <a:t>		</a:t>
            </a:r>
            <a:r>
              <a:rPr lang="en-US" sz="2800" dirty="0">
                <a:solidFill>
                  <a:srgbClr val="FFC000"/>
                </a:solidFill>
              </a:rPr>
              <a:t>Sympathetic &amp; parasympathetic </a:t>
            </a:r>
          </a:p>
          <a:p>
            <a:r>
              <a:rPr lang="en-US" sz="2800" b="1" u="sng" dirty="0">
                <a:solidFill>
                  <a:srgbClr val="0070C0"/>
                </a:solidFill>
              </a:rPr>
              <a:t>Functions</a:t>
            </a:r>
            <a:r>
              <a:rPr lang="en-US" sz="2800" b="1" dirty="0">
                <a:solidFill>
                  <a:srgbClr val="0070C0"/>
                </a:solidFill>
              </a:rPr>
              <a:t> –</a:t>
            </a:r>
          </a:p>
          <a:p>
            <a:pPr lvl="0">
              <a:buNone/>
            </a:pPr>
            <a:r>
              <a:rPr lang="en-US" sz="2800" dirty="0"/>
              <a:t>	-</a:t>
            </a:r>
            <a:r>
              <a:rPr lang="en-US" sz="2800" dirty="0">
                <a:solidFill>
                  <a:srgbClr val="002060"/>
                </a:solidFill>
              </a:rPr>
              <a:t>Tubular </a:t>
            </a:r>
            <a:r>
              <a:rPr lang="en-US" sz="2800" dirty="0" err="1">
                <a:solidFill>
                  <a:srgbClr val="002060"/>
                </a:solidFill>
              </a:rPr>
              <a:t>acinar</a:t>
            </a:r>
            <a:r>
              <a:rPr lang="en-US" sz="2800" dirty="0">
                <a:solidFill>
                  <a:srgbClr val="002060"/>
                </a:solidFill>
              </a:rPr>
              <a:t> cells secrete pancreatic juice containing      </a:t>
            </a:r>
          </a:p>
          <a:p>
            <a:pPr lvl="0">
              <a:buNone/>
            </a:pPr>
            <a:r>
              <a:rPr lang="en-US" sz="2800" dirty="0">
                <a:solidFill>
                  <a:srgbClr val="002060"/>
                </a:solidFill>
              </a:rPr>
              <a:t>      enzymes for chemical digestion of food</a:t>
            </a:r>
          </a:p>
          <a:p>
            <a:pPr lvl="0">
              <a:buNone/>
            </a:pPr>
            <a:r>
              <a:rPr lang="en-US" sz="2800" dirty="0">
                <a:solidFill>
                  <a:srgbClr val="002060"/>
                </a:solidFill>
              </a:rPr>
              <a:t>	-Beta cells of the islets of </a:t>
            </a:r>
            <a:r>
              <a:rPr lang="en-US" sz="2800" dirty="0" err="1">
                <a:solidFill>
                  <a:srgbClr val="002060"/>
                </a:solidFill>
              </a:rPr>
              <a:t>langerhans</a:t>
            </a:r>
            <a:r>
              <a:rPr lang="en-US" sz="2800" dirty="0">
                <a:solidFill>
                  <a:srgbClr val="002060"/>
                </a:solidFill>
              </a:rPr>
              <a:t> secrete insulin which    </a:t>
            </a:r>
          </a:p>
          <a:p>
            <a:pPr lvl="0">
              <a:buNone/>
            </a:pPr>
            <a:r>
              <a:rPr lang="en-US" sz="2800" dirty="0">
                <a:solidFill>
                  <a:srgbClr val="002060"/>
                </a:solidFill>
              </a:rPr>
              <a:t>      controls sugar levels in the body.</a:t>
            </a:r>
          </a:p>
          <a:p>
            <a:pPr lvl="0">
              <a:buNone/>
            </a:pPr>
            <a:r>
              <a:rPr lang="en-US" sz="2800" dirty="0">
                <a:solidFill>
                  <a:srgbClr val="002060"/>
                </a:solidFill>
              </a:rPr>
              <a:t>	-Alpha cells of the islets of </a:t>
            </a:r>
            <a:r>
              <a:rPr lang="en-US" sz="2800" dirty="0" err="1">
                <a:solidFill>
                  <a:srgbClr val="002060"/>
                </a:solidFill>
              </a:rPr>
              <a:t>langerhans</a:t>
            </a:r>
            <a:r>
              <a:rPr lang="en-US" sz="2800" dirty="0">
                <a:solidFill>
                  <a:srgbClr val="002060"/>
                </a:solidFill>
              </a:rPr>
              <a:t> secrete glucagon which   </a:t>
            </a:r>
          </a:p>
          <a:p>
            <a:pPr lvl="0">
              <a:buNone/>
            </a:pPr>
            <a:r>
              <a:rPr lang="en-US" sz="2800" dirty="0">
                <a:solidFill>
                  <a:srgbClr val="002060"/>
                </a:solidFill>
              </a:rPr>
              <a:t>      acts in carbohydrate metabolism</a:t>
            </a:r>
          </a:p>
          <a:p>
            <a:pPr>
              <a:buNone/>
            </a:pPr>
            <a:endParaRPr lang="en-US" sz="28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76200"/>
            <a:ext cx="2257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PANCREAS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P-62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3486168"/>
            <a:ext cx="8501122" cy="3443294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500" dirty="0">
                <a:solidFill>
                  <a:srgbClr val="0070C0"/>
                </a:solidFill>
              </a:rPr>
              <a:t>Largest gland in the body</a:t>
            </a:r>
          </a:p>
          <a:p>
            <a:pPr lvl="0"/>
            <a:r>
              <a:rPr lang="en-US" sz="3500" dirty="0">
                <a:solidFill>
                  <a:srgbClr val="0070C0"/>
                </a:solidFill>
              </a:rPr>
              <a:t>Located in the </a:t>
            </a:r>
            <a:r>
              <a:rPr lang="en-US" sz="3500" dirty="0" err="1">
                <a:solidFill>
                  <a:srgbClr val="0070C0"/>
                </a:solidFill>
              </a:rPr>
              <a:t>Rt</a:t>
            </a:r>
            <a:r>
              <a:rPr lang="en-US" sz="3500" dirty="0">
                <a:solidFill>
                  <a:srgbClr val="0070C0"/>
                </a:solidFill>
              </a:rPr>
              <a:t> hypochondriac &amp; </a:t>
            </a:r>
            <a:r>
              <a:rPr lang="en-US" sz="3500" dirty="0" err="1">
                <a:solidFill>
                  <a:srgbClr val="0070C0"/>
                </a:solidFill>
              </a:rPr>
              <a:t>Epigastric</a:t>
            </a:r>
            <a:r>
              <a:rPr lang="en-US" sz="3500" dirty="0">
                <a:solidFill>
                  <a:srgbClr val="0070C0"/>
                </a:solidFill>
              </a:rPr>
              <a:t> &amp; Lt hypochondriac regions of the abdomen</a:t>
            </a:r>
          </a:p>
          <a:p>
            <a:pPr lvl="0"/>
            <a:r>
              <a:rPr lang="en-US" sz="3500" dirty="0">
                <a:solidFill>
                  <a:srgbClr val="0070C0"/>
                </a:solidFill>
              </a:rPr>
              <a:t>About 3 lbs (1275 – 1550 </a:t>
            </a:r>
            <a:r>
              <a:rPr lang="en-US" sz="3500" dirty="0" err="1">
                <a:solidFill>
                  <a:srgbClr val="0070C0"/>
                </a:solidFill>
              </a:rPr>
              <a:t>gms</a:t>
            </a:r>
            <a:r>
              <a:rPr lang="en-US" sz="3500" dirty="0">
                <a:solidFill>
                  <a:srgbClr val="0070C0"/>
                </a:solidFill>
              </a:rPr>
              <a:t>) in weight</a:t>
            </a:r>
          </a:p>
          <a:p>
            <a:pPr lvl="0"/>
            <a:r>
              <a:rPr lang="en-US" sz="3500" dirty="0">
                <a:solidFill>
                  <a:srgbClr val="0070C0"/>
                </a:solidFill>
              </a:rPr>
              <a:t>Divided into 2 lobes – </a:t>
            </a:r>
            <a:r>
              <a:rPr lang="en-US" sz="3500" dirty="0" err="1">
                <a:solidFill>
                  <a:srgbClr val="0070C0"/>
                </a:solidFill>
              </a:rPr>
              <a:t>Rt</a:t>
            </a:r>
            <a:r>
              <a:rPr lang="en-US" sz="3500" dirty="0">
                <a:solidFill>
                  <a:srgbClr val="0070C0"/>
                </a:solidFill>
              </a:rPr>
              <a:t> &amp; Lt</a:t>
            </a:r>
            <a:r>
              <a:rPr lang="en-US" sz="2800" dirty="0">
                <a:solidFill>
                  <a:srgbClr val="0070C0"/>
                </a:solidFill>
              </a:rPr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282" y="214290"/>
            <a:ext cx="1260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LIVER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098" name="Picture 2" descr="Liver Diagram with Detailed Illustrations and Clear Labe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5" y="428604"/>
            <a:ext cx="4382798" cy="300039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uman digestive system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990600"/>
            <a:ext cx="6324599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73946" y="152400"/>
            <a:ext cx="3796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DIGESTIVE SYSTEM</a:t>
            </a:r>
            <a:endParaRPr lang="en-IN" sz="36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1524000"/>
            <a:ext cx="938077" cy="369332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MOUTH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2069068"/>
            <a:ext cx="1083758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PHARYNX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7162800" y="4343400"/>
            <a:ext cx="1165447" cy="369332"/>
          </a:xfrm>
          <a:prstGeom prst="rect">
            <a:avLst/>
          </a:prstGeom>
          <a:solidFill>
            <a:srgbClr val="EFA86D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PANCREAS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7162800" y="3810000"/>
            <a:ext cx="1143070" cy="369332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STOMACH</a:t>
            </a:r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7116109" y="2971800"/>
            <a:ext cx="1498424" cy="369332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OESOPHAGUS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7162800" y="4800600"/>
            <a:ext cx="1886414" cy="369332"/>
          </a:xfrm>
          <a:prstGeom prst="rect">
            <a:avLst/>
          </a:prstGeom>
          <a:solidFill>
            <a:srgbClr val="FF9966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SMALL INTESTINE 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7162800" y="5257800"/>
            <a:ext cx="181376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LARGE INTESTINE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7162800" y="5726668"/>
            <a:ext cx="1136850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APPENDIX</a:t>
            </a:r>
            <a:endParaRPr lang="en-IN" dirty="0"/>
          </a:p>
        </p:txBody>
      </p:sp>
      <p:sp>
        <p:nvSpPr>
          <p:cNvPr id="14" name="TextBox 13"/>
          <p:cNvSpPr txBox="1"/>
          <p:nvPr/>
        </p:nvSpPr>
        <p:spPr>
          <a:xfrm>
            <a:off x="7162800" y="6183868"/>
            <a:ext cx="720069" cy="369332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ANUS</a:t>
            </a:r>
            <a:endParaRPr lang="en-IN" dirty="0"/>
          </a:p>
        </p:txBody>
      </p:sp>
      <p:sp>
        <p:nvSpPr>
          <p:cNvPr id="15" name="TextBox 14"/>
          <p:cNvSpPr txBox="1"/>
          <p:nvPr/>
        </p:nvSpPr>
        <p:spPr>
          <a:xfrm>
            <a:off x="8153400" y="63246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34537557"/>
      </p:ext>
    </p:extLst>
  </p:cSld>
  <p:clrMapOvr>
    <a:masterClrMapping/>
  </p:clrMapOvr>
  <p:transition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642918"/>
            <a:ext cx="8501122" cy="58007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u="sng" dirty="0">
                <a:solidFill>
                  <a:srgbClr val="002060"/>
                </a:solidFill>
              </a:rPr>
              <a:t>Blood supply</a:t>
            </a:r>
            <a:r>
              <a:rPr lang="en-US" sz="2800" b="1" dirty="0">
                <a:solidFill>
                  <a:srgbClr val="002060"/>
                </a:solidFill>
              </a:rPr>
              <a:t> –</a:t>
            </a:r>
          </a:p>
          <a:p>
            <a:pPr lvl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F0"/>
                </a:solidFill>
              </a:rPr>
              <a:t>Hepatic artery which is a branch of the celiac axis</a:t>
            </a:r>
          </a:p>
          <a:p>
            <a:pPr lvl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Venous return through the </a:t>
            </a:r>
            <a:r>
              <a:rPr lang="en-US" sz="2800" dirty="0" err="1">
                <a:solidFill>
                  <a:srgbClr val="00B050"/>
                </a:solidFill>
              </a:rPr>
              <a:t>Rt</a:t>
            </a:r>
            <a:r>
              <a:rPr lang="en-US" sz="2800" dirty="0">
                <a:solidFill>
                  <a:srgbClr val="00B050"/>
                </a:solidFill>
              </a:rPr>
              <a:t> &amp; Lt hepatic veins, which drain into the inferior vena-cava</a:t>
            </a:r>
          </a:p>
          <a:p>
            <a:r>
              <a:rPr lang="en-US" sz="2800" b="1" u="sng" dirty="0">
                <a:solidFill>
                  <a:srgbClr val="002060"/>
                </a:solidFill>
              </a:rPr>
              <a:t>Nerve supply</a:t>
            </a:r>
            <a:r>
              <a:rPr lang="en-US" sz="2800" b="1" dirty="0">
                <a:solidFill>
                  <a:srgbClr val="002060"/>
                </a:solidFill>
              </a:rPr>
              <a:t> – </a:t>
            </a:r>
            <a:r>
              <a:rPr lang="en-US" sz="2800" dirty="0">
                <a:solidFill>
                  <a:srgbClr val="FFC000"/>
                </a:solidFill>
              </a:rPr>
              <a:t>Sympathetic &amp; parasympathetic supply</a:t>
            </a:r>
          </a:p>
          <a:p>
            <a:pPr>
              <a:buNone/>
            </a:pPr>
            <a:r>
              <a:rPr lang="en-US" sz="2800" b="1" u="sng" dirty="0">
                <a:solidFill>
                  <a:srgbClr val="002060"/>
                </a:solidFill>
              </a:rPr>
              <a:t>Functions</a:t>
            </a:r>
            <a:r>
              <a:rPr lang="en-US" sz="2800" b="1" dirty="0">
                <a:solidFill>
                  <a:srgbClr val="002060"/>
                </a:solidFill>
              </a:rPr>
              <a:t> –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Metabolic functions –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Converts glucose to glycogen &amp; vice-versa as per requirement of the body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Converts excess carbohydrate to fat for storage.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Converts excess amino-acids to urea.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Detoxifies drugs &amp; poisons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76200"/>
            <a:ext cx="1260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LIVER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501122" cy="592935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800" u="sng" dirty="0">
                <a:solidFill>
                  <a:srgbClr val="00B0F0"/>
                </a:solidFill>
              </a:rPr>
              <a:t>Functions</a:t>
            </a:r>
            <a:r>
              <a:rPr lang="en-US" sz="3800" dirty="0">
                <a:solidFill>
                  <a:srgbClr val="00B0F0"/>
                </a:solidFill>
              </a:rPr>
              <a:t> –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Main organ of heat production.</a:t>
            </a:r>
          </a:p>
          <a:p>
            <a:pPr lvl="0"/>
            <a:r>
              <a:rPr lang="en-US" sz="3300" dirty="0" err="1">
                <a:solidFill>
                  <a:srgbClr val="002060"/>
                </a:solidFill>
              </a:rPr>
              <a:t>Prothrombin</a:t>
            </a:r>
            <a:r>
              <a:rPr lang="en-US" sz="3300" dirty="0">
                <a:solidFill>
                  <a:srgbClr val="002060"/>
                </a:solidFill>
              </a:rPr>
              <a:t> &amp; fibrinogen are synthesized from amino-acids in the liver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Production of anti-bodies &amp; anti-toxins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Manufactures Heparin.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Formation of urea from the worn-out cell protoplasm.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Storage functions –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Stores the fat-soluble vitamins A, D, E &amp; K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Stores anti-anemic factor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Stores Iron from diet &amp; worn-out cells.</a:t>
            </a:r>
          </a:p>
          <a:p>
            <a:pPr lvl="0"/>
            <a:r>
              <a:rPr lang="en-US" sz="3300" dirty="0" err="1">
                <a:solidFill>
                  <a:srgbClr val="002060"/>
                </a:solidFill>
              </a:rPr>
              <a:t>Secretory</a:t>
            </a:r>
            <a:r>
              <a:rPr lang="en-US" sz="3300" dirty="0">
                <a:solidFill>
                  <a:srgbClr val="002060"/>
                </a:solidFill>
              </a:rPr>
              <a:t> functions –</a:t>
            </a:r>
          </a:p>
          <a:p>
            <a:pPr lvl="0"/>
            <a:r>
              <a:rPr lang="en-US" sz="3300" dirty="0">
                <a:solidFill>
                  <a:srgbClr val="002060"/>
                </a:solidFill>
              </a:rPr>
              <a:t>Forms Bile from constituents brought by blood which helps in digestion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76200"/>
            <a:ext cx="1260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LIVER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-32" y="2271722"/>
            <a:ext cx="8501122" cy="4586302"/>
          </a:xfrm>
        </p:spPr>
        <p:txBody>
          <a:bodyPr>
            <a:normAutofit/>
          </a:bodyPr>
          <a:lstStyle/>
          <a:p>
            <a:pPr lvl="0"/>
            <a:r>
              <a:rPr lang="en-US" sz="2800" dirty="0">
                <a:solidFill>
                  <a:srgbClr val="002060"/>
                </a:solidFill>
              </a:rPr>
              <a:t>It is a pear-shaped structure                                               , attached to the lower surface of liver</a:t>
            </a: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Has a capacity of about 30 ml</a:t>
            </a:r>
          </a:p>
          <a:p>
            <a:pPr lvl="0">
              <a:buNone/>
            </a:pPr>
            <a:r>
              <a:rPr lang="en-US" sz="2800" dirty="0">
                <a:solidFill>
                  <a:srgbClr val="00B050"/>
                </a:solidFill>
              </a:rPr>
              <a:t>Divided into 3 parts –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Expanded distal end is called the Fundus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Main part is the body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Narrow proximal end is called the neck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Ends in the Cystic duct which connects to the bile-duct</a:t>
            </a:r>
          </a:p>
          <a:p>
            <a:pPr lvl="0"/>
            <a:r>
              <a:rPr lang="en-US" sz="2800" dirty="0">
                <a:solidFill>
                  <a:srgbClr val="0070C0"/>
                </a:solidFill>
              </a:rPr>
              <a:t>Acts as a reservoir of bile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3147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GALL-BLADDER</a:t>
            </a:r>
            <a:r>
              <a:rPr lang="en-US" dirty="0"/>
              <a:t> </a:t>
            </a:r>
            <a:endParaRPr lang="en-IN" dirty="0"/>
          </a:p>
        </p:txBody>
      </p:sp>
      <p:pic>
        <p:nvPicPr>
          <p:cNvPr id="3074" name="Picture 2" descr="The Gallbladder - Biliary Tree - Gallstones - TeachMeAnatom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52218" y="1340768"/>
            <a:ext cx="2133418" cy="407194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271590"/>
            <a:ext cx="8501122" cy="4514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</a:rPr>
              <a:t>The </a:t>
            </a:r>
            <a:r>
              <a:rPr lang="en-US" sz="2800" b="1" dirty="0" err="1">
                <a:solidFill>
                  <a:srgbClr val="0070C0"/>
                </a:solidFill>
              </a:rPr>
              <a:t>Hepato</a:t>
            </a:r>
            <a:r>
              <a:rPr lang="en-US" sz="2800" b="1" dirty="0">
                <a:solidFill>
                  <a:srgbClr val="0070C0"/>
                </a:solidFill>
              </a:rPr>
              <a:t>-Pancreatic Duct system –</a:t>
            </a:r>
            <a:endParaRPr lang="en-US" sz="2800" dirty="0">
              <a:solidFill>
                <a:srgbClr val="0070C0"/>
              </a:solidFill>
            </a:endParaRPr>
          </a:p>
          <a:p>
            <a:pPr lvl="0"/>
            <a:r>
              <a:rPr lang="en-US" sz="2800" dirty="0">
                <a:solidFill>
                  <a:srgbClr val="7030A0"/>
                </a:solidFill>
              </a:rPr>
              <a:t>The right &amp; left Hepatic ducts from the liver unite to form the common hepatic duct</a:t>
            </a:r>
          </a:p>
          <a:p>
            <a:pPr lvl="0"/>
            <a:r>
              <a:rPr lang="en-US" sz="2800" dirty="0">
                <a:solidFill>
                  <a:srgbClr val="00B0F0"/>
                </a:solidFill>
              </a:rPr>
              <a:t>The common hepatic duct unites with the cystic duct to form the common bile duct</a:t>
            </a:r>
          </a:p>
          <a:p>
            <a:pPr lvl="0"/>
            <a:r>
              <a:rPr lang="en-US" sz="2800" dirty="0">
                <a:solidFill>
                  <a:srgbClr val="00B050"/>
                </a:solidFill>
              </a:rPr>
              <a:t>The common bile duct further unites with the pancreatic duct to form the </a:t>
            </a:r>
            <a:r>
              <a:rPr lang="en-US" sz="2800" dirty="0" err="1">
                <a:solidFill>
                  <a:srgbClr val="00B050"/>
                </a:solidFill>
              </a:rPr>
              <a:t>hepato</a:t>
            </a:r>
            <a:r>
              <a:rPr lang="en-US" sz="2800" dirty="0">
                <a:solidFill>
                  <a:srgbClr val="00B050"/>
                </a:solidFill>
              </a:rPr>
              <a:t>-pancreatic duct</a:t>
            </a:r>
          </a:p>
          <a:p>
            <a:pPr lvl="0"/>
            <a:r>
              <a:rPr lang="en-US" sz="2800" dirty="0">
                <a:solidFill>
                  <a:srgbClr val="002060"/>
                </a:solidFill>
              </a:rPr>
              <a:t>The </a:t>
            </a:r>
            <a:r>
              <a:rPr lang="en-US" sz="2800" dirty="0" err="1">
                <a:solidFill>
                  <a:srgbClr val="002060"/>
                </a:solidFill>
              </a:rPr>
              <a:t>hepato</a:t>
            </a:r>
            <a:r>
              <a:rPr lang="en-US" sz="2800" dirty="0">
                <a:solidFill>
                  <a:srgbClr val="002060"/>
                </a:solidFill>
              </a:rPr>
              <a:t>-pancreatic duct opens into the duodenum at the </a:t>
            </a:r>
            <a:r>
              <a:rPr lang="en-US" sz="2800" dirty="0" err="1">
                <a:solidFill>
                  <a:srgbClr val="002060"/>
                </a:solidFill>
              </a:rPr>
              <a:t>hepato</a:t>
            </a:r>
            <a:r>
              <a:rPr lang="en-US" sz="2800" dirty="0">
                <a:solidFill>
                  <a:srgbClr val="002060"/>
                </a:solidFill>
              </a:rPr>
              <a:t>-pancreatic papilla (</a:t>
            </a:r>
            <a:r>
              <a:rPr lang="en-US" sz="2800" dirty="0" err="1">
                <a:solidFill>
                  <a:srgbClr val="002060"/>
                </a:solidFill>
              </a:rPr>
              <a:t>ampulla</a:t>
            </a:r>
            <a:r>
              <a:rPr lang="en-US" sz="2800" dirty="0">
                <a:solidFill>
                  <a:srgbClr val="002060"/>
                </a:solidFill>
              </a:rPr>
              <a:t> of </a:t>
            </a:r>
            <a:r>
              <a:rPr lang="en-US" sz="2800" dirty="0" err="1">
                <a:solidFill>
                  <a:srgbClr val="002060"/>
                </a:solidFill>
              </a:rPr>
              <a:t>vater</a:t>
            </a:r>
            <a:r>
              <a:rPr lang="en-US" sz="28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9497" y="353777"/>
            <a:ext cx="3147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GALL-BLADDER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914400"/>
            <a:ext cx="8501122" cy="5405438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Digestion is the process by which ingested food is broken down by physical &amp; chemical means, into simpler particles for absorption &amp; </a:t>
            </a:r>
            <a:r>
              <a:rPr lang="en-US" sz="2800" dirty="0" err="1">
                <a:solidFill>
                  <a:srgbClr val="00B050"/>
                </a:solidFill>
              </a:rPr>
              <a:t>utilisation</a:t>
            </a:r>
            <a:endParaRPr lang="en-US" sz="2800" dirty="0">
              <a:solidFill>
                <a:srgbClr val="00B050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>
                <a:solidFill>
                  <a:srgbClr val="7030A0"/>
                </a:solidFill>
              </a:rPr>
              <a:t>We will take the process of digestion stage-wise:</a:t>
            </a:r>
          </a:p>
          <a:p>
            <a:r>
              <a:rPr lang="en-US" sz="2800" dirty="0">
                <a:solidFill>
                  <a:srgbClr val="00B0F0"/>
                </a:solidFill>
              </a:rPr>
              <a:t>I] </a:t>
            </a:r>
            <a:r>
              <a:rPr lang="en-US" sz="2800" u="sng" dirty="0">
                <a:solidFill>
                  <a:srgbClr val="00B0F0"/>
                </a:solidFill>
              </a:rPr>
              <a:t>MOUTH</a:t>
            </a:r>
            <a:r>
              <a:rPr lang="en-US" sz="2800" dirty="0">
                <a:solidFill>
                  <a:srgbClr val="00B0F0"/>
                </a:solidFill>
              </a:rPr>
              <a:t>:</a:t>
            </a:r>
          </a:p>
          <a:p>
            <a:r>
              <a:rPr lang="en-US" sz="2800" dirty="0">
                <a:solidFill>
                  <a:srgbClr val="00B0F0"/>
                </a:solidFill>
              </a:rPr>
              <a:t>II] </a:t>
            </a:r>
            <a:r>
              <a:rPr lang="en-US" sz="2800" u="sng" dirty="0">
                <a:solidFill>
                  <a:srgbClr val="00B0F0"/>
                </a:solidFill>
              </a:rPr>
              <a:t>STOMACH</a:t>
            </a:r>
            <a:r>
              <a:rPr lang="en-US" sz="2800" dirty="0">
                <a:solidFill>
                  <a:srgbClr val="00B0F0"/>
                </a:solidFill>
              </a:rPr>
              <a:t>:</a:t>
            </a:r>
          </a:p>
          <a:p>
            <a:r>
              <a:rPr lang="en-US" sz="2800" dirty="0">
                <a:solidFill>
                  <a:srgbClr val="00B0F0"/>
                </a:solidFill>
              </a:rPr>
              <a:t>III] </a:t>
            </a:r>
            <a:r>
              <a:rPr lang="en-US" sz="2800" u="sng" dirty="0">
                <a:solidFill>
                  <a:srgbClr val="00B0F0"/>
                </a:solidFill>
              </a:rPr>
              <a:t>SMALL INTESTINES</a:t>
            </a:r>
            <a:r>
              <a:rPr lang="en-US" sz="2800" dirty="0">
                <a:solidFill>
                  <a:srgbClr val="00B0F0"/>
                </a:solidFill>
              </a:rPr>
              <a:t>: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928794" y="-24"/>
            <a:ext cx="5484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</a:rPr>
              <a:t>PHYSIOLOGY OF DIGESTION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1980335"/>
      </p:ext>
    </p:extLst>
  </p:cSld>
  <p:clrMapOvr>
    <a:masterClrMapping/>
  </p:clrMapOvr>
  <p:transition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729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0000"/>
                </a:solidFill>
              </a:rPr>
              <a:t>ABSORPTION </a:t>
            </a:r>
            <a:endParaRPr lang="en-GB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228601" y="914400"/>
            <a:ext cx="8382000" cy="5642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en-US" sz="2400" u="sng" dirty="0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MOUTH</a:t>
            </a:r>
            <a:r>
              <a:rPr lang="en-US" sz="2400" dirty="0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dirty="0">
              <a:solidFill>
                <a:srgbClr val="00B0F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Some drugs are absorbed when taken sub-</a:t>
            </a:r>
            <a:r>
              <a:rPr lang="en-US" sz="2400" dirty="0" err="1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lingually</a:t>
            </a:r>
            <a:endParaRPr lang="en-IN" sz="2400" dirty="0">
              <a:solidFill>
                <a:srgbClr val="00B0F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92D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en-US" sz="2400" u="sng" dirty="0">
                <a:solidFill>
                  <a:srgbClr val="92D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STOMACH</a:t>
            </a:r>
            <a:r>
              <a:rPr lang="en-US" sz="2400" dirty="0">
                <a:solidFill>
                  <a:srgbClr val="92D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dirty="0">
              <a:solidFill>
                <a:srgbClr val="92D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92D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Water, glucose, alcohol &amp; some drugs get absorbed in limited quantities</a:t>
            </a:r>
            <a:endParaRPr lang="en-IN" sz="2400" dirty="0">
              <a:solidFill>
                <a:srgbClr val="92D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en-US" sz="2400" u="sng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SMALL INTESTINES</a:t>
            </a:r>
            <a:r>
              <a:rPr lang="en-US" sz="24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Main absorption of all nutrients takes place in the small intestines</a:t>
            </a:r>
            <a:endParaRPr lang="en-IN" sz="24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7030A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en-US" sz="2400" u="sng" dirty="0">
                <a:solidFill>
                  <a:srgbClr val="7030A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LARGE INTESTINES</a:t>
            </a:r>
            <a:r>
              <a:rPr lang="en-US" sz="2400" dirty="0">
                <a:solidFill>
                  <a:srgbClr val="7030A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dirty="0">
              <a:solidFill>
                <a:srgbClr val="7030A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7030A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Some part of water, glucose &amp; mineral salts are absorbed through </a:t>
            </a:r>
            <a:r>
              <a:rPr lang="en-US" sz="2400" dirty="0">
                <a:solidFill>
                  <a:srgbClr val="7030A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large intestines also </a:t>
            </a:r>
            <a:endParaRPr lang="en-IN" sz="2400" dirty="0">
              <a:solidFill>
                <a:srgbClr val="7030A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18384442"/>
      </p:ext>
    </p:extLst>
  </p:cSld>
  <p:clrMapOvr>
    <a:masterClrMapping/>
  </p:clrMapOvr>
  <p:transition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729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u="sng" dirty="0">
                <a:solidFill>
                  <a:srgbClr val="FF0000"/>
                </a:solidFill>
              </a:rPr>
              <a:t>UTILISATION 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228601" y="914400"/>
            <a:ext cx="8382000" cy="4151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CARBOHYDRATES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After absorption from the intestines, they are carried to the liver through the portal vein.</a:t>
            </a:r>
            <a:endParaRPr lang="en-IN" sz="24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Carbohydrates are utilized to maintain glucose levels in the blood. Glucose is used for metabolism, to provide heat &amp; energy. Excess of glucose is converted to glycogen in the presence of insulin for storage in the fat depots. </a:t>
            </a:r>
            <a:endParaRPr lang="en-IN" sz="24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7417080"/>
      </p:ext>
    </p:extLst>
  </p:cSld>
  <p:clrMapOvr>
    <a:masterClrMapping/>
  </p:clrMapOvr>
  <p:transition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729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u="sng" dirty="0">
                <a:solidFill>
                  <a:srgbClr val="FF0000"/>
                </a:solidFill>
              </a:rPr>
              <a:t>UTILISATION 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228601" y="914400"/>
            <a:ext cx="8382000" cy="3295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] </a:t>
            </a: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PROTEINS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7030A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After absorption from the intestines, they are also carried to the liver through the portal vein.</a:t>
            </a:r>
            <a:endParaRPr lang="en-IN" sz="24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B0F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Proteins are utilized for multiplication &amp; repair of cells. In the liver, it is used for production of </a:t>
            </a:r>
            <a:r>
              <a:rPr lang="en-US" sz="2400" dirty="0" err="1">
                <a:solidFill>
                  <a:srgbClr val="00B0F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prothrombin</a:t>
            </a:r>
            <a:r>
              <a:rPr lang="en-US" sz="2400" dirty="0">
                <a:solidFill>
                  <a:srgbClr val="00B0F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&amp; fibrinogen. Excess amino-acids are converted to urea for excretion &amp; fat for storage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94042176"/>
      </p:ext>
    </p:extLst>
  </p:cSld>
  <p:clrMapOvr>
    <a:masterClrMapping/>
  </p:clrMapOvr>
  <p:transition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729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u="sng" dirty="0">
                <a:solidFill>
                  <a:srgbClr val="FF0000"/>
                </a:solidFill>
              </a:rPr>
              <a:t>UTILISATION 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228601" y="914400"/>
            <a:ext cx="8382000" cy="3295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FATS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Fatty acids &amp; glycerol are absorbed into the lymphatic vessels &amp; transported to the Lt </a:t>
            </a:r>
            <a:r>
              <a:rPr lang="en-US" sz="2400" dirty="0" err="1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subclavian</a:t>
            </a:r>
            <a:r>
              <a:rPr lang="en-US" sz="2400" dirty="0">
                <a:solidFill>
                  <a:srgbClr val="00206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vein via the cistern chili.</a:t>
            </a:r>
            <a:endParaRPr lang="en-IN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7030A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Fats are utilized to provide heat &amp; energy. They also act as a means by which nutrients can be stored in the body.</a:t>
            </a:r>
            <a:endParaRPr lang="en-IN" sz="2400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9586" y="6500834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P-66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7940357"/>
      </p:ext>
    </p:extLst>
  </p:cSld>
  <p:clrMapOvr>
    <a:masterClrMapping/>
  </p:clrMapOvr>
  <p:transition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sz="9600" b="1" dirty="0">
                <a:solidFill>
                  <a:srgbClr val="FF0000"/>
                </a:solidFill>
              </a:rPr>
              <a:t>ANY QUESTION</a:t>
            </a:r>
          </a:p>
          <a:p>
            <a:pPr marL="0" indent="0" algn="ctr">
              <a:buNone/>
              <a:defRPr/>
            </a:pP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6116512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3276600" cy="8382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en-US" b="1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u="sng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1) INGESTION</a:t>
            </a:r>
            <a:r>
              <a:rPr lang="en-US" sz="36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br>
              <a:rPr lang="en-IN" sz="3600" dirty="0"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>
              <a:latin typeface="+mn-lt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543800" cy="1143000"/>
          </a:xfrm>
        </p:spPr>
        <p:txBody>
          <a:bodyPr/>
          <a:lstStyle/>
          <a:p>
            <a:pPr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7030A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Ingestion means intake of food into the alimentary system.</a:t>
            </a:r>
            <a:endParaRPr lang="en-IN" dirty="0">
              <a:solidFill>
                <a:srgbClr val="7030A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2895600"/>
            <a:ext cx="7543800" cy="381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u="sng" dirty="0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PHYSICAL</a:t>
            </a:r>
            <a:r>
              <a:rPr lang="en-US" dirty="0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dirty="0">
              <a:solidFill>
                <a:srgbClr val="00B0F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This is concerned with mechanical breakdown of food by mastication (chewing) &amp; muscular action of the digestive tract</a:t>
            </a:r>
            <a:r>
              <a:rPr lang="en-US" sz="3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.</a:t>
            </a:r>
            <a:endParaRPr lang="en-IN" sz="3800" dirty="0">
              <a:solidFill>
                <a:srgbClr val="00206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209800"/>
            <a:ext cx="2895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2) </a:t>
            </a:r>
            <a:r>
              <a:rPr lang="en-US" sz="3200" b="1" u="sng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DIGESTION</a:t>
            </a:r>
            <a:r>
              <a:rPr lang="en-US" sz="3200" b="1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solidFill>
                <a:srgbClr val="FF000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53400" y="63246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P-53</a:t>
            </a:r>
            <a:endParaRPr lang="en-IN" dirty="0"/>
          </a:p>
        </p:txBody>
      </p:sp>
    </p:spTree>
  </p:cSld>
  <p:clrMapOvr>
    <a:masterClrMapping/>
  </p:clrMapOvr>
  <p:transition>
    <p:wipe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425" y="2686050"/>
            <a:ext cx="4629150" cy="1371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  <a:defRPr/>
            </a:pPr>
            <a:r>
              <a:rPr lang="en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pPr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541234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5119690" y="3082802"/>
            <a:ext cx="32385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GB" sz="4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1AD6371-59B0-4046-8A4A-EED01086C234}"/>
              </a:ext>
            </a:extLst>
          </p:cNvPr>
          <p:cNvSpPr txBox="1"/>
          <p:nvPr/>
        </p:nvSpPr>
        <p:spPr>
          <a:xfrm>
            <a:off x="4241572" y="5172540"/>
            <a:ext cx="184731" cy="39215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IN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DECFBEC-DF70-48D1-9599-D07811DA3581}"/>
              </a:ext>
            </a:extLst>
          </p:cNvPr>
          <p:cNvSpPr txBox="1"/>
          <p:nvPr/>
        </p:nvSpPr>
        <p:spPr>
          <a:xfrm>
            <a:off x="152400" y="4202668"/>
            <a:ext cx="41910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j-lt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en-US" sz="2800" b="1" u="sng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Mangal" panose="02040503050203030202" pitchFamily="18" charset="0"/>
              </a:rPr>
              <a:t>ABSORPTION</a:t>
            </a:r>
            <a:r>
              <a:rPr lang="en-US" sz="28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b="1" dirty="0">
              <a:latin typeface="+mj-lt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7D938A-B200-4398-95F0-4EF857FC8F18}"/>
              </a:ext>
            </a:extLst>
          </p:cNvPr>
          <p:cNvSpPr txBox="1"/>
          <p:nvPr/>
        </p:nvSpPr>
        <p:spPr>
          <a:xfrm>
            <a:off x="335807" y="4801850"/>
            <a:ext cx="8579593" cy="144655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This is the process by which digested nutrients pass </a:t>
            </a:r>
          </a:p>
          <a:p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through the walls of some organs of the alimentary </a:t>
            </a:r>
          </a:p>
          <a:p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canal into the blood or lymphatic capillaries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.</a:t>
            </a:r>
            <a:endParaRPr lang="en-IN" sz="3200" dirty="0">
              <a:solidFill>
                <a:srgbClr val="00206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457200" y="331944"/>
            <a:ext cx="9921306" cy="3706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CHEMICAL</a:t>
            </a:r>
            <a:r>
              <a:rPr lang="en-US" sz="2800" dirty="0">
                <a:solidFill>
                  <a:srgbClr val="00B0F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This achieved by chemical substances or enzymes 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Present in the secretions produced by the organs 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of the digestive system like Saliva from salivary glands, 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Gastric juice from the stomach, Intestinal 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Ingestion means intake of food into the alimentary system.</a:t>
            </a:r>
            <a:endParaRPr lang="en-I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53400" y="63246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6333528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5AFCCB-3308-4AD5-81ED-2A350C4F30CD}"/>
              </a:ext>
            </a:extLst>
          </p:cNvPr>
          <p:cNvSpPr txBox="1"/>
          <p:nvPr/>
        </p:nvSpPr>
        <p:spPr>
          <a:xfrm>
            <a:off x="381000" y="467380"/>
            <a:ext cx="270535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+mj-lt"/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en-US" sz="2800" b="1" u="sng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Mangal" panose="02040503050203030202" pitchFamily="18" charset="0"/>
              </a:rPr>
              <a:t>ELIMINATION</a:t>
            </a:r>
            <a:endParaRPr lang="en-IN" sz="2800" b="1" dirty="0">
              <a:latin typeface="+mj-l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4154DA-EAAF-44CF-8957-5AD156F8690C}"/>
              </a:ext>
            </a:extLst>
          </p:cNvPr>
          <p:cNvSpPr txBox="1">
            <a:spLocks/>
          </p:cNvSpPr>
          <p:nvPr/>
        </p:nvSpPr>
        <p:spPr>
          <a:xfrm>
            <a:off x="655130" y="1026840"/>
            <a:ext cx="8262966" cy="1335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Food which has been ingested, but cannot be digested or absorbed is eliminated from the body in the form of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faeces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by the process of excretion.</a:t>
            </a:r>
            <a:endParaRPr lang="en-IN" sz="2800" dirty="0">
              <a:solidFill>
                <a:srgbClr val="00206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04800" y="3470348"/>
            <a:ext cx="3429000" cy="4920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ALIMENTARY CANAL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486400" y="3429000"/>
            <a:ext cx="3431696" cy="4690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ACCESORY ORGANS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7"/>
          <p:cNvSpPr>
            <a:spLocks noChangeShapeType="1"/>
          </p:cNvSpPr>
          <p:nvPr/>
        </p:nvSpPr>
        <p:spPr bwMode="auto">
          <a:xfrm flipH="1">
            <a:off x="4367195" y="3002814"/>
            <a:ext cx="45719" cy="1476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AutoShape 6"/>
          <p:cNvSpPr>
            <a:spLocks noChangeShapeType="1"/>
          </p:cNvSpPr>
          <p:nvPr/>
        </p:nvSpPr>
        <p:spPr bwMode="auto">
          <a:xfrm flipV="1">
            <a:off x="3551344" y="3159673"/>
            <a:ext cx="2239209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9" name="AutoShape 5"/>
          <p:cNvSpPr>
            <a:spLocks noChangeShapeType="1"/>
          </p:cNvSpPr>
          <p:nvPr/>
        </p:nvSpPr>
        <p:spPr bwMode="auto">
          <a:xfrm>
            <a:off x="3524460" y="3154847"/>
            <a:ext cx="0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AutoShape 4"/>
          <p:cNvSpPr>
            <a:spLocks noChangeShapeType="1"/>
          </p:cNvSpPr>
          <p:nvPr/>
        </p:nvSpPr>
        <p:spPr bwMode="auto">
          <a:xfrm>
            <a:off x="5790554" y="3150452"/>
            <a:ext cx="0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0" y="2590800"/>
            <a:ext cx="49626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Mangal"/>
              </a:rPr>
              <a:t>ORGANS OF DIGESTIVE SYSTEM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3962400"/>
            <a:ext cx="4876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Tube-like structure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which </a:t>
            </a:r>
            <a:r>
              <a:rPr lang="en-US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extends</a:t>
            </a:r>
          </a:p>
          <a:p>
            <a:r>
              <a:rPr lang="en-US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from the mouth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terminates at </a:t>
            </a:r>
          </a:p>
          <a:p>
            <a:r>
              <a:rPr lang="en-US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the anus. 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About </a:t>
            </a:r>
            <a:r>
              <a:rPr lang="en-US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en-US" sz="24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mtr</a:t>
            </a:r>
            <a:r>
              <a:rPr lang="en-US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in length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Two external opening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one for ingestion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the </a:t>
            </a:r>
            <a:r>
              <a:rPr lang="en-US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other for elimination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endParaRPr lang="en-IN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62600" y="4191000"/>
            <a:ext cx="342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400" dirty="0">
                <a:latin typeface="Arial" pitchFamily="34" charset="0"/>
                <a:cs typeface="Arial" pitchFamily="34" charset="0"/>
              </a:rPr>
              <a:t>Which are not </a:t>
            </a:r>
            <a:r>
              <a:rPr lang="en-US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part of the main alimentary canal</a:t>
            </a:r>
          </a:p>
          <a:p>
            <a:pPr lvl="0"/>
            <a:r>
              <a:rPr lang="en-US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Assist in digestion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of food by 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physical or chemical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means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37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499481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uman digestive system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1295400"/>
            <a:ext cx="5714999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4591" y="534703"/>
            <a:ext cx="73400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ORGANS OF THE ALIMENTARY CANAL</a:t>
            </a:r>
            <a:endParaRPr lang="en-IN" sz="36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1524000"/>
            <a:ext cx="938077" cy="369332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MOUTH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2069068"/>
            <a:ext cx="1083758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PHARYNX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7162800" y="4343400"/>
            <a:ext cx="1165447" cy="369332"/>
          </a:xfrm>
          <a:prstGeom prst="rect">
            <a:avLst/>
          </a:prstGeom>
          <a:solidFill>
            <a:srgbClr val="EFA86D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PANCREAS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7162800" y="3810000"/>
            <a:ext cx="1143070" cy="369332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STOMACH</a:t>
            </a:r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7116109" y="2971800"/>
            <a:ext cx="1498424" cy="369332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OESOPHAGUS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7162800" y="4800600"/>
            <a:ext cx="1886414" cy="369332"/>
          </a:xfrm>
          <a:prstGeom prst="rect">
            <a:avLst/>
          </a:prstGeom>
          <a:solidFill>
            <a:srgbClr val="FF9966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SMALL INTESTINE 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7162800" y="5257800"/>
            <a:ext cx="181376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LARGE INTESTINE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7162800" y="5726668"/>
            <a:ext cx="1136850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APPENDIX</a:t>
            </a:r>
            <a:endParaRPr lang="en-IN" dirty="0"/>
          </a:p>
        </p:txBody>
      </p:sp>
      <p:sp>
        <p:nvSpPr>
          <p:cNvPr id="14" name="TextBox 13"/>
          <p:cNvSpPr txBox="1"/>
          <p:nvPr/>
        </p:nvSpPr>
        <p:spPr>
          <a:xfrm>
            <a:off x="7162800" y="6183868"/>
            <a:ext cx="720069" cy="369332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ANUS</a:t>
            </a:r>
            <a:endParaRPr lang="en-IN" dirty="0"/>
          </a:p>
        </p:txBody>
      </p:sp>
      <p:sp>
        <p:nvSpPr>
          <p:cNvPr id="15" name="TextBox 14"/>
          <p:cNvSpPr txBox="1"/>
          <p:nvPr/>
        </p:nvSpPr>
        <p:spPr>
          <a:xfrm>
            <a:off x="8536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02348819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C137F-EF80-4EEC-AF0A-D1BF39C0BBC5}"/>
              </a:ext>
            </a:extLst>
          </p:cNvPr>
          <p:cNvSpPr txBox="1"/>
          <p:nvPr/>
        </p:nvSpPr>
        <p:spPr>
          <a:xfrm>
            <a:off x="990600" y="2133600"/>
            <a:ext cx="64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First part of the alimentary canal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Formed by bones &amp; muscles – 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Anteriorly	-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Posteriorly	-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Inferiorly	-</a:t>
            </a:r>
            <a:endParaRPr lang="en-IN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Superiorly	-</a:t>
            </a:r>
            <a:endParaRPr lang="en-I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1378904" cy="523220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MOUTH</a:t>
            </a:r>
            <a:endParaRPr lang="en-IN" sz="2800" b="1" dirty="0">
              <a:solidFill>
                <a:srgbClr val="00B0F0"/>
              </a:solidFill>
            </a:endParaRPr>
          </a:p>
        </p:txBody>
      </p:sp>
      <p:sp>
        <p:nvSpPr>
          <p:cNvPr id="12" name="Title 3"/>
          <p:cNvSpPr>
            <a:spLocks noGrp="1"/>
          </p:cNvSpPr>
          <p:nvPr>
            <p:ph type="title"/>
          </p:nvPr>
        </p:nvSpPr>
        <p:spPr>
          <a:xfrm>
            <a:off x="430560" y="524285"/>
            <a:ext cx="73400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ORGANS OF THE ALIMENTARY CANAL</a:t>
            </a:r>
            <a:endParaRPr lang="en-IN" sz="36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53400" y="632460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P-54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8810598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2348</TotalTime>
  <Words>2792</Words>
  <Application>Microsoft Office PowerPoint</Application>
  <PresentationFormat>On-screen Show (4:3)</PresentationFormat>
  <Paragraphs>595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Arial</vt:lpstr>
      <vt:lpstr>Arial Black</vt:lpstr>
      <vt:lpstr>Bookman Old Style</vt:lpstr>
      <vt:lpstr>Calibri</vt:lpstr>
      <vt:lpstr>Monotype Sorts</vt:lpstr>
      <vt:lpstr>Symbol</vt:lpstr>
      <vt:lpstr>Times New Roman</vt:lpstr>
      <vt:lpstr>Wingdings</vt:lpstr>
      <vt:lpstr>Office Theme</vt:lpstr>
      <vt:lpstr>PowerPoint Presentation</vt:lpstr>
      <vt:lpstr>OBJECTIVES</vt:lpstr>
      <vt:lpstr>OBJECTIVES</vt:lpstr>
      <vt:lpstr>DIGESTIVE SYSTEM</vt:lpstr>
      <vt:lpstr> 1) INGESTION: </vt:lpstr>
      <vt:lpstr>PowerPoint Presentation</vt:lpstr>
      <vt:lpstr>PowerPoint Presentation</vt:lpstr>
      <vt:lpstr>ORGANS OF THE ALIMENTARY CANAL</vt:lpstr>
      <vt:lpstr>ORGANS OF THE ALIMENTARY CANAL</vt:lpstr>
      <vt:lpstr>ORGANS OF THE ALIMENTARY CANAL</vt:lpstr>
      <vt:lpstr>ORGANS OF THE ALIMENTARY CANAL</vt:lpstr>
      <vt:lpstr>PowerPoint Presentation</vt:lpstr>
      <vt:lpstr>ABDOMINAL REGIONS  </vt:lpstr>
      <vt:lpstr>ABDOMINAL REGIONS  </vt:lpstr>
      <vt:lpstr>ORGANS OF THE ALIMENTARY CANAL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Basic Life Support</dc:title>
  <dc:creator>Anand</dc:creator>
  <cp:lastModifiedBy>MTI MTI</cp:lastModifiedBy>
  <cp:revision>225</cp:revision>
  <dcterms:created xsi:type="dcterms:W3CDTF">2006-08-16T00:00:00Z</dcterms:created>
  <dcterms:modified xsi:type="dcterms:W3CDTF">2025-12-18T12:19:18Z</dcterms:modified>
</cp:coreProperties>
</file>