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88" r:id="rId2"/>
    <p:sldId id="256" r:id="rId3"/>
    <p:sldId id="257" r:id="rId4"/>
    <p:sldId id="259"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90" r:id="rId21"/>
    <p:sldId id="274" r:id="rId22"/>
    <p:sldId id="291" r:id="rId23"/>
    <p:sldId id="292"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4" d="100"/>
          <a:sy n="104" d="100"/>
        </p:scale>
        <p:origin x="756" y="9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1T03:59:07.498"/>
    </inkml:context>
    <inkml:brush xml:id="br0">
      <inkml:brushProperty name="width" value="0.05" units="cm"/>
      <inkml:brushProperty name="height" value="0.05" units="cm"/>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1T03:59:22.196"/>
    </inkml:context>
    <inkml:brush xml:id="br0">
      <inkml:brushProperty name="width" value="0.05" units="cm"/>
      <inkml:brushProperty name="height" value="0.05" units="cm"/>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1T03:59:36.715"/>
    </inkml:context>
    <inkml:brush xml:id="br0">
      <inkml:brushProperty name="width" value="0.05" units="cm"/>
      <inkml:brushProperty name="height" value="0.05" units="cm"/>
    </inkml:brush>
  </inkml:definitions>
  <inkml:trace contextRef="#ctx0" brushRef="#br0">1 1 24575,'0'3005'0,"1"-2989"0,1 0 0,1 1 0,0-1 0,11 30 0,-9-31 0,0-1 0,-2 1 0,1 1 0,-2-1 0,2 28 0,-12-5 0,8-37 0,-1 1 0,1-1 0,-1 0 0,1 1 0,-1-1 0,1 0 0,-1 1 0,0-1 0,1 0 0,-1 0 0,0 0 0,0 0 0,0 0 0,0 0 0,0 0 0,0 0 0,0 0 0,0 0 0,-1 0 0,1-1 0,0 1 0,0 0 0,-3 0 0,3-1 0,0-1 0,1 1 0,-1-1 0,0 1 0,0-1 0,0 1 0,1-1 0,-1 1 0,0-1 0,1 0 0,-1 1 0,1-1 0,-1 0 0,1 1 0,-1-1 0,1 0 0,-1 0 0,1 0 0,0 0 0,-1 1 0,1-1 0,0 0 0,0 0 0,0 0 0,-1 0 0,1 0 0,0-1 0,-2-31 0,2 29 0,0-94-1365,0 77-5461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1T03:59:48.254"/>
    </inkml:context>
    <inkml:brush xml:id="br0">
      <inkml:brushProperty name="width" value="0.05" units="cm"/>
      <inkml:brushProperty name="height" value="0.05" units="cm"/>
    </inkml:brush>
  </inkml:definitions>
  <inkml:trace contextRef="#ctx0" brushRef="#br0">1 143 24575,'16'0'0,"1"-1"0,-1 0 0,1-1 0,-1-1 0,0 0 0,0-2 0,0 1 0,-1-2 0,1 0 0,22-13 0,-2 1 0,61-20 0,-78 33 0,0 1 0,0 1 0,31-2 0,19-3 0,-8 1 0,1 3 0,102 5 0,-58 1 0,6820-2-737,-6923 0 755,-1 0 0,1 0 1,-1 1-1,1-1 1,-1 1-1,0-1 1,1 1-1,-1 0 1,0 0-1,1 0 1,-1 0-1,0 1 1,0-1-1,0 0 1,0 1-1,0 0 0,0-1 1,0 1-1,0 0 1,-1 0-1,1 0 1,-1 0-1,0 0 1,1 0-1,-1 1 1,1 2-1,2 6 26,0 1 0,-1 0 0,0 1 0,1 15 0,1 1-25,77 265-19,-51-195 0,-25-72 0,0 1 0,-2 0 0,1 48 0,5 40 0,2-45 0,18 84 0,-22-118 0,7 61 0,1 11 0,-12-92 0,-1-2 0,1-1 0,-2 1 0,1 0 0,-2 0 0,0 0 0,-3 24 0,2-38 0,0-1 0,0 1 0,-1 0 0,1 0 0,0 0 0,-1 0 0,1-1 0,-1 1 0,1 0 0,-1-1 0,0 1 0,1 0 0,-1-1 0,1 1 0,-1-1 0,0 1 0,0-1 0,1 1 0,-1-1 0,0 1 0,0-1 0,0 0 0,0 1 0,1-1 0,-1 0 0,0 0 0,0 0 0,0 1 0,0-1 0,0 0 0,0 0 0,0-1 0,1 1 0,-1 0 0,0 0 0,0 0 0,0 0 0,0-1 0,0 1 0,1 0 0,-1-1 0,0 1 0,0-1 0,1 1 0,-1-1 0,0 1 0,0-2 0,-48-29 0,39 23 0,-196-121-1365,193 120-5461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1T03:59:51.177"/>
    </inkml:context>
    <inkml:brush xml:id="br0">
      <inkml:brushProperty name="width" value="0.05" units="cm"/>
      <inkml:brushProperty name="height" value="0.05" units="cm"/>
    </inkml:brush>
  </inkml:definitions>
  <inkml:trace contextRef="#ctx0" brushRef="#br0">1 247 24575,'38'0'0,"-21"2"0,1-2 0,-1 0 0,1-1 0,-1-1 0,20-4 0,-33 5 0,0-1 0,0 1 0,-1 0 0,1-1 0,-1 0 0,1 0 0,-1 0 0,0 0 0,1-1 0,-1 1 0,0-1 0,-1 0 0,1 1 0,0-2 0,-1 1 0,0 0 0,1 0 0,-1-1 0,0 1 0,-1-1 0,1 1 0,-1-1 0,0 0 0,0 0 0,0 0 0,0 1 0,0-9 0,1-28 0,-4-39 0,1 45 0,1 34 0,0 0 0,0 0 0,0 0 0,0 0 0,0 0 0,0 0 0,0 1 0,0-1 0,0 0 0,0 0 0,0 0 0,0 0 0,0 0 0,0 0 0,-1 0 0,1 0 0,0 0 0,0 0 0,0 0 0,0 0 0,0 0 0,0 0 0,0 0 0,0 1 0,0-1 0,0 0 0,0 0 0,-1 0 0,1 0 0,0 0 0,0 0 0,0 0 0,0 0 0,0 0 0,0 0 0,0 0 0,0 0 0,0 0 0,0 0 0,-1 0 0,1-1 0,0 1 0,0 0 0,0 0 0,0 0 0,0 0 0,0 0 0,0 0 0,0 0 0,0 0 0,0 0 0,0 0 0,0 0 0,-1 0 0,1 0 0,0 0 0,0 0 0,0-1 0,0 1 0,0 0 0,0 0 0,-9 13 0,-6 18 0,8-10 0,-1 1 0,-1-2 0,-1 1 0,-21 31 0,18-30 33,2-1 0,0 1-1,-9 27 1,10-24-532,0 0 1,-16 25-1,18-38-6327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1T03:59:55.255"/>
    </inkml:context>
    <inkml:brush xml:id="br0">
      <inkml:brushProperty name="width" value="0.05" units="cm"/>
      <inkml:brushProperty name="height" value="0.05" units="cm"/>
    </inkml:brush>
  </inkml:definitions>
  <inkml:trace contextRef="#ctx0" brushRef="#br0">4958 0 24575,'-321'18'0,"226"-11"0,-146-6 0,99-4 0,-3404 3 0,3537 0 0,1 0 0,0 0 0,0 1 0,-1 0 0,1 0 0,0 1 0,-12 4 0,17-4 0,0-1 0,0 1 0,0 0 0,0 1 0,1-1 0,-1 0 0,1 1 0,-1-1 0,1 1 0,0 0 0,0 0 0,0 0 0,0 0 0,0 0 0,1 0 0,0 0 0,-1 1 0,1-1 0,1 1 0,-2 3 0,-99 473 0,82-366 0,7-55 0,3 0 0,-2 92 0,12-126 0,-1 45 0,0-68 0,0 1 0,-1 0 0,1-1 0,-1 1 0,1 0 0,-1-1 0,0 1 0,0-1 0,0 1 0,0-1 0,-1 1 0,1-1 0,-1 0 0,1 0 0,-1 1 0,0-1 0,0-1 0,0 1 0,0 0 0,-2 1 0,2-2 0,0-1 0,0 1 0,0-1 0,0 0 0,0 1 0,0-1 0,0 0 0,1 0 0,-1 0 0,0-1 0,0 1 0,0 0 0,0-1 0,0 1 0,0-1 0,1 0 0,-1 0 0,0 0 0,1 1 0,-1-1 0,0-1 0,-2-1 0,-37-33 0,29 24 0,-160-140 0,150 133-1365,1 1-5461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1T03:59:56.880"/>
    </inkml:context>
    <inkml:brush xml:id="br0">
      <inkml:brushProperty name="width" value="0.05" units="cm"/>
      <inkml:brushProperty name="height" value="0.05" units="cm"/>
    </inkml:brush>
  </inkml:definitions>
  <inkml:trace contextRef="#ctx0" brushRef="#br0">1 298 24575,'11'0'0,"0"0"0,-1-1 0,1-1 0,0 0 0,0 0 0,-1-1 0,1-1 0,-1 0 0,0 0 0,0-1 0,0 0 0,-1 0 0,1-1 0,9-9 0,-7 4 0,-1 0 0,0-1 0,-1 0 0,0-1 0,0 0 0,-1-1 0,-1 0 0,-1 0 0,7-16 0,13-45-1365,-22 55-5461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F9B1B0-8989-4153-B006-4D77965C9000}" type="datetimeFigureOut">
              <a:rPr lang="en-IN" smtClean="0"/>
              <a:t>18-12-2025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2300735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F9B1B0-8989-4153-B006-4D77965C9000}" type="datetimeFigureOut">
              <a:rPr lang="en-IN" smtClean="0"/>
              <a:t>18-12-2025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1689852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4F9B1B0-8989-4153-B006-4D77965C9000}" type="datetimeFigureOut">
              <a:rPr lang="en-IN" smtClean="0"/>
              <a:t>18-12-2025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150729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4F9B1B0-8989-4153-B006-4D77965C9000}" type="datetimeFigureOut">
              <a:rPr lang="en-IN" smtClean="0"/>
              <a:t>18-12-2025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44179-3204-484F-A9F6-D4242DE75064}" type="slidenum">
              <a:rPr lang="en-IN" smtClean="0"/>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3333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F9B1B0-8989-4153-B006-4D77965C9000}" type="datetimeFigureOut">
              <a:rPr lang="en-IN" smtClean="0"/>
              <a:t>18-12-2025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4261472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4F9B1B0-8989-4153-B006-4D77965C9000}" type="datetimeFigureOut">
              <a:rPr lang="en-IN" smtClean="0"/>
              <a:t>18-12-2025</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3138340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4F9B1B0-8989-4153-B006-4D77965C9000}" type="datetimeFigureOut">
              <a:rPr lang="en-IN" smtClean="0"/>
              <a:t>18-12-2025</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2804868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9B1B0-8989-4153-B006-4D77965C9000}" type="datetimeFigureOut">
              <a:rPr lang="en-IN" smtClean="0"/>
              <a:t>18-12-2025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3384065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9B1B0-8989-4153-B006-4D77965C9000}" type="datetimeFigureOut">
              <a:rPr lang="en-IN" smtClean="0"/>
              <a:t>18-12-2025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1683407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F9B1B0-8989-4153-B006-4D77965C9000}" type="datetimeFigureOut">
              <a:rPr lang="en-IN" smtClean="0"/>
              <a:t>18-12-2025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177388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4F9B1B0-8989-4153-B006-4D77965C9000}" type="datetimeFigureOut">
              <a:rPr lang="en-IN" smtClean="0"/>
              <a:t>18-12-2025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280791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F9B1B0-8989-4153-B006-4D77965C9000}" type="datetimeFigureOut">
              <a:rPr lang="en-IN" smtClean="0"/>
              <a:t>18-12-2025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1540381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F9B1B0-8989-4153-B006-4D77965C9000}" type="datetimeFigureOut">
              <a:rPr lang="en-IN" smtClean="0"/>
              <a:t>18-12-2025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390863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F9B1B0-8989-4153-B006-4D77965C9000}" type="datetimeFigureOut">
              <a:rPr lang="en-IN" smtClean="0"/>
              <a:t>18-12-2025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2864713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4F9B1B0-8989-4153-B006-4D77965C9000}" type="datetimeFigureOut">
              <a:rPr lang="en-IN" smtClean="0"/>
              <a:t>18-12-2025</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2299959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F9B1B0-8989-4153-B006-4D77965C9000}" type="datetimeFigureOut">
              <a:rPr lang="en-IN" smtClean="0"/>
              <a:t>18-12-2025</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1534077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4F9B1B0-8989-4153-B006-4D77965C9000}" type="datetimeFigureOut">
              <a:rPr lang="en-IN" smtClean="0"/>
              <a:t>18-12-2025</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3009879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F9B1B0-8989-4153-B006-4D77965C9000}" type="datetimeFigureOut">
              <a:rPr lang="en-IN" smtClean="0"/>
              <a:t>18-12-2025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3832494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4F9B1B0-8989-4153-B006-4D77965C9000}" type="datetimeFigureOut">
              <a:rPr lang="en-IN" smtClean="0"/>
              <a:t>18-12-2025</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7C44179-3204-484F-A9F6-D4242DE75064}" type="slidenum">
              <a:rPr lang="en-IN" smtClean="0"/>
              <a:t>‹#›</a:t>
            </a:fld>
            <a:endParaRPr lang="en-IN"/>
          </a:p>
        </p:txBody>
      </p:sp>
      <p:pic>
        <p:nvPicPr>
          <p:cNvPr id="12" name="Picture 11">
            <a:extLst>
              <a:ext uri="{FF2B5EF4-FFF2-40B4-BE49-F238E27FC236}">
                <a16:creationId xmlns:a16="http://schemas.microsoft.com/office/drawing/2014/main" id="{A689FE88-1D40-7558-0DCC-9D6D1B25F8D4}"/>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780712" y="15872"/>
            <a:ext cx="1411287" cy="1127128"/>
          </a:xfrm>
          <a:prstGeom prst="rect">
            <a:avLst/>
          </a:prstGeom>
        </p:spPr>
      </p:pic>
    </p:spTree>
    <p:extLst>
      <p:ext uri="{BB962C8B-B14F-4D97-AF65-F5344CB8AC3E}">
        <p14:creationId xmlns:p14="http://schemas.microsoft.com/office/powerpoint/2010/main" val="3033909837"/>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ustomXml" Target="../ink/ink7.xml"/><Relationship Id="rId3" Type="http://schemas.openxmlformats.org/officeDocument/2006/relationships/image" Target="../media/image40.png"/><Relationship Id="rId7" Type="http://schemas.openxmlformats.org/officeDocument/2006/relationships/customXml" Target="../ink/ink4.xml"/><Relationship Id="rId12" Type="http://schemas.openxmlformats.org/officeDocument/2006/relationships/image" Target="../media/image8.png"/><Relationship Id="rId2" Type="http://schemas.openxmlformats.org/officeDocument/2006/relationships/customXml" Target="../ink/ink1.xml"/><Relationship Id="rId1" Type="http://schemas.openxmlformats.org/officeDocument/2006/relationships/slideLayout" Target="../slideLayouts/slideLayout6.xml"/><Relationship Id="rId6" Type="http://schemas.openxmlformats.org/officeDocument/2006/relationships/image" Target="../media/image50.png"/><Relationship Id="rId11" Type="http://schemas.openxmlformats.org/officeDocument/2006/relationships/customXml" Target="../ink/ink6.xml"/><Relationship Id="rId5" Type="http://schemas.openxmlformats.org/officeDocument/2006/relationships/customXml" Target="../ink/ink3.xml"/><Relationship Id="rId10" Type="http://schemas.openxmlformats.org/officeDocument/2006/relationships/image" Target="../media/image7.png"/><Relationship Id="rId4" Type="http://schemas.openxmlformats.org/officeDocument/2006/relationships/customXml" Target="../ink/ink2.xml"/><Relationship Id="rId9" Type="http://schemas.openxmlformats.org/officeDocument/2006/relationships/customXml" Target="../ink/ink5.xml"/><Relationship Id="rId14" Type="http://schemas.openxmlformats.org/officeDocument/2006/relationships/image" Target="../media/image9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CD977-34C7-190D-124C-B8C12998C7C9}"/>
              </a:ext>
            </a:extLst>
          </p:cNvPr>
          <p:cNvSpPr>
            <a:spLocks noGrp="1"/>
          </p:cNvSpPr>
          <p:nvPr>
            <p:ph type="ctrTitle"/>
          </p:nvPr>
        </p:nvSpPr>
        <p:spPr/>
        <p:txBody>
          <a:bodyPr/>
          <a:lstStyle/>
          <a:p>
            <a:pPr algn="ctr"/>
            <a:r>
              <a:rPr lang="en-US" sz="6000" b="1" u="sng"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LESSON-5</a:t>
            </a:r>
            <a:br>
              <a:rPr lang="en-US" sz="6000" b="1" u="sng"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br>
            <a:br>
              <a:rPr lang="en-US"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br>
            <a:r>
              <a:rPr lang="en-US" b="1" u="sng"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RESPIRATORY SYSTEM</a:t>
            </a:r>
            <a:br>
              <a:rPr lang="en-IN" sz="4400" dirty="0">
                <a:effectLst/>
                <a:latin typeface="Calibri" panose="020F0502020204030204" pitchFamily="34" charset="0"/>
                <a:ea typeface="Times New Roman" panose="02020603050405020304" pitchFamily="18" charset="0"/>
                <a:cs typeface="Mangal" panose="02040503050203030202" pitchFamily="18" charset="0"/>
              </a:rPr>
            </a:br>
            <a:endParaRPr lang="en-IN" sz="4400" dirty="0"/>
          </a:p>
        </p:txBody>
      </p:sp>
      <p:sp>
        <p:nvSpPr>
          <p:cNvPr id="3" name="Title 1">
            <a:extLst>
              <a:ext uri="{FF2B5EF4-FFF2-40B4-BE49-F238E27FC236}">
                <a16:creationId xmlns:a16="http://schemas.microsoft.com/office/drawing/2014/main" id="{3B69F47A-239E-285A-C792-C375AD8955DA}"/>
              </a:ext>
            </a:extLst>
          </p:cNvPr>
          <p:cNvSpPr txBox="1">
            <a:spLocks/>
          </p:cNvSpPr>
          <p:nvPr/>
        </p:nvSpPr>
        <p:spPr>
          <a:xfrm>
            <a:off x="9443027" y="5288973"/>
            <a:ext cx="2209800" cy="990600"/>
          </a:xfrm>
          <a:prstGeom prst="rect">
            <a:avLst/>
          </a:prstGeom>
        </p:spPr>
        <p:txBody>
          <a:bodyPr vert="horz" lIns="91440" tIns="45720" rIns="91440" bIns="45720" rtlCol="0" anchor="ctr">
            <a:normAutofit fontScale="92500"/>
          </a:bodyPr>
          <a:lstStyle>
            <a:defPPr>
              <a:defRPr lang="en-US"/>
            </a:defPPr>
            <a:lvl1pPr marL="0" algn="ctr" defTabSz="914400" rtl="0" eaLnBrk="1" latinLnBrk="0" hangingPunct="1">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solidFill>
                  <a:srgbClr val="00B050"/>
                </a:solidFill>
                <a:latin typeface="Arial" pitchFamily="34" charset="0"/>
                <a:cs typeface="Arial" pitchFamily="34" charset="0"/>
              </a:rPr>
              <a:t>BY</a:t>
            </a:r>
          </a:p>
          <a:p>
            <a:r>
              <a:rPr lang="en-US" sz="1800" b="1" dirty="0">
                <a:solidFill>
                  <a:srgbClr val="00B050"/>
                </a:solidFill>
                <a:latin typeface="Arial" pitchFamily="34" charset="0"/>
                <a:cs typeface="Arial" pitchFamily="34" charset="0"/>
              </a:rPr>
              <a:t>AMANDEEP KAUR</a:t>
            </a:r>
          </a:p>
          <a:p>
            <a:r>
              <a:rPr lang="en-US" sz="1800" b="1" dirty="0">
                <a:solidFill>
                  <a:srgbClr val="00B050"/>
                </a:solidFill>
                <a:latin typeface="Arial" pitchFamily="34" charset="0"/>
                <a:cs typeface="Arial" pitchFamily="34" charset="0"/>
              </a:rPr>
              <a:t>               ASI/ANM</a:t>
            </a:r>
          </a:p>
        </p:txBody>
      </p:sp>
    </p:spTree>
    <p:extLst>
      <p:ext uri="{BB962C8B-B14F-4D97-AF65-F5344CB8AC3E}">
        <p14:creationId xmlns:p14="http://schemas.microsoft.com/office/powerpoint/2010/main" val="3648342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5A60C7-48B1-1F52-48F9-163C33BED263}"/>
              </a:ext>
            </a:extLst>
          </p:cNvPr>
          <p:cNvSpPr txBox="1"/>
          <p:nvPr/>
        </p:nvSpPr>
        <p:spPr>
          <a:xfrm>
            <a:off x="157942" y="182880"/>
            <a:ext cx="11820698" cy="6424131"/>
          </a:xfrm>
          <a:prstGeom prst="rect">
            <a:avLst/>
          </a:prstGeom>
          <a:noFill/>
        </p:spPr>
        <p:txBody>
          <a:bodyPr wrap="square">
            <a:spAutoFit/>
          </a:bodyPr>
          <a:lstStyle/>
          <a:p>
            <a:pPr marL="342900" lvl="0" indent="-342900" algn="just">
              <a:lnSpc>
                <a:spcPct val="115000"/>
              </a:lnSpc>
              <a:buFont typeface="Symbol" panose="05050102010706020507" pitchFamily="18" charset="2"/>
              <a:buChar char=""/>
            </a:pPr>
            <a:r>
              <a:rPr lang="en-US" sz="3600" dirty="0">
                <a:effectLst/>
                <a:latin typeface="Bookman Old Style" panose="02050604050505020204" pitchFamily="18" charset="0"/>
                <a:ea typeface="Times New Roman" panose="02020603050405020304" pitchFamily="18" charset="0"/>
                <a:cs typeface="Mangal" panose="02040503050203030202" pitchFamily="18" charset="0"/>
              </a:rPr>
              <a:t>Epiglottis is a flap of cartilage at the opening of the larynx which helps in closing the larynx during swallowing of food</a:t>
            </a:r>
            <a:endParaRPr lang="en-IN" sz="36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3600" dirty="0">
                <a:effectLst/>
                <a:latin typeface="Bookman Old Style" panose="02050604050505020204" pitchFamily="18" charset="0"/>
                <a:ea typeface="Times New Roman" panose="02020603050405020304" pitchFamily="18" charset="0"/>
                <a:cs typeface="Mangal" panose="02040503050203030202" pitchFamily="18" charset="0"/>
              </a:rPr>
              <a:t>The two vocal cords lies at the side of the larynx, vibration of which due to passage of air produces voice</a:t>
            </a:r>
            <a:endParaRPr lang="en-IN" sz="36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3600" dirty="0">
                <a:effectLst/>
                <a:latin typeface="Bookman Old Style" panose="02050604050505020204" pitchFamily="18" charset="0"/>
                <a:ea typeface="Times New Roman" panose="02020603050405020304" pitchFamily="18" charset="0"/>
                <a:cs typeface="Mangal" panose="02040503050203030202" pitchFamily="18" charset="0"/>
              </a:rPr>
              <a:t>Functions –</a:t>
            </a:r>
            <a:endParaRPr lang="en-IN" sz="36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Wingdings" panose="05000000000000000000" pitchFamily="2" charset="2"/>
              <a:buChar char=""/>
            </a:pPr>
            <a:r>
              <a:rPr lang="en-US" sz="3600" dirty="0">
                <a:effectLst/>
                <a:latin typeface="Bookman Old Style" panose="02050604050505020204" pitchFamily="18" charset="0"/>
                <a:ea typeface="Times New Roman" panose="02020603050405020304" pitchFamily="18" charset="0"/>
                <a:cs typeface="Mangal" panose="02040503050203030202" pitchFamily="18" charset="0"/>
              </a:rPr>
              <a:t>Prevents the passage of solids &amp; liquids into the airway</a:t>
            </a:r>
            <a:endParaRPr lang="en-IN" sz="36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pPr>
            <a:r>
              <a:rPr lang="en-US" sz="3600" dirty="0">
                <a:effectLst/>
                <a:latin typeface="Bookman Old Style" panose="02050604050505020204" pitchFamily="18" charset="0"/>
                <a:ea typeface="Times New Roman" panose="02020603050405020304" pitchFamily="18" charset="0"/>
                <a:cs typeface="Mangal" panose="02040503050203030202" pitchFamily="18" charset="0"/>
              </a:rPr>
              <a:t>Acts as a organ for sound production</a:t>
            </a:r>
            <a:endParaRPr lang="en-IN" sz="3600" dirty="0"/>
          </a:p>
        </p:txBody>
      </p:sp>
    </p:spTree>
    <p:extLst>
      <p:ext uri="{BB962C8B-B14F-4D97-AF65-F5344CB8AC3E}">
        <p14:creationId xmlns:p14="http://schemas.microsoft.com/office/powerpoint/2010/main" val="3498417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4855F9-CD42-4DE8-AEED-54011AEDE0DB}"/>
              </a:ext>
            </a:extLst>
          </p:cNvPr>
          <p:cNvSpPr txBox="1"/>
          <p:nvPr/>
        </p:nvSpPr>
        <p:spPr>
          <a:xfrm>
            <a:off x="149629" y="257695"/>
            <a:ext cx="11671069" cy="5848845"/>
          </a:xfrm>
          <a:prstGeom prst="rect">
            <a:avLst/>
          </a:prstGeom>
          <a:noFill/>
        </p:spPr>
        <p:txBody>
          <a:bodyPr wrap="square">
            <a:spAutoFit/>
          </a:bodyPr>
          <a:lstStyle/>
          <a:p>
            <a:pPr algn="just">
              <a:lnSpc>
                <a:spcPct val="115000"/>
              </a:lnSpc>
              <a:spcAft>
                <a:spcPts val="1000"/>
              </a:spcAft>
            </a:pPr>
            <a:r>
              <a:rPr lang="en-US" sz="3200" b="1" dirty="0">
                <a:effectLst/>
                <a:latin typeface="Calibri" panose="020F0502020204030204" pitchFamily="34" charset="0"/>
                <a:ea typeface="Times New Roman" panose="02020603050405020304" pitchFamily="18" charset="0"/>
                <a:cs typeface="Mangal" panose="02040503050203030202" pitchFamily="18" charset="0"/>
              </a:rPr>
              <a:t>IV] </a:t>
            </a:r>
            <a:r>
              <a:rPr lang="en-US" sz="32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TRACHEA (WIND-PIPE):</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Connected above with the larynx</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Composed of 16 -18 incomplete rings of cartilage, joined by fibrous tissue</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About 4” in length</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Internally, lined by mucous membrane</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Divides into the two (Rt &amp; Lt) main bronchi at the level of the 5</a:t>
            </a:r>
            <a:r>
              <a:rPr lang="en-US" sz="3200" baseline="30000" dirty="0">
                <a:effectLst/>
                <a:latin typeface="Bookman Old Style" panose="02050604050505020204" pitchFamily="18" charset="0"/>
                <a:ea typeface="Times New Roman" panose="02020603050405020304" pitchFamily="18" charset="0"/>
                <a:cs typeface="Mangal" panose="02040503050203030202" pitchFamily="18" charset="0"/>
              </a:rPr>
              <a:t>th</a:t>
            </a: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 dorsal vertebra</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Function – Provides a passage through which air can enter into the lungs</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392583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884E57-8BDF-2186-A023-CCDF61FD807B}"/>
              </a:ext>
            </a:extLst>
          </p:cNvPr>
          <p:cNvSpPr txBox="1"/>
          <p:nvPr/>
        </p:nvSpPr>
        <p:spPr>
          <a:xfrm>
            <a:off x="108066" y="91440"/>
            <a:ext cx="11962014" cy="6600658"/>
          </a:xfrm>
          <a:prstGeom prst="rect">
            <a:avLst/>
          </a:prstGeom>
          <a:noFill/>
        </p:spPr>
        <p:txBody>
          <a:bodyPr wrap="square">
            <a:spAutoFit/>
          </a:bodyPr>
          <a:lstStyle/>
          <a:p>
            <a:pPr algn="just">
              <a:lnSpc>
                <a:spcPct val="115000"/>
              </a:lnSpc>
              <a:spcAft>
                <a:spcPts val="1000"/>
              </a:spcAft>
            </a:pPr>
            <a:r>
              <a:rPr lang="en-US" sz="2800" b="1" dirty="0">
                <a:effectLst/>
                <a:latin typeface="Calibri" panose="020F0502020204030204" pitchFamily="34" charset="0"/>
                <a:ea typeface="Times New Roman" panose="02020603050405020304" pitchFamily="18" charset="0"/>
                <a:cs typeface="Mangal" panose="02040503050203030202" pitchFamily="18" charset="0"/>
              </a:rPr>
              <a:t>V] </a:t>
            </a:r>
            <a:r>
              <a:rPr lang="en-US" sz="28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BRONCHI (LT &amp; RT):</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2800" dirty="0">
                <a:effectLst/>
                <a:latin typeface="Bookman Old Style" panose="02050604050505020204" pitchFamily="18" charset="0"/>
                <a:ea typeface="Times New Roman" panose="02020603050405020304" pitchFamily="18" charset="0"/>
                <a:cs typeface="Mangal" panose="02040503050203030202" pitchFamily="18" charset="0"/>
              </a:rPr>
              <a:t>Similar in structure to the trachea</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2800" dirty="0">
                <a:effectLst/>
                <a:latin typeface="Bookman Old Style" panose="02050604050505020204" pitchFamily="18" charset="0"/>
                <a:ea typeface="Times New Roman" panose="02020603050405020304" pitchFamily="18" charset="0"/>
                <a:cs typeface="Mangal" panose="02040503050203030202" pitchFamily="18" charset="0"/>
              </a:rPr>
              <a:t>Commence at the level of the 5</a:t>
            </a:r>
            <a:r>
              <a:rPr lang="en-US" sz="2800" baseline="30000" dirty="0">
                <a:effectLst/>
                <a:latin typeface="Bookman Old Style" panose="02050604050505020204" pitchFamily="18" charset="0"/>
                <a:ea typeface="Times New Roman" panose="02020603050405020304" pitchFamily="18" charset="0"/>
                <a:cs typeface="Mangal" panose="02040503050203030202" pitchFamily="18" charset="0"/>
              </a:rPr>
              <a:t>th</a:t>
            </a:r>
            <a:r>
              <a:rPr lang="en-US" sz="2800" dirty="0">
                <a:effectLst/>
                <a:latin typeface="Bookman Old Style" panose="02050604050505020204" pitchFamily="18" charset="0"/>
                <a:ea typeface="Times New Roman" panose="02020603050405020304" pitchFamily="18" charset="0"/>
                <a:cs typeface="Mangal" panose="02040503050203030202" pitchFamily="18" charset="0"/>
              </a:rPr>
              <a:t> dorsal vertebra where the trachea bifurcates</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2800" dirty="0">
                <a:effectLst/>
                <a:latin typeface="Bookman Old Style" panose="02050604050505020204" pitchFamily="18" charset="0"/>
                <a:ea typeface="Times New Roman" panose="02020603050405020304" pitchFamily="18" charset="0"/>
                <a:cs typeface="Mangal" panose="02040503050203030202" pitchFamily="18" charset="0"/>
              </a:rPr>
              <a:t>Rt bronchus is shorter &amp; wider; while the Lt bronchus is longer &amp; slimmer</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2800" dirty="0">
                <a:effectLst/>
                <a:latin typeface="Bookman Old Style" panose="02050604050505020204" pitchFamily="18" charset="0"/>
                <a:ea typeface="Times New Roman" panose="02020603050405020304" pitchFamily="18" charset="0"/>
                <a:cs typeface="Mangal" panose="02040503050203030202" pitchFamily="18" charset="0"/>
              </a:rPr>
              <a:t>Lt bronchus is straighter than the Rt bronchus</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pPr>
            <a:r>
              <a:rPr lang="en-US" sz="2800" dirty="0">
                <a:effectLst/>
                <a:latin typeface="Bookman Old Style" panose="02050604050505020204" pitchFamily="18" charset="0"/>
                <a:ea typeface="Times New Roman" panose="02020603050405020304" pitchFamily="18" charset="0"/>
                <a:cs typeface="Mangal" panose="02040503050203030202" pitchFamily="18" charset="0"/>
              </a:rPr>
              <a:t>Both divide into a number of bronchioles on entering the lungs</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en-US" sz="2800" b="1" dirty="0">
                <a:effectLst/>
                <a:latin typeface="Calibri" panose="020F0502020204030204" pitchFamily="34" charset="0"/>
                <a:ea typeface="Times New Roman" panose="02020603050405020304" pitchFamily="18" charset="0"/>
                <a:cs typeface="Mangal" panose="02040503050203030202" pitchFamily="18" charset="0"/>
              </a:rPr>
              <a:t>VI] </a:t>
            </a:r>
            <a:r>
              <a:rPr lang="en-US" sz="28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BRONCHIOLES &amp; TERMINAL BRONCHIOLES</a:t>
            </a:r>
            <a:r>
              <a:rPr lang="en-US" sz="2800" b="1"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2800" dirty="0">
                <a:effectLst/>
                <a:latin typeface="Bookman Old Style" panose="02050604050505020204" pitchFamily="18" charset="0"/>
                <a:ea typeface="Times New Roman" panose="02020603050405020304" pitchFamily="18" charset="0"/>
                <a:cs typeface="Mangal" panose="02040503050203030202" pitchFamily="18" charset="0"/>
              </a:rPr>
              <a:t>The bronchi sub-divide to form smaller bronchioles, which further sub-divide into terminal bronchioles</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pPr>
            <a:r>
              <a:rPr lang="en-US" sz="2800" dirty="0">
                <a:effectLst/>
                <a:latin typeface="Bookman Old Style" panose="02050604050505020204" pitchFamily="18" charset="0"/>
                <a:ea typeface="Times New Roman" panose="02020603050405020304" pitchFamily="18" charset="0"/>
                <a:cs typeface="Mangal" panose="02040503050203030202" pitchFamily="18" charset="0"/>
              </a:rPr>
              <a:t>Terminal bronchioles lead to the alveoli</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673571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FF4FF7-799A-7978-DC56-3E763C7559E8}"/>
              </a:ext>
            </a:extLst>
          </p:cNvPr>
          <p:cNvSpPr txBox="1"/>
          <p:nvPr/>
        </p:nvSpPr>
        <p:spPr>
          <a:xfrm>
            <a:off x="340822" y="515389"/>
            <a:ext cx="11729258" cy="3017301"/>
          </a:xfrm>
          <a:prstGeom prst="rect">
            <a:avLst/>
          </a:prstGeom>
          <a:noFill/>
        </p:spPr>
        <p:txBody>
          <a:bodyPr wrap="square">
            <a:spAutoFit/>
          </a:bodyPr>
          <a:lstStyle/>
          <a:p>
            <a:pPr algn="just">
              <a:lnSpc>
                <a:spcPct val="115000"/>
              </a:lnSpc>
              <a:spcAft>
                <a:spcPts val="1000"/>
              </a:spcAft>
            </a:pPr>
            <a:r>
              <a:rPr lang="en-US" sz="3200" b="1" dirty="0">
                <a:effectLst/>
                <a:latin typeface="Calibri" panose="020F0502020204030204" pitchFamily="34" charset="0"/>
                <a:ea typeface="Times New Roman" panose="02020603050405020304" pitchFamily="18" charset="0"/>
                <a:cs typeface="Mangal" panose="02040503050203030202" pitchFamily="18" charset="0"/>
              </a:rPr>
              <a:t>VII] </a:t>
            </a:r>
            <a:r>
              <a:rPr lang="en-US" sz="32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ALVEOLI (AIR-SACS):</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Small, balloon-like structures</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Consist of a single layer of flattened epithelial tissue</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Space where exchange of gases takes place between the external air &amp; the blood capillaries</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915059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a">
            <a:extLst>
              <a:ext uri="{FF2B5EF4-FFF2-40B4-BE49-F238E27FC236}">
                <a16:creationId xmlns:a16="http://schemas.microsoft.com/office/drawing/2014/main" id="{2C71941A-19C1-872D-3DCE-84230EA1DB1C}"/>
              </a:ext>
            </a:extLst>
          </p:cNvPr>
          <p:cNvPicPr>
            <a:picLocks noChangeAspect="1"/>
          </p:cNvPicPr>
          <p:nvPr/>
        </p:nvPicPr>
        <p:blipFill>
          <a:blip r:embed="rId2"/>
          <a:srcRect/>
          <a:stretch>
            <a:fillRect/>
          </a:stretch>
        </p:blipFill>
        <p:spPr bwMode="auto">
          <a:xfrm>
            <a:off x="523702" y="997427"/>
            <a:ext cx="11388436" cy="5395060"/>
          </a:xfrm>
          <a:prstGeom prst="rect">
            <a:avLst/>
          </a:prstGeom>
          <a:noFill/>
          <a:ln w="9525">
            <a:noFill/>
            <a:miter lim="800000"/>
            <a:headEnd/>
            <a:tailEnd/>
          </a:ln>
        </p:spPr>
      </p:pic>
      <p:sp>
        <p:nvSpPr>
          <p:cNvPr id="3" name="Title 2">
            <a:extLst>
              <a:ext uri="{FF2B5EF4-FFF2-40B4-BE49-F238E27FC236}">
                <a16:creationId xmlns:a16="http://schemas.microsoft.com/office/drawing/2014/main" id="{F0D18F03-C8B6-28C2-6B11-BBFF4D64EC5C}"/>
              </a:ext>
            </a:extLst>
          </p:cNvPr>
          <p:cNvSpPr>
            <a:spLocks noGrp="1"/>
          </p:cNvSpPr>
          <p:nvPr>
            <p:ph type="title"/>
          </p:nvPr>
        </p:nvSpPr>
        <p:spPr>
          <a:xfrm>
            <a:off x="731520" y="-74815"/>
            <a:ext cx="10622281" cy="1346662"/>
          </a:xfrm>
        </p:spPr>
        <p:txBody>
          <a:bodyPr>
            <a:normAutofit fontScale="90000"/>
          </a:bodyPr>
          <a:lstStyle/>
          <a:p>
            <a:pPr algn="ctr">
              <a:lnSpc>
                <a:spcPct val="115000"/>
              </a:lnSpc>
              <a:spcAft>
                <a:spcPts val="1000"/>
              </a:spcAft>
            </a:pPr>
            <a:r>
              <a:rPr lang="en-US" sz="31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LUNGS </a:t>
            </a:r>
            <a:br>
              <a:rPr lang="en-IN" sz="3100" dirty="0">
                <a:effectLst/>
                <a:latin typeface="Calibri" panose="020F0502020204030204" pitchFamily="34" charset="0"/>
                <a:ea typeface="Times New Roman" panose="02020603050405020304" pitchFamily="18" charset="0"/>
                <a:cs typeface="Mangal" panose="02040503050203030202" pitchFamily="18" charset="0"/>
              </a:rPr>
            </a:br>
            <a:r>
              <a:rPr lang="en-US" sz="31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STRUCTURE OF THE LUNGS</a:t>
            </a:r>
            <a:br>
              <a:rPr lang="en-IN" sz="1800" dirty="0">
                <a:effectLst/>
                <a:latin typeface="Calibri" panose="020F0502020204030204" pitchFamily="34" charset="0"/>
                <a:ea typeface="Times New Roman" panose="02020603050405020304" pitchFamily="18" charset="0"/>
                <a:cs typeface="Mangal" panose="02040503050203030202" pitchFamily="18" charset="0"/>
              </a:rPr>
            </a:br>
            <a:endParaRPr lang="en-IN" dirty="0"/>
          </a:p>
        </p:txBody>
      </p:sp>
      <p:sp>
        <p:nvSpPr>
          <p:cNvPr id="4" name="Content Placeholder 3">
            <a:extLst>
              <a:ext uri="{FF2B5EF4-FFF2-40B4-BE49-F238E27FC236}">
                <a16:creationId xmlns:a16="http://schemas.microsoft.com/office/drawing/2014/main" id="{B626D5FD-2C30-7B79-2A5F-E4D18A670065}"/>
              </a:ext>
            </a:extLst>
          </p:cNvPr>
          <p:cNvSpPr>
            <a:spLocks noGrp="1"/>
          </p:cNvSpPr>
          <p:nvPr>
            <p:ph idx="1"/>
          </p:nvPr>
        </p:nvSpPr>
        <p:spPr/>
        <p:txBody>
          <a:bodyPr/>
          <a:lstStyle/>
          <a:p>
            <a:endParaRPr lang="en-IN" dirty="0"/>
          </a:p>
        </p:txBody>
      </p:sp>
    </p:spTree>
    <p:extLst>
      <p:ext uri="{BB962C8B-B14F-4D97-AF65-F5344CB8AC3E}">
        <p14:creationId xmlns:p14="http://schemas.microsoft.com/office/powerpoint/2010/main" val="189657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57E99B-8705-CA55-C511-79056B1CF735}"/>
              </a:ext>
            </a:extLst>
          </p:cNvPr>
          <p:cNvSpPr txBox="1"/>
          <p:nvPr/>
        </p:nvSpPr>
        <p:spPr>
          <a:xfrm>
            <a:off x="266006" y="224444"/>
            <a:ext cx="11754198" cy="5841151"/>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n-US" sz="2800" dirty="0">
                <a:effectLst/>
                <a:latin typeface="Bookman Old Style" panose="02050604050505020204" pitchFamily="18" charset="0"/>
                <a:ea typeface="Times New Roman" panose="02020603050405020304" pitchFamily="18" charset="0"/>
                <a:cs typeface="Mangal" panose="02040503050203030202" pitchFamily="18" charset="0"/>
              </a:rPr>
              <a:t>Situated in the thoracic cavity</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50000"/>
              </a:lnSpc>
              <a:buFont typeface="Symbol" panose="05050102010706020507" pitchFamily="18" charset="2"/>
              <a:buChar char=""/>
            </a:pPr>
            <a:r>
              <a:rPr lang="en-US" sz="2800" dirty="0">
                <a:effectLst/>
                <a:latin typeface="Bookman Old Style" panose="02050604050505020204" pitchFamily="18" charset="0"/>
                <a:ea typeface="Times New Roman" panose="02020603050405020304" pitchFamily="18" charset="0"/>
                <a:cs typeface="Mangal" panose="02040503050203030202" pitchFamily="18" charset="0"/>
              </a:rPr>
              <a:t>The lungs are 2 in number, separated by the heart &amp; the great blood vessels</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50000"/>
              </a:lnSpc>
              <a:buFont typeface="Symbol" panose="05050102010706020507" pitchFamily="18" charset="2"/>
              <a:buChar char=""/>
            </a:pPr>
            <a:r>
              <a:rPr lang="en-US" sz="2800" dirty="0">
                <a:effectLst/>
                <a:latin typeface="Bookman Old Style" panose="02050604050505020204" pitchFamily="18" charset="0"/>
                <a:ea typeface="Times New Roman" panose="02020603050405020304" pitchFamily="18" charset="0"/>
                <a:cs typeface="Mangal" panose="02040503050203030202" pitchFamily="18" charset="0"/>
              </a:rPr>
              <a:t>Structures associated with the lungs</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p>
            <a:pPr marL="742950" lvl="1" indent="-285750" algn="just">
              <a:lnSpc>
                <a:spcPct val="150000"/>
              </a:lnSpc>
              <a:buFont typeface="Wingdings" panose="05000000000000000000" pitchFamily="2" charset="2"/>
              <a:buChar char=""/>
            </a:pPr>
            <a:r>
              <a:rPr lang="en-US" sz="2800" dirty="0">
                <a:effectLst/>
                <a:latin typeface="Bookman Old Style" panose="02050604050505020204" pitchFamily="18" charset="0"/>
                <a:ea typeface="Times New Roman" panose="02020603050405020304" pitchFamily="18" charset="0"/>
                <a:cs typeface="Mangal" panose="02040503050203030202" pitchFamily="18" charset="0"/>
              </a:rPr>
              <a:t>Superiorly	- Root of the neck</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p>
            <a:pPr marL="742950" lvl="1" indent="-285750" algn="just">
              <a:lnSpc>
                <a:spcPct val="150000"/>
              </a:lnSpc>
              <a:buFont typeface="Wingdings" panose="05000000000000000000" pitchFamily="2" charset="2"/>
              <a:buChar char=""/>
            </a:pPr>
            <a:r>
              <a:rPr lang="en-US" sz="2800" dirty="0">
                <a:effectLst/>
                <a:latin typeface="Bookman Old Style" panose="02050604050505020204" pitchFamily="18" charset="0"/>
                <a:ea typeface="Times New Roman" panose="02020603050405020304" pitchFamily="18" charset="0"/>
                <a:cs typeface="Mangal" panose="02040503050203030202" pitchFamily="18" charset="0"/>
              </a:rPr>
              <a:t>Inferiorly	- Diaphragm muscle</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p>
            <a:pPr marL="742950" lvl="1" indent="-285750" algn="just">
              <a:lnSpc>
                <a:spcPct val="150000"/>
              </a:lnSpc>
              <a:buFont typeface="Wingdings" panose="05000000000000000000" pitchFamily="2" charset="2"/>
              <a:buChar char=""/>
            </a:pPr>
            <a:r>
              <a:rPr lang="en-US" sz="2800" dirty="0">
                <a:effectLst/>
                <a:latin typeface="Bookman Old Style" panose="02050604050505020204" pitchFamily="18" charset="0"/>
                <a:ea typeface="Times New Roman" panose="02020603050405020304" pitchFamily="18" charset="0"/>
                <a:cs typeface="Mangal" panose="02040503050203030202" pitchFamily="18" charset="0"/>
              </a:rPr>
              <a:t>Posteriorly	- Thoracic (dorsal) vertebrae</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p>
            <a:pPr marL="742950" lvl="1" indent="-285750" algn="just">
              <a:lnSpc>
                <a:spcPct val="150000"/>
              </a:lnSpc>
              <a:buFont typeface="Wingdings" panose="05000000000000000000" pitchFamily="2" charset="2"/>
              <a:buChar char=""/>
            </a:pPr>
            <a:r>
              <a:rPr lang="en-US" sz="2800" dirty="0">
                <a:effectLst/>
                <a:latin typeface="Bookman Old Style" panose="02050604050505020204" pitchFamily="18" charset="0"/>
                <a:ea typeface="Times New Roman" panose="02020603050405020304" pitchFamily="18" charset="0"/>
                <a:cs typeface="Mangal" panose="02040503050203030202" pitchFamily="18" charset="0"/>
              </a:rPr>
              <a:t>Anteriorly	- Sternum, costal cartilage &amp; ribs</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p>
            <a:pPr marL="742950" lvl="1" indent="-285750" algn="just">
              <a:lnSpc>
                <a:spcPct val="150000"/>
              </a:lnSpc>
              <a:spcAft>
                <a:spcPts val="1000"/>
              </a:spcAft>
              <a:buFont typeface="Wingdings" panose="05000000000000000000" pitchFamily="2" charset="2"/>
              <a:buChar char=""/>
            </a:pPr>
            <a:r>
              <a:rPr lang="en-US" sz="2800" dirty="0">
                <a:effectLst/>
                <a:latin typeface="Bookman Old Style" panose="02050604050505020204" pitchFamily="18" charset="0"/>
                <a:ea typeface="Times New Roman" panose="02020603050405020304" pitchFamily="18" charset="0"/>
                <a:cs typeface="Mangal" panose="02040503050203030202" pitchFamily="18" charset="0"/>
              </a:rPr>
              <a:t>Laterally	- Ribs &amp; inter-costal muscles</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917608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093DA6-7F22-9A5D-0649-8FD5AABBBCC8}"/>
              </a:ext>
            </a:extLst>
          </p:cNvPr>
          <p:cNvSpPr txBox="1"/>
          <p:nvPr/>
        </p:nvSpPr>
        <p:spPr>
          <a:xfrm>
            <a:off x="257695" y="282633"/>
            <a:ext cx="11637818" cy="5579028"/>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Rt lung has 3 lobes while the Lt lung has 2 lobes</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Each lobe is composed of lobules which, in turn, is made up of bunches of alveoli</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50000"/>
              </a:lnSpc>
              <a:buFont typeface="Symbol" panose="05050102010706020507" pitchFamily="18"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The bronchioles enter into the lungs &amp; bring in the external air.</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50000"/>
              </a:lnSpc>
              <a:buFont typeface="Symbol" panose="05050102010706020507" pitchFamily="18"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Supplied by the Bronchial artery.</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50000"/>
              </a:lnSpc>
              <a:spcAft>
                <a:spcPts val="1000"/>
              </a:spcAft>
              <a:buFont typeface="Symbol" panose="05050102010706020507" pitchFamily="18"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Drained by the Bronchial vein, which ultimately drains into the sup. vena-cava</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516102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4083A4-886A-1679-6319-6B5DA983CA12}"/>
              </a:ext>
            </a:extLst>
          </p:cNvPr>
          <p:cNvSpPr txBox="1"/>
          <p:nvPr/>
        </p:nvSpPr>
        <p:spPr>
          <a:xfrm>
            <a:off x="199506" y="74816"/>
            <a:ext cx="11430000" cy="6662401"/>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Has a covering known as ‘Pleura’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742950" lvl="1" indent="-285750" algn="just">
              <a:lnSpc>
                <a:spcPct val="150000"/>
              </a:lnSpc>
              <a:buFont typeface="Wingdings" panose="05000000000000000000" pitchFamily="2"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Double serous layer</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742950" lvl="1" indent="-285750" algn="just">
              <a:lnSpc>
                <a:spcPct val="150000"/>
              </a:lnSpc>
              <a:buFont typeface="Wingdings" panose="05000000000000000000" pitchFamily="2"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Inner layer is known as ‘Visceral Pleura’, which is adjacent to the lungs</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742950" lvl="1" indent="-285750" algn="just">
              <a:lnSpc>
                <a:spcPct val="150000"/>
              </a:lnSpc>
              <a:buFont typeface="Wingdings" panose="05000000000000000000" pitchFamily="2"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Outer layer is known as ‘Parietal Pleura’, which is adjacent to the chest-wall</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742950" lvl="1" indent="-285750" algn="just">
              <a:lnSpc>
                <a:spcPct val="150000"/>
              </a:lnSpc>
              <a:spcAft>
                <a:spcPts val="1000"/>
              </a:spcAft>
              <a:buFont typeface="Wingdings" panose="05000000000000000000" pitchFamily="2"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Between the 2 layers lies the ‘Pleural cavity’, which contains slight exudates for lubrication &amp; prevents friction during respiration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314165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E311E31-0136-6204-BAC3-194D3450CF7E}"/>
              </a:ext>
            </a:extLst>
          </p:cNvPr>
          <p:cNvSpPr>
            <a:spLocks noGrp="1"/>
          </p:cNvSpPr>
          <p:nvPr>
            <p:ph type="title"/>
          </p:nvPr>
        </p:nvSpPr>
        <p:spPr>
          <a:xfrm>
            <a:off x="3217024" y="365125"/>
            <a:ext cx="8138363" cy="1325563"/>
          </a:xfrm>
        </p:spPr>
        <p:txBody>
          <a:bodyPr>
            <a:normAutofit/>
          </a:bodyPr>
          <a:lstStyle/>
          <a:p>
            <a:r>
              <a:rPr lang="en-US" sz="32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LUNG FUNCTION PARAMETERS</a:t>
            </a:r>
            <a:br>
              <a:rPr lang="en-IN" sz="3200" dirty="0">
                <a:effectLst/>
                <a:latin typeface="Calibri" panose="020F0502020204030204" pitchFamily="34" charset="0"/>
                <a:ea typeface="Times New Roman" panose="02020603050405020304" pitchFamily="18" charset="0"/>
                <a:cs typeface="Mangal" panose="02040503050203030202" pitchFamily="18" charset="0"/>
              </a:rPr>
            </a:br>
            <a:endParaRPr lang="en-IN" sz="3200" dirty="0"/>
          </a:p>
        </p:txBody>
      </p:sp>
      <p:sp>
        <p:nvSpPr>
          <p:cNvPr id="13" name="Text Placeholder 12">
            <a:extLst>
              <a:ext uri="{FF2B5EF4-FFF2-40B4-BE49-F238E27FC236}">
                <a16:creationId xmlns:a16="http://schemas.microsoft.com/office/drawing/2014/main" id="{AB871DEC-D415-3B55-53A1-FDF9C04F697A}"/>
              </a:ext>
            </a:extLst>
          </p:cNvPr>
          <p:cNvSpPr>
            <a:spLocks noGrp="1"/>
          </p:cNvSpPr>
          <p:nvPr>
            <p:ph type="body" idx="1"/>
          </p:nvPr>
        </p:nvSpPr>
        <p:spPr>
          <a:xfrm>
            <a:off x="897775" y="1471353"/>
            <a:ext cx="10066712" cy="1033722"/>
          </a:xfrm>
        </p:spPr>
        <p:txBody>
          <a:bodyPr/>
          <a:lstStyle/>
          <a:p>
            <a:pPr algn="ctr"/>
            <a:r>
              <a:rPr lang="en-US" sz="3200" b="1" u="sng" dirty="0">
                <a:effectLst/>
                <a:latin typeface="Bookman Old Style" panose="02050604050505020204" pitchFamily="18" charset="0"/>
                <a:ea typeface="Times New Roman" panose="02020603050405020304" pitchFamily="18" charset="0"/>
                <a:cs typeface="Mangal" panose="02040503050203030202" pitchFamily="18" charset="0"/>
              </a:rPr>
              <a:t>COMPOSITION OF AIR</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graphicFrame>
        <p:nvGraphicFramePr>
          <p:cNvPr id="17" name="Content Placeholder 16">
            <a:extLst>
              <a:ext uri="{FF2B5EF4-FFF2-40B4-BE49-F238E27FC236}">
                <a16:creationId xmlns:a16="http://schemas.microsoft.com/office/drawing/2014/main" id="{4CBEA4C2-2339-DB95-69AB-A7F39C95755E}"/>
              </a:ext>
            </a:extLst>
          </p:cNvPr>
          <p:cNvGraphicFramePr>
            <a:graphicFrameLocks noGrp="1"/>
          </p:cNvGraphicFramePr>
          <p:nvPr>
            <p:ph sz="half" idx="2"/>
            <p:extLst>
              <p:ext uri="{D42A27DB-BD31-4B8C-83A1-F6EECF244321}">
                <p14:modId xmlns:p14="http://schemas.microsoft.com/office/powerpoint/2010/main" val="2753120669"/>
              </p:ext>
            </p:extLst>
          </p:nvPr>
        </p:nvGraphicFramePr>
        <p:xfrm>
          <a:off x="315883" y="2301873"/>
          <a:ext cx="5710843" cy="4515195"/>
        </p:xfrm>
        <a:graphic>
          <a:graphicData uri="http://schemas.openxmlformats.org/drawingml/2006/table">
            <a:tbl>
              <a:tblPr firstRow="1" firstCol="1" bandRow="1">
                <a:tableStyleId>{5C22544A-7EE6-4342-B048-85BDC9FD1C3A}</a:tableStyleId>
              </a:tblPr>
              <a:tblGrid>
                <a:gridCol w="3036788">
                  <a:extLst>
                    <a:ext uri="{9D8B030D-6E8A-4147-A177-3AD203B41FA5}">
                      <a16:colId xmlns:a16="http://schemas.microsoft.com/office/drawing/2014/main" val="30450555"/>
                    </a:ext>
                  </a:extLst>
                </a:gridCol>
                <a:gridCol w="2674055">
                  <a:extLst>
                    <a:ext uri="{9D8B030D-6E8A-4147-A177-3AD203B41FA5}">
                      <a16:colId xmlns:a16="http://schemas.microsoft.com/office/drawing/2014/main" val="1438671972"/>
                    </a:ext>
                  </a:extLst>
                </a:gridCol>
              </a:tblGrid>
              <a:tr h="886518">
                <a:tc gridSpan="2">
                  <a:txBody>
                    <a:bodyPr/>
                    <a:lstStyle/>
                    <a:p>
                      <a:pPr algn="ctr">
                        <a:lnSpc>
                          <a:spcPct val="115000"/>
                        </a:lnSpc>
                        <a:spcAft>
                          <a:spcPts val="1000"/>
                        </a:spcAft>
                      </a:pPr>
                      <a:r>
                        <a:rPr lang="en-US" sz="3200" dirty="0">
                          <a:effectLst/>
                        </a:rPr>
                        <a:t>INSPIRED AIR</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hMerge="1">
                  <a:txBody>
                    <a:bodyPr/>
                    <a:lstStyle/>
                    <a:p>
                      <a:endParaRPr lang="en-IN"/>
                    </a:p>
                  </a:txBody>
                  <a:tcPr/>
                </a:tc>
                <a:extLst>
                  <a:ext uri="{0D108BD9-81ED-4DB2-BD59-A6C34878D82A}">
                    <a16:rowId xmlns:a16="http://schemas.microsoft.com/office/drawing/2014/main" val="2105890693"/>
                  </a:ext>
                </a:extLst>
              </a:tr>
              <a:tr h="835671">
                <a:tc>
                  <a:txBody>
                    <a:bodyPr/>
                    <a:lstStyle/>
                    <a:p>
                      <a:pPr algn="just">
                        <a:lnSpc>
                          <a:spcPct val="115000"/>
                        </a:lnSpc>
                        <a:spcAft>
                          <a:spcPts val="1000"/>
                        </a:spcAft>
                      </a:pPr>
                      <a:r>
                        <a:rPr lang="en-US" sz="3200" dirty="0">
                          <a:effectLst/>
                        </a:rPr>
                        <a:t>Oxygen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1000"/>
                        </a:spcAft>
                      </a:pPr>
                      <a:r>
                        <a:rPr lang="en-US" sz="3200" dirty="0">
                          <a:effectLst/>
                        </a:rPr>
                        <a:t>21 %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940031778"/>
                  </a:ext>
                </a:extLst>
              </a:tr>
              <a:tr h="835671">
                <a:tc>
                  <a:txBody>
                    <a:bodyPr/>
                    <a:lstStyle/>
                    <a:p>
                      <a:pPr algn="just">
                        <a:lnSpc>
                          <a:spcPct val="115000"/>
                        </a:lnSpc>
                        <a:spcAft>
                          <a:spcPts val="1000"/>
                        </a:spcAft>
                      </a:pPr>
                      <a:r>
                        <a:rPr lang="en-US" sz="3200" dirty="0">
                          <a:effectLst/>
                        </a:rPr>
                        <a:t>Nitrogen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1000"/>
                        </a:spcAft>
                      </a:pPr>
                      <a:r>
                        <a:rPr lang="en-US" sz="3200" dirty="0">
                          <a:effectLst/>
                        </a:rPr>
                        <a:t>78 %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10165593"/>
                  </a:ext>
                </a:extLst>
              </a:tr>
              <a:tr h="835671">
                <a:tc>
                  <a:txBody>
                    <a:bodyPr/>
                    <a:lstStyle/>
                    <a:p>
                      <a:pPr algn="just">
                        <a:lnSpc>
                          <a:spcPct val="115000"/>
                        </a:lnSpc>
                        <a:spcAft>
                          <a:spcPts val="1000"/>
                        </a:spcAft>
                      </a:pPr>
                      <a:r>
                        <a:rPr lang="en-US" sz="3200" dirty="0">
                          <a:effectLst/>
                        </a:rPr>
                        <a:t>Carbon-di-oxide</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1000"/>
                        </a:spcAft>
                      </a:pPr>
                      <a:r>
                        <a:rPr lang="en-US" sz="3200" dirty="0">
                          <a:effectLst/>
                        </a:rPr>
                        <a:t>0.4 %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3157074614"/>
                  </a:ext>
                </a:extLst>
              </a:tr>
              <a:tr h="835671">
                <a:tc>
                  <a:txBody>
                    <a:bodyPr/>
                    <a:lstStyle/>
                    <a:p>
                      <a:pPr algn="just">
                        <a:lnSpc>
                          <a:spcPct val="115000"/>
                        </a:lnSpc>
                        <a:spcAft>
                          <a:spcPts val="1000"/>
                        </a:spcAft>
                      </a:pPr>
                      <a:r>
                        <a:rPr lang="en-US" sz="3200" dirty="0">
                          <a:effectLst/>
                        </a:rPr>
                        <a:t>Other gases</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1000"/>
                        </a:spcAft>
                      </a:pPr>
                      <a:r>
                        <a:rPr lang="en-US" sz="3200" dirty="0">
                          <a:effectLst/>
                        </a:rPr>
                        <a:t>0.6 %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9599370"/>
                  </a:ext>
                </a:extLst>
              </a:tr>
            </a:tbl>
          </a:graphicData>
        </a:graphic>
      </p:graphicFrame>
      <p:graphicFrame>
        <p:nvGraphicFramePr>
          <p:cNvPr id="18" name="Content Placeholder 17">
            <a:extLst>
              <a:ext uri="{FF2B5EF4-FFF2-40B4-BE49-F238E27FC236}">
                <a16:creationId xmlns:a16="http://schemas.microsoft.com/office/drawing/2014/main" id="{DAF6DA4A-42C6-0981-38D9-F25764777732}"/>
              </a:ext>
            </a:extLst>
          </p:cNvPr>
          <p:cNvGraphicFramePr>
            <a:graphicFrameLocks noGrp="1"/>
          </p:cNvGraphicFramePr>
          <p:nvPr>
            <p:ph sz="quarter" idx="4"/>
            <p:extLst>
              <p:ext uri="{D42A27DB-BD31-4B8C-83A1-F6EECF244321}">
                <p14:modId xmlns:p14="http://schemas.microsoft.com/office/powerpoint/2010/main" val="1370973012"/>
              </p:ext>
            </p:extLst>
          </p:nvPr>
        </p:nvGraphicFramePr>
        <p:xfrm>
          <a:off x="6093311" y="2327267"/>
          <a:ext cx="5871553" cy="4464348"/>
        </p:xfrm>
        <a:graphic>
          <a:graphicData uri="http://schemas.openxmlformats.org/drawingml/2006/table">
            <a:tbl>
              <a:tblPr firstRow="1" firstCol="1" bandRow="1">
                <a:tableStyleId>{5C22544A-7EE6-4342-B048-85BDC9FD1C3A}</a:tableStyleId>
              </a:tblPr>
              <a:tblGrid>
                <a:gridCol w="3218768">
                  <a:extLst>
                    <a:ext uri="{9D8B030D-6E8A-4147-A177-3AD203B41FA5}">
                      <a16:colId xmlns:a16="http://schemas.microsoft.com/office/drawing/2014/main" val="1064857459"/>
                    </a:ext>
                  </a:extLst>
                </a:gridCol>
                <a:gridCol w="2652785">
                  <a:extLst>
                    <a:ext uri="{9D8B030D-6E8A-4147-A177-3AD203B41FA5}">
                      <a16:colId xmlns:a16="http://schemas.microsoft.com/office/drawing/2014/main" val="420771848"/>
                    </a:ext>
                  </a:extLst>
                </a:gridCol>
              </a:tblGrid>
              <a:tr h="835671">
                <a:tc gridSpan="2">
                  <a:txBody>
                    <a:bodyPr/>
                    <a:lstStyle/>
                    <a:p>
                      <a:pPr algn="ctr">
                        <a:lnSpc>
                          <a:spcPct val="115000"/>
                        </a:lnSpc>
                        <a:spcAft>
                          <a:spcPts val="1000"/>
                        </a:spcAft>
                      </a:pPr>
                      <a:r>
                        <a:rPr lang="en-US" sz="3200" dirty="0">
                          <a:effectLst/>
                        </a:rPr>
                        <a:t>EXPIRED AIR</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hMerge="1">
                  <a:txBody>
                    <a:bodyPr/>
                    <a:lstStyle/>
                    <a:p>
                      <a:endParaRPr lang="en-IN"/>
                    </a:p>
                  </a:txBody>
                  <a:tcPr/>
                </a:tc>
                <a:extLst>
                  <a:ext uri="{0D108BD9-81ED-4DB2-BD59-A6C34878D82A}">
                    <a16:rowId xmlns:a16="http://schemas.microsoft.com/office/drawing/2014/main" val="1051656516"/>
                  </a:ext>
                </a:extLst>
              </a:tr>
              <a:tr h="835671">
                <a:tc>
                  <a:txBody>
                    <a:bodyPr/>
                    <a:lstStyle/>
                    <a:p>
                      <a:pPr algn="just">
                        <a:lnSpc>
                          <a:spcPct val="115000"/>
                        </a:lnSpc>
                        <a:spcAft>
                          <a:spcPts val="1000"/>
                        </a:spcAft>
                      </a:pPr>
                      <a:r>
                        <a:rPr lang="en-US" sz="3200" dirty="0">
                          <a:effectLst/>
                        </a:rPr>
                        <a:t>Oxygen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1000"/>
                        </a:spcAft>
                      </a:pPr>
                      <a:r>
                        <a:rPr lang="en-US" sz="3200" dirty="0">
                          <a:effectLst/>
                        </a:rPr>
                        <a:t>17 %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2820005905"/>
                  </a:ext>
                </a:extLst>
              </a:tr>
              <a:tr h="835671">
                <a:tc>
                  <a:txBody>
                    <a:bodyPr/>
                    <a:lstStyle/>
                    <a:p>
                      <a:pPr algn="just">
                        <a:lnSpc>
                          <a:spcPct val="115000"/>
                        </a:lnSpc>
                        <a:spcAft>
                          <a:spcPts val="1000"/>
                        </a:spcAft>
                      </a:pPr>
                      <a:r>
                        <a:rPr lang="en-US" sz="3200" dirty="0">
                          <a:effectLst/>
                        </a:rPr>
                        <a:t>Nitrogen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1000"/>
                        </a:spcAft>
                      </a:pPr>
                      <a:r>
                        <a:rPr lang="en-US" sz="3200" dirty="0">
                          <a:effectLst/>
                        </a:rPr>
                        <a:t>78 %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3632244058"/>
                  </a:ext>
                </a:extLst>
              </a:tr>
              <a:tr h="835671">
                <a:tc>
                  <a:txBody>
                    <a:bodyPr/>
                    <a:lstStyle/>
                    <a:p>
                      <a:pPr algn="just">
                        <a:lnSpc>
                          <a:spcPct val="115000"/>
                        </a:lnSpc>
                        <a:spcAft>
                          <a:spcPts val="1000"/>
                        </a:spcAft>
                      </a:pPr>
                      <a:r>
                        <a:rPr lang="en-US" sz="3200" dirty="0">
                          <a:effectLst/>
                        </a:rPr>
                        <a:t>Carbon-di-oxide</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1000"/>
                        </a:spcAft>
                      </a:pPr>
                      <a:r>
                        <a:rPr lang="en-US" sz="3200" dirty="0">
                          <a:effectLst/>
                        </a:rPr>
                        <a:t>4.4 %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252440570"/>
                  </a:ext>
                </a:extLst>
              </a:tr>
              <a:tr h="835671">
                <a:tc>
                  <a:txBody>
                    <a:bodyPr/>
                    <a:lstStyle/>
                    <a:p>
                      <a:pPr algn="just">
                        <a:lnSpc>
                          <a:spcPct val="115000"/>
                        </a:lnSpc>
                        <a:spcAft>
                          <a:spcPts val="1000"/>
                        </a:spcAft>
                      </a:pPr>
                      <a:r>
                        <a:rPr lang="en-US" sz="3200" dirty="0">
                          <a:effectLst/>
                        </a:rPr>
                        <a:t>Other gases</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1000"/>
                        </a:spcAft>
                      </a:pPr>
                      <a:r>
                        <a:rPr lang="en-US" sz="3200" dirty="0">
                          <a:effectLst/>
                        </a:rPr>
                        <a:t>0.6 %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132859139"/>
                  </a:ext>
                </a:extLst>
              </a:tr>
            </a:tbl>
          </a:graphicData>
        </a:graphic>
      </p:graphicFrame>
    </p:spTree>
    <p:extLst>
      <p:ext uri="{BB962C8B-B14F-4D97-AF65-F5344CB8AC3E}">
        <p14:creationId xmlns:p14="http://schemas.microsoft.com/office/powerpoint/2010/main" val="1742681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BA92A6-1949-0865-4C3C-7CF5E64E1F96}"/>
              </a:ext>
            </a:extLst>
          </p:cNvPr>
          <p:cNvSpPr txBox="1"/>
          <p:nvPr/>
        </p:nvSpPr>
        <p:spPr>
          <a:xfrm>
            <a:off x="473826" y="490451"/>
            <a:ext cx="11563004" cy="5357429"/>
          </a:xfrm>
          <a:prstGeom prst="rect">
            <a:avLst/>
          </a:prstGeom>
          <a:noFill/>
        </p:spPr>
        <p:txBody>
          <a:bodyPr wrap="square">
            <a:spAutoFit/>
          </a:bodyPr>
          <a:lstStyle/>
          <a:p>
            <a:pPr algn="ctr">
              <a:lnSpc>
                <a:spcPct val="115000"/>
              </a:lnSpc>
              <a:spcAft>
                <a:spcPts val="1000"/>
              </a:spcAft>
            </a:pPr>
            <a:r>
              <a:rPr lang="en-US" sz="3200" b="1" u="sng"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LUNG CAPACITIES</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a:lnSpc>
                <a:spcPct val="115000"/>
              </a:lnSpc>
              <a:spcAft>
                <a:spcPts val="1000"/>
              </a:spcAf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I] </a:t>
            </a:r>
            <a:r>
              <a:rPr lang="en-US" sz="3200" u="sng"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TIDAL AIR</a:t>
            </a:r>
            <a:r>
              <a:rPr lang="en-US" sz="3200"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a:lnSpc>
                <a:spcPct val="115000"/>
              </a:lnSpc>
              <a:spcAft>
                <a:spcPts val="1000"/>
              </a:spcAf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Amount of inspired &amp; expired in normal, quiet breathing</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Normal value – 500 ml</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II] </a:t>
            </a:r>
            <a:r>
              <a:rPr lang="en-US" sz="3200" u="sng"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SUPPLEMENTAL AIR</a:t>
            </a:r>
            <a:r>
              <a:rPr lang="en-US" sz="3200"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Amount of which can be forcibly expelled after a normal inspiration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Normal value – 1500 ml</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187207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BA0352-8AA4-A5A1-195D-E1E5EA16DA07}"/>
              </a:ext>
            </a:extLst>
          </p:cNvPr>
          <p:cNvSpPr txBox="1"/>
          <p:nvPr/>
        </p:nvSpPr>
        <p:spPr>
          <a:xfrm>
            <a:off x="149630" y="191194"/>
            <a:ext cx="11970326" cy="7764241"/>
          </a:xfrm>
          <a:prstGeom prst="rect">
            <a:avLst/>
          </a:prstGeom>
          <a:noFill/>
        </p:spPr>
        <p:txBody>
          <a:bodyPr wrap="square">
            <a:spAutoFit/>
          </a:bodyPr>
          <a:lstStyle/>
          <a:p>
            <a:pPr algn="ctr">
              <a:lnSpc>
                <a:spcPct val="115000"/>
              </a:lnSpc>
              <a:spcAft>
                <a:spcPts val="1000"/>
              </a:spcAft>
            </a:pPr>
            <a:r>
              <a:rPr lang="en-US" sz="36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RESPIRATORY SYSTEM</a:t>
            </a:r>
            <a:endParaRPr lang="en-IN" sz="3600" dirty="0">
              <a:effectLst/>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r>
              <a:rPr lang="en-US" sz="36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OBJECTIVES</a:t>
            </a:r>
            <a:endParaRPr lang="en-IN" sz="3600" dirty="0">
              <a:effectLst/>
              <a:latin typeface="Calibri" panose="020F0502020204030204" pitchFamily="34" charset="0"/>
              <a:ea typeface="Times New Roman" panose="02020603050405020304" pitchFamily="18" charset="0"/>
              <a:cs typeface="Mangal" panose="02040503050203030202" pitchFamily="18" charset="0"/>
            </a:endParaRPr>
          </a:p>
          <a:p>
            <a:pPr>
              <a:lnSpc>
                <a:spcPct val="115000"/>
              </a:lnSpc>
              <a:spcAft>
                <a:spcPts val="1000"/>
              </a:spcAft>
            </a:pPr>
            <a:r>
              <a:rPr lang="en-US" sz="3200" dirty="0">
                <a:effectLst/>
                <a:latin typeface="Calibri" panose="020F0502020204030204" pitchFamily="34" charset="0"/>
                <a:ea typeface="Times New Roman" panose="02020603050405020304" pitchFamily="18" charset="0"/>
                <a:cs typeface="Mangal" panose="02040503050203030202" pitchFamily="18" charset="0"/>
              </a:rPr>
              <a:t>Upon completion of this lesson you will be able to:</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nSpc>
                <a:spcPct val="115000"/>
              </a:lnSpc>
              <a:spcAft>
                <a:spcPts val="1000"/>
              </a:spcAft>
              <a:buFont typeface="+mj-lt"/>
              <a:buAutoNum type="arabicPeriod"/>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Define the respiratory organs</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nSpc>
                <a:spcPct val="115000"/>
              </a:lnSpc>
              <a:spcAft>
                <a:spcPts val="1000"/>
              </a:spcAft>
              <a:buFont typeface="+mj-lt"/>
              <a:buAutoNum type="arabicPeriod"/>
              <a:tabLst>
                <a:tab pos="457200" algn="l"/>
              </a:tabLs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Describe the functions the organs of respiration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nSpc>
                <a:spcPct val="115000"/>
              </a:lnSpc>
              <a:buFont typeface="+mj-lt"/>
              <a:buAutoNum type="arabicPeriod"/>
              <a:tabLst>
                <a:tab pos="457200" algn="l"/>
              </a:tabLs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To learn about the structure of the lungs</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nSpc>
                <a:spcPct val="115000"/>
              </a:lnSpc>
              <a:buFont typeface="+mj-lt"/>
              <a:buAutoNum type="arabicPeriod"/>
            </a:pPr>
            <a:r>
              <a:rPr lang="en-US" sz="3200">
                <a:effectLst/>
                <a:latin typeface="Bookman Old Style" panose="02050604050505020204" pitchFamily="18" charset="0"/>
                <a:ea typeface="Times New Roman" panose="02020603050405020304" pitchFamily="18" charset="0"/>
                <a:cs typeface="Mangal" panose="02040503050203030202" pitchFamily="18" charset="0"/>
              </a:rPr>
              <a:t>Describe the </a:t>
            </a: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functional parameters of the lungs</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nSpc>
                <a:spcPct val="115000"/>
              </a:lnSpc>
              <a:buFont typeface="+mj-lt"/>
              <a:buAutoNum type="arabicPeriod"/>
              <a:tabLst>
                <a:tab pos="457200" algn="l"/>
              </a:tabLs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To learn about the physiology of respiration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nSpc>
                <a:spcPct val="115000"/>
              </a:lnSpc>
              <a:buFont typeface="+mj-lt"/>
              <a:buAutoNum type="arabicPeriod"/>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To learn about the mechanism of respiration &amp; its control</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228600">
              <a:lnSpc>
                <a:spcPct val="115000"/>
              </a:lnSpc>
              <a:spcAft>
                <a:spcPts val="1000"/>
              </a:spcAf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a:lnSpc>
                <a:spcPct val="115000"/>
              </a:lnSpc>
              <a:spcAft>
                <a:spcPts val="1000"/>
              </a:spcAf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44031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ung Volumes and Capac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15153"/>
            <a:ext cx="10503190" cy="6499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832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1858E1-0A4C-85E8-5E36-65662CBA5077}"/>
              </a:ext>
            </a:extLst>
          </p:cNvPr>
          <p:cNvSpPr txBox="1"/>
          <p:nvPr/>
        </p:nvSpPr>
        <p:spPr>
          <a:xfrm>
            <a:off x="207818" y="241069"/>
            <a:ext cx="11853949" cy="5229188"/>
          </a:xfrm>
          <a:prstGeom prst="rect">
            <a:avLst/>
          </a:prstGeom>
          <a:noFill/>
        </p:spPr>
        <p:txBody>
          <a:bodyPr wrap="square">
            <a:spAutoFit/>
          </a:bodyPr>
          <a:lstStyle/>
          <a:p>
            <a:pPr algn="just">
              <a:lnSpc>
                <a:spcPct val="115000"/>
              </a:lnSpc>
              <a:spcAft>
                <a:spcPts val="1000"/>
              </a:spcAf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III] </a:t>
            </a:r>
            <a:r>
              <a:rPr lang="en-US" sz="3200" u="sng"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COMPLEMENTAL AIR</a:t>
            </a:r>
            <a:r>
              <a:rPr lang="en-US" sz="3200"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Amount of air which can be forcibly inspired after a normal expiration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Normal value – 1500 ml</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IV] </a:t>
            </a:r>
            <a:r>
              <a:rPr lang="en-US" sz="3200" u="sng"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RESIDUAL AIR</a:t>
            </a:r>
            <a:r>
              <a:rPr lang="en-US" sz="3200"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Amount of air which still remains in the lungs after forcible expiration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Normal value – 1000 to 1500 ml.</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814716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ung volume capacities. (Tidal Volume-TV = 500 mL, Inspiratory Reserve...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2" y="80681"/>
            <a:ext cx="10587861" cy="671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528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 phot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2" y="80682"/>
            <a:ext cx="10560152" cy="6777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778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F86B50-0F27-1D19-1DEB-7EC3A9C1D86D}"/>
              </a:ext>
            </a:extLst>
          </p:cNvPr>
          <p:cNvSpPr txBox="1"/>
          <p:nvPr/>
        </p:nvSpPr>
        <p:spPr>
          <a:xfrm>
            <a:off x="173181" y="499688"/>
            <a:ext cx="11845637" cy="5154040"/>
          </a:xfrm>
          <a:prstGeom prst="rect">
            <a:avLst/>
          </a:prstGeom>
          <a:noFill/>
        </p:spPr>
        <p:txBody>
          <a:bodyPr wrap="square">
            <a:spAutoFit/>
          </a:bodyPr>
          <a:lstStyle/>
          <a:p>
            <a:pPr algn="just">
              <a:lnSpc>
                <a:spcPct val="115000"/>
              </a:lnSpc>
              <a:spcAft>
                <a:spcPts val="1000"/>
              </a:spcAft>
            </a:pPr>
            <a:r>
              <a:rPr lang="en-US" sz="3600" dirty="0">
                <a:effectLst/>
                <a:latin typeface="Bookman Old Style" panose="02050604050505020204" pitchFamily="18" charset="0"/>
                <a:ea typeface="Times New Roman" panose="02020603050405020304" pitchFamily="18" charset="0"/>
                <a:cs typeface="Mangal" panose="02040503050203030202" pitchFamily="18" charset="0"/>
              </a:rPr>
              <a:t>V] </a:t>
            </a:r>
            <a:r>
              <a:rPr lang="en-US" sz="3600" u="sng"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VITAL CAPACITY</a:t>
            </a:r>
            <a:r>
              <a:rPr lang="en-US" sz="3600"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a:t>
            </a:r>
            <a:endParaRPr lang="en-IN" sz="3600"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en-US" sz="3600" dirty="0">
                <a:effectLst/>
                <a:latin typeface="Bookman Old Style" panose="02050604050505020204" pitchFamily="18" charset="0"/>
                <a:ea typeface="Times New Roman" panose="02020603050405020304" pitchFamily="18" charset="0"/>
                <a:cs typeface="Mangal" panose="02040503050203030202" pitchFamily="18" charset="0"/>
              </a:rPr>
              <a:t>Amount of air which can be forcibly expired after forcible inspiration</a:t>
            </a:r>
            <a:endParaRPr lang="en-IN" sz="3600"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en-US" sz="3600" dirty="0">
                <a:effectLst/>
                <a:latin typeface="Bookman Old Style" panose="02050604050505020204" pitchFamily="18" charset="0"/>
                <a:ea typeface="Times New Roman" panose="02020603050405020304" pitchFamily="18" charset="0"/>
                <a:cs typeface="Mangal" panose="02040503050203030202" pitchFamily="18" charset="0"/>
              </a:rPr>
              <a:t>Normal value – 3000 to 3500 ml.</a:t>
            </a:r>
            <a:endParaRPr lang="en-IN" sz="3600"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en-US" sz="3600" dirty="0">
                <a:effectLst/>
                <a:latin typeface="Bookman Old Style" panose="02050604050505020204" pitchFamily="18" charset="0"/>
                <a:ea typeface="Times New Roman" panose="02020603050405020304" pitchFamily="18" charset="0"/>
                <a:cs typeface="Mangal" panose="02040503050203030202" pitchFamily="18" charset="0"/>
              </a:rPr>
              <a:t>VI] </a:t>
            </a:r>
            <a:r>
              <a:rPr lang="en-US" sz="3600" u="sng"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TOTAL CAPACITY</a:t>
            </a:r>
            <a:r>
              <a:rPr lang="en-US" sz="3600"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a:t>
            </a:r>
            <a:endParaRPr lang="en-IN" sz="3600"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en-US" sz="3600" dirty="0">
                <a:effectLst/>
                <a:latin typeface="Bookman Old Style" panose="02050604050505020204" pitchFamily="18" charset="0"/>
                <a:ea typeface="Times New Roman" panose="02020603050405020304" pitchFamily="18" charset="0"/>
                <a:cs typeface="Mangal" panose="02040503050203030202" pitchFamily="18" charset="0"/>
              </a:rPr>
              <a:t>Vital capacity + Residual air</a:t>
            </a:r>
            <a:endParaRPr lang="en-IN" sz="3600"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en-US" sz="3600" dirty="0">
                <a:effectLst/>
                <a:latin typeface="Bookman Old Style" panose="02050604050505020204" pitchFamily="18" charset="0"/>
                <a:ea typeface="Times New Roman" panose="02020603050405020304" pitchFamily="18" charset="0"/>
                <a:cs typeface="Mangal" panose="02040503050203030202" pitchFamily="18" charset="0"/>
              </a:rPr>
              <a:t>Normal value – 4500 to 5000 ml</a:t>
            </a:r>
            <a:endParaRPr lang="en-IN" sz="36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048769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C1469C6-7A6C-A29C-5D05-1AF52A32596C}"/>
              </a:ext>
            </a:extLst>
          </p:cNvPr>
          <p:cNvSpPr>
            <a:spLocks noGrp="1"/>
          </p:cNvSpPr>
          <p:nvPr>
            <p:ph type="title"/>
          </p:nvPr>
        </p:nvSpPr>
        <p:spPr>
          <a:xfrm>
            <a:off x="3050771" y="365125"/>
            <a:ext cx="5295208" cy="1305733"/>
          </a:xfrm>
        </p:spPr>
        <p:txBody>
          <a:bodyPr>
            <a:normAutofit/>
          </a:bodyPr>
          <a:lstStyle/>
          <a:p>
            <a:pPr algn="ctr"/>
            <a:r>
              <a:rPr lang="en-US" sz="32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PHYSIOLOGY OF RESPIRATION</a:t>
            </a:r>
            <a:br>
              <a:rPr lang="en-IN" sz="3200" dirty="0">
                <a:effectLst/>
                <a:latin typeface="Calibri" panose="020F0502020204030204" pitchFamily="34" charset="0"/>
                <a:ea typeface="Times New Roman" panose="02020603050405020304" pitchFamily="18" charset="0"/>
                <a:cs typeface="Mangal" panose="02040503050203030202" pitchFamily="18" charset="0"/>
              </a:rPr>
            </a:br>
            <a:endParaRPr lang="en-IN" sz="3200" dirty="0"/>
          </a:p>
        </p:txBody>
      </p:sp>
      <p:sp>
        <p:nvSpPr>
          <p:cNvPr id="44" name="Rectangle 46">
            <a:extLst>
              <a:ext uri="{FF2B5EF4-FFF2-40B4-BE49-F238E27FC236}">
                <a16:creationId xmlns:a16="http://schemas.microsoft.com/office/drawing/2014/main" id="{056A4AFE-8B5F-8386-9CC0-C218DFF1D2DD}"/>
              </a:ext>
            </a:extLst>
          </p:cNvPr>
          <p:cNvSpPr>
            <a:spLocks noChangeArrowheads="1"/>
          </p:cNvSpPr>
          <p:nvPr/>
        </p:nvSpPr>
        <p:spPr bwMode="auto">
          <a:xfrm>
            <a:off x="141316" y="0"/>
            <a:ext cx="12050684" cy="386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
        <p:nvSpPr>
          <p:cNvPr id="45" name="AutoShape 45">
            <a:extLst>
              <a:ext uri="{FF2B5EF4-FFF2-40B4-BE49-F238E27FC236}">
                <a16:creationId xmlns:a16="http://schemas.microsoft.com/office/drawing/2014/main" id="{3699F066-3214-A0A6-09DB-BCD6575E00AD}"/>
              </a:ext>
            </a:extLst>
          </p:cNvPr>
          <p:cNvSpPr>
            <a:spLocks noChangeShapeType="1"/>
          </p:cNvSpPr>
          <p:nvPr/>
        </p:nvSpPr>
        <p:spPr bwMode="auto">
          <a:xfrm>
            <a:off x="2825610" y="19818087"/>
            <a:ext cx="49034" cy="172182950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6" name="Rectangle 47">
            <a:extLst>
              <a:ext uri="{FF2B5EF4-FFF2-40B4-BE49-F238E27FC236}">
                <a16:creationId xmlns:a16="http://schemas.microsoft.com/office/drawing/2014/main" id="{2FB6F99A-FEB1-5578-B6F9-0C36726E9E23}"/>
              </a:ext>
            </a:extLst>
          </p:cNvPr>
          <p:cNvSpPr>
            <a:spLocks noChangeArrowheads="1"/>
          </p:cNvSpPr>
          <p:nvPr/>
        </p:nvSpPr>
        <p:spPr bwMode="auto">
          <a:xfrm>
            <a:off x="1155468" y="2097522"/>
            <a:ext cx="91024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sng"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Mangal" panose="02040503050203030202" pitchFamily="18" charset="0"/>
              </a:rPr>
              <a:t>TYPES</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47" name="Text Box 48">
            <a:extLst>
              <a:ext uri="{FF2B5EF4-FFF2-40B4-BE49-F238E27FC236}">
                <a16:creationId xmlns:a16="http://schemas.microsoft.com/office/drawing/2014/main" id="{9FA610BD-D86E-6B4C-88D8-94A974A6BAC8}"/>
              </a:ext>
            </a:extLst>
          </p:cNvPr>
          <p:cNvSpPr txBox="1">
            <a:spLocks noChangeArrowheads="1"/>
          </p:cNvSpPr>
          <p:nvPr/>
        </p:nvSpPr>
        <p:spPr bwMode="auto">
          <a:xfrm>
            <a:off x="7065818" y="4463935"/>
            <a:ext cx="3424844" cy="13300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IN" altLang="en-US" sz="3200" b="0" i="0" u="none" strike="noStrike" cap="none" normalizeH="0" baseline="0" dirty="0">
                <a:ln>
                  <a:noFill/>
                </a:ln>
                <a:solidFill>
                  <a:schemeClr val="tx1"/>
                </a:solidFill>
                <a:effectLst/>
                <a:latin typeface="Calibri" panose="020F0502020204030204" pitchFamily="34" charset="0"/>
                <a:ea typeface="Arial" panose="020B0604020202020204" pitchFamily="34" charset="0"/>
              </a:rPr>
              <a:t>TISSUE</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en-IN" altLang="en-US" sz="3200" b="0" i="0" u="none" strike="noStrike" cap="none" normalizeH="0" baseline="0" dirty="0">
                <a:ln>
                  <a:noFill/>
                </a:ln>
                <a:solidFill>
                  <a:schemeClr val="tx1"/>
                </a:solidFill>
                <a:effectLst/>
                <a:latin typeface="Calibri" panose="020F0502020204030204" pitchFamily="34" charset="0"/>
                <a:ea typeface="Arial" panose="020B0604020202020204" pitchFamily="34" charset="0"/>
              </a:rPr>
              <a:t> (internal)</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48" name="Text Box 49">
            <a:extLst>
              <a:ext uri="{FF2B5EF4-FFF2-40B4-BE49-F238E27FC236}">
                <a16:creationId xmlns:a16="http://schemas.microsoft.com/office/drawing/2014/main" id="{A7BC570D-EEE4-19C7-41AF-264BADDB7E9F}"/>
              </a:ext>
            </a:extLst>
          </p:cNvPr>
          <p:cNvSpPr txBox="1">
            <a:spLocks noChangeArrowheads="1"/>
          </p:cNvSpPr>
          <p:nvPr/>
        </p:nvSpPr>
        <p:spPr bwMode="auto">
          <a:xfrm>
            <a:off x="2301783" y="4292081"/>
            <a:ext cx="3492188" cy="150188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IN" altLang="en-US" sz="3200" b="0" i="0" u="none" strike="noStrike" cap="none" normalizeH="0" baseline="0" dirty="0">
                <a:ln>
                  <a:noFill/>
                </a:ln>
                <a:solidFill>
                  <a:schemeClr val="tx1"/>
                </a:solidFill>
                <a:effectLst/>
                <a:latin typeface="Calibri" panose="020F0502020204030204" pitchFamily="34" charset="0"/>
                <a:ea typeface="Arial" panose="020B0604020202020204" pitchFamily="34" charset="0"/>
              </a:rPr>
              <a:t>PULMONARY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IN" altLang="en-US" sz="3200" b="0" i="0" u="none" strike="noStrike" cap="none" normalizeH="0" baseline="0" dirty="0">
                <a:ln>
                  <a:noFill/>
                </a:ln>
                <a:solidFill>
                  <a:schemeClr val="tx1"/>
                </a:solidFill>
                <a:effectLst/>
                <a:latin typeface="Calibri" panose="020F0502020204030204" pitchFamily="34" charset="0"/>
                <a:ea typeface="Arial" panose="020B0604020202020204" pitchFamily="34" charset="0"/>
              </a:rPr>
              <a:t>(external)</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70" name="Ink 69">
                <a:extLst>
                  <a:ext uri="{FF2B5EF4-FFF2-40B4-BE49-F238E27FC236}">
                    <a16:creationId xmlns:a16="http://schemas.microsoft.com/office/drawing/2014/main" id="{5AB894DD-2097-9897-26B1-B7755E54299A}"/>
                  </a:ext>
                </a:extLst>
              </p14:cNvPr>
              <p14:cNvContentPartPr/>
              <p14:nvPr/>
            </p14:nvContentPartPr>
            <p14:xfrm>
              <a:off x="5469578" y="2560222"/>
              <a:ext cx="360" cy="360"/>
            </p14:xfrm>
          </p:contentPart>
        </mc:Choice>
        <mc:Fallback xmlns="">
          <p:pic>
            <p:nvPicPr>
              <p:cNvPr id="70" name="Ink 69">
                <a:extLst>
                  <a:ext uri="{FF2B5EF4-FFF2-40B4-BE49-F238E27FC236}">
                    <a16:creationId xmlns:a16="http://schemas.microsoft.com/office/drawing/2014/main" id="{5AB894DD-2097-9897-26B1-B7755E54299A}"/>
                  </a:ext>
                </a:extLst>
              </p:cNvPr>
              <p:cNvPicPr/>
              <p:nvPr/>
            </p:nvPicPr>
            <p:blipFill>
              <a:blip r:embed="rId3"/>
              <a:stretch>
                <a:fillRect/>
              </a:stretch>
            </p:blipFill>
            <p:spPr>
              <a:xfrm>
                <a:off x="5460938" y="255122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1" name="Ink 70">
                <a:extLst>
                  <a:ext uri="{FF2B5EF4-FFF2-40B4-BE49-F238E27FC236}">
                    <a16:creationId xmlns:a16="http://schemas.microsoft.com/office/drawing/2014/main" id="{B938CA71-225F-6184-5ED2-ADCA6F473F6A}"/>
                  </a:ext>
                </a:extLst>
              </p14:cNvPr>
              <p14:cNvContentPartPr/>
              <p14:nvPr/>
            </p14:nvContentPartPr>
            <p14:xfrm>
              <a:off x="3258458" y="1471222"/>
              <a:ext cx="360" cy="360"/>
            </p14:xfrm>
          </p:contentPart>
        </mc:Choice>
        <mc:Fallback xmlns="">
          <p:pic>
            <p:nvPicPr>
              <p:cNvPr id="71" name="Ink 70">
                <a:extLst>
                  <a:ext uri="{FF2B5EF4-FFF2-40B4-BE49-F238E27FC236}">
                    <a16:creationId xmlns:a16="http://schemas.microsoft.com/office/drawing/2014/main" id="{B938CA71-225F-6184-5ED2-ADCA6F473F6A}"/>
                  </a:ext>
                </a:extLst>
              </p:cNvPr>
              <p:cNvPicPr/>
              <p:nvPr/>
            </p:nvPicPr>
            <p:blipFill>
              <a:blip r:embed="rId3"/>
              <a:stretch>
                <a:fillRect/>
              </a:stretch>
            </p:blipFill>
            <p:spPr>
              <a:xfrm>
                <a:off x="3249818" y="146222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2" name="Ink 71">
                <a:extLst>
                  <a:ext uri="{FF2B5EF4-FFF2-40B4-BE49-F238E27FC236}">
                    <a16:creationId xmlns:a16="http://schemas.microsoft.com/office/drawing/2014/main" id="{D4D9C10F-F3FB-E04D-A979-61442208E338}"/>
                  </a:ext>
                </a:extLst>
              </p14:cNvPr>
              <p14:cNvContentPartPr/>
              <p14:nvPr/>
            </p14:nvContentPartPr>
            <p14:xfrm>
              <a:off x="5618618" y="2684782"/>
              <a:ext cx="17280" cy="1187640"/>
            </p14:xfrm>
          </p:contentPart>
        </mc:Choice>
        <mc:Fallback xmlns="">
          <p:pic>
            <p:nvPicPr>
              <p:cNvPr id="72" name="Ink 71">
                <a:extLst>
                  <a:ext uri="{FF2B5EF4-FFF2-40B4-BE49-F238E27FC236}">
                    <a16:creationId xmlns:a16="http://schemas.microsoft.com/office/drawing/2014/main" id="{D4D9C10F-F3FB-E04D-A979-61442208E338}"/>
                  </a:ext>
                </a:extLst>
              </p:cNvPr>
              <p:cNvPicPr/>
              <p:nvPr/>
            </p:nvPicPr>
            <p:blipFill>
              <a:blip r:embed="rId6"/>
              <a:stretch>
                <a:fillRect/>
              </a:stretch>
            </p:blipFill>
            <p:spPr>
              <a:xfrm>
                <a:off x="5609978" y="2675782"/>
                <a:ext cx="34920" cy="1205280"/>
              </a:xfrm>
              <a:prstGeom prst="rect">
                <a:avLst/>
              </a:prstGeom>
            </p:spPr>
          </p:pic>
        </mc:Fallback>
      </mc:AlternateContent>
      <p:grpSp>
        <p:nvGrpSpPr>
          <p:cNvPr id="76" name="Group 75">
            <a:extLst>
              <a:ext uri="{FF2B5EF4-FFF2-40B4-BE49-F238E27FC236}">
                <a16:creationId xmlns:a16="http://schemas.microsoft.com/office/drawing/2014/main" id="{C3521D7C-797C-0993-BBCC-70D0CE139A16}"/>
              </a:ext>
            </a:extLst>
          </p:cNvPr>
          <p:cNvGrpSpPr/>
          <p:nvPr/>
        </p:nvGrpSpPr>
        <p:grpSpPr>
          <a:xfrm>
            <a:off x="5652458" y="3805822"/>
            <a:ext cx="3010680" cy="541440"/>
            <a:chOff x="5652458" y="3805822"/>
            <a:chExt cx="3010680" cy="541440"/>
          </a:xfrm>
        </p:grpSpPr>
        <mc:AlternateContent xmlns:mc="http://schemas.openxmlformats.org/markup-compatibility/2006" xmlns:p14="http://schemas.microsoft.com/office/powerpoint/2010/main">
          <mc:Choice Requires="p14">
            <p:contentPart p14:bwMode="auto" r:id="rId7">
              <p14:nvContentPartPr>
                <p14:cNvPr id="74" name="Ink 73">
                  <a:extLst>
                    <a:ext uri="{FF2B5EF4-FFF2-40B4-BE49-F238E27FC236}">
                      <a16:creationId xmlns:a16="http://schemas.microsoft.com/office/drawing/2014/main" id="{05BFF767-6D0D-5306-E674-742F9422F866}"/>
                    </a:ext>
                  </a:extLst>
                </p14:cNvPr>
                <p14:cNvContentPartPr/>
                <p14:nvPr/>
              </p14:nvContentPartPr>
              <p14:xfrm>
                <a:off x="5652458" y="3805822"/>
                <a:ext cx="2933640" cy="520560"/>
              </p14:xfrm>
            </p:contentPart>
          </mc:Choice>
          <mc:Fallback xmlns="">
            <p:pic>
              <p:nvPicPr>
                <p:cNvPr id="74" name="Ink 73">
                  <a:extLst>
                    <a:ext uri="{FF2B5EF4-FFF2-40B4-BE49-F238E27FC236}">
                      <a16:creationId xmlns:a16="http://schemas.microsoft.com/office/drawing/2014/main" id="{05BFF767-6D0D-5306-E674-742F9422F866}"/>
                    </a:ext>
                  </a:extLst>
                </p:cNvPr>
                <p:cNvPicPr/>
                <p:nvPr/>
              </p:nvPicPr>
              <p:blipFill>
                <a:blip r:embed="rId8"/>
                <a:stretch>
                  <a:fillRect/>
                </a:stretch>
              </p:blipFill>
              <p:spPr>
                <a:xfrm>
                  <a:off x="5643818" y="3797182"/>
                  <a:ext cx="2951280" cy="538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5" name="Ink 74">
                  <a:extLst>
                    <a:ext uri="{FF2B5EF4-FFF2-40B4-BE49-F238E27FC236}">
                      <a16:creationId xmlns:a16="http://schemas.microsoft.com/office/drawing/2014/main" id="{F5897221-C81F-B018-D8EA-9A3BFEBA5D9C}"/>
                    </a:ext>
                  </a:extLst>
                </p14:cNvPr>
                <p14:cNvContentPartPr/>
                <p14:nvPr/>
              </p14:nvContentPartPr>
              <p14:xfrm>
                <a:off x="8578538" y="4200742"/>
                <a:ext cx="84600" cy="146520"/>
              </p14:xfrm>
            </p:contentPart>
          </mc:Choice>
          <mc:Fallback xmlns="">
            <p:pic>
              <p:nvPicPr>
                <p:cNvPr id="75" name="Ink 74">
                  <a:extLst>
                    <a:ext uri="{FF2B5EF4-FFF2-40B4-BE49-F238E27FC236}">
                      <a16:creationId xmlns:a16="http://schemas.microsoft.com/office/drawing/2014/main" id="{F5897221-C81F-B018-D8EA-9A3BFEBA5D9C}"/>
                    </a:ext>
                  </a:extLst>
                </p:cNvPr>
                <p:cNvPicPr/>
                <p:nvPr/>
              </p:nvPicPr>
              <p:blipFill>
                <a:blip r:embed="rId10"/>
                <a:stretch>
                  <a:fillRect/>
                </a:stretch>
              </p:blipFill>
              <p:spPr>
                <a:xfrm>
                  <a:off x="8569898" y="4192102"/>
                  <a:ext cx="102240" cy="164160"/>
                </a:xfrm>
                <a:prstGeom prst="rect">
                  <a:avLst/>
                </a:prstGeom>
              </p:spPr>
            </p:pic>
          </mc:Fallback>
        </mc:AlternateContent>
      </p:grpSp>
      <p:grpSp>
        <p:nvGrpSpPr>
          <p:cNvPr id="79" name="Group 78">
            <a:extLst>
              <a:ext uri="{FF2B5EF4-FFF2-40B4-BE49-F238E27FC236}">
                <a16:creationId xmlns:a16="http://schemas.microsoft.com/office/drawing/2014/main" id="{3F738184-12AE-96C2-FAB5-955B7FBEDD75}"/>
              </a:ext>
            </a:extLst>
          </p:cNvPr>
          <p:cNvGrpSpPr/>
          <p:nvPr/>
        </p:nvGrpSpPr>
        <p:grpSpPr>
          <a:xfrm>
            <a:off x="3817898" y="3840382"/>
            <a:ext cx="1785240" cy="398160"/>
            <a:chOff x="3817898" y="3840382"/>
            <a:chExt cx="1785240" cy="398160"/>
          </a:xfrm>
        </p:grpSpPr>
        <mc:AlternateContent xmlns:mc="http://schemas.openxmlformats.org/markup-compatibility/2006" xmlns:p14="http://schemas.microsoft.com/office/powerpoint/2010/main">
          <mc:Choice Requires="p14">
            <p:contentPart p14:bwMode="auto" r:id="rId11">
              <p14:nvContentPartPr>
                <p14:cNvPr id="77" name="Ink 76">
                  <a:extLst>
                    <a:ext uri="{FF2B5EF4-FFF2-40B4-BE49-F238E27FC236}">
                      <a16:creationId xmlns:a16="http://schemas.microsoft.com/office/drawing/2014/main" id="{738567CA-AD34-42D6-6D20-C3F26FE7F964}"/>
                    </a:ext>
                  </a:extLst>
                </p14:cNvPr>
                <p14:cNvContentPartPr/>
                <p14:nvPr/>
              </p14:nvContentPartPr>
              <p14:xfrm>
                <a:off x="3817898" y="3840382"/>
                <a:ext cx="1785240" cy="398160"/>
              </p14:xfrm>
            </p:contentPart>
          </mc:Choice>
          <mc:Fallback xmlns="">
            <p:pic>
              <p:nvPicPr>
                <p:cNvPr id="77" name="Ink 76">
                  <a:extLst>
                    <a:ext uri="{FF2B5EF4-FFF2-40B4-BE49-F238E27FC236}">
                      <a16:creationId xmlns:a16="http://schemas.microsoft.com/office/drawing/2014/main" id="{738567CA-AD34-42D6-6D20-C3F26FE7F964}"/>
                    </a:ext>
                  </a:extLst>
                </p:cNvPr>
                <p:cNvPicPr/>
                <p:nvPr/>
              </p:nvPicPr>
              <p:blipFill>
                <a:blip r:embed="rId12"/>
                <a:stretch>
                  <a:fillRect/>
                </a:stretch>
              </p:blipFill>
              <p:spPr>
                <a:xfrm>
                  <a:off x="3808898" y="3831382"/>
                  <a:ext cx="180288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8" name="Ink 77">
                  <a:extLst>
                    <a:ext uri="{FF2B5EF4-FFF2-40B4-BE49-F238E27FC236}">
                      <a16:creationId xmlns:a16="http://schemas.microsoft.com/office/drawing/2014/main" id="{68977BCC-DEDF-1092-F337-2877132B0953}"/>
                    </a:ext>
                  </a:extLst>
                </p14:cNvPr>
                <p14:cNvContentPartPr/>
                <p14:nvPr/>
              </p14:nvContentPartPr>
              <p14:xfrm>
                <a:off x="3939938" y="4115422"/>
                <a:ext cx="107640" cy="107640"/>
              </p14:xfrm>
            </p:contentPart>
          </mc:Choice>
          <mc:Fallback xmlns="">
            <p:pic>
              <p:nvPicPr>
                <p:cNvPr id="78" name="Ink 77">
                  <a:extLst>
                    <a:ext uri="{FF2B5EF4-FFF2-40B4-BE49-F238E27FC236}">
                      <a16:creationId xmlns:a16="http://schemas.microsoft.com/office/drawing/2014/main" id="{68977BCC-DEDF-1092-F337-2877132B0953}"/>
                    </a:ext>
                  </a:extLst>
                </p:cNvPr>
                <p:cNvPicPr/>
                <p:nvPr/>
              </p:nvPicPr>
              <p:blipFill>
                <a:blip r:embed="rId14"/>
                <a:stretch>
                  <a:fillRect/>
                </a:stretch>
              </p:blipFill>
              <p:spPr>
                <a:xfrm>
                  <a:off x="3931298" y="4106782"/>
                  <a:ext cx="125280" cy="125280"/>
                </a:xfrm>
                <a:prstGeom prst="rect">
                  <a:avLst/>
                </a:prstGeom>
              </p:spPr>
            </p:pic>
          </mc:Fallback>
        </mc:AlternateContent>
      </p:grpSp>
    </p:spTree>
    <p:extLst>
      <p:ext uri="{BB962C8B-B14F-4D97-AF65-F5344CB8AC3E}">
        <p14:creationId xmlns:p14="http://schemas.microsoft.com/office/powerpoint/2010/main" val="3344673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574A1-CFB9-5AF3-CFBB-5693546EABC1}"/>
              </a:ext>
            </a:extLst>
          </p:cNvPr>
          <p:cNvSpPr txBox="1"/>
          <p:nvPr/>
        </p:nvSpPr>
        <p:spPr>
          <a:xfrm>
            <a:off x="289560" y="513540"/>
            <a:ext cx="11612880" cy="5282536"/>
          </a:xfrm>
          <a:prstGeom prst="rect">
            <a:avLst/>
          </a:prstGeom>
          <a:noFill/>
        </p:spPr>
        <p:txBody>
          <a:bodyPr wrap="square">
            <a:spAutoFit/>
          </a:bodyPr>
          <a:lstStyle/>
          <a:p>
            <a:pPr>
              <a:lnSpc>
                <a:spcPct val="115000"/>
              </a:lnSpc>
              <a:spcAft>
                <a:spcPts val="1000"/>
              </a:spcAf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I] </a:t>
            </a:r>
            <a:r>
              <a:rPr lang="en-US" sz="3200" u="sng"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PULMONARY (EXTERNAL) RESPIRATION</a:t>
            </a:r>
            <a:r>
              <a:rPr lang="en-US" sz="3200"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After the pulmonary artery enters the lungs, it divides &amp; sub-divides so as to form minute capillaries in which the RBCs pass through almost in single-file formation. These capillaries surround the alveoli (air-sacs). The walls of the capillaries as well as the alveoli are so thin &amp; permeable as to allow exchange of oxygen from air (inside the alveoli) to the RBCs (in the capillaries) &amp; the reverse for carbon-di-oxide/water </a:t>
            </a:r>
            <a:r>
              <a:rPr lang="en-US" sz="3200" dirty="0" err="1">
                <a:effectLst/>
                <a:latin typeface="Bookman Old Style" panose="02050604050505020204" pitchFamily="18" charset="0"/>
                <a:ea typeface="Times New Roman" panose="02020603050405020304" pitchFamily="18" charset="0"/>
                <a:cs typeface="Mangal" panose="02040503050203030202" pitchFamily="18" charset="0"/>
              </a:rPr>
              <a:t>vapour</a:t>
            </a: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459428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BE33CB8-F4EF-9022-4ECF-57850FC8CEDF}"/>
              </a:ext>
            </a:extLst>
          </p:cNvPr>
          <p:cNvSpPr txBox="1"/>
          <p:nvPr/>
        </p:nvSpPr>
        <p:spPr>
          <a:xfrm>
            <a:off x="364837" y="882073"/>
            <a:ext cx="11637818" cy="3583610"/>
          </a:xfrm>
          <a:prstGeom prst="rect">
            <a:avLst/>
          </a:prstGeom>
          <a:noFill/>
        </p:spPr>
        <p:txBody>
          <a:bodyPr wrap="square">
            <a:spAutoFit/>
          </a:bodyPr>
          <a:lstStyle/>
          <a:p>
            <a:pPr algn="just">
              <a:lnSpc>
                <a:spcPct val="115000"/>
              </a:lnSpc>
              <a:spcAft>
                <a:spcPts val="1000"/>
              </a:spcAf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II] </a:t>
            </a:r>
            <a:r>
              <a:rPr lang="en-US" sz="3200" u="sng"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TISSUE RESPIRATION</a:t>
            </a:r>
            <a:r>
              <a:rPr lang="en-US" sz="3200"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In the tissues, the arteries divide into arterioles &amp; sub-divide into capillaries. These capillaries form capillary-beds, where the interchange of gases takes place. Oxygen is delivered to the cells from the RBCs and CO2/waste products are taken into the blood.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046877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FC5B0562-5EAF-E921-E571-F448402A98FF}"/>
              </a:ext>
            </a:extLst>
          </p:cNvPr>
          <p:cNvSpPr>
            <a:spLocks noChangeArrowheads="1"/>
          </p:cNvSpPr>
          <p:nvPr/>
        </p:nvSpPr>
        <p:spPr bwMode="auto">
          <a:xfrm>
            <a:off x="2294312" y="0"/>
            <a:ext cx="9897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
        <p:nvSpPr>
          <p:cNvPr id="8" name="Rectangle 3">
            <a:extLst>
              <a:ext uri="{FF2B5EF4-FFF2-40B4-BE49-F238E27FC236}">
                <a16:creationId xmlns:a16="http://schemas.microsoft.com/office/drawing/2014/main" id="{31044AC6-FAEE-D3F5-6552-6A0BE5A7F41B}"/>
              </a:ext>
            </a:extLst>
          </p:cNvPr>
          <p:cNvSpPr>
            <a:spLocks noChangeArrowheads="1"/>
          </p:cNvSpPr>
          <p:nvPr/>
        </p:nvSpPr>
        <p:spPr bwMode="auto">
          <a:xfrm>
            <a:off x="2294312" y="393413"/>
            <a:ext cx="57690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sng"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Mangal" panose="02040503050203030202" pitchFamily="18" charset="0"/>
              </a:rPr>
              <a:t>MECHANISM OF RESPIRATION</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9" name="AutoShape 7">
            <a:extLst>
              <a:ext uri="{FF2B5EF4-FFF2-40B4-BE49-F238E27FC236}">
                <a16:creationId xmlns:a16="http://schemas.microsoft.com/office/drawing/2014/main" id="{C10CA9BB-3E6B-FDA7-488F-E93B621ED45E}"/>
              </a:ext>
            </a:extLst>
          </p:cNvPr>
          <p:cNvSpPr>
            <a:spLocks noChangeShapeType="1"/>
          </p:cNvSpPr>
          <p:nvPr/>
        </p:nvSpPr>
        <p:spPr bwMode="auto">
          <a:xfrm>
            <a:off x="1371601" y="1682996"/>
            <a:ext cx="4576668" cy="4571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0" name="AutoShape 6">
            <a:extLst>
              <a:ext uri="{FF2B5EF4-FFF2-40B4-BE49-F238E27FC236}">
                <a16:creationId xmlns:a16="http://schemas.microsoft.com/office/drawing/2014/main" id="{3E7A0416-D9E7-F44F-BC89-D5CF15C0227D}"/>
              </a:ext>
            </a:extLst>
          </p:cNvPr>
          <p:cNvSpPr>
            <a:spLocks noChangeShapeType="1"/>
          </p:cNvSpPr>
          <p:nvPr/>
        </p:nvSpPr>
        <p:spPr bwMode="auto">
          <a:xfrm>
            <a:off x="1358265" y="1728715"/>
            <a:ext cx="0" cy="3238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AutoShape 5">
            <a:extLst>
              <a:ext uri="{FF2B5EF4-FFF2-40B4-BE49-F238E27FC236}">
                <a16:creationId xmlns:a16="http://schemas.microsoft.com/office/drawing/2014/main" id="{2BC6561A-DA18-8157-7B40-3C080706909A}"/>
              </a:ext>
            </a:extLst>
          </p:cNvPr>
          <p:cNvSpPr>
            <a:spLocks noChangeShapeType="1"/>
          </p:cNvSpPr>
          <p:nvPr/>
        </p:nvSpPr>
        <p:spPr bwMode="auto">
          <a:xfrm>
            <a:off x="2771775" y="619125"/>
            <a:ext cx="0" cy="3238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AutoShape 4">
            <a:extLst>
              <a:ext uri="{FF2B5EF4-FFF2-40B4-BE49-F238E27FC236}">
                <a16:creationId xmlns:a16="http://schemas.microsoft.com/office/drawing/2014/main" id="{ABFBFDE3-097F-FB81-0FC4-79F2BCD6CA11}"/>
              </a:ext>
            </a:extLst>
          </p:cNvPr>
          <p:cNvSpPr>
            <a:spLocks noChangeShapeType="1"/>
          </p:cNvSpPr>
          <p:nvPr/>
        </p:nvSpPr>
        <p:spPr bwMode="auto">
          <a:xfrm flipH="1">
            <a:off x="5948266" y="1774446"/>
            <a:ext cx="45719" cy="56143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3" name="Rectangle 8">
            <a:extLst>
              <a:ext uri="{FF2B5EF4-FFF2-40B4-BE49-F238E27FC236}">
                <a16:creationId xmlns:a16="http://schemas.microsoft.com/office/drawing/2014/main" id="{B60AD162-3B33-A47F-47FF-C71059C863A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ectangle 9">
            <a:extLst>
              <a:ext uri="{FF2B5EF4-FFF2-40B4-BE49-F238E27FC236}">
                <a16:creationId xmlns:a16="http://schemas.microsoft.com/office/drawing/2014/main" id="{88E5C42D-EB75-71C8-CB02-27E25D5D05C3}"/>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cxnSp>
        <p:nvCxnSpPr>
          <p:cNvPr id="4106" name="AutoShape 10">
            <a:extLst>
              <a:ext uri="{FF2B5EF4-FFF2-40B4-BE49-F238E27FC236}">
                <a16:creationId xmlns:a16="http://schemas.microsoft.com/office/drawing/2014/main" id="{3E047689-E047-3904-DB5B-FDF27BE0D107}"/>
              </a:ext>
            </a:extLst>
          </p:cNvPr>
          <p:cNvCxnSpPr>
            <a:cxnSpLocks noChangeShapeType="1"/>
          </p:cNvCxnSpPr>
          <p:nvPr/>
        </p:nvCxnSpPr>
        <p:spPr bwMode="auto">
          <a:xfrm>
            <a:off x="5993991" y="1705855"/>
            <a:ext cx="364998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07" name="AutoShape 11">
            <a:extLst>
              <a:ext uri="{FF2B5EF4-FFF2-40B4-BE49-F238E27FC236}">
                <a16:creationId xmlns:a16="http://schemas.microsoft.com/office/drawing/2014/main" id="{6FB94170-3FF5-05FB-B01A-E8C63007F468}"/>
              </a:ext>
            </a:extLst>
          </p:cNvPr>
          <p:cNvCxnSpPr>
            <a:cxnSpLocks noChangeShapeType="1"/>
          </p:cNvCxnSpPr>
          <p:nvPr/>
        </p:nvCxnSpPr>
        <p:spPr bwMode="auto">
          <a:xfrm>
            <a:off x="9643973" y="1728715"/>
            <a:ext cx="0" cy="45200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7" name="TextBox 36">
            <a:extLst>
              <a:ext uri="{FF2B5EF4-FFF2-40B4-BE49-F238E27FC236}">
                <a16:creationId xmlns:a16="http://schemas.microsoft.com/office/drawing/2014/main" id="{8D47EEA5-91B8-1CEC-AC10-EEA2EC018FD3}"/>
              </a:ext>
            </a:extLst>
          </p:cNvPr>
          <p:cNvSpPr txBox="1"/>
          <p:nvPr/>
        </p:nvSpPr>
        <p:spPr>
          <a:xfrm>
            <a:off x="108065" y="3232921"/>
            <a:ext cx="2663710" cy="625428"/>
          </a:xfrm>
          <a:prstGeom prst="rect">
            <a:avLst/>
          </a:prstGeom>
          <a:noFill/>
        </p:spPr>
        <p:txBody>
          <a:bodyPr wrap="square">
            <a:spAutoFit/>
          </a:bodyPr>
          <a:lstStyle/>
          <a:p>
            <a:pPr algn="ctr">
              <a:lnSpc>
                <a:spcPct val="115000"/>
              </a:lnSpc>
              <a:spcAft>
                <a:spcPts val="1000"/>
              </a:spcAft>
            </a:pPr>
            <a:r>
              <a:rPr lang="en-US" sz="3200" dirty="0">
                <a:effectLst/>
                <a:latin typeface="Calibri" panose="020F0502020204030204" pitchFamily="34" charset="0"/>
                <a:ea typeface="Times New Roman" panose="02020603050405020304" pitchFamily="18" charset="0"/>
                <a:cs typeface="Mangal" panose="02040503050203030202" pitchFamily="18" charset="0"/>
              </a:rPr>
              <a:t>INSPIRATION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39" name="TextBox 38">
            <a:extLst>
              <a:ext uri="{FF2B5EF4-FFF2-40B4-BE49-F238E27FC236}">
                <a16:creationId xmlns:a16="http://schemas.microsoft.com/office/drawing/2014/main" id="{4DC86CB3-D770-68B1-3420-0A828E53931F}"/>
              </a:ext>
            </a:extLst>
          </p:cNvPr>
          <p:cNvSpPr txBox="1"/>
          <p:nvPr/>
        </p:nvSpPr>
        <p:spPr>
          <a:xfrm>
            <a:off x="4339231" y="3232921"/>
            <a:ext cx="3071567" cy="625428"/>
          </a:xfrm>
          <a:prstGeom prst="rect">
            <a:avLst/>
          </a:prstGeom>
          <a:noFill/>
        </p:spPr>
        <p:txBody>
          <a:bodyPr wrap="square">
            <a:spAutoFit/>
          </a:bodyPr>
          <a:lstStyle/>
          <a:p>
            <a:pPr algn="ctr">
              <a:lnSpc>
                <a:spcPct val="115000"/>
              </a:lnSpc>
              <a:spcAft>
                <a:spcPts val="1000"/>
              </a:spcAft>
            </a:pPr>
            <a:r>
              <a:rPr lang="en-US" sz="3200" dirty="0">
                <a:effectLst/>
                <a:latin typeface="Calibri" panose="020F0502020204030204" pitchFamily="34" charset="0"/>
                <a:ea typeface="Times New Roman" panose="02020603050405020304" pitchFamily="18" charset="0"/>
                <a:cs typeface="Mangal" panose="02040503050203030202" pitchFamily="18" charset="0"/>
              </a:rPr>
              <a:t>EXPIRATION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46" name="TextBox 45">
            <a:extLst>
              <a:ext uri="{FF2B5EF4-FFF2-40B4-BE49-F238E27FC236}">
                <a16:creationId xmlns:a16="http://schemas.microsoft.com/office/drawing/2014/main" id="{32FCFF2A-4D74-9B71-EC3E-0998BCD14B06}"/>
              </a:ext>
            </a:extLst>
          </p:cNvPr>
          <p:cNvSpPr txBox="1"/>
          <p:nvPr/>
        </p:nvSpPr>
        <p:spPr>
          <a:xfrm>
            <a:off x="8836429" y="3424844"/>
            <a:ext cx="2094808" cy="625428"/>
          </a:xfrm>
          <a:prstGeom prst="rect">
            <a:avLst/>
          </a:prstGeom>
          <a:noFill/>
        </p:spPr>
        <p:txBody>
          <a:bodyPr wrap="square">
            <a:spAutoFit/>
          </a:bodyPr>
          <a:lstStyle/>
          <a:p>
            <a:pPr algn="ctr">
              <a:lnSpc>
                <a:spcPct val="115000"/>
              </a:lnSpc>
              <a:spcAft>
                <a:spcPts val="1000"/>
              </a:spcAft>
            </a:pPr>
            <a:r>
              <a:rPr lang="en-US" sz="3200" dirty="0">
                <a:effectLst/>
                <a:latin typeface="Calibri" panose="020F0502020204030204" pitchFamily="34" charset="0"/>
                <a:ea typeface="Times New Roman" panose="02020603050405020304" pitchFamily="18" charset="0"/>
                <a:cs typeface="Mangal" panose="02040503050203030202" pitchFamily="18" charset="0"/>
              </a:rPr>
              <a:t>PAUSE</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558920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id="{AA182EF6-0757-7B0F-778F-5E70ED6AEAB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6">
            <a:extLst>
              <a:ext uri="{FF2B5EF4-FFF2-40B4-BE49-F238E27FC236}">
                <a16:creationId xmlns:a16="http://schemas.microsoft.com/office/drawing/2014/main" id="{8A56CBC4-256F-74D7-7B3D-8F3F640CDCBF}"/>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11" name="Picture 10" descr="14">
            <a:extLst>
              <a:ext uri="{FF2B5EF4-FFF2-40B4-BE49-F238E27FC236}">
                <a16:creationId xmlns:a16="http://schemas.microsoft.com/office/drawing/2014/main" id="{FF0D49AB-A02F-2F72-D320-F43A08D6C39A}"/>
              </a:ext>
            </a:extLst>
          </p:cNvPr>
          <p:cNvPicPr>
            <a:picLocks noChangeAspect="1"/>
          </p:cNvPicPr>
          <p:nvPr/>
        </p:nvPicPr>
        <p:blipFill>
          <a:blip r:embed="rId2"/>
          <a:srcRect/>
          <a:stretch>
            <a:fillRect/>
          </a:stretch>
        </p:blipFill>
        <p:spPr bwMode="auto">
          <a:xfrm>
            <a:off x="417630" y="0"/>
            <a:ext cx="10287315" cy="6858000"/>
          </a:xfrm>
          <a:prstGeom prst="rect">
            <a:avLst/>
          </a:prstGeom>
          <a:noFill/>
          <a:ln w="9525">
            <a:noFill/>
            <a:miter lim="800000"/>
            <a:headEnd/>
            <a:tailEnd/>
          </a:ln>
        </p:spPr>
      </p:pic>
    </p:spTree>
    <p:extLst>
      <p:ext uri="{BB962C8B-B14F-4D97-AF65-F5344CB8AC3E}">
        <p14:creationId xmlns:p14="http://schemas.microsoft.com/office/powerpoint/2010/main" val="960430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piratory System">
            <a:extLst>
              <a:ext uri="{FF2B5EF4-FFF2-40B4-BE49-F238E27FC236}">
                <a16:creationId xmlns:a16="http://schemas.microsoft.com/office/drawing/2014/main" id="{70029723-0DB2-F305-805F-088CE510FBFC}"/>
              </a:ext>
            </a:extLst>
          </p:cNvPr>
          <p:cNvPicPr>
            <a:picLocks noChangeAspect="1"/>
          </p:cNvPicPr>
          <p:nvPr/>
        </p:nvPicPr>
        <p:blipFill>
          <a:blip r:embed="rId2"/>
          <a:srcRect/>
          <a:stretch>
            <a:fillRect/>
          </a:stretch>
        </p:blipFill>
        <p:spPr bwMode="auto">
          <a:xfrm>
            <a:off x="640079" y="1614487"/>
            <a:ext cx="10615353" cy="4919317"/>
          </a:xfrm>
          <a:prstGeom prst="rect">
            <a:avLst/>
          </a:prstGeom>
          <a:noFill/>
          <a:ln w="9525">
            <a:noFill/>
            <a:miter lim="800000"/>
            <a:headEnd/>
            <a:tailEnd/>
          </a:ln>
        </p:spPr>
      </p:pic>
      <p:sp>
        <p:nvSpPr>
          <p:cNvPr id="3" name="Title 2">
            <a:extLst>
              <a:ext uri="{FF2B5EF4-FFF2-40B4-BE49-F238E27FC236}">
                <a16:creationId xmlns:a16="http://schemas.microsoft.com/office/drawing/2014/main" id="{E1F5EA62-66A8-1293-FD8D-9017FE4FBBC2}"/>
              </a:ext>
            </a:extLst>
          </p:cNvPr>
          <p:cNvSpPr>
            <a:spLocks noGrp="1"/>
          </p:cNvSpPr>
          <p:nvPr>
            <p:ph type="title"/>
          </p:nvPr>
        </p:nvSpPr>
        <p:spPr>
          <a:xfrm>
            <a:off x="931026" y="324196"/>
            <a:ext cx="10422774" cy="1005840"/>
          </a:xfrm>
        </p:spPr>
        <p:txBody>
          <a:bodyPr>
            <a:normAutofit fontScale="90000"/>
          </a:bodyPr>
          <a:lstStyle/>
          <a:p>
            <a:pPr algn="ctr"/>
            <a:r>
              <a:rPr lang="en-US" sz="36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RESPIRATORY PASSAGE</a:t>
            </a:r>
            <a:br>
              <a:rPr lang="en-IN" sz="1800" dirty="0">
                <a:effectLst/>
                <a:latin typeface="Calibri" panose="020F0502020204030204" pitchFamily="34" charset="0"/>
                <a:ea typeface="Times New Roman" panose="02020603050405020304" pitchFamily="18" charset="0"/>
                <a:cs typeface="Mangal" panose="02040503050203030202" pitchFamily="18" charset="0"/>
              </a:rPr>
            </a:br>
            <a:endParaRPr lang="en-IN" dirty="0"/>
          </a:p>
        </p:txBody>
      </p:sp>
      <p:sp>
        <p:nvSpPr>
          <p:cNvPr id="4" name="Content Placeholder 3">
            <a:extLst>
              <a:ext uri="{FF2B5EF4-FFF2-40B4-BE49-F238E27FC236}">
                <a16:creationId xmlns:a16="http://schemas.microsoft.com/office/drawing/2014/main" id="{04203FCF-3E55-26EE-F7E6-DD21BCE6EA2F}"/>
              </a:ext>
            </a:extLst>
          </p:cNvPr>
          <p:cNvSpPr>
            <a:spLocks noGrp="1"/>
          </p:cNvSpPr>
          <p:nvPr>
            <p:ph idx="1"/>
          </p:nvPr>
        </p:nvSpPr>
        <p:spPr/>
        <p:txBody>
          <a:bodyPr/>
          <a:lstStyle/>
          <a:p>
            <a:endParaRPr lang="en-IN" dirty="0"/>
          </a:p>
        </p:txBody>
      </p:sp>
    </p:spTree>
    <p:extLst>
      <p:ext uri="{BB962C8B-B14F-4D97-AF65-F5344CB8AC3E}">
        <p14:creationId xmlns:p14="http://schemas.microsoft.com/office/powerpoint/2010/main" val="41074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95DAD0-F7B4-E3FE-7272-BE5E48BC142C}"/>
              </a:ext>
            </a:extLst>
          </p:cNvPr>
          <p:cNvSpPr txBox="1"/>
          <p:nvPr/>
        </p:nvSpPr>
        <p:spPr>
          <a:xfrm>
            <a:off x="229985" y="415137"/>
            <a:ext cx="11870575" cy="6415154"/>
          </a:xfrm>
          <a:prstGeom prst="rect">
            <a:avLst/>
          </a:prstGeom>
          <a:noFill/>
        </p:spPr>
        <p:txBody>
          <a:bodyPr wrap="square">
            <a:spAutoFit/>
          </a:bodyPr>
          <a:lstStyle/>
          <a:p>
            <a:pPr>
              <a:lnSpc>
                <a:spcPct val="115000"/>
              </a:lnSpc>
              <a:spcAft>
                <a:spcPts val="1000"/>
              </a:spcAft>
            </a:pPr>
            <a:r>
              <a:rPr lang="en-US" sz="3200" u="sng"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INSPIRATION</a:t>
            </a:r>
            <a:r>
              <a:rPr lang="en-US" sz="3200"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During inspiration, the diaphragm &amp; inter-costal muscles contract leading to flattening of the diaphragm &amp; movement of the ribs upwards &amp; forwards respectively. This causes the chest cavity to increase from above downwards (due to flattening of the diaphragm) and also from front to back &amp; side to side (due to movement of ribs &amp; sternum). This expanded space is filled by the lungs due to its elasticity. Negative pressure is created inside the lungs and air from outside is drawn in. This process is called inspiration.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45152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92532F-F91D-BC07-3800-EF072C556825}"/>
              </a:ext>
            </a:extLst>
          </p:cNvPr>
          <p:cNvSpPr txBox="1"/>
          <p:nvPr/>
        </p:nvSpPr>
        <p:spPr>
          <a:xfrm>
            <a:off x="318655" y="571733"/>
            <a:ext cx="11554690" cy="5282536"/>
          </a:xfrm>
          <a:prstGeom prst="rect">
            <a:avLst/>
          </a:prstGeom>
          <a:noFill/>
        </p:spPr>
        <p:txBody>
          <a:bodyPr wrap="square">
            <a:spAutoFit/>
          </a:bodyPr>
          <a:lstStyle/>
          <a:p>
            <a:pPr algn="just">
              <a:lnSpc>
                <a:spcPct val="115000"/>
              </a:lnSpc>
              <a:spcAft>
                <a:spcPts val="1000"/>
              </a:spcAft>
            </a:pPr>
            <a:r>
              <a:rPr lang="en-US" sz="3200" u="sng"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EXPIRATION</a:t>
            </a:r>
            <a:r>
              <a:rPr lang="en-US" sz="3200"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During expiration, the reverse process takes place. The diaphragm &amp; inter-costal muscles relax, returning the diaphragm, ribs &amp; sternum to their original position. Consequently, the chest cavity decreases in size from above downwards, front to back &amp; side to side. The lung also gets constricted, leading to positive pressure inside the lungs and resulting in air being expelled from the lungs. This process is called expiration.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791422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05D1B5-C3AC-B607-0867-8AF52DEA52AB}"/>
              </a:ext>
            </a:extLst>
          </p:cNvPr>
          <p:cNvSpPr txBox="1"/>
          <p:nvPr/>
        </p:nvSpPr>
        <p:spPr>
          <a:xfrm>
            <a:off x="277091" y="652086"/>
            <a:ext cx="11637818" cy="2580835"/>
          </a:xfrm>
          <a:prstGeom prst="rect">
            <a:avLst/>
          </a:prstGeom>
          <a:noFill/>
        </p:spPr>
        <p:txBody>
          <a:bodyPr wrap="square">
            <a:spAutoFit/>
          </a:bodyPr>
          <a:lstStyle/>
          <a:p>
            <a:pPr algn="just">
              <a:lnSpc>
                <a:spcPct val="115000"/>
              </a:lnSpc>
              <a:spcAft>
                <a:spcPts val="1000"/>
              </a:spcAft>
            </a:pPr>
            <a:r>
              <a:rPr lang="en-US" sz="3200" u="sng"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PAUSE</a:t>
            </a:r>
            <a:r>
              <a:rPr lang="en-US" sz="3200"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After each inspiration as well as expiration, there is a small gap which is called as pause.</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17" name="TextBox 16">
            <a:extLst>
              <a:ext uri="{FF2B5EF4-FFF2-40B4-BE49-F238E27FC236}">
                <a16:creationId xmlns:a16="http://schemas.microsoft.com/office/drawing/2014/main" id="{87F1EF31-DE51-2ADE-1233-E6C0F7CCC329}"/>
              </a:ext>
            </a:extLst>
          </p:cNvPr>
          <p:cNvSpPr txBox="1"/>
          <p:nvPr/>
        </p:nvSpPr>
        <p:spPr>
          <a:xfrm>
            <a:off x="1662545" y="3232921"/>
            <a:ext cx="9027622" cy="625428"/>
          </a:xfrm>
          <a:prstGeom prst="rect">
            <a:avLst/>
          </a:prstGeom>
          <a:noFill/>
        </p:spPr>
        <p:txBody>
          <a:bodyPr wrap="square">
            <a:spAutoFit/>
          </a:bodyPr>
          <a:lstStyle/>
          <a:p>
            <a:pPr algn="ctr">
              <a:lnSpc>
                <a:spcPct val="115000"/>
              </a:lnSpc>
              <a:spcAft>
                <a:spcPts val="1000"/>
              </a:spcAft>
            </a:pPr>
            <a:r>
              <a:rPr lang="en-US" sz="32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CONTROL OF RESPIRATION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19" name="TextBox 18">
            <a:extLst>
              <a:ext uri="{FF2B5EF4-FFF2-40B4-BE49-F238E27FC236}">
                <a16:creationId xmlns:a16="http://schemas.microsoft.com/office/drawing/2014/main" id="{CFA8D597-9E59-C568-25EA-3524F35ED058}"/>
              </a:ext>
            </a:extLst>
          </p:cNvPr>
          <p:cNvSpPr txBox="1"/>
          <p:nvPr/>
        </p:nvSpPr>
        <p:spPr>
          <a:xfrm>
            <a:off x="1105593" y="4017238"/>
            <a:ext cx="10374283" cy="625428"/>
          </a:xfrm>
          <a:prstGeom prst="rect">
            <a:avLst/>
          </a:prstGeom>
          <a:noFill/>
        </p:spPr>
        <p:txBody>
          <a:bodyPr wrap="square">
            <a:spAutoFit/>
          </a:bodyPr>
          <a:lstStyle/>
          <a:p>
            <a:pPr algn="ctr">
              <a:lnSpc>
                <a:spcPct val="115000"/>
              </a:lnSpc>
              <a:spcAft>
                <a:spcPts val="1000"/>
              </a:spcAft>
            </a:pPr>
            <a:r>
              <a:rPr lang="en-US" sz="3200" u="sng" dirty="0">
                <a:effectLst/>
                <a:latin typeface="Calibri" panose="020F0502020204030204" pitchFamily="34" charset="0"/>
                <a:ea typeface="Times New Roman" panose="02020603050405020304" pitchFamily="18" charset="0"/>
                <a:cs typeface="Mangal" panose="02040503050203030202" pitchFamily="18" charset="0"/>
              </a:rPr>
              <a:t>NORMAL RESPIRATORY RATE</a:t>
            </a:r>
            <a:r>
              <a:rPr lang="en-US" sz="3200" dirty="0">
                <a:effectLst/>
                <a:latin typeface="Calibri" panose="020F0502020204030204" pitchFamily="34" charset="0"/>
                <a:ea typeface="Times New Roman" panose="02020603050405020304" pitchFamily="18" charset="0"/>
                <a:cs typeface="Mangal" panose="02040503050203030202" pitchFamily="18" charset="0"/>
              </a:rPr>
              <a:t> = </a:t>
            </a:r>
            <a:r>
              <a:rPr lang="en-US" sz="3200" u="sng" dirty="0">
                <a:effectLst/>
                <a:latin typeface="Calibri" panose="020F0502020204030204" pitchFamily="34" charset="0"/>
                <a:ea typeface="Times New Roman" panose="02020603050405020304" pitchFamily="18" charset="0"/>
                <a:cs typeface="Mangal" panose="02040503050203030202" pitchFamily="18" charset="0"/>
              </a:rPr>
              <a:t>16  – 18 / min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904966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0">
            <a:extLst>
              <a:ext uri="{FF2B5EF4-FFF2-40B4-BE49-F238E27FC236}">
                <a16:creationId xmlns:a16="http://schemas.microsoft.com/office/drawing/2014/main" id="{7F3EFA4C-9453-E234-6634-04D71D63477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
        <p:nvSpPr>
          <p:cNvPr id="19" name="AutoShape 19">
            <a:extLst>
              <a:ext uri="{FF2B5EF4-FFF2-40B4-BE49-F238E27FC236}">
                <a16:creationId xmlns:a16="http://schemas.microsoft.com/office/drawing/2014/main" id="{C22E21B5-5B32-1DBA-D016-BDE76E91A9BF}"/>
              </a:ext>
            </a:extLst>
          </p:cNvPr>
          <p:cNvSpPr>
            <a:spLocks noChangeShapeType="1"/>
          </p:cNvSpPr>
          <p:nvPr/>
        </p:nvSpPr>
        <p:spPr bwMode="auto">
          <a:xfrm>
            <a:off x="6096000" y="947652"/>
            <a:ext cx="45719" cy="248134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0" name="Rectangle 21">
            <a:extLst>
              <a:ext uri="{FF2B5EF4-FFF2-40B4-BE49-F238E27FC236}">
                <a16:creationId xmlns:a16="http://schemas.microsoft.com/office/drawing/2014/main" id="{0FED0FC8-3C5C-46B1-C251-59F05DFA38F1}"/>
              </a:ext>
            </a:extLst>
          </p:cNvPr>
          <p:cNvSpPr>
            <a:spLocks noChangeArrowheads="1"/>
          </p:cNvSpPr>
          <p:nvPr/>
        </p:nvSpPr>
        <p:spPr bwMode="auto">
          <a:xfrm>
            <a:off x="2128058" y="393413"/>
            <a:ext cx="743157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sng" strike="noStrike" cap="none" normalizeH="0" baseline="0" dirty="0">
                <a:ln>
                  <a:noFill/>
                </a:ln>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TYPES OF RESPIRATORY CONTROL</a:t>
            </a:r>
            <a:endParaRPr kumimoji="0" lang="en-US" altLang="en-US" sz="3200" b="0" i="0" u="none" strike="noStrike" cap="none" normalizeH="0" baseline="0" dirty="0">
              <a:ln>
                <a:noFill/>
              </a:ln>
              <a:solidFill>
                <a:srgbClr val="00B0F0"/>
              </a:solidFill>
              <a:effectLst/>
              <a:latin typeface="Arial" panose="020B0604020202020204" pitchFamily="34" charset="0"/>
            </a:endParaRPr>
          </a:p>
        </p:txBody>
      </p:sp>
      <p:sp>
        <p:nvSpPr>
          <p:cNvPr id="24" name="TextBox 23">
            <a:extLst>
              <a:ext uri="{FF2B5EF4-FFF2-40B4-BE49-F238E27FC236}">
                <a16:creationId xmlns:a16="http://schemas.microsoft.com/office/drawing/2014/main" id="{CDE5D96E-FF60-ECE6-1588-31B0F04CA326}"/>
              </a:ext>
            </a:extLst>
          </p:cNvPr>
          <p:cNvSpPr txBox="1"/>
          <p:nvPr/>
        </p:nvSpPr>
        <p:spPr>
          <a:xfrm>
            <a:off x="2261063" y="4405932"/>
            <a:ext cx="2394064" cy="758669"/>
          </a:xfrm>
          <a:prstGeom prst="rect">
            <a:avLst/>
          </a:prstGeom>
          <a:noFill/>
        </p:spPr>
        <p:txBody>
          <a:bodyPr wrap="square">
            <a:spAutoFit/>
          </a:bodyPr>
          <a:lstStyle/>
          <a:p>
            <a:pPr algn="ctr">
              <a:lnSpc>
                <a:spcPct val="115000"/>
              </a:lnSpc>
              <a:spcAft>
                <a:spcPts val="1000"/>
              </a:spcAft>
            </a:pPr>
            <a:r>
              <a:rPr lang="en-US" sz="4000"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NERVOUS</a:t>
            </a:r>
            <a:endParaRPr lang="en-IN" sz="4000"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28" name="TextBox 27">
            <a:extLst>
              <a:ext uri="{FF2B5EF4-FFF2-40B4-BE49-F238E27FC236}">
                <a16:creationId xmlns:a16="http://schemas.microsoft.com/office/drawing/2014/main" id="{AD1771F1-47AA-C8FE-D062-F80008BEE5DC}"/>
              </a:ext>
            </a:extLst>
          </p:cNvPr>
          <p:cNvSpPr txBox="1"/>
          <p:nvPr/>
        </p:nvSpPr>
        <p:spPr>
          <a:xfrm>
            <a:off x="6558742" y="4405933"/>
            <a:ext cx="3823854" cy="758669"/>
          </a:xfrm>
          <a:prstGeom prst="rect">
            <a:avLst/>
          </a:prstGeom>
          <a:noFill/>
        </p:spPr>
        <p:txBody>
          <a:bodyPr wrap="square">
            <a:spAutoFit/>
          </a:bodyPr>
          <a:lstStyle/>
          <a:p>
            <a:pPr algn="ctr">
              <a:lnSpc>
                <a:spcPct val="115000"/>
              </a:lnSpc>
              <a:spcAft>
                <a:spcPts val="1000"/>
              </a:spcAft>
            </a:pPr>
            <a:r>
              <a:rPr lang="en-US" sz="40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CHEMICAL</a:t>
            </a:r>
            <a:endParaRPr lang="en-IN" sz="40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758491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0C41CE-3636-E91C-B1ED-F7CD23160A3A}"/>
              </a:ext>
            </a:extLst>
          </p:cNvPr>
          <p:cNvSpPr txBox="1"/>
          <p:nvPr/>
        </p:nvSpPr>
        <p:spPr>
          <a:xfrm>
            <a:off x="295563" y="563418"/>
            <a:ext cx="11388435" cy="4716227"/>
          </a:xfrm>
          <a:prstGeom prst="rect">
            <a:avLst/>
          </a:prstGeom>
          <a:noFill/>
        </p:spPr>
        <p:txBody>
          <a:bodyPr wrap="square">
            <a:spAutoFit/>
          </a:bodyPr>
          <a:lstStyle/>
          <a:p>
            <a:pPr>
              <a:lnSpc>
                <a:spcPct val="115000"/>
              </a:lnSpc>
              <a:spcAft>
                <a:spcPts val="1000"/>
              </a:spcAf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I] </a:t>
            </a:r>
            <a:r>
              <a:rPr lang="en-US" sz="3200"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NERVOUS CONTROL:</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The impulses are created in the respiratory </a:t>
            </a:r>
            <a:r>
              <a:rPr lang="en-US" sz="3200" dirty="0" err="1">
                <a:effectLst/>
                <a:latin typeface="Bookman Old Style" panose="02050604050505020204" pitchFamily="18" charset="0"/>
                <a:ea typeface="Times New Roman" panose="02020603050405020304" pitchFamily="18" charset="0"/>
                <a:cs typeface="Mangal" panose="02040503050203030202" pitchFamily="18" charset="0"/>
              </a:rPr>
              <a:t>centre</a:t>
            </a: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 of the medulla-oblongata. These impulses are carried to the diaphragm by the phrenic nerve, which is a branch of the cervical plexus and to the inter-costal muscles by the inter-costal nerves, which issue from the spinal-cord. These impulses cause rhythmic contraction &amp; relaxation of the diaphragm &amp; inter-costal muscles.</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299527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8CE5CB-A1FF-530B-6710-DEB6FC9FF894}"/>
              </a:ext>
            </a:extLst>
          </p:cNvPr>
          <p:cNvSpPr txBox="1"/>
          <p:nvPr/>
        </p:nvSpPr>
        <p:spPr>
          <a:xfrm>
            <a:off x="275245" y="657630"/>
            <a:ext cx="11471564" cy="3583610"/>
          </a:xfrm>
          <a:prstGeom prst="rect">
            <a:avLst/>
          </a:prstGeom>
          <a:noFill/>
        </p:spPr>
        <p:txBody>
          <a:bodyPr wrap="square">
            <a:spAutoFit/>
          </a:bodyPr>
          <a:lstStyle/>
          <a:p>
            <a:pPr algn="just">
              <a:lnSpc>
                <a:spcPct val="115000"/>
              </a:lnSpc>
              <a:spcAft>
                <a:spcPts val="1000"/>
              </a:spcAf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II] </a:t>
            </a:r>
            <a:r>
              <a:rPr lang="en-US" sz="3200"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CHEMICAL CONTROL:</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Chemo-receptors in the respiratory Centre are sensitive to carbon-di-oxide. Whenever, CO2 levels increase in the blood, the receptors get stimulated and impulses are created &amp; passed to the diaphragm &amp; inter-costal muscles, thus increasing the respiratory rate.</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852848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8F78BC-55D6-7AFB-2220-448334C8FDED}"/>
              </a:ext>
            </a:extLst>
          </p:cNvPr>
          <p:cNvSpPr txBox="1"/>
          <p:nvPr/>
        </p:nvSpPr>
        <p:spPr>
          <a:xfrm>
            <a:off x="881149" y="581892"/>
            <a:ext cx="10723418" cy="2452594"/>
          </a:xfrm>
          <a:prstGeom prst="rect">
            <a:avLst/>
          </a:prstGeom>
          <a:noFill/>
        </p:spPr>
        <p:txBody>
          <a:bodyPr wrap="square">
            <a:spAutoFit/>
          </a:bodyPr>
          <a:lstStyle/>
          <a:p>
            <a:pPr algn="ctr">
              <a:lnSpc>
                <a:spcPct val="115000"/>
              </a:lnSpc>
              <a:spcAft>
                <a:spcPts val="1000"/>
              </a:spcAft>
            </a:pPr>
            <a:r>
              <a:rPr lang="en-US" sz="3200" b="1" u="sng" dirty="0">
                <a:effectLst/>
                <a:latin typeface="Calibri" panose="020F0502020204030204" pitchFamily="34" charset="0"/>
                <a:ea typeface="Times New Roman" panose="02020603050405020304" pitchFamily="18" charset="0"/>
                <a:cs typeface="Mangal" panose="02040503050203030202" pitchFamily="18" charset="0"/>
              </a:rPr>
              <a:t>Warning</a:t>
            </a:r>
            <a:r>
              <a:rPr lang="en-US" sz="3200" b="1" dirty="0">
                <a:effectLst/>
                <a:latin typeface="Calibri" panose="020F0502020204030204" pitchFamily="34" charset="0"/>
                <a:ea typeface="Times New Roman" panose="02020603050405020304" pitchFamily="18" charset="0"/>
                <a:cs typeface="Mangal" panose="02040503050203030202" pitchFamily="18" charset="0"/>
              </a:rPr>
              <a:t>!!!</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r>
              <a:rPr lang="en-US" sz="3200" u="sng" dirty="0">
                <a:effectLst/>
                <a:latin typeface="Calibri" panose="020F0502020204030204" pitchFamily="34" charset="0"/>
                <a:ea typeface="Times New Roman" panose="02020603050405020304" pitchFamily="18" charset="0"/>
                <a:cs typeface="Mangal" panose="02040503050203030202" pitchFamily="18" charset="0"/>
              </a:rPr>
              <a:t>Deep inspiration, probably caused due to increased carbon-di-oxide levels in the blood, leading to more intake of air into the lungs</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246923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03CC9-C3F9-E556-9A65-033CEC5C86FA}"/>
              </a:ext>
            </a:extLst>
          </p:cNvPr>
          <p:cNvSpPr>
            <a:spLocks noGrp="1"/>
          </p:cNvSpPr>
          <p:nvPr>
            <p:ph type="title"/>
          </p:nvPr>
        </p:nvSpPr>
        <p:spPr/>
        <p:txBody>
          <a:bodyPr/>
          <a:lstStyle/>
          <a:p>
            <a:r>
              <a:rPr lang="en-US" dirty="0"/>
              <a:t>ANY QUESTION </a:t>
            </a:r>
            <a:endParaRPr lang="en-IN" dirty="0"/>
          </a:p>
        </p:txBody>
      </p:sp>
      <p:sp>
        <p:nvSpPr>
          <p:cNvPr id="3" name="Text Placeholder 2">
            <a:extLst>
              <a:ext uri="{FF2B5EF4-FFF2-40B4-BE49-F238E27FC236}">
                <a16:creationId xmlns:a16="http://schemas.microsoft.com/office/drawing/2014/main" id="{A68ACD10-6874-120C-5451-941B3EB46077}"/>
              </a:ext>
            </a:extLst>
          </p:cNvPr>
          <p:cNvSpPr>
            <a:spLocks noGrp="1"/>
          </p:cNvSpPr>
          <p:nvPr>
            <p:ph type="body" idx="1"/>
          </p:nvPr>
        </p:nvSpPr>
        <p:spPr>
          <a:xfrm>
            <a:off x="6721643" y="4470400"/>
            <a:ext cx="5045242" cy="1570962"/>
          </a:xfrm>
        </p:spPr>
        <p:txBody>
          <a:bodyPr/>
          <a:lstStyle/>
          <a:p>
            <a:r>
              <a:rPr lang="en-US" dirty="0">
                <a:solidFill>
                  <a:srgbClr val="C00000"/>
                </a:solidFill>
              </a:rPr>
              <a:t>          </a:t>
            </a:r>
            <a:r>
              <a:rPr lang="en-US" sz="4000" dirty="0">
                <a:solidFill>
                  <a:srgbClr val="C00000"/>
                </a:solidFill>
              </a:rPr>
              <a:t>THANKS </a:t>
            </a:r>
            <a:endParaRPr lang="en-IN" sz="4000" dirty="0">
              <a:solidFill>
                <a:srgbClr val="C00000"/>
              </a:solidFill>
            </a:endParaRPr>
          </a:p>
        </p:txBody>
      </p:sp>
    </p:spTree>
    <p:extLst>
      <p:ext uri="{BB962C8B-B14F-4D97-AF65-F5344CB8AC3E}">
        <p14:creationId xmlns:p14="http://schemas.microsoft.com/office/powerpoint/2010/main" val="2427307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700C14-46CF-5572-0C3D-80E2D328A7DE}"/>
              </a:ext>
            </a:extLst>
          </p:cNvPr>
          <p:cNvSpPr txBox="1"/>
          <p:nvPr/>
        </p:nvSpPr>
        <p:spPr>
          <a:xfrm>
            <a:off x="207818" y="340822"/>
            <a:ext cx="11770821" cy="5611408"/>
          </a:xfrm>
          <a:prstGeom prst="rect">
            <a:avLst/>
          </a:prstGeom>
          <a:noFill/>
        </p:spPr>
        <p:txBody>
          <a:bodyPr wrap="square">
            <a:spAutoFit/>
          </a:bodyPr>
          <a:lstStyle/>
          <a:p>
            <a:pPr algn="ctr">
              <a:lnSpc>
                <a:spcPct val="115000"/>
              </a:lnSpc>
              <a:spcAft>
                <a:spcPts val="1000"/>
              </a:spcAft>
            </a:pPr>
            <a:r>
              <a:rPr lang="en-US" sz="3600" b="1" u="sng" dirty="0">
                <a:effectLst/>
                <a:latin typeface="Calibri" panose="020F0502020204030204" pitchFamily="34" charset="0"/>
                <a:ea typeface="Times New Roman" panose="02020603050405020304" pitchFamily="18" charset="0"/>
                <a:cs typeface="Mangal" panose="02040503050203030202" pitchFamily="18" charset="0"/>
              </a:rPr>
              <a:t>RESPIRATION</a:t>
            </a:r>
            <a:endParaRPr lang="en-IN" sz="36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Wingdings" panose="05000000000000000000" pitchFamily="2"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Breathing in is called inspiration &amp; breathing out is called expiration.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Wingdings" panose="05000000000000000000" pitchFamily="2"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Combination of inspiration &amp; expiration is called respiration.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Oxygen is taken into the body during inspiration &amp; CO2/water </a:t>
            </a:r>
            <a:r>
              <a:rPr lang="en-US" sz="3200" dirty="0" err="1">
                <a:effectLst/>
                <a:latin typeface="Bookman Old Style" panose="02050604050505020204" pitchFamily="18" charset="0"/>
                <a:ea typeface="Times New Roman" panose="02020603050405020304" pitchFamily="18" charset="0"/>
                <a:cs typeface="Mangal" panose="02040503050203030202" pitchFamily="18" charset="0"/>
              </a:rPr>
              <a:t>vapour</a:t>
            </a: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 is excreted during expiration.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a:lnSpc>
                <a:spcPct val="115000"/>
              </a:lnSpc>
              <a:spcAft>
                <a:spcPts val="1000"/>
              </a:spcAf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r>
              <a:rPr lang="en-US" sz="3200" b="1" u="none" strike="noStrike" dirty="0">
                <a:effectLst/>
                <a:latin typeface="Calibri" panose="020F0502020204030204" pitchFamily="34" charset="0"/>
                <a:ea typeface="Times New Roman" panose="02020603050405020304" pitchFamily="18" charset="0"/>
                <a:cs typeface="Mangal" panose="02040503050203030202" pitchFamily="18" charset="0"/>
              </a:rPr>
              <a:t>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056159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
            <a:extLst>
              <a:ext uri="{FF2B5EF4-FFF2-40B4-BE49-F238E27FC236}">
                <a16:creationId xmlns:a16="http://schemas.microsoft.com/office/drawing/2014/main" id="{F01235E3-7E7B-01D8-1F13-26A8F99EEB46}"/>
              </a:ext>
            </a:extLst>
          </p:cNvPr>
          <p:cNvPicPr>
            <a:picLocks noChangeAspect="1"/>
          </p:cNvPicPr>
          <p:nvPr/>
        </p:nvPicPr>
        <p:blipFill>
          <a:blip r:embed="rId2"/>
          <a:srcRect/>
          <a:stretch>
            <a:fillRect/>
          </a:stretch>
        </p:blipFill>
        <p:spPr bwMode="auto">
          <a:xfrm>
            <a:off x="565266" y="1263188"/>
            <a:ext cx="11205556" cy="5253990"/>
          </a:xfrm>
          <a:prstGeom prst="rect">
            <a:avLst/>
          </a:prstGeom>
          <a:noFill/>
          <a:ln w="9525">
            <a:noFill/>
            <a:miter lim="800000"/>
            <a:headEnd/>
            <a:tailEnd/>
          </a:ln>
        </p:spPr>
      </p:pic>
      <p:sp>
        <p:nvSpPr>
          <p:cNvPr id="3" name="Title 2">
            <a:extLst>
              <a:ext uri="{FF2B5EF4-FFF2-40B4-BE49-F238E27FC236}">
                <a16:creationId xmlns:a16="http://schemas.microsoft.com/office/drawing/2014/main" id="{002AC2CD-5EE8-D310-3459-5F565B7B7016}"/>
              </a:ext>
            </a:extLst>
          </p:cNvPr>
          <p:cNvSpPr>
            <a:spLocks noGrp="1"/>
          </p:cNvSpPr>
          <p:nvPr>
            <p:ph type="title"/>
          </p:nvPr>
        </p:nvSpPr>
        <p:spPr>
          <a:xfrm>
            <a:off x="838200" y="91440"/>
            <a:ext cx="10515600" cy="1014154"/>
          </a:xfrm>
        </p:spPr>
        <p:txBody>
          <a:bodyPr>
            <a:noAutofit/>
          </a:bodyPr>
          <a:lstStyle/>
          <a:p>
            <a:pPr algn="ctr"/>
            <a:r>
              <a:rPr lang="en-US" sz="32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ORGANS OF RESPIRATORY SYSTEM</a:t>
            </a:r>
            <a:br>
              <a:rPr lang="en-IN" sz="3200" dirty="0">
                <a:effectLst/>
                <a:latin typeface="Calibri" panose="020F0502020204030204" pitchFamily="34" charset="0"/>
                <a:ea typeface="Times New Roman" panose="02020603050405020304" pitchFamily="18" charset="0"/>
                <a:cs typeface="Mangal" panose="02040503050203030202" pitchFamily="18" charset="0"/>
              </a:rPr>
            </a:br>
            <a:endParaRPr lang="en-IN" sz="3200" dirty="0"/>
          </a:p>
        </p:txBody>
      </p:sp>
      <p:sp>
        <p:nvSpPr>
          <p:cNvPr id="4" name="Content Placeholder 3">
            <a:extLst>
              <a:ext uri="{FF2B5EF4-FFF2-40B4-BE49-F238E27FC236}">
                <a16:creationId xmlns:a16="http://schemas.microsoft.com/office/drawing/2014/main" id="{56D7F2FB-A291-70C9-42A2-DEB7E9CA8084}"/>
              </a:ext>
            </a:extLst>
          </p:cNvPr>
          <p:cNvSpPr>
            <a:spLocks noGrp="1"/>
          </p:cNvSpPr>
          <p:nvPr>
            <p:ph idx="1"/>
          </p:nvPr>
        </p:nvSpPr>
        <p:spPr/>
        <p:txBody>
          <a:bodyPr/>
          <a:lstStyle/>
          <a:p>
            <a:endParaRPr lang="en-IN" dirty="0"/>
          </a:p>
        </p:txBody>
      </p:sp>
    </p:spTree>
    <p:extLst>
      <p:ext uri="{BB962C8B-B14F-4D97-AF65-F5344CB8AC3E}">
        <p14:creationId xmlns:p14="http://schemas.microsoft.com/office/powerpoint/2010/main" val="2796513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2D1DD1-9F92-18D7-8D2F-3B75C01A05CE}"/>
              </a:ext>
            </a:extLst>
          </p:cNvPr>
          <p:cNvSpPr txBox="1"/>
          <p:nvPr/>
        </p:nvSpPr>
        <p:spPr>
          <a:xfrm>
            <a:off x="357447" y="141316"/>
            <a:ext cx="11538066" cy="6415154"/>
          </a:xfrm>
          <a:prstGeom prst="rect">
            <a:avLst/>
          </a:prstGeom>
          <a:noFill/>
        </p:spPr>
        <p:txBody>
          <a:bodyPr wrap="square">
            <a:spAutoFit/>
          </a:bodyPr>
          <a:lstStyle/>
          <a:p>
            <a:pPr algn="just">
              <a:lnSpc>
                <a:spcPct val="115000"/>
              </a:lnSpc>
              <a:spcAft>
                <a:spcPts val="1000"/>
              </a:spcAft>
            </a:pPr>
            <a:r>
              <a:rPr lang="en-US" sz="1800" b="1" dirty="0">
                <a:effectLst/>
                <a:latin typeface="Calibri" panose="020F0502020204030204" pitchFamily="34" charset="0"/>
                <a:ea typeface="Times New Roman" panose="02020603050405020304" pitchFamily="18" charset="0"/>
                <a:cs typeface="Mangal" panose="02040503050203030202" pitchFamily="18" charset="0"/>
              </a:rPr>
              <a:t>I] </a:t>
            </a:r>
            <a:r>
              <a:rPr lang="en-US" sz="32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NOSE</a:t>
            </a:r>
            <a:r>
              <a:rPr lang="en-US" sz="3200" b="1"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Consists of</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Wingdings" panose="05000000000000000000" pitchFamily="2"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Anterior Nares</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Wingdings" panose="05000000000000000000" pitchFamily="2"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Posterior Nares</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Wingdings" panose="05000000000000000000" pitchFamily="2"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Nasal Cavity</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Irregular cavity divided by a septum</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Hollow cavities in the facial bones open into the nose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Wingdings" panose="05000000000000000000" pitchFamily="2"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Maxillary sinus</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Wingdings" panose="05000000000000000000" pitchFamily="2"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Frontal sinus</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Wingdings" panose="05000000000000000000" pitchFamily="2"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Ethmoid sinus</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Sphenoid sinus</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638987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98B863-B3F6-3DCF-4001-C619107A31B7}"/>
              </a:ext>
            </a:extLst>
          </p:cNvPr>
          <p:cNvSpPr txBox="1"/>
          <p:nvPr/>
        </p:nvSpPr>
        <p:spPr>
          <a:xfrm>
            <a:off x="-40048" y="122258"/>
            <a:ext cx="11471563" cy="4151521"/>
          </a:xfrm>
          <a:prstGeom prst="rect">
            <a:avLst/>
          </a:prstGeom>
          <a:noFill/>
        </p:spPr>
        <p:txBody>
          <a:bodyPr wrap="square">
            <a:spAutoFit/>
          </a:bodyPr>
          <a:lstStyle/>
          <a:p>
            <a:pPr marL="342900" lvl="0" indent="-342900" algn="just">
              <a:lnSpc>
                <a:spcPct val="115000"/>
              </a:lnSpc>
              <a:buFont typeface="Symbol" panose="05050102010706020507" pitchFamily="18"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Functions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Wingdings" panose="05000000000000000000" pitchFamily="2"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Nose is lined with ciliated (hairy) epithelium, which filters the air taken in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Wingdings" panose="05000000000000000000" pitchFamily="2"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Air is moistened &amp; warmed in the nose</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Olfactory receptors are present in the nasal mucosa, hence acts as organ of smell</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en-US" sz="3200" b="1" dirty="0">
                <a:effectLst/>
                <a:latin typeface="Calibri" panose="020F0502020204030204" pitchFamily="34" charset="0"/>
                <a:ea typeface="Times New Roman" panose="02020603050405020304" pitchFamily="18" charset="0"/>
                <a:cs typeface="Mangal" panose="02040503050203030202" pitchFamily="18" charset="0"/>
              </a:rPr>
              <a:t>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90454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16DD91-0A29-10C4-1197-A4F576D951B9}"/>
              </a:ext>
            </a:extLst>
          </p:cNvPr>
          <p:cNvSpPr txBox="1"/>
          <p:nvPr/>
        </p:nvSpPr>
        <p:spPr>
          <a:xfrm>
            <a:off x="207818" y="149629"/>
            <a:ext cx="11787447" cy="6136360"/>
          </a:xfrm>
          <a:prstGeom prst="rect">
            <a:avLst/>
          </a:prstGeom>
          <a:noFill/>
        </p:spPr>
        <p:txBody>
          <a:bodyPr wrap="square">
            <a:spAutoFit/>
          </a:bodyPr>
          <a:lstStyle/>
          <a:p>
            <a:pPr algn="just">
              <a:lnSpc>
                <a:spcPct val="115000"/>
              </a:lnSpc>
              <a:spcAft>
                <a:spcPts val="1000"/>
              </a:spcAft>
            </a:pPr>
            <a:r>
              <a:rPr lang="en-US" sz="1800" b="1" dirty="0">
                <a:effectLst/>
                <a:latin typeface="Calibri" panose="020F0502020204030204" pitchFamily="34" charset="0"/>
                <a:ea typeface="Times New Roman" panose="02020603050405020304" pitchFamily="18" charset="0"/>
                <a:cs typeface="Mangal" panose="02040503050203030202" pitchFamily="18" charset="0"/>
              </a:rPr>
              <a:t>II] </a:t>
            </a:r>
            <a:r>
              <a:rPr lang="en-US" sz="28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PHARYNX</a:t>
            </a:r>
            <a:r>
              <a:rPr lang="en-US" sz="2800" b="1"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2800" dirty="0">
                <a:effectLst/>
                <a:latin typeface="Bookman Old Style" panose="02050604050505020204" pitchFamily="18" charset="0"/>
                <a:ea typeface="Times New Roman" panose="02020603050405020304" pitchFamily="18" charset="0"/>
                <a:cs typeface="Mangal" panose="02040503050203030202" pitchFamily="18" charset="0"/>
              </a:rPr>
              <a:t>Tube-like structure</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2800" dirty="0">
                <a:effectLst/>
                <a:latin typeface="Bookman Old Style" panose="02050604050505020204" pitchFamily="18" charset="0"/>
                <a:ea typeface="Times New Roman" panose="02020603050405020304" pitchFamily="18" charset="0"/>
                <a:cs typeface="Mangal" panose="02040503050203030202" pitchFamily="18" charset="0"/>
              </a:rPr>
              <a:t>3 parts –</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Wingdings" panose="05000000000000000000" pitchFamily="2" charset="2"/>
              <a:buChar char=""/>
            </a:pPr>
            <a:r>
              <a:rPr lang="en-US" sz="2800" dirty="0" err="1">
                <a:effectLst/>
                <a:latin typeface="Bookman Old Style" panose="02050604050505020204" pitchFamily="18" charset="0"/>
                <a:ea typeface="Times New Roman" panose="02020603050405020304" pitchFamily="18" charset="0"/>
                <a:cs typeface="Mangal" panose="02040503050203030202" pitchFamily="18" charset="0"/>
              </a:rPr>
              <a:t>Naso-pharyx</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Wingdings" panose="05000000000000000000" pitchFamily="2" charset="2"/>
              <a:buChar char=""/>
            </a:pPr>
            <a:r>
              <a:rPr lang="en-US" sz="2800" dirty="0">
                <a:effectLst/>
                <a:latin typeface="Bookman Old Style" panose="02050604050505020204" pitchFamily="18" charset="0"/>
                <a:ea typeface="Times New Roman" panose="02020603050405020304" pitchFamily="18" charset="0"/>
                <a:cs typeface="Mangal" panose="02040503050203030202" pitchFamily="18" charset="0"/>
              </a:rPr>
              <a:t>Oro-pharynx</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Wingdings" panose="05000000000000000000" pitchFamily="2" charset="2"/>
              <a:buChar char=""/>
            </a:pPr>
            <a:r>
              <a:rPr lang="en-US" sz="2800" dirty="0" err="1">
                <a:effectLst/>
                <a:latin typeface="Bookman Old Style" panose="02050604050505020204" pitchFamily="18" charset="0"/>
                <a:ea typeface="Times New Roman" panose="02020603050405020304" pitchFamily="18" charset="0"/>
                <a:cs typeface="Mangal" panose="02040503050203030202" pitchFamily="18" charset="0"/>
              </a:rPr>
              <a:t>Larygo</a:t>
            </a:r>
            <a:r>
              <a:rPr lang="en-US" sz="2800" dirty="0">
                <a:effectLst/>
                <a:latin typeface="Bookman Old Style" panose="02050604050505020204" pitchFamily="18" charset="0"/>
                <a:ea typeface="Times New Roman" panose="02020603050405020304" pitchFamily="18" charset="0"/>
                <a:cs typeface="Mangal" panose="02040503050203030202" pitchFamily="18" charset="0"/>
              </a:rPr>
              <a:t>-pharynx</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2800" dirty="0">
                <a:effectLst/>
                <a:latin typeface="Bookman Old Style" panose="02050604050505020204" pitchFamily="18" charset="0"/>
                <a:ea typeface="Times New Roman" panose="02020603050405020304" pitchFamily="18" charset="0"/>
                <a:cs typeface="Mangal" panose="02040503050203030202" pitchFamily="18" charset="0"/>
              </a:rPr>
              <a:t>7 structure open into it –</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Wingdings" panose="05000000000000000000" pitchFamily="2" charset="2"/>
              <a:buChar char=""/>
            </a:pPr>
            <a:r>
              <a:rPr lang="en-US" sz="2800" dirty="0">
                <a:effectLst/>
                <a:latin typeface="Bookman Old Style" panose="02050604050505020204" pitchFamily="18" charset="0"/>
                <a:ea typeface="Times New Roman" panose="02020603050405020304" pitchFamily="18" charset="0"/>
                <a:cs typeface="Mangal" panose="02040503050203030202" pitchFamily="18" charset="0"/>
              </a:rPr>
              <a:t>2 (Rt &amp; Lt) auditory tubes (Eustachian tubes)</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Wingdings" panose="05000000000000000000" pitchFamily="2" charset="2"/>
              <a:buChar char=""/>
            </a:pPr>
            <a:r>
              <a:rPr lang="en-US" sz="2800" dirty="0">
                <a:effectLst/>
                <a:latin typeface="Bookman Old Style" panose="02050604050505020204" pitchFamily="18" charset="0"/>
                <a:ea typeface="Times New Roman" panose="02020603050405020304" pitchFamily="18" charset="0"/>
                <a:cs typeface="Mangal" panose="02040503050203030202" pitchFamily="18" charset="0"/>
              </a:rPr>
              <a:t>2 posterior nares open into the </a:t>
            </a:r>
            <a:r>
              <a:rPr lang="en-US" sz="2800" dirty="0" err="1">
                <a:effectLst/>
                <a:latin typeface="Bookman Old Style" panose="02050604050505020204" pitchFamily="18" charset="0"/>
                <a:ea typeface="Times New Roman" panose="02020603050405020304" pitchFamily="18" charset="0"/>
                <a:cs typeface="Mangal" panose="02040503050203030202" pitchFamily="18" charset="0"/>
              </a:rPr>
              <a:t>naso</a:t>
            </a:r>
            <a:r>
              <a:rPr lang="en-US" sz="2800" dirty="0">
                <a:effectLst/>
                <a:latin typeface="Bookman Old Style" panose="02050604050505020204" pitchFamily="18" charset="0"/>
                <a:ea typeface="Times New Roman" panose="02020603050405020304" pitchFamily="18" charset="0"/>
                <a:cs typeface="Mangal" panose="02040503050203030202" pitchFamily="18" charset="0"/>
              </a:rPr>
              <a:t>-pharynx</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Wingdings" panose="05000000000000000000" pitchFamily="2" charset="2"/>
              <a:buChar char=""/>
            </a:pPr>
            <a:r>
              <a:rPr lang="en-US" sz="2800" dirty="0">
                <a:effectLst/>
                <a:latin typeface="Bookman Old Style" panose="02050604050505020204" pitchFamily="18" charset="0"/>
                <a:ea typeface="Times New Roman" panose="02020603050405020304" pitchFamily="18" charset="0"/>
                <a:cs typeface="Mangal" panose="02040503050203030202" pitchFamily="18" charset="0"/>
              </a:rPr>
              <a:t>1 opening (posterior) of the mouth into the oro-pharynx</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Wingdings" panose="05000000000000000000" pitchFamily="2" charset="2"/>
              <a:buChar char=""/>
            </a:pPr>
            <a:r>
              <a:rPr lang="en-US" sz="2800" dirty="0">
                <a:effectLst/>
                <a:latin typeface="Bookman Old Style" panose="02050604050505020204" pitchFamily="18" charset="0"/>
                <a:ea typeface="Times New Roman" panose="02020603050405020304" pitchFamily="18" charset="0"/>
                <a:cs typeface="Mangal" panose="02040503050203030202" pitchFamily="18" charset="0"/>
              </a:rPr>
              <a:t>1 opening (superior) of the larynx into the </a:t>
            </a:r>
            <a:r>
              <a:rPr lang="en-US" sz="2800" dirty="0" err="1">
                <a:effectLst/>
                <a:latin typeface="Bookman Old Style" panose="02050604050505020204" pitchFamily="18" charset="0"/>
                <a:ea typeface="Times New Roman" panose="02020603050405020304" pitchFamily="18" charset="0"/>
                <a:cs typeface="Mangal" panose="02040503050203030202" pitchFamily="18" charset="0"/>
              </a:rPr>
              <a:t>larygo</a:t>
            </a:r>
            <a:r>
              <a:rPr lang="en-US" sz="2800" dirty="0">
                <a:effectLst/>
                <a:latin typeface="Bookman Old Style" panose="02050604050505020204" pitchFamily="18" charset="0"/>
                <a:ea typeface="Times New Roman" panose="02020603050405020304" pitchFamily="18" charset="0"/>
                <a:cs typeface="Mangal" panose="02040503050203030202" pitchFamily="18" charset="0"/>
              </a:rPr>
              <a:t>-pharynx</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pPr>
            <a:r>
              <a:rPr lang="en-US" sz="2800" dirty="0">
                <a:effectLst/>
                <a:latin typeface="Bookman Old Style" panose="02050604050505020204" pitchFamily="18" charset="0"/>
                <a:ea typeface="Times New Roman" panose="02020603050405020304" pitchFamily="18" charset="0"/>
                <a:cs typeface="Mangal" panose="02040503050203030202" pitchFamily="18" charset="0"/>
              </a:rPr>
              <a:t>1 opening of the </a:t>
            </a:r>
            <a:r>
              <a:rPr lang="en-US" sz="2800" dirty="0" err="1">
                <a:effectLst/>
                <a:latin typeface="Bookman Old Style" panose="02050604050505020204" pitchFamily="18" charset="0"/>
                <a:ea typeface="Times New Roman" panose="02020603050405020304" pitchFamily="18" charset="0"/>
                <a:cs typeface="Mangal" panose="02040503050203030202" pitchFamily="18" charset="0"/>
              </a:rPr>
              <a:t>oesophagus</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241466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F0F52B-ADEC-E5A3-09E8-11B73361046E}"/>
              </a:ext>
            </a:extLst>
          </p:cNvPr>
          <p:cNvSpPr txBox="1"/>
          <p:nvPr/>
        </p:nvSpPr>
        <p:spPr>
          <a:xfrm>
            <a:off x="174566" y="61219"/>
            <a:ext cx="11945389" cy="5977085"/>
          </a:xfrm>
          <a:prstGeom prst="rect">
            <a:avLst/>
          </a:prstGeom>
          <a:noFill/>
        </p:spPr>
        <p:txBody>
          <a:bodyPr wrap="square">
            <a:spAutoFit/>
          </a:bodyPr>
          <a:lstStyle/>
          <a:p>
            <a:pPr marL="342900" lvl="0" indent="-342900" algn="just">
              <a:lnSpc>
                <a:spcPct val="115000"/>
              </a:lnSpc>
              <a:buFont typeface="Symbol" panose="05050102010706020507" pitchFamily="18"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Functions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Wingdings" panose="05000000000000000000" pitchFamily="2"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Acts as a passageway for the respiratory as well as the digestive system</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Both air &amp; food pass through it on the way to the respective organs.</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en-US" sz="3200" b="1" dirty="0">
                <a:effectLst/>
                <a:latin typeface="Calibri" panose="020F0502020204030204" pitchFamily="34" charset="0"/>
                <a:ea typeface="Times New Roman" panose="02020603050405020304" pitchFamily="18" charset="0"/>
                <a:cs typeface="Mangal" panose="02040503050203030202" pitchFamily="18" charset="0"/>
              </a:rPr>
              <a:t>III] </a:t>
            </a:r>
            <a:r>
              <a:rPr lang="en-US" sz="32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LARYNX (VOICE-BOX):</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Connects the pharynx above with the trachea below</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Lies in the front of the neck</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Composed of pieces of cartilage</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2629179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1328</TotalTime>
  <Words>1459</Words>
  <Application>Microsoft Office PowerPoint</Application>
  <PresentationFormat>Widescreen</PresentationFormat>
  <Paragraphs>174</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Bookman Old Style</vt:lpstr>
      <vt:lpstr>Calibri</vt:lpstr>
      <vt:lpstr>Century Gothic</vt:lpstr>
      <vt:lpstr>Symbol</vt:lpstr>
      <vt:lpstr>Wingdings</vt:lpstr>
      <vt:lpstr>Wingdings 3</vt:lpstr>
      <vt:lpstr>Ion</vt:lpstr>
      <vt:lpstr>LESSON-5  RESPIRATORY SYSTEM </vt:lpstr>
      <vt:lpstr>PowerPoint Presentation</vt:lpstr>
      <vt:lpstr>RESPIRATORY PASSAGE </vt:lpstr>
      <vt:lpstr>PowerPoint Presentation</vt:lpstr>
      <vt:lpstr>ORGANS OF RESPIRATORY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LUNGS  STRUCTURE OF THE LUNGS </vt:lpstr>
      <vt:lpstr>PowerPoint Presentation</vt:lpstr>
      <vt:lpstr>PowerPoint Presentation</vt:lpstr>
      <vt:lpstr>PowerPoint Presentation</vt:lpstr>
      <vt:lpstr>LUNG FUNCTION PARAMETERS </vt:lpstr>
      <vt:lpstr>PowerPoint Presentation</vt:lpstr>
      <vt:lpstr>PowerPoint Presentation</vt:lpstr>
      <vt:lpstr>PowerPoint Presentation</vt:lpstr>
      <vt:lpstr>PowerPoint Presentation</vt:lpstr>
      <vt:lpstr>PowerPoint Presentation</vt:lpstr>
      <vt:lpstr>PowerPoint Presentation</vt:lpstr>
      <vt:lpstr>PHYSIOLOGY OF RESPIRATION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MTI MTI</dc:creator>
  <cp:lastModifiedBy>MTI MTI</cp:lastModifiedBy>
  <cp:revision>22</cp:revision>
  <dcterms:created xsi:type="dcterms:W3CDTF">2023-01-10T10:59:01Z</dcterms:created>
  <dcterms:modified xsi:type="dcterms:W3CDTF">2025-12-18T12:26:31Z</dcterms:modified>
</cp:coreProperties>
</file>