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9"/>
  </p:notesMasterIdLst>
  <p:sldIdLst>
    <p:sldId id="1136" r:id="rId2"/>
    <p:sldId id="1060" r:id="rId3"/>
    <p:sldId id="1061" r:id="rId4"/>
    <p:sldId id="1063" r:id="rId5"/>
    <p:sldId id="1062" r:id="rId6"/>
    <p:sldId id="1064" r:id="rId7"/>
    <p:sldId id="1067" r:id="rId8"/>
    <p:sldId id="1065" r:id="rId9"/>
    <p:sldId id="1068" r:id="rId10"/>
    <p:sldId id="1070" r:id="rId11"/>
    <p:sldId id="1069" r:id="rId12"/>
    <p:sldId id="1071" r:id="rId13"/>
    <p:sldId id="1080" r:id="rId14"/>
    <p:sldId id="1138" r:id="rId15"/>
    <p:sldId id="1139" r:id="rId16"/>
    <p:sldId id="1140" r:id="rId17"/>
    <p:sldId id="1084" r:id="rId18"/>
    <p:sldId id="1086" r:id="rId19"/>
    <p:sldId id="1087" r:id="rId20"/>
    <p:sldId id="1089" r:id="rId21"/>
    <p:sldId id="1090" r:id="rId22"/>
    <p:sldId id="1092" r:id="rId23"/>
    <p:sldId id="1093" r:id="rId24"/>
    <p:sldId id="1096" r:id="rId25"/>
    <p:sldId id="1099" r:id="rId26"/>
    <p:sldId id="1097" r:id="rId27"/>
    <p:sldId id="1101" r:id="rId28"/>
    <p:sldId id="1100" r:id="rId29"/>
    <p:sldId id="1103" r:id="rId30"/>
    <p:sldId id="1107" r:id="rId31"/>
    <p:sldId id="1110" r:id="rId32"/>
    <p:sldId id="1113" r:id="rId33"/>
    <p:sldId id="1115" r:id="rId34"/>
    <p:sldId id="1116" r:id="rId35"/>
    <p:sldId id="1117" r:id="rId36"/>
    <p:sldId id="1118" r:id="rId37"/>
    <p:sldId id="1119" r:id="rId38"/>
    <p:sldId id="1120" r:id="rId39"/>
    <p:sldId id="1121" r:id="rId40"/>
    <p:sldId id="1123" r:id="rId41"/>
    <p:sldId id="1122" r:id="rId42"/>
    <p:sldId id="1124" r:id="rId43"/>
    <p:sldId id="1125" r:id="rId44"/>
    <p:sldId id="1126" r:id="rId45"/>
    <p:sldId id="1128" r:id="rId46"/>
    <p:sldId id="1135" r:id="rId47"/>
    <p:sldId id="1134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3447" autoAdjust="0"/>
  </p:normalViewPr>
  <p:slideViewPr>
    <p:cSldViewPr showGuides="1">
      <p:cViewPr varScale="1">
        <p:scale>
          <a:sx n="103" d="100"/>
          <a:sy n="103" d="100"/>
        </p:scale>
        <p:origin x="876" y="114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-44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BAA8F-6811-4081-BEBC-67527AD40E50}" type="datetimeFigureOut">
              <a:rPr lang="en-IN" smtClean="0"/>
              <a:t>15-04-2026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438AB-9326-4649-B071-25A0F37C4B3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2737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6469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16.07.2024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16.07.2024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16.07.2024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ER | MFR | INDIA"/>
          <p:cNvSpPr txBox="1"/>
          <p:nvPr/>
        </p:nvSpPr>
        <p:spPr>
          <a:xfrm>
            <a:off x="301197" y="6438420"/>
            <a:ext cx="2321279" cy="197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9357" tIns="29357" rIns="29357" bIns="29357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sz="900" dirty="0"/>
              <a:t>MFR</a:t>
            </a:r>
            <a:endParaRPr sz="900" dirty="0"/>
          </a:p>
        </p:txBody>
      </p:sp>
      <p:sp>
        <p:nvSpPr>
          <p:cNvPr id="12" name="Rectangle"/>
          <p:cNvSpPr/>
          <p:nvPr/>
        </p:nvSpPr>
        <p:spPr>
          <a:xfrm>
            <a:off x="508000" y="6756400"/>
            <a:ext cx="1907669" cy="1016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29357" tIns="29357" rIns="29357" bIns="29357"/>
          <a:lstStyle/>
          <a:p>
            <a:endParaRPr sz="675"/>
          </a:p>
        </p:txBody>
      </p:sp>
      <p:sp>
        <p:nvSpPr>
          <p:cNvPr id="13" name="PPT 18 -"/>
          <p:cNvSpPr txBox="1"/>
          <p:nvPr/>
        </p:nvSpPr>
        <p:spPr>
          <a:xfrm>
            <a:off x="10811024" y="6406670"/>
            <a:ext cx="628353" cy="2324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9357" tIns="29357" rIns="29357" bIns="29357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sz="1125" b="1"/>
              <a:t>PPT 18 -</a:t>
            </a:r>
          </a:p>
        </p:txBody>
      </p:sp>
      <p:sp>
        <p:nvSpPr>
          <p:cNvPr id="14" name="Rectangle"/>
          <p:cNvSpPr/>
          <p:nvPr/>
        </p:nvSpPr>
        <p:spPr>
          <a:xfrm>
            <a:off x="10769600" y="6756400"/>
            <a:ext cx="939800" cy="1016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29357" tIns="29357" rIns="29357" bIns="29357"/>
          <a:lstStyle/>
          <a:p>
            <a:endParaRPr sz="675"/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69602" y="6406671"/>
            <a:ext cx="302111" cy="338635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225"/>
              </a:spcBef>
              <a:defRPr sz="1125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10746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16.07.2024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16.07.2024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16.07.2024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16.07.2024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16.07.2024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16.07.2024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16.07.2024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16.07.2024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16.07.2024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2nd BN NDRF KOLKATA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25400"/>
            <a:ext cx="1219200" cy="1117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8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8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 descr="closeup-firefighter-holding-his-helmet-walking-towards-fire-truck.jpg"/>
          <p:cNvPicPr preferRelativeResize="0"/>
          <p:nvPr/>
        </p:nvPicPr>
        <p:blipFill rotWithShape="1">
          <a:blip r:embed="rId3">
            <a:alphaModFix/>
          </a:blip>
          <a:srcRect t="13432" b="1559"/>
          <a:stretch/>
        </p:blipFill>
        <p:spPr>
          <a:xfrm>
            <a:off x="1504950" y="526988"/>
            <a:ext cx="9163050" cy="5191506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1749899" y="5686065"/>
            <a:ext cx="1740959" cy="197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344" tIns="29344" rIns="29344" bIns="29344" anchor="t" anchorCtr="0">
            <a:spAutoFit/>
          </a:bodyPr>
          <a:lstStyle/>
          <a:p>
            <a:pPr algn="ctr"/>
            <a:r>
              <a:rPr lang="en-US" sz="90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 sz="2700"/>
          </a:p>
        </p:txBody>
      </p:sp>
      <p:sp>
        <p:nvSpPr>
          <p:cNvPr id="96" name="Google Shape;96;p14"/>
          <p:cNvSpPr/>
          <p:nvPr/>
        </p:nvSpPr>
        <p:spPr>
          <a:xfrm>
            <a:off x="1905001" y="5924550"/>
            <a:ext cx="1430752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29344" tIns="29344" rIns="29344" bIns="29344" anchor="t" anchorCtr="0">
            <a:noAutofit/>
          </a:bodyPr>
          <a:lstStyle/>
          <a:p>
            <a:endParaRPr sz="67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9592177" y="5662252"/>
            <a:ext cx="522875" cy="405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344" tIns="29344" rIns="29344" bIns="29344" anchor="t" anchorCtr="0">
            <a:spAutoFit/>
          </a:bodyPr>
          <a:lstStyle/>
          <a:p>
            <a:pPr algn="ctr"/>
            <a:r>
              <a:rPr lang="en-US" sz="1125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 sz="2700"/>
          </a:p>
        </p:txBody>
      </p:sp>
      <p:sp>
        <p:nvSpPr>
          <p:cNvPr id="98" name="Google Shape;98;p14"/>
          <p:cNvSpPr/>
          <p:nvPr/>
        </p:nvSpPr>
        <p:spPr>
          <a:xfrm>
            <a:off x="9601200" y="5924550"/>
            <a:ext cx="70485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29344" tIns="29344" rIns="29344" bIns="29344" anchor="t" anchorCtr="0">
            <a:noAutofit/>
          </a:bodyPr>
          <a:lstStyle/>
          <a:p>
            <a:endParaRPr sz="67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 txBox="1">
            <a:spLocks noGrp="1"/>
          </p:cNvSpPr>
          <p:nvPr>
            <p:ph type="sldNum" idx="4294967295"/>
          </p:nvPr>
        </p:nvSpPr>
        <p:spPr>
          <a:xfrm>
            <a:off x="10103199" y="5662253"/>
            <a:ext cx="145029" cy="2539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58706" tIns="58706" rIns="58706" bIns="58706" rtlCol="0" anchor="t" anchorCtr="0">
            <a:noAutofit/>
          </a:bodyPr>
          <a:lstStyle/>
          <a:p>
            <a:pPr algn="ctr"/>
            <a:fld id="{00000000-1234-1234-1234-123412341234}" type="slidenum">
              <a:rPr lang="en-US"/>
              <a:pPr algn="ctr"/>
              <a:t>1</a:t>
            </a:fld>
            <a:endParaRPr/>
          </a:p>
        </p:txBody>
      </p:sp>
      <p:sp>
        <p:nvSpPr>
          <p:cNvPr id="100" name="Google Shape;100;p14"/>
          <p:cNvSpPr/>
          <p:nvPr/>
        </p:nvSpPr>
        <p:spPr>
          <a:xfrm>
            <a:off x="1524000" y="518667"/>
            <a:ext cx="9153526" cy="5153026"/>
          </a:xfrm>
          <a:prstGeom prst="rect">
            <a:avLst/>
          </a:prstGeom>
          <a:solidFill>
            <a:srgbClr val="535353">
              <a:alpha val="60000"/>
            </a:srgbClr>
          </a:solidFill>
          <a:ln>
            <a:noFill/>
          </a:ln>
        </p:spPr>
        <p:txBody>
          <a:bodyPr spcFirstLastPara="1" wrap="square" lIns="29344" tIns="29344" rIns="29344" bIns="29344" anchor="t" anchorCtr="0">
            <a:noAutofit/>
          </a:bodyPr>
          <a:lstStyle/>
          <a:p>
            <a:endParaRPr sz="67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14" descr="Image"/>
          <p:cNvPicPr preferRelativeResize="0"/>
          <p:nvPr/>
        </p:nvPicPr>
        <p:blipFill rotWithShape="1">
          <a:blip r:embed="rId4">
            <a:alphaModFix amt="90000"/>
          </a:blip>
          <a:srcRect l="50481"/>
          <a:stretch/>
        </p:blipFill>
        <p:spPr>
          <a:xfrm>
            <a:off x="1504950" y="2343152"/>
            <a:ext cx="7357102" cy="1479521"/>
          </a:xfrm>
          <a:prstGeom prst="rect">
            <a:avLst/>
          </a:prstGeom>
          <a:solidFill>
            <a:srgbClr val="C00000"/>
          </a:solidFill>
          <a:ln>
            <a:noFill/>
          </a:ln>
        </p:spPr>
      </p:pic>
      <p:sp>
        <p:nvSpPr>
          <p:cNvPr id="103" name="Google Shape;103;p14"/>
          <p:cNvSpPr/>
          <p:nvPr/>
        </p:nvSpPr>
        <p:spPr>
          <a:xfrm flipH="1">
            <a:off x="1524000" y="5054950"/>
            <a:ext cx="9144000" cy="94580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29344" tIns="29344" rIns="29344" bIns="29344" anchor="t" anchorCtr="0">
            <a:noAutofit/>
          </a:bodyPr>
          <a:lstStyle/>
          <a:p>
            <a:endParaRPr sz="67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630" y="526986"/>
            <a:ext cx="1165081" cy="89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997" y="742950"/>
            <a:ext cx="989882" cy="678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564170"/>
            <a:ext cx="1059254" cy="857250"/>
          </a:xfrm>
          <a:prstGeom prst="rect">
            <a:avLst/>
          </a:prstGeom>
        </p:spPr>
      </p:pic>
      <p:sp>
        <p:nvSpPr>
          <p:cNvPr id="18" name="Rectangle: Rounded Corners 3">
            <a:extLst>
              <a:ext uri="{FF2B5EF4-FFF2-40B4-BE49-F238E27FC236}">
                <a16:creationId xmlns:a16="http://schemas.microsoft.com/office/drawing/2014/main" id="{850FB504-1C6D-6D08-EC24-DAC0D61FB98C}"/>
              </a:ext>
            </a:extLst>
          </p:cNvPr>
          <p:cNvSpPr/>
          <p:nvPr/>
        </p:nvSpPr>
        <p:spPr>
          <a:xfrm>
            <a:off x="2899834" y="1128050"/>
            <a:ext cx="6392333" cy="744118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8712" tIns="58712" rIns="58712" bIns="58712" numCol="1" spcCol="38100" rtlCol="0" anchor="t">
            <a:spAutoFit/>
          </a:bodyPr>
          <a:lstStyle>
            <a:defPPr>
              <a:defRPr lang="en-US"/>
            </a:defPPr>
            <a:lvl1pPr marL="0" algn="l" defTabSz="986638" rtl="0" eaLnBrk="1" latinLnBrk="0" hangingPunct="1">
              <a:defRPr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319" algn="l" defTabSz="986638" rtl="0" eaLnBrk="1" latinLnBrk="0" hangingPunct="1">
              <a:defRPr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6638" algn="l" defTabSz="986638" rtl="0" eaLnBrk="1" latinLnBrk="0" hangingPunct="1">
              <a:defRPr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79956" algn="l" defTabSz="986638" rtl="0" eaLnBrk="1" latinLnBrk="0" hangingPunct="1">
              <a:defRPr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3275" algn="l" defTabSz="986638" rtl="0" eaLnBrk="1" latinLnBrk="0" hangingPunct="1">
              <a:defRPr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6594" algn="l" defTabSz="986638" rtl="0" eaLnBrk="1" latinLnBrk="0" hangingPunct="1">
              <a:defRPr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9913" algn="l" defTabSz="986638" rtl="0" eaLnBrk="1" latinLnBrk="0" hangingPunct="1">
              <a:defRPr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53232" algn="l" defTabSz="986638" rtl="0" eaLnBrk="1" latinLnBrk="0" hangingPunct="1">
              <a:defRPr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46550" algn="l" defTabSz="986638" rtl="0" eaLnBrk="1" latinLnBrk="0" hangingPunct="1">
              <a:defRPr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46909" hangingPunct="0"/>
            <a:r>
              <a:rPr lang="en-US" sz="3600" dirty="0">
                <a:solidFill>
                  <a:srgbClr val="000000"/>
                </a:solidFill>
                <a:latin typeface="Arial Black" panose="020B0A04020102020204" pitchFamily="34" charset="0"/>
              </a:rPr>
              <a:t>     </a:t>
            </a:r>
            <a:r>
              <a:rPr lang="en-US" sz="2400" dirty="0">
                <a:solidFill>
                  <a:srgbClr val="000000"/>
                </a:solidFill>
                <a:latin typeface="Arial Black" panose="020B0A04020102020204" pitchFamily="34" charset="0"/>
              </a:rPr>
              <a:t>MEDICAL FIRST RESPONDER</a:t>
            </a:r>
            <a:endParaRPr lang="en-IN" sz="24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35560" y="2522577"/>
            <a:ext cx="617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3600" b="1" kern="0" dirty="0">
                <a:solidFill>
                  <a:schemeClr val="bg1"/>
                </a:solidFill>
                <a:latin typeface="Open san"/>
              </a:rPr>
              <a:t>PATIENT ASSESSMENT</a:t>
            </a:r>
          </a:p>
        </p:txBody>
      </p:sp>
    </p:spTree>
    <p:extLst>
      <p:ext uri="{BB962C8B-B14F-4D97-AF65-F5344CB8AC3E}">
        <p14:creationId xmlns:p14="http://schemas.microsoft.com/office/powerpoint/2010/main" val="243513391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324600" y="1295400"/>
            <a:ext cx="5410200" cy="4572000"/>
          </a:xfrm>
          <a:noFill/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endParaRPr lang="en-US" altLang="en-US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dirty="0">
                <a:latin typeface="OPEN SAN"/>
                <a:cs typeface="Times New Roman" panose="02020603050405020304" pitchFamily="18" charset="0"/>
                <a:sym typeface="+mn-ea"/>
              </a:rPr>
              <a:t>The mechanism of injury (Forces that caused the injury)</a:t>
            </a:r>
            <a:endParaRPr lang="en-US" altLang="en-US" sz="2400" dirty="0">
              <a:latin typeface="OPEN SAN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dirty="0">
                <a:latin typeface="OPEN SAN"/>
                <a:cs typeface="Times New Roman" panose="02020603050405020304" pitchFamily="18" charset="0"/>
                <a:sym typeface="+mn-ea"/>
              </a:rPr>
              <a:t>Any remarkable deformity or obvious injury</a:t>
            </a:r>
            <a:endParaRPr lang="en-US" altLang="en-US" sz="2400" dirty="0">
              <a:latin typeface="OPEN SAN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dirty="0">
                <a:latin typeface="OPEN SAN"/>
                <a:cs typeface="Times New Roman" panose="02020603050405020304" pitchFamily="18" charset="0"/>
                <a:sym typeface="+mn-ea"/>
              </a:rPr>
              <a:t>Any sign or characteristics of certain types of injury or illness</a:t>
            </a:r>
            <a:endParaRPr lang="en-IN" sz="2400" dirty="0">
              <a:latin typeface="OPEN SAN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82782" y="2204373"/>
            <a:ext cx="4495800" cy="1828800"/>
          </a:xfrm>
          <a:noFill/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IMMEDIATE SOURCE OF INFORMATION</a:t>
            </a:r>
            <a:endParaRPr lang="en-US" altLang="en-US" sz="4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F2B2F29-BD5C-3507-9BE1-8D910716D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1023"/>
            <a:ext cx="1345949" cy="113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391400" y="1295400"/>
            <a:ext cx="4343400" cy="4572000"/>
          </a:xfrm>
          <a:noFill/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endParaRPr lang="en-I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None/>
            </a:pPr>
            <a:r>
              <a:rPr lang="en-US" altLang="en-US" sz="2800" dirty="0">
                <a:latin typeface="OPEN SAN"/>
                <a:cs typeface="Times New Roman" panose="02020603050405020304" pitchFamily="18" charset="0"/>
                <a:sym typeface="+mn-ea"/>
              </a:rPr>
              <a:t>Process to identify and treat conditions that </a:t>
            </a:r>
          </a:p>
          <a:p>
            <a:pPr algn="ctr" eaLnBrk="1" hangingPunct="1">
              <a:buNone/>
            </a:pPr>
            <a:r>
              <a:rPr lang="en-US" altLang="en-US" sz="2800" dirty="0">
                <a:latin typeface="OPEN SAN"/>
                <a:cs typeface="Times New Roman" panose="02020603050405020304" pitchFamily="18" charset="0"/>
                <a:sym typeface="+mn-ea"/>
              </a:rPr>
              <a:t>pose an immediate threat to the patient’s life.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95400" y="2438400"/>
            <a:ext cx="5334000" cy="1143000"/>
          </a:xfrm>
          <a:noFill/>
        </p:spPr>
        <p:txBody>
          <a:bodyPr>
            <a:normAutofit fontScale="90000"/>
          </a:bodyPr>
          <a:lstStyle/>
          <a:p>
            <a:r>
              <a:rPr lang="en-US" altLang="en-US" sz="4000" b="1" dirty="0">
                <a:solidFill>
                  <a:srgbClr val="FF0000"/>
                </a:solidFill>
                <a:latin typeface="OPEN SAN"/>
                <a:cs typeface="Times New Roman" panose="02020603050405020304" pitchFamily="18" charset="0"/>
                <a:sym typeface="+mn-ea"/>
              </a:rPr>
              <a:t>INITIAL ASSESSMENT</a:t>
            </a:r>
            <a:endParaRPr lang="en-US" altLang="en-US" sz="4000" b="1" u="sng" dirty="0">
              <a:solidFill>
                <a:srgbClr val="FF0000"/>
              </a:solidFill>
              <a:latin typeface="OPEN SAN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0B48CE8-9297-1B4B-8064-14BDC6295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1023"/>
            <a:ext cx="1345949" cy="113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715000" y="1295400"/>
            <a:ext cx="6019800" cy="4572000"/>
          </a:xfrm>
          <a:noFill/>
        </p:spPr>
        <p:txBody>
          <a:bodyPr>
            <a:no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endParaRPr lang="en-IN" altLang="en-US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IN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1) </a:t>
            </a:r>
            <a:r>
              <a:rPr lang="en-US" altLang="en-US" sz="2400" dirty="0">
                <a:solidFill>
                  <a:srgbClr val="C00000"/>
                </a:solidFill>
                <a:latin typeface="OPEN SAN"/>
                <a:cs typeface="Times New Roman" panose="02020603050405020304" pitchFamily="18" charset="0"/>
                <a:sym typeface="+mn-ea"/>
              </a:rPr>
              <a:t>General impression </a:t>
            </a:r>
            <a:r>
              <a:rPr lang="en-US" altLang="en-US" sz="2400" dirty="0">
                <a:latin typeface="OPEN SAN"/>
                <a:cs typeface="Times New Roman" panose="02020603050405020304" pitchFamily="18" charset="0"/>
                <a:sym typeface="+mn-ea"/>
              </a:rPr>
              <a:t>(trauma or medical, apply cervical collar if needed )</a:t>
            </a:r>
            <a:endParaRPr lang="en-US" altLang="en-US" sz="2400" dirty="0">
              <a:latin typeface="OPEN SAN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altLang="en-US" sz="2400" dirty="0">
              <a:latin typeface="OPEN SAN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rgbClr val="C00000"/>
                </a:solidFill>
                <a:latin typeface="OPEN SAN"/>
                <a:cs typeface="Times New Roman" panose="02020603050405020304" pitchFamily="18" charset="0"/>
                <a:sym typeface="+mn-ea"/>
              </a:rPr>
              <a:t>2)  Responsiveness</a:t>
            </a:r>
            <a:r>
              <a:rPr lang="en-US" altLang="en-US" sz="2400" dirty="0">
                <a:latin typeface="OPEN SAN"/>
                <a:cs typeface="Times New Roman" panose="02020603050405020304" pitchFamily="18" charset="0"/>
                <a:sym typeface="+mn-ea"/>
              </a:rPr>
              <a:t> ( A V P U )</a:t>
            </a:r>
            <a:endParaRPr lang="en-US" altLang="en-US" sz="2400" dirty="0">
              <a:latin typeface="OPEN SAN"/>
              <a:cs typeface="Times New Roman" panose="02020603050405020304" pitchFamily="18" charset="0"/>
            </a:endParaRPr>
          </a:p>
          <a:p>
            <a:pPr marL="514350" indent="-514350" eaLnBrk="1" hangingPunct="1">
              <a:lnSpc>
                <a:spcPct val="80000"/>
              </a:lnSpc>
              <a:buNone/>
            </a:pPr>
            <a:r>
              <a:rPr lang="en-US" altLang="en-US" sz="2400" dirty="0">
                <a:latin typeface="OPEN SAN"/>
                <a:cs typeface="Times New Roman" panose="02020603050405020304" pitchFamily="18" charset="0"/>
                <a:sym typeface="+mn-ea"/>
              </a:rPr>
              <a:t>	  (alert ,verbal ,painful ,unresponsive)</a:t>
            </a:r>
            <a:endParaRPr lang="en-US" altLang="en-US" sz="2400" dirty="0">
              <a:latin typeface="OPEN SAN"/>
              <a:cs typeface="Times New Roman" panose="02020603050405020304" pitchFamily="18" charset="0"/>
            </a:endParaRPr>
          </a:p>
          <a:p>
            <a:pPr marL="514350" indent="-514350" eaLnBrk="1" hangingPunct="1">
              <a:lnSpc>
                <a:spcPct val="80000"/>
              </a:lnSpc>
              <a:buFontTx/>
              <a:buAutoNum type="arabicPeriod"/>
            </a:pPr>
            <a:endParaRPr lang="en-US" altLang="en-US" sz="2400" dirty="0">
              <a:latin typeface="OPEN SAN"/>
              <a:cs typeface="Times New Roman" panose="02020603050405020304" pitchFamily="18" charset="0"/>
            </a:endParaRPr>
          </a:p>
          <a:p>
            <a:pPr marL="514350" indent="-514350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rgbClr val="C00000"/>
                </a:solidFill>
                <a:latin typeface="OPEN SAN"/>
                <a:cs typeface="Times New Roman" panose="02020603050405020304" pitchFamily="18" charset="0"/>
                <a:sym typeface="+mn-ea"/>
              </a:rPr>
              <a:t>3)	</a:t>
            </a:r>
            <a:r>
              <a:rPr lang="en-US" sz="2400" dirty="0">
                <a:latin typeface="OPEN SAN"/>
                <a:cs typeface="Times New Roman" panose="02020603050405020304" pitchFamily="18" charset="0"/>
              </a:rPr>
              <a:t>Verify Circulation, Airway and Breathing</a:t>
            </a:r>
            <a:endParaRPr lang="en-US" altLang="en-US" sz="2400" dirty="0">
              <a:latin typeface="OPEN SAN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Font typeface="Wingdings" panose="05000000000000000000" pitchFamily="2" charset="2"/>
              <a:buNone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57645" y="2514600"/>
            <a:ext cx="4876800" cy="1143000"/>
          </a:xfrm>
          <a:noFill/>
        </p:spPr>
        <p:txBody>
          <a:bodyPr>
            <a:normAutofit fontScale="90000"/>
          </a:bodyPr>
          <a:lstStyle/>
          <a:p>
            <a:r>
              <a:rPr lang="en-US" altLang="en-US" sz="4000" b="1" dirty="0">
                <a:solidFill>
                  <a:srgbClr val="FF0000"/>
                </a:solidFill>
                <a:latin typeface="OPEN SAN"/>
                <a:cs typeface="Times New Roman" panose="02020603050405020304" pitchFamily="18" charset="0"/>
                <a:sym typeface="+mn-ea"/>
              </a:rPr>
              <a:t>STEPS OF INITIAL ASSESSMENT</a:t>
            </a:r>
            <a:endParaRPr lang="en-US" altLang="en-US" sz="4000" b="1" u="sng" dirty="0">
              <a:solidFill>
                <a:srgbClr val="FF0000"/>
              </a:solidFill>
              <a:latin typeface="OPEN SAN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57DE6AF-B91D-2226-350E-54484630C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1023"/>
            <a:ext cx="1345949" cy="113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477000" y="1295400"/>
            <a:ext cx="5257800" cy="4572000"/>
          </a:xfrm>
          <a:noFill/>
        </p:spPr>
        <p:txBody>
          <a:bodyPr>
            <a:noAutofit/>
          </a:bodyPr>
          <a:lstStyle/>
          <a:p>
            <a:r>
              <a:rPr lang="en-US" dirty="0"/>
              <a:t>Assess circulation. (Take 5-10 seconds to determine if the patient has an adequate pulse.)</a:t>
            </a:r>
            <a:r>
              <a:rPr lang="en-US" altLang="en-US" sz="2400" dirty="0">
                <a:latin typeface="OPEN SAN"/>
                <a:cs typeface="Times New Roman" panose="02020603050405020304" pitchFamily="18" charset="0"/>
                <a:sym typeface="+mn-ea"/>
              </a:rPr>
              <a:t>	</a:t>
            </a:r>
          </a:p>
          <a:p>
            <a:endParaRPr lang="en-US" altLang="en-US" sz="2400" dirty="0">
              <a:latin typeface="OPEN SAN"/>
              <a:cs typeface="Times New Roman" panose="02020603050405020304" pitchFamily="18" charset="0"/>
              <a:sym typeface="+mn-ea"/>
            </a:endParaRPr>
          </a:p>
          <a:p>
            <a:r>
              <a:rPr lang="en-IN" dirty="0">
                <a:sym typeface="+mn-ea"/>
              </a:rPr>
              <a:t>CHECK IRCULATION              (RADIAL &amp; CAROTIDPULSE)</a:t>
            </a:r>
            <a:endParaRPr lang="en-IN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00100" y="2667000"/>
            <a:ext cx="5676900" cy="1143000"/>
          </a:xfrm>
          <a:noFill/>
        </p:spPr>
        <p:txBody>
          <a:bodyPr>
            <a:normAutofit/>
          </a:bodyPr>
          <a:lstStyle/>
          <a:p>
            <a:r>
              <a:rPr lang="en-US" altLang="en-US" sz="4000" b="1" dirty="0">
                <a:solidFill>
                  <a:srgbClr val="FF0000"/>
                </a:solidFill>
                <a:latin typeface="OPEN SAN"/>
                <a:cs typeface="Times New Roman" panose="02020603050405020304" pitchFamily="18" charset="0"/>
                <a:sym typeface="+mn-ea"/>
              </a:rPr>
              <a:t>CHECK CIRCULATION</a:t>
            </a:r>
            <a:endParaRPr lang="en-US" altLang="en-US" sz="4000" b="1" u="sng" dirty="0">
              <a:solidFill>
                <a:srgbClr val="FF0000"/>
              </a:solidFill>
              <a:latin typeface="OPEN SAN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A7EB9FB-1D2D-6EC8-C6E9-25D3ACD6F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noFill/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endParaRPr lang="en-I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None/>
            </a:pPr>
            <a:endParaRPr lang="en-US" altLang="en-US" sz="3600" dirty="0">
              <a:latin typeface="Bookman Old Style" panose="020506040505050202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2133600"/>
            <a:ext cx="6019800" cy="2590800"/>
          </a:xfrm>
          <a:noFill/>
        </p:spPr>
        <p:txBody>
          <a:bodyPr>
            <a:noAutofit/>
          </a:bodyPr>
          <a:lstStyle/>
          <a:p>
            <a:r>
              <a:rPr lang="en-IN" altLang="en-US" sz="4000" b="1" dirty="0">
                <a:solidFill>
                  <a:srgbClr val="FF0000"/>
                </a:solidFill>
                <a:latin typeface="OPEN SAN"/>
                <a:cs typeface="Times New Roman" panose="02020603050405020304" pitchFamily="18" charset="0"/>
                <a:sym typeface="+mn-ea"/>
              </a:rPr>
              <a:t>METHOD OF AIRWAY OPEN</a:t>
            </a:r>
            <a:br>
              <a:rPr lang="en-IN" altLang="en-US" sz="4000" b="1" dirty="0">
                <a:solidFill>
                  <a:srgbClr val="FF0000"/>
                </a:solidFill>
                <a:latin typeface="OPEN SAN"/>
                <a:cs typeface="Times New Roman" panose="02020603050405020304" pitchFamily="18" charset="0"/>
                <a:sym typeface="+mn-ea"/>
              </a:rPr>
            </a:br>
            <a:br>
              <a:rPr lang="en-IN" altLang="en-US" sz="4000" b="1" dirty="0">
                <a:solidFill>
                  <a:srgbClr val="FF0000"/>
                </a:solidFill>
                <a:latin typeface="OPEN SAN"/>
                <a:cs typeface="Times New Roman" panose="02020603050405020304" pitchFamily="18" charset="0"/>
                <a:sym typeface="+mn-ea"/>
              </a:rPr>
            </a:br>
            <a:r>
              <a:rPr lang="en-IN" altLang="en-US" sz="4000" b="1" dirty="0">
                <a:solidFill>
                  <a:srgbClr val="FF0000"/>
                </a:solidFill>
                <a:latin typeface="OPEN SAN"/>
                <a:cs typeface="Times New Roman" panose="02020603050405020304" pitchFamily="18" charset="0"/>
                <a:sym typeface="+mn-ea"/>
              </a:rPr>
              <a:t>    (HEAD-TILT CHIN-LIFT METHOD)</a:t>
            </a:r>
            <a:endParaRPr lang="en-US" altLang="en-US" sz="4000" b="1" u="sng" dirty="0">
              <a:solidFill>
                <a:srgbClr val="FF0000"/>
              </a:solidFill>
              <a:latin typeface="OPEN SAN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7411" name="Picture 2"/>
          <p:cNvPicPr>
            <a:picLocks noGrp="1" noChangeAspect="1"/>
          </p:cNvPicPr>
          <p:nvPr>
            <p:ph sz="half" idx="2"/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077200" y="3962400"/>
            <a:ext cx="3168015" cy="2620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2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077200" y="1348580"/>
            <a:ext cx="2971800" cy="24841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0DADF5CE-D5B9-F9D4-7CF0-2C9376CD1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710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noFill/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endParaRPr lang="en-I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None/>
            </a:pPr>
            <a:endParaRPr lang="en-US" altLang="en-US" sz="3600" dirty="0">
              <a:latin typeface="Bookman Old Style" panose="020506040505050202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17600" y="2362200"/>
            <a:ext cx="5588000" cy="2667000"/>
          </a:xfrm>
          <a:noFill/>
        </p:spPr>
        <p:txBody>
          <a:bodyPr>
            <a:noAutofit/>
          </a:bodyPr>
          <a:lstStyle/>
          <a:p>
            <a:r>
              <a:rPr lang="en-IN" altLang="en-US" sz="4000" b="1" dirty="0">
                <a:solidFill>
                  <a:srgbClr val="FF0000"/>
                </a:solidFill>
                <a:latin typeface="OPEN SAN"/>
                <a:cs typeface="Times New Roman" panose="02020603050405020304" pitchFamily="18" charset="0"/>
                <a:sym typeface="+mn-ea"/>
              </a:rPr>
              <a:t>METHOD OF AIRWAY OPEN</a:t>
            </a:r>
            <a:br>
              <a:rPr lang="en-IN" altLang="en-US" sz="4000" b="1" dirty="0">
                <a:solidFill>
                  <a:srgbClr val="FF0000"/>
                </a:solidFill>
                <a:latin typeface="OPEN SAN"/>
                <a:cs typeface="Times New Roman" panose="02020603050405020304" pitchFamily="18" charset="0"/>
                <a:sym typeface="+mn-ea"/>
              </a:rPr>
            </a:br>
            <a:r>
              <a:rPr lang="en-IN" altLang="en-US" sz="4000" b="1" dirty="0">
                <a:solidFill>
                  <a:srgbClr val="FF0000"/>
                </a:solidFill>
                <a:latin typeface="OPEN SAN"/>
                <a:cs typeface="Times New Roman" panose="02020603050405020304" pitchFamily="18" charset="0"/>
                <a:sym typeface="+mn-ea"/>
              </a:rPr>
              <a:t>    (JAW THRUST METHOD)</a:t>
            </a:r>
            <a:endParaRPr lang="en-US" altLang="en-US" sz="4000" b="1" u="sng" dirty="0">
              <a:solidFill>
                <a:srgbClr val="FF0000"/>
              </a:solidFill>
              <a:latin typeface="OPEN SAN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8435" name="Picture 2"/>
          <p:cNvPicPr>
            <a:picLocks noGrp="1" noChangeAspect="1"/>
          </p:cNvPicPr>
          <p:nvPr>
            <p:ph sz="half" idx="2"/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7162800" y="2058035"/>
            <a:ext cx="4039870" cy="27419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0D2D7378-45FB-1E4E-5CF0-F69A6CEA8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1023"/>
            <a:ext cx="1345949" cy="113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055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943600" y="1295400"/>
            <a:ext cx="5791200" cy="4572000"/>
          </a:xfrm>
          <a:noFill/>
        </p:spPr>
        <p:txBody>
          <a:bodyPr>
            <a:noAutofit/>
          </a:bodyPr>
          <a:lstStyle/>
          <a:p>
            <a:pPr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en-US" sz="2400" dirty="0">
                <a:latin typeface="OPEN SAN"/>
                <a:cs typeface="Times New Roman" panose="02020603050405020304" pitchFamily="18" charset="0"/>
                <a:sym typeface="+mn-ea"/>
              </a:rPr>
              <a:t>. </a:t>
            </a:r>
            <a:r>
              <a:rPr lang="en-US" dirty="0"/>
              <a:t>Look, listen and feel for air exchange</a:t>
            </a:r>
            <a:endParaRPr lang="en-US" altLang="en-US" sz="2400" dirty="0">
              <a:latin typeface="OPEN SAN"/>
              <a:cs typeface="Times New Roman" panose="02020603050405020304" pitchFamily="18" charset="0"/>
            </a:endParaRPr>
          </a:p>
          <a:p>
            <a:pPr lvl="1"/>
            <a:r>
              <a:rPr lang="en-US" dirty="0"/>
              <a:t>Full rise and fall of chest</a:t>
            </a:r>
          </a:p>
          <a:p>
            <a:pPr lvl="1"/>
            <a:r>
              <a:rPr lang="en-US" dirty="0"/>
              <a:t>Easy breathing</a:t>
            </a:r>
          </a:p>
          <a:p>
            <a:pPr lvl="1"/>
            <a:r>
              <a:rPr lang="en-US" dirty="0"/>
              <a:t>Normal respiratory rate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lnSpc>
                <a:spcPct val="120000"/>
              </a:lnSpc>
              <a:buFont typeface="Wingdings" panose="05000000000000000000" pitchFamily="2" charset="2"/>
              <a:buNone/>
            </a:pP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43000" y="1295400"/>
            <a:ext cx="4419600" cy="1524000"/>
          </a:xfrm>
          <a:noFill/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OPEN SAN"/>
                <a:cs typeface="Times New Roman" panose="02020603050405020304" pitchFamily="18" charset="0"/>
              </a:rPr>
              <a:t>Verify breathing</a:t>
            </a:r>
            <a:endParaRPr lang="en-US" altLang="en-US" sz="4000" b="1" dirty="0">
              <a:solidFill>
                <a:srgbClr val="FF0000"/>
              </a:solidFill>
              <a:latin typeface="OPEN SAN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C9E3F9B-B4ED-45B8-4ADE-68109D450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219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230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629400" y="1295400"/>
            <a:ext cx="5105400" cy="4572000"/>
          </a:xfrm>
          <a:noFill/>
        </p:spPr>
        <p:txBody>
          <a:bodyPr>
            <a:noAutofit/>
          </a:bodyPr>
          <a:lstStyle/>
          <a:p>
            <a:pPr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en-US" sz="2400" dirty="0">
                <a:latin typeface="OPEN SAN"/>
                <a:cs typeface="Times New Roman" panose="02020603050405020304" pitchFamily="18" charset="0"/>
                <a:sym typeface="+mn-ea"/>
              </a:rPr>
              <a:t>.     Inform responding EMS unit of your findings\</a:t>
            </a:r>
          </a:p>
          <a:p>
            <a:pPr>
              <a:buNone/>
            </a:pPr>
            <a:endParaRPr lang="en-US" altLang="en-US" sz="2400" dirty="0">
              <a:latin typeface="OPEN SAN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altLang="en-US" sz="2400" dirty="0">
                <a:latin typeface="OPEN SAN"/>
                <a:cs typeface="Times New Roman" panose="02020603050405020304" pitchFamily="18" charset="0"/>
                <a:sym typeface="+mn-ea"/>
              </a:rPr>
              <a:t>2.	    If more resources will be needed request them</a:t>
            </a:r>
          </a:p>
          <a:p>
            <a:pPr>
              <a:buNone/>
            </a:pPr>
            <a:r>
              <a:rPr lang="en-US" altLang="en-US" sz="2400" dirty="0">
                <a:latin typeface="OPEN SAN"/>
                <a:cs typeface="Times New Roman" panose="02020603050405020304" pitchFamily="18" charset="0"/>
                <a:sym typeface="+mn-ea"/>
              </a:rPr>
              <a:t> </a:t>
            </a:r>
            <a:endParaRPr lang="en-US" altLang="en-US" sz="2400" dirty="0">
              <a:latin typeface="OPEN SAN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altLang="en-US" sz="2400" dirty="0">
                <a:latin typeface="OPEN SAN"/>
                <a:cs typeface="Times New Roman" panose="02020603050405020304" pitchFamily="18" charset="0"/>
                <a:sym typeface="+mn-ea"/>
              </a:rPr>
              <a:t>3.	    If any life threatening  injury/illness, let responding unit </a:t>
            </a:r>
            <a:endParaRPr lang="en-US" altLang="en-US" sz="2400" dirty="0">
              <a:latin typeface="OPEN SAN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Font typeface="Wingdings" panose="05000000000000000000" pitchFamily="2" charset="2"/>
              <a:buNone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43000" y="2667000"/>
            <a:ext cx="4419600" cy="1524000"/>
          </a:xfrm>
          <a:noFill/>
        </p:spPr>
        <p:txBody>
          <a:bodyPr>
            <a:normAutofit/>
          </a:bodyPr>
          <a:lstStyle/>
          <a:p>
            <a:r>
              <a:rPr lang="en-US" altLang="en-US" sz="4000" b="1" dirty="0">
                <a:solidFill>
                  <a:srgbClr val="FF0000"/>
                </a:solidFill>
                <a:latin typeface="OPEN SAN"/>
                <a:cs typeface="Times New Roman" panose="02020603050405020304" pitchFamily="18" charset="0"/>
                <a:sym typeface="+mn-ea"/>
              </a:rPr>
              <a:t>PATIENT STATUS UPDATE</a:t>
            </a:r>
            <a:endParaRPr lang="en-US" altLang="en-US" sz="4000" b="1" u="sng" dirty="0">
              <a:solidFill>
                <a:srgbClr val="FF0000"/>
              </a:solidFill>
              <a:latin typeface="OPEN SAN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C9E3F9B-B4ED-45B8-4ADE-68109D450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219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477000" y="1295400"/>
            <a:ext cx="5257800" cy="4572000"/>
          </a:xfrm>
          <a:noFill/>
        </p:spPr>
        <p:txBody>
          <a:bodyPr>
            <a:noAutofit/>
          </a:bodyPr>
          <a:lstStyle/>
          <a:p>
            <a:pPr eaLnBrk="1" hangingPunct="1"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en-US" sz="2400" dirty="0">
                <a:latin typeface="OPEN SAN"/>
                <a:cs typeface="Times New Roman" panose="02020603050405020304" pitchFamily="18" charset="0"/>
                <a:sym typeface="+mn-ea"/>
              </a:rPr>
              <a:t>The main purpose of the physical exam is to reveal any injury or medical problem that could pose a threat to patient  survival if left untreated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52500" y="2449945"/>
            <a:ext cx="5410200" cy="1143000"/>
          </a:xfrm>
          <a:noFill/>
        </p:spPr>
        <p:txBody>
          <a:bodyPr>
            <a:normAutofit fontScale="90000"/>
          </a:bodyPr>
          <a:lstStyle/>
          <a:p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PHYSICAL </a:t>
            </a:r>
            <a:r>
              <a:rPr lang="en-US" altLang="en-US" sz="4000" b="1" dirty="0">
                <a:solidFill>
                  <a:srgbClr val="FF0000"/>
                </a:solidFill>
                <a:latin typeface="OPEN SAN"/>
                <a:cs typeface="Times New Roman" panose="02020603050405020304" pitchFamily="18" charset="0"/>
                <a:sym typeface="+mn-ea"/>
              </a:rPr>
              <a:t>EXAMINATION</a:t>
            </a:r>
            <a:endParaRPr lang="en-US" altLang="en-US" sz="4000" b="1" u="sng" dirty="0">
              <a:solidFill>
                <a:srgbClr val="FF0000"/>
              </a:solidFill>
              <a:latin typeface="OPEN SAN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86BE016-50C4-84E7-4942-2442F61AC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620000" y="1295400"/>
            <a:ext cx="4114800" cy="4572000"/>
          </a:xfrm>
          <a:noFill/>
        </p:spPr>
        <p:txBody>
          <a:bodyPr>
            <a:noAutofit/>
          </a:bodyPr>
          <a:lstStyle/>
          <a:p>
            <a:pPr marL="0" indent="0" eaLnBrk="1" hangingPunct="1">
              <a:buFontTx/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eaLnBrk="1" hangingPunct="1"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en-US" sz="2400" dirty="0">
                <a:latin typeface="OPEN SAN"/>
                <a:cs typeface="Times New Roman" panose="02020603050405020304" pitchFamily="18" charset="0"/>
                <a:sym typeface="+mn-ea"/>
              </a:rPr>
              <a:t>.    INSPECTION          (looking)</a:t>
            </a:r>
            <a:endParaRPr lang="en-US" altLang="en-US" sz="2400" dirty="0">
              <a:latin typeface="OPEN SAN"/>
              <a:cs typeface="Times New Roman" panose="02020603050405020304" pitchFamily="18" charset="0"/>
            </a:endParaRPr>
          </a:p>
          <a:p>
            <a:pPr marL="742950" indent="-742950" eaLnBrk="1" hangingPunct="1">
              <a:buFontTx/>
              <a:buAutoNum type="arabicPeriod"/>
            </a:pPr>
            <a:endParaRPr lang="en-US" altLang="en-US" sz="2400" dirty="0">
              <a:latin typeface="OPEN SAN"/>
              <a:cs typeface="Times New Roman" panose="02020603050405020304" pitchFamily="18" charset="0"/>
            </a:endParaRPr>
          </a:p>
          <a:p>
            <a:pPr marL="0" indent="0" eaLnBrk="1" hangingPunct="1">
              <a:buFontTx/>
              <a:buNone/>
            </a:pPr>
            <a:r>
              <a:rPr lang="en-US" altLang="en-US" sz="2400" dirty="0">
                <a:latin typeface="OPEN SAN"/>
                <a:cs typeface="Times New Roman" panose="02020603050405020304" pitchFamily="18" charset="0"/>
                <a:sym typeface="+mn-ea"/>
              </a:rPr>
              <a:t>2.    AUSCULTATION    (listening)</a:t>
            </a:r>
            <a:endParaRPr lang="en-US" altLang="en-US" sz="2400" dirty="0">
              <a:latin typeface="OPEN SAN"/>
              <a:cs typeface="Times New Roman" panose="02020603050405020304" pitchFamily="18" charset="0"/>
            </a:endParaRPr>
          </a:p>
          <a:p>
            <a:pPr marL="742950" indent="-742950" eaLnBrk="1" hangingPunct="1">
              <a:buFontTx/>
              <a:buAutoNum type="arabicPeriod"/>
            </a:pPr>
            <a:endParaRPr lang="en-US" altLang="en-US" sz="2400" dirty="0">
              <a:latin typeface="OPEN SAN"/>
              <a:cs typeface="Times New Roman" panose="02020603050405020304" pitchFamily="18" charset="0"/>
              <a:sym typeface="+mn-ea"/>
            </a:endParaRPr>
          </a:p>
          <a:p>
            <a:pPr marL="0" indent="0" eaLnBrk="1" hangingPunct="1">
              <a:buFontTx/>
              <a:buNone/>
            </a:pPr>
            <a:r>
              <a:rPr lang="en-US" altLang="en-US" sz="2400" dirty="0">
                <a:latin typeface="OPEN SAN"/>
                <a:cs typeface="Times New Roman" panose="02020603050405020304" pitchFamily="18" charset="0"/>
                <a:sym typeface="+mn-ea"/>
              </a:rPr>
              <a:t>3.     PALPATION             (feeling)</a:t>
            </a:r>
            <a:endParaRPr lang="en-US" altLang="en-US" sz="2400" dirty="0">
              <a:latin typeface="OPEN SAN"/>
              <a:cs typeface="Times New Roman" panose="02020603050405020304" pitchFamily="18" charset="0"/>
            </a:endParaRPr>
          </a:p>
          <a:p>
            <a:pPr>
              <a:buNone/>
            </a:pPr>
            <a:endParaRPr lang="en-US" altLang="en-US" sz="2400" dirty="0">
              <a:latin typeface="OPEN SAN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Font typeface="Wingdings" panose="05000000000000000000" pitchFamily="2" charset="2"/>
              <a:buNone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7700" y="2857500"/>
            <a:ext cx="6400800" cy="1143000"/>
          </a:xfrm>
          <a:noFill/>
        </p:spPr>
        <p:txBody>
          <a:bodyPr>
            <a:noAutofit/>
          </a:bodyPr>
          <a:lstStyle/>
          <a:p>
            <a:r>
              <a:rPr lang="en-US" sz="40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"/>
                <a:cs typeface="Times New Roman" panose="02020603050405020304" pitchFamily="18" charset="0"/>
                <a:sym typeface="+mn-ea"/>
              </a:rPr>
              <a:t>PRINCIPLES OF PHYSICAL ASSESSMENT</a:t>
            </a:r>
            <a:endParaRPr lang="en-US" altLang="en-US" sz="4000" b="1" u="sng" dirty="0">
              <a:solidFill>
                <a:srgbClr val="FF0000"/>
              </a:solidFill>
              <a:latin typeface="OPEN SAN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32C4A3C-2F8E-B7EC-A28C-D3D82B97F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054846" y="2143233"/>
            <a:ext cx="7315200" cy="4572000"/>
          </a:xfrm>
          <a:noFill/>
        </p:spPr>
        <p:txBody>
          <a:bodyPr>
            <a:noAutofit/>
          </a:bodyPr>
          <a:lstStyle/>
          <a:p>
            <a:pPr marL="514350" indent="-514350" algn="just" eaLnBrk="1" hangingPunct="1">
              <a:buFontTx/>
              <a:buAutoNum type="arabicParenR"/>
            </a:pPr>
            <a:r>
              <a:rPr lang="en-US" altLang="en-US" sz="2400" dirty="0">
                <a:solidFill>
                  <a:schemeClr val="tx1"/>
                </a:solidFill>
                <a:latin typeface="OPEN SAN"/>
                <a:cs typeface="Times New Roman" panose="02020603050405020304" pitchFamily="18" charset="0"/>
                <a:sym typeface="+mn-ea"/>
              </a:rPr>
              <a:t>Six Phases of patient assessment  </a:t>
            </a:r>
            <a:endParaRPr lang="en-US" altLang="en-US" sz="2400" dirty="0">
              <a:solidFill>
                <a:schemeClr val="tx1"/>
              </a:solidFill>
              <a:latin typeface="OPEN SAN"/>
              <a:cs typeface="Times New Roman" panose="02020603050405020304" pitchFamily="18" charset="0"/>
            </a:endParaRPr>
          </a:p>
          <a:p>
            <a:pPr marL="514350" indent="-514350" algn="just" eaLnBrk="1" hangingPunct="1">
              <a:buFontTx/>
              <a:buAutoNum type="arabicParenR"/>
            </a:pPr>
            <a:r>
              <a:rPr lang="en-US" altLang="en-US" sz="2400" dirty="0">
                <a:solidFill>
                  <a:schemeClr val="tx1"/>
                </a:solidFill>
                <a:latin typeface="OPEN SAN"/>
                <a:cs typeface="Times New Roman" panose="02020603050405020304" pitchFamily="18" charset="0"/>
                <a:sym typeface="+mn-ea"/>
              </a:rPr>
              <a:t>General procedure an MFR complete after arrival at scene.</a:t>
            </a:r>
            <a:endParaRPr lang="en-US" altLang="en-US" sz="2400" dirty="0">
              <a:solidFill>
                <a:schemeClr val="tx1"/>
              </a:solidFill>
              <a:latin typeface="OPEN SAN"/>
              <a:cs typeface="Times New Roman" panose="02020603050405020304" pitchFamily="18" charset="0"/>
            </a:endParaRPr>
          </a:p>
          <a:p>
            <a:pPr marL="514350" indent="-514350" algn="just" eaLnBrk="1" hangingPunct="1">
              <a:buFontTx/>
              <a:buAutoNum type="arabicParenR"/>
            </a:pPr>
            <a:r>
              <a:rPr lang="en-US" altLang="en-US" sz="2400" dirty="0">
                <a:solidFill>
                  <a:schemeClr val="tx1"/>
                </a:solidFill>
                <a:latin typeface="OPEN SAN"/>
                <a:cs typeface="Times New Roman" panose="02020603050405020304" pitchFamily="18" charset="0"/>
                <a:sym typeface="+mn-ea"/>
              </a:rPr>
              <a:t>Six steps of initial assessment.</a:t>
            </a:r>
            <a:endParaRPr lang="en-US" altLang="en-US" sz="2400" dirty="0">
              <a:solidFill>
                <a:schemeClr val="tx1"/>
              </a:solidFill>
              <a:latin typeface="OPEN SAN"/>
              <a:cs typeface="Times New Roman" panose="02020603050405020304" pitchFamily="18" charset="0"/>
            </a:endParaRPr>
          </a:p>
          <a:p>
            <a:pPr marL="514350" indent="-514350" algn="just" eaLnBrk="1" hangingPunct="1">
              <a:buFontTx/>
              <a:buAutoNum type="arabicParenR"/>
            </a:pPr>
            <a:r>
              <a:rPr lang="en-US" altLang="en-US" sz="2400" dirty="0">
                <a:solidFill>
                  <a:schemeClr val="tx1"/>
                </a:solidFill>
                <a:latin typeface="OPEN SAN"/>
                <a:cs typeface="Times New Roman" panose="02020603050405020304" pitchFamily="18" charset="0"/>
                <a:sym typeface="+mn-ea"/>
              </a:rPr>
              <a:t>Demonstrate a complete physical examination as learnt in this lesson.</a:t>
            </a:r>
          </a:p>
          <a:p>
            <a:pPr marL="514350" indent="-514350" algn="just" eaLnBrk="1" hangingPunct="1">
              <a:buFontTx/>
              <a:buAutoNum type="arabicParenR"/>
            </a:pPr>
            <a:r>
              <a:rPr lang="en-US" altLang="en-US" sz="2400" dirty="0">
                <a:solidFill>
                  <a:schemeClr val="tx1"/>
                </a:solidFill>
                <a:latin typeface="OPEN SAN"/>
                <a:cs typeface="Times New Roman" panose="02020603050405020304" pitchFamily="18" charset="0"/>
                <a:sym typeface="+mn-ea"/>
              </a:rPr>
              <a:t>REVIEW</a:t>
            </a:r>
            <a:endParaRPr lang="en-US" altLang="en-US" sz="2400" dirty="0">
              <a:solidFill>
                <a:schemeClr val="tx1"/>
              </a:solidFill>
              <a:latin typeface="OPEN SAN"/>
              <a:cs typeface="Times New Roman" panose="02020603050405020304" pitchFamily="18" charset="0"/>
            </a:endParaRPr>
          </a:p>
          <a:p>
            <a:pPr marL="514350" indent="-514350" algn="just" eaLnBrk="1" hangingPunct="1">
              <a:buFontTx/>
              <a:buAutoNum type="arabicParenR"/>
            </a:pPr>
            <a:endParaRPr lang="en-US" altLang="en-US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Font typeface="Wingdings" panose="05000000000000000000" pitchFamily="2" charset="2"/>
              <a:buNone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2423" y="1021323"/>
            <a:ext cx="3886200" cy="1143000"/>
          </a:xfrm>
          <a:noFill/>
        </p:spPr>
        <p:txBody>
          <a:bodyPr>
            <a:normAutofit/>
          </a:bodyPr>
          <a:lstStyle/>
          <a:p>
            <a:r>
              <a:rPr lang="en-IN" sz="4000" b="1" dirty="0">
                <a:solidFill>
                  <a:srgbClr val="FF0000"/>
                </a:solidFill>
                <a:latin typeface="OPEN SAN"/>
                <a:cs typeface="Times New Roman" panose="02020603050405020304" pitchFamily="18" charset="0"/>
              </a:rPr>
              <a:t>OBJECTIVE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C15A6A4-5F8A-83C0-7DF4-9402AE898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1023"/>
            <a:ext cx="1345949" cy="113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BD6906-ED09-68B0-6038-B3DAFAF06E50}"/>
              </a:ext>
            </a:extLst>
          </p:cNvPr>
          <p:cNvSpPr txBox="1"/>
          <p:nvPr/>
        </p:nvSpPr>
        <p:spPr>
          <a:xfrm>
            <a:off x="145473" y="2152778"/>
            <a:ext cx="4979906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latin typeface="OPEN SAN"/>
                <a:cs typeface="Times New Roman" panose="02020603050405020304" pitchFamily="18" charset="0"/>
              </a:rPr>
              <a:t>Upon completing this lesson, you will become familiar with</a:t>
            </a:r>
            <a:r>
              <a:rPr lang="en-IN" sz="2400" dirty="0">
                <a:latin typeface="OPEN SAN"/>
                <a:cs typeface="Times New Roman" panose="02020603050405020304" pitchFamily="18" charset="0"/>
              </a:rPr>
              <a:t> :-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324600" y="1295400"/>
            <a:ext cx="5410200" cy="4572000"/>
          </a:xfrm>
          <a:noFill/>
        </p:spPr>
        <p:txBody>
          <a:bodyPr>
            <a:noAutofit/>
          </a:bodyPr>
          <a:lstStyle/>
          <a:p>
            <a:pPr eaLnBrk="1" hangingPunct="1">
              <a:buNone/>
            </a:pPr>
            <a:r>
              <a:rPr lang="en-US" alt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</a:t>
            </a:r>
            <a:r>
              <a:rPr lang="en-US" altLang="en-US" sz="2400" b="1" dirty="0">
                <a:solidFill>
                  <a:srgbClr val="CC3300"/>
                </a:solidFill>
                <a:latin typeface="OPEN SAN"/>
                <a:cs typeface="Times New Roman" panose="02020603050405020304" pitchFamily="18" charset="0"/>
                <a:sym typeface="+mn-ea"/>
              </a:rPr>
              <a:t>EXAM OF HEAD-</a:t>
            </a:r>
            <a:endParaRPr lang="en-US" altLang="en-US" sz="2400" b="1" dirty="0">
              <a:solidFill>
                <a:srgbClr val="CC3300"/>
              </a:solidFill>
              <a:latin typeface="OPEN SAN"/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altLang="en-US" sz="2400" dirty="0">
                <a:solidFill>
                  <a:srgbClr val="990000"/>
                </a:solidFill>
                <a:latin typeface="OPEN SAN"/>
                <a:cs typeface="Times New Roman" panose="02020603050405020304" pitchFamily="18" charset="0"/>
                <a:sym typeface="+mn-ea"/>
              </a:rPr>
              <a:t>Scalp &amp; skull</a:t>
            </a:r>
            <a:r>
              <a:rPr lang="en-US" altLang="en-US" sz="2400" dirty="0">
                <a:latin typeface="OPEN SAN"/>
                <a:cs typeface="Times New Roman" panose="02020603050405020304" pitchFamily="18" charset="0"/>
                <a:sym typeface="+mn-ea"/>
              </a:rPr>
              <a:t> (BPDOC  : Bleeding, Pain , deformity, open injury, Crepitus sound)</a:t>
            </a:r>
            <a:endParaRPr lang="en-US" altLang="en-US" sz="2400" dirty="0">
              <a:latin typeface="OPEN SAN"/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altLang="en-US" sz="2400" dirty="0">
                <a:solidFill>
                  <a:srgbClr val="990000"/>
                </a:solidFill>
                <a:latin typeface="OPEN SAN"/>
                <a:cs typeface="Times New Roman" panose="02020603050405020304" pitchFamily="18" charset="0"/>
                <a:sym typeface="+mn-ea"/>
              </a:rPr>
              <a:t>Ears &amp; nose </a:t>
            </a:r>
            <a:r>
              <a:rPr lang="en-US" altLang="en-US" sz="2400" dirty="0">
                <a:latin typeface="OPEN SAN"/>
                <a:cs typeface="Times New Roman" panose="02020603050405020304" pitchFamily="18" charset="0"/>
                <a:sym typeface="+mn-ea"/>
              </a:rPr>
              <a:t>(CSF–Cerebro Spinal, Fluid)</a:t>
            </a:r>
            <a:endParaRPr lang="en-US" altLang="en-US" sz="2400" dirty="0">
              <a:latin typeface="OPEN SAN"/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altLang="en-US" sz="2400" dirty="0">
                <a:solidFill>
                  <a:srgbClr val="990000"/>
                </a:solidFill>
                <a:latin typeface="OPEN SAN"/>
                <a:cs typeface="Times New Roman" panose="02020603050405020304" pitchFamily="18" charset="0"/>
                <a:sym typeface="+mn-ea"/>
              </a:rPr>
              <a:t>Pupil</a:t>
            </a:r>
            <a:r>
              <a:rPr lang="en-US" altLang="en-US" sz="2400" dirty="0">
                <a:latin typeface="OPEN SAN"/>
                <a:cs typeface="Times New Roman" panose="02020603050405020304" pitchFamily="18" charset="0"/>
                <a:sym typeface="+mn-ea"/>
              </a:rPr>
              <a:t> (perl-pupil equally reacting to light)</a:t>
            </a:r>
            <a:endParaRPr lang="en-US" altLang="en-US" sz="2400" dirty="0">
              <a:latin typeface="OPEN SAN"/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altLang="en-US" sz="2400" dirty="0">
                <a:latin typeface="OPEN SAN"/>
                <a:cs typeface="Times New Roman" panose="02020603050405020304" pitchFamily="18" charset="0"/>
                <a:sym typeface="+mn-ea"/>
              </a:rPr>
              <a:t>Mouth (BPDOC)</a:t>
            </a:r>
            <a:endParaRPr lang="en-US" altLang="en-US" sz="3200" dirty="0">
              <a:latin typeface="OPEN SAN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1981200"/>
            <a:ext cx="5257800" cy="1685290"/>
          </a:xfrm>
          <a:noFill/>
        </p:spPr>
        <p:txBody>
          <a:bodyPr>
            <a:normAutofit fontScale="90000"/>
          </a:bodyPr>
          <a:lstStyle/>
          <a:p>
            <a:pPr algn="r"/>
            <a:r>
              <a:rPr lang="en-US" altLang="en-US" sz="4000" b="1" dirty="0">
                <a:solidFill>
                  <a:srgbClr val="FF0000"/>
                </a:solidFill>
                <a:latin typeface="OPEN SAN"/>
                <a:cs typeface="Times New Roman" panose="02020603050405020304" pitchFamily="18" charset="0"/>
                <a:sym typeface="+mn-ea"/>
              </a:rPr>
              <a:t>PHYSICAL EXAM  (HEAD TO TOE)</a:t>
            </a:r>
            <a:r>
              <a:rPr lang="en-US" altLang="en-US" sz="4000" b="1" dirty="0">
                <a:solidFill>
                  <a:srgbClr val="006600"/>
                </a:solidFill>
                <a:latin typeface="OPEN SAN"/>
                <a:cs typeface="Times New Roman" panose="02020603050405020304" pitchFamily="18" charset="0"/>
                <a:sym typeface="+mn-ea"/>
              </a:rPr>
              <a:t>                                 </a:t>
            </a:r>
            <a:r>
              <a:rPr lang="en-US" altLang="en-US" sz="4000" b="1" dirty="0">
                <a:solidFill>
                  <a:srgbClr val="C00000"/>
                </a:solidFill>
                <a:latin typeface="OPEN SAN"/>
                <a:cs typeface="Times New Roman" panose="02020603050405020304" pitchFamily="18" charset="0"/>
                <a:sym typeface="+mn-ea"/>
              </a:rPr>
              <a:t>(BPDOC)</a:t>
            </a:r>
            <a:endParaRPr lang="en-US" altLang="en-US" sz="4000" b="1" u="sng" dirty="0">
              <a:solidFill>
                <a:srgbClr val="FF0000"/>
              </a:solidFill>
              <a:latin typeface="OPEN SAN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7A019C7-43B2-F43A-93CC-DB371D2E3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7" y="107149"/>
            <a:ext cx="1219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noFill/>
        </p:spPr>
        <p:txBody>
          <a:bodyPr>
            <a:noAutofit/>
          </a:bodyPr>
          <a:lstStyle/>
          <a:p>
            <a:pPr eaLnBrk="1" hangingPunct="1">
              <a:buNone/>
            </a:pPr>
            <a:endParaRPr lang="en-US" altLang="en-US" dirty="0">
              <a:latin typeface="Bookman Old Style" panose="02050604050505020204" pitchFamily="18" charset="0"/>
            </a:endParaRPr>
          </a:p>
          <a:p>
            <a:pPr marL="0" indent="0" algn="just">
              <a:lnSpc>
                <a:spcPct val="120000"/>
              </a:lnSpc>
              <a:buFont typeface="Wingdings" panose="05000000000000000000" pitchFamily="2" charset="2"/>
              <a:buNone/>
            </a:pPr>
            <a:endParaRPr lang="en-US" altLang="en-US" sz="4000" dirty="0">
              <a:latin typeface="Bookman Old Style" panose="020506040505050202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752600" y="2667166"/>
            <a:ext cx="4800600" cy="1143000"/>
          </a:xfrm>
          <a:noFill/>
        </p:spPr>
        <p:txBody>
          <a:bodyPr>
            <a:normAutofit/>
          </a:bodyPr>
          <a:lstStyle/>
          <a:p>
            <a:r>
              <a:rPr lang="en-IN" altLang="en-US" sz="4000" b="1" dirty="0">
                <a:solidFill>
                  <a:srgbClr val="FF0000"/>
                </a:solidFill>
                <a:latin typeface="OPEN SAN"/>
                <a:cs typeface="Times New Roman" panose="02020603050405020304" pitchFamily="18" charset="0"/>
                <a:sym typeface="+mn-ea"/>
              </a:rPr>
              <a:t>Skull bones - 22</a:t>
            </a:r>
            <a:endParaRPr lang="en-IN" altLang="en-US" sz="4000" b="1" u="sng" dirty="0">
              <a:solidFill>
                <a:srgbClr val="FF0000"/>
              </a:solidFill>
              <a:latin typeface="OPEN SAN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9699" name="Picture 2"/>
          <p:cNvPicPr>
            <a:picLocks noGrp="1" noChangeAspect="1"/>
          </p:cNvPicPr>
          <p:nvPr>
            <p:ph sz="half" idx="2"/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7921319" y="1265236"/>
            <a:ext cx="3784600" cy="280386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0" name="Picture 3"/>
          <p:cNvPicPr>
            <a:picLocks noGrp="1" noChangeAspect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7467600" y="4101306"/>
            <a:ext cx="4496435" cy="238156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F91EBA5C-33F9-C29C-1741-3CBD64ED4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0501"/>
            <a:ext cx="1219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noFill/>
        </p:spPr>
        <p:txBody>
          <a:bodyPr>
            <a:noAutofit/>
          </a:bodyPr>
          <a:lstStyle/>
          <a:p>
            <a:pPr eaLnBrk="1" hangingPunct="1">
              <a:buNone/>
            </a:pPr>
            <a:endParaRPr lang="en-US" altLang="en-US" dirty="0">
              <a:latin typeface="Bookman Old Style" panose="02050604050505020204" pitchFamily="18" charset="0"/>
            </a:endParaRPr>
          </a:p>
          <a:p>
            <a:pPr marL="0" indent="0" algn="just">
              <a:lnSpc>
                <a:spcPct val="120000"/>
              </a:lnSpc>
              <a:buFont typeface="Wingdings" panose="05000000000000000000" pitchFamily="2" charset="2"/>
              <a:buNone/>
            </a:pPr>
            <a:endParaRPr lang="en-US" altLang="en-US" sz="4000" dirty="0">
              <a:latin typeface="Bookman Old Style" panose="020506040505050202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057400" y="3009900"/>
            <a:ext cx="3505200" cy="1143000"/>
          </a:xfrm>
          <a:noFill/>
        </p:spPr>
        <p:txBody>
          <a:bodyPr>
            <a:normAutofit/>
          </a:bodyPr>
          <a:lstStyle/>
          <a:p>
            <a:r>
              <a:rPr lang="en-IN" altLang="en-US" sz="2800" b="1" dirty="0">
                <a:solidFill>
                  <a:srgbClr val="FF0000"/>
                </a:solidFill>
                <a:latin typeface="OPEN SAN"/>
                <a:cs typeface="Times New Roman" panose="02020603050405020304" pitchFamily="18" charset="0"/>
                <a:sym typeface="+mn-ea"/>
              </a:rPr>
              <a:t>FACIAL BONES - 14</a:t>
            </a:r>
            <a:endParaRPr lang="en-IN" altLang="en-US" sz="2800" b="1" u="sng" dirty="0">
              <a:solidFill>
                <a:srgbClr val="FF0000"/>
              </a:solidFill>
              <a:latin typeface="OPEN SAN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30723" name="Picture 2"/>
          <p:cNvPicPr>
            <a:picLocks noGrp="1" noChangeAspect="1"/>
          </p:cNvPicPr>
          <p:nvPr>
            <p:ph sz="half" idx="2"/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6230332" y="1578992"/>
            <a:ext cx="4070985" cy="43078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63551EE9-1D7F-9CBC-8C73-D89ED7E78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3" y="251619"/>
            <a:ext cx="1219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9309" y="105917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884554" y="1981200"/>
            <a:ext cx="4724400" cy="4572000"/>
          </a:xfrm>
          <a:noFill/>
        </p:spPr>
        <p:txBody>
          <a:bodyPr>
            <a:noAutofit/>
          </a:bodyPr>
          <a:lstStyle/>
          <a:p>
            <a:pPr lvl="1" eaLnBrk="1" hangingPunct="1"/>
            <a:r>
              <a:rPr lang="en-US" altLang="en-US" sz="2400" dirty="0">
                <a:latin typeface="OPEN SAN"/>
                <a:cs typeface="Times New Roman" panose="02020603050405020304" pitchFamily="18" charset="0"/>
                <a:sym typeface="+mn-ea"/>
              </a:rPr>
              <a:t>Go from front to back</a:t>
            </a:r>
            <a:endParaRPr lang="en-US" altLang="en-US" sz="2400" dirty="0">
              <a:latin typeface="OPEN SAN"/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altLang="en-US" sz="2400" dirty="0">
                <a:latin typeface="OPEN SAN"/>
                <a:cs typeface="Times New Roman" panose="02020603050405020304" pitchFamily="18" charset="0"/>
                <a:sym typeface="+mn-ea"/>
              </a:rPr>
              <a:t>Check for (BPDOC)</a:t>
            </a:r>
            <a:endParaRPr lang="en-US" altLang="en-US" sz="2400" dirty="0">
              <a:latin typeface="OPEN SAN"/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altLang="en-US" sz="2400" dirty="0">
                <a:latin typeface="OPEN SAN"/>
                <a:cs typeface="Times New Roman" panose="02020603050405020304" pitchFamily="18" charset="0"/>
                <a:sym typeface="+mn-ea"/>
              </a:rPr>
              <a:t>Palpate vertebra</a:t>
            </a:r>
            <a:endParaRPr lang="en-US" altLang="en-US" sz="2400" dirty="0">
              <a:latin typeface="OPEN SAN"/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altLang="en-US" sz="2400" dirty="0">
                <a:latin typeface="OPEN SAN"/>
                <a:cs typeface="Times New Roman" panose="02020603050405020304" pitchFamily="18" charset="0"/>
                <a:sym typeface="+mn-ea"/>
              </a:rPr>
              <a:t>Check trachea for mid-line position</a:t>
            </a:r>
            <a:endParaRPr lang="en-US" altLang="en-US" sz="2400" dirty="0">
              <a:latin typeface="OPEN SAN"/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altLang="en-US" sz="2400" dirty="0">
                <a:latin typeface="OPEN SAN"/>
                <a:cs typeface="Times New Roman" panose="02020603050405020304" pitchFamily="18" charset="0"/>
                <a:sym typeface="+mn-ea"/>
              </a:rPr>
              <a:t>Open injury</a:t>
            </a:r>
            <a:endParaRPr lang="en-US" altLang="en-US" sz="2400" dirty="0">
              <a:latin typeface="OPEN SAN"/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altLang="en-US" sz="2400" dirty="0">
                <a:latin typeface="OPEN SAN"/>
                <a:cs typeface="Times New Roman" panose="02020603050405020304" pitchFamily="18" charset="0"/>
                <a:sym typeface="+mn-ea"/>
              </a:rPr>
              <a:t>Check for medic alert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95400" y="2705100"/>
            <a:ext cx="5029200" cy="1143000"/>
          </a:xfrm>
          <a:noFill/>
        </p:spPr>
        <p:txBody>
          <a:bodyPr>
            <a:normAutofit/>
          </a:bodyPr>
          <a:lstStyle/>
          <a:p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	</a:t>
            </a:r>
            <a:r>
              <a:rPr lang="en-US" altLang="en-US" sz="4000" b="1" dirty="0">
                <a:solidFill>
                  <a:srgbClr val="FF0000"/>
                </a:solidFill>
                <a:latin typeface="OPEN SAN"/>
                <a:cs typeface="Times New Roman" panose="02020603050405020304" pitchFamily="18" charset="0"/>
                <a:sym typeface="+mn-ea"/>
              </a:rPr>
              <a:t>EXAM OF NECK</a:t>
            </a:r>
            <a:endParaRPr lang="en-US" altLang="en-US" sz="4000" b="1" u="sng" dirty="0">
              <a:solidFill>
                <a:srgbClr val="FF0000"/>
              </a:solidFill>
              <a:latin typeface="OPEN SAN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7DD016F-D886-B3A6-CEBC-05EB33C65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" y="240196"/>
            <a:ext cx="1219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8200" y="1295400"/>
            <a:ext cx="11277600" cy="54864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543800" y="1295400"/>
            <a:ext cx="4191000" cy="4572000"/>
          </a:xfrm>
          <a:noFill/>
        </p:spPr>
        <p:txBody>
          <a:bodyPr>
            <a:noAutofit/>
          </a:bodyPr>
          <a:lstStyle/>
          <a:p>
            <a:pPr eaLnBrk="1" hangingPunct="1"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400" kern="0" noProof="0" dirty="0">
                <a:ln>
                  <a:noFill/>
                </a:ln>
                <a:effectLst/>
                <a:uLnTx/>
                <a:uFillTx/>
                <a:latin typeface="OPEN SAN"/>
                <a:cs typeface="Times New Roman" panose="02020603050405020304" pitchFamily="18" charset="0"/>
                <a:sym typeface="+mn-ea"/>
              </a:rPr>
              <a:t>Any injury may involve the vital organ or major blood vessels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"/>
              <a:cs typeface="Times New Roman" panose="02020603050405020304" pitchFamily="18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en-US" sz="2400" kern="0" noProof="0" dirty="0">
                <a:ln>
                  <a:noFill/>
                </a:ln>
                <a:effectLst/>
                <a:uLnTx/>
                <a:uFillTx/>
                <a:latin typeface="OPEN SAN"/>
                <a:cs typeface="Times New Roman" panose="02020603050405020304" pitchFamily="18" charset="0"/>
                <a:sym typeface="+mn-ea"/>
              </a:rPr>
              <a:t>Check for DOTS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"/>
              <a:cs typeface="Times New Roman" panose="02020603050405020304" pitchFamily="18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en-US" sz="2400" kern="0" noProof="0" dirty="0">
                <a:ln>
                  <a:noFill/>
                </a:ln>
                <a:effectLst/>
                <a:uLnTx/>
                <a:uFillTx/>
                <a:latin typeface="OPEN SAN"/>
                <a:cs typeface="Times New Roman" panose="02020603050405020304" pitchFamily="18" charset="0"/>
                <a:sym typeface="+mn-ea"/>
              </a:rPr>
              <a:t>Feel ribs for deformities all the way to spine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"/>
              <a:cs typeface="Times New Roman" panose="02020603050405020304" pitchFamily="18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en-US" sz="2400" kern="0" noProof="0" dirty="0">
                <a:ln>
                  <a:noFill/>
                </a:ln>
                <a:effectLst/>
                <a:uLnTx/>
                <a:uFillTx/>
                <a:latin typeface="OPEN SAN"/>
                <a:cs typeface="Times New Roman" panose="02020603050405020304" pitchFamily="18" charset="0"/>
                <a:sym typeface="+mn-ea"/>
              </a:rPr>
              <a:t>Palpate the sternum</a:t>
            </a:r>
            <a:endParaRPr lang="en-US" altLang="en-US" sz="2400" dirty="0">
              <a:latin typeface="OPEN SAN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524000" y="3124200"/>
            <a:ext cx="4876800" cy="1143000"/>
          </a:xfrm>
          <a:noFill/>
        </p:spPr>
        <p:txBody>
          <a:bodyPr>
            <a:normAutofit fontScale="90000"/>
          </a:bodyPr>
          <a:lstStyle/>
          <a:p>
            <a:r>
              <a:rPr lang="en-US" sz="40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	</a:t>
            </a:r>
            <a:r>
              <a:rPr lang="en-US" sz="40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"/>
                <a:ea typeface="+mn-ea"/>
                <a:cs typeface="Times New Roman" panose="02020603050405020304" pitchFamily="18" charset="0"/>
                <a:sym typeface="+mn-ea"/>
              </a:rPr>
              <a:t>EXAM OF CHEST</a:t>
            </a:r>
            <a:endParaRPr lang="en-US" altLang="en-US" sz="4000" b="1" u="sng" kern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88BFF3F-0FFE-A9B9-EB14-80B8CFBDC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5652"/>
            <a:ext cx="1219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1524000" y="2667000"/>
            <a:ext cx="5791200" cy="1143000"/>
          </a:xfrm>
        </p:spPr>
        <p:txBody>
          <a:bodyPr vert="horz" wrap="square" lIns="91440" tIns="45720" rIns="91440" bIns="45720" anchor="ctr" anchorCtr="0">
            <a:normAutofit/>
          </a:bodyPr>
          <a:lstStyle/>
          <a:p>
            <a:r>
              <a:rPr lang="en-IN" altLang="en-US" sz="4000" b="1" dirty="0">
                <a:solidFill>
                  <a:srgbClr val="FF0000"/>
                </a:solidFill>
                <a:latin typeface="OPEN SAN"/>
                <a:cs typeface="Times New Roman" panose="02020603050405020304" pitchFamily="18" charset="0"/>
              </a:rPr>
              <a:t>CHEST BONES</a:t>
            </a:r>
          </a:p>
        </p:txBody>
      </p:sp>
      <p:pic>
        <p:nvPicPr>
          <p:cNvPr id="35843" name="Picture 2" descr="C:\Users\Priji r\FIRE\costochondritis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40980" y="1265237"/>
            <a:ext cx="4038600" cy="4343400"/>
          </a:xfr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C987346-4D62-EB58-71AC-9B234775C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477000" y="1295400"/>
            <a:ext cx="5257800" cy="4572000"/>
          </a:xfrm>
          <a:noFill/>
        </p:spPr>
        <p:txBody>
          <a:bodyPr>
            <a:noAutofit/>
          </a:bodyPr>
          <a:lstStyle/>
          <a:p>
            <a:pPr algn="just" eaLnBrk="1" hangingPunct="1">
              <a:buNone/>
            </a:pPr>
            <a:r>
              <a:rPr lang="en-US" sz="2400" kern="0" noProof="0" dirty="0">
                <a:ln>
                  <a:noFill/>
                </a:ln>
                <a:effectLst/>
                <a:uLnTx/>
                <a:uFillTx/>
                <a:latin typeface="OPEN SAN"/>
                <a:cs typeface="Times New Roman" panose="02020603050405020304" pitchFamily="18" charset="0"/>
                <a:sym typeface="+mn-ea"/>
              </a:rPr>
              <a:t>Check for rigidity or distention (tenderness)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"/>
              <a:cs typeface="Times New Roman" panose="02020603050405020304" pitchFamily="18" charset="0"/>
            </a:endParaRPr>
          </a:p>
          <a:p>
            <a:pPr marL="742950" marR="0" lvl="1" indent="-2857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/>
            </a:pPr>
            <a:r>
              <a:rPr lang="en-US" sz="2400" kern="0" noProof="0" dirty="0">
                <a:ln>
                  <a:noFill/>
                </a:ln>
                <a:effectLst/>
                <a:uLnTx/>
                <a:uFillTx/>
                <a:latin typeface="OPEN SAN"/>
                <a:cs typeface="Times New Roman" panose="02020603050405020304" pitchFamily="18" charset="0"/>
                <a:sym typeface="+mn-ea"/>
              </a:rPr>
              <a:t>Cuts scratches (laceration&amp; abrasion), penetrating  wound, protruding organs, potential bleeding and infection)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"/>
              <a:cs typeface="Times New Roman" panose="02020603050405020304" pitchFamily="18" charset="0"/>
            </a:endParaRPr>
          </a:p>
          <a:p>
            <a:pPr marL="742950" marR="0" lvl="1" indent="-2857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/>
            </a:pPr>
            <a:r>
              <a:rPr lang="en-US" sz="2400" kern="0" noProof="0" dirty="0">
                <a:ln>
                  <a:noFill/>
                </a:ln>
                <a:effectLst/>
                <a:uLnTx/>
                <a:uFillTx/>
                <a:latin typeface="OPEN SAN"/>
                <a:cs typeface="Times New Roman" panose="02020603050405020304" pitchFamily="18" charset="0"/>
                <a:sym typeface="+mn-ea"/>
              </a:rPr>
              <a:t>May indicate underlying injury (palpate quadrant with pain last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"/>
              <a:cs typeface="Times New Roman" panose="02020603050405020304" pitchFamily="18" charset="0"/>
            </a:endParaRPr>
          </a:p>
          <a:p>
            <a:pPr marL="742950" marR="0" lvl="1" indent="-2857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/>
            </a:pPr>
            <a:r>
              <a:rPr lang="en-US" sz="2400" kern="0" noProof="0" dirty="0">
                <a:ln>
                  <a:noFill/>
                </a:ln>
                <a:effectLst/>
                <a:uLnTx/>
                <a:uFillTx/>
                <a:latin typeface="OPEN SAN"/>
                <a:cs typeface="Times New Roman" panose="02020603050405020304" pitchFamily="18" charset="0"/>
                <a:sym typeface="+mn-ea"/>
              </a:rPr>
              <a:t>Swelling or discoloration</a:t>
            </a:r>
            <a:endParaRPr lang="en-US" altLang="en-US" sz="2400" dirty="0">
              <a:latin typeface="OPEN SAN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52400" y="2705100"/>
            <a:ext cx="6858000" cy="1143000"/>
          </a:xfrm>
          <a:noFill/>
        </p:spPr>
        <p:txBody>
          <a:bodyPr>
            <a:normAutofit/>
          </a:bodyPr>
          <a:lstStyle/>
          <a:p>
            <a:r>
              <a:rPr lang="en-US" sz="40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	</a:t>
            </a:r>
            <a:r>
              <a:rPr lang="en-IN" sz="40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"/>
                <a:ea typeface="+mn-ea"/>
                <a:cs typeface="Times New Roman" panose="02020603050405020304" pitchFamily="18" charset="0"/>
                <a:sym typeface="+mn-ea"/>
              </a:rPr>
              <a:t>EXAM OF ABDOMEN</a:t>
            </a:r>
            <a:endParaRPr lang="en-IN" altLang="en-US" sz="4000" b="1" u="sng" kern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B7CEC17-D932-EA81-9D76-50EEFB3E9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6553200" cy="1143000"/>
          </a:xfrm>
        </p:spPr>
        <p:txBody>
          <a:bodyPr vert="horz" wrap="square" lIns="91440" tIns="45720" rIns="91440" bIns="45720" anchor="ctr" anchorCtr="0">
            <a:normAutofit/>
          </a:bodyPr>
          <a:lstStyle/>
          <a:p>
            <a:r>
              <a:rPr lang="en-I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ABDOMEN QUADRANTS</a:t>
            </a:r>
          </a:p>
        </p:txBody>
      </p:sp>
      <p:pic>
        <p:nvPicPr>
          <p:cNvPr id="37891" name="Picture 2" descr="C:\Users\Priji r\FIRE\Gastrointestinal-System-Assessment_Four-Quadrants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76126" y="1371600"/>
            <a:ext cx="4038600" cy="1943100"/>
          </a:xfrm>
        </p:spPr>
      </p:pic>
      <p:pic>
        <p:nvPicPr>
          <p:cNvPr id="37892" name="Picture 3" descr="C:\Users\Priji r\FIRE\Gastrointestinal-System-Assessment_Regions-of-Stomach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576126" y="3661084"/>
            <a:ext cx="4038600" cy="1981200"/>
          </a:xfr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14AA8F46-C85F-2B58-2D34-44FF54F80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477000" y="1295400"/>
            <a:ext cx="5257800" cy="4572000"/>
          </a:xfrm>
          <a:noFill/>
        </p:spPr>
        <p:txBody>
          <a:bodyPr>
            <a:noAutofit/>
          </a:bodyPr>
          <a:lstStyle/>
          <a:p>
            <a:pPr eaLnBrk="1" hangingPunct="1">
              <a:buNone/>
            </a:pPr>
            <a:r>
              <a:rPr lang="en-US" altLang="en-US" sz="2400" dirty="0">
                <a:latin typeface="OPEN SAN"/>
                <a:cs typeface="Times New Roman" panose="02020603050405020304" pitchFamily="18" charset="0"/>
                <a:sym typeface="+mn-ea"/>
              </a:rPr>
              <a:t>Check chest wall for deformities (broken ribs)</a:t>
            </a:r>
            <a:endParaRPr lang="en-US" altLang="en-US" sz="2400" dirty="0">
              <a:latin typeface="OPEN SAN"/>
              <a:cs typeface="Times New Roman" panose="02020603050405020304" pitchFamily="18" charset="0"/>
            </a:endParaRPr>
          </a:p>
          <a:p>
            <a:pPr lvl="1" algn="just" eaLnBrk="1" hangingPunct="1">
              <a:lnSpc>
                <a:spcPct val="150000"/>
              </a:lnSpc>
            </a:pPr>
            <a:r>
              <a:rPr lang="en-US" altLang="en-US" sz="2400" dirty="0">
                <a:latin typeface="OPEN SAN"/>
                <a:cs typeface="Times New Roman" panose="02020603050405020304" pitchFamily="18" charset="0"/>
                <a:sym typeface="+mn-ea"/>
              </a:rPr>
              <a:t>Check for D &amp; T for entire spine</a:t>
            </a:r>
            <a:endParaRPr lang="en-US" altLang="en-US" sz="2400" dirty="0">
              <a:latin typeface="OPEN SAN"/>
              <a:cs typeface="Times New Roman" panose="02020603050405020304" pitchFamily="18" charset="0"/>
            </a:endParaRPr>
          </a:p>
          <a:p>
            <a:pPr lvl="1" algn="just" eaLnBrk="1" hangingPunct="1">
              <a:lnSpc>
                <a:spcPct val="150000"/>
              </a:lnSpc>
            </a:pPr>
            <a:r>
              <a:rPr lang="en-US" altLang="en-US" sz="2400" dirty="0">
                <a:latin typeface="OPEN SAN"/>
                <a:cs typeface="Times New Roman" panose="02020603050405020304" pitchFamily="18" charset="0"/>
                <a:sym typeface="+mn-ea"/>
              </a:rPr>
              <a:t>Check for sucking wound</a:t>
            </a:r>
            <a:endParaRPr lang="en-US" altLang="en-US" sz="2400" dirty="0">
              <a:latin typeface="OPEN SAN"/>
              <a:cs typeface="Times New Roman" panose="02020603050405020304" pitchFamily="18" charset="0"/>
            </a:endParaRPr>
          </a:p>
          <a:p>
            <a:pPr lvl="1" algn="just" eaLnBrk="1" hangingPunct="1">
              <a:lnSpc>
                <a:spcPct val="150000"/>
              </a:lnSpc>
            </a:pPr>
            <a:r>
              <a:rPr lang="en-US" altLang="en-US" sz="2400" dirty="0">
                <a:latin typeface="OPEN SAN"/>
                <a:cs typeface="Times New Roman" panose="02020603050405020304" pitchFamily="18" charset="0"/>
                <a:sym typeface="+mn-ea"/>
              </a:rPr>
              <a:t>Blood accumulation in the flanks and/or tenderness may indicate abdominal injury</a:t>
            </a:r>
            <a:endParaRPr lang="en-US" altLang="en-US" sz="2400" dirty="0">
              <a:latin typeface="OPEN SAN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76200" y="2440709"/>
            <a:ext cx="6705600" cy="1143000"/>
          </a:xfrm>
          <a:noFill/>
        </p:spPr>
        <p:txBody>
          <a:bodyPr>
            <a:normAutofit/>
          </a:bodyPr>
          <a:lstStyle/>
          <a:p>
            <a:r>
              <a:rPr lang="en-US" sz="40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	</a:t>
            </a:r>
            <a:r>
              <a:rPr lang="en-US" altLang="en-US" sz="4000" b="1" dirty="0">
                <a:solidFill>
                  <a:srgbClr val="FF0000"/>
                </a:solidFill>
                <a:latin typeface="OPEN SAN"/>
                <a:cs typeface="Times New Roman" panose="02020603050405020304" pitchFamily="18" charset="0"/>
                <a:sym typeface="+mn-ea"/>
              </a:rPr>
              <a:t>EXAM OF THE BACK</a:t>
            </a:r>
            <a:endParaRPr lang="en-US" altLang="en-US" sz="4000" b="1" u="sng" kern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9DE26C0-E473-7019-0DDB-4E9590D87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781800" y="1463675"/>
            <a:ext cx="4953000" cy="4572000"/>
          </a:xfrm>
          <a:noFill/>
        </p:spPr>
        <p:txBody>
          <a:bodyPr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en-US" sz="2400" kern="0" noProof="0" dirty="0">
                <a:ln>
                  <a:noFill/>
                </a:ln>
                <a:effectLst/>
                <a:uLnTx/>
                <a:uFillTx/>
                <a:latin typeface="OPEN SAN"/>
                <a:cs typeface="Times New Roman" panose="02020603050405020304" pitchFamily="18" charset="0"/>
                <a:sym typeface="+mn-ea"/>
              </a:rPr>
              <a:t>Pelvic or hip fracture (blood loss 2 </a:t>
            </a:r>
            <a:r>
              <a:rPr lang="en-US" sz="2400" kern="0" noProof="0" dirty="0" err="1">
                <a:ln>
                  <a:noFill/>
                </a:ln>
                <a:effectLst/>
                <a:uLnTx/>
                <a:uFillTx/>
                <a:latin typeface="OPEN SAN"/>
                <a:cs typeface="Times New Roman" panose="02020603050405020304" pitchFamily="18" charset="0"/>
                <a:sym typeface="+mn-ea"/>
              </a:rPr>
              <a:t>ltr</a:t>
            </a:r>
            <a:r>
              <a:rPr lang="en-US" sz="2400" kern="0" noProof="0" dirty="0">
                <a:ln>
                  <a:noFill/>
                </a:ln>
                <a:effectLst/>
                <a:uLnTx/>
                <a:uFillTx/>
                <a:latin typeface="OPEN SAN"/>
                <a:cs typeface="Times New Roman" panose="02020603050405020304" pitchFamily="18" charset="0"/>
                <a:sym typeface="+mn-ea"/>
              </a:rPr>
              <a:t>.)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en-US" sz="2400" kern="0" noProof="0" dirty="0">
                <a:ln>
                  <a:noFill/>
                </a:ln>
                <a:effectLst/>
                <a:uLnTx/>
                <a:uFillTx/>
                <a:latin typeface="OPEN SAN"/>
                <a:cs typeface="Times New Roman" panose="02020603050405020304" pitchFamily="18" charset="0"/>
                <a:sym typeface="+mn-ea"/>
              </a:rPr>
              <a:t>Internal organs of pelvic area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en-US" sz="2400" kern="0" noProof="0" dirty="0">
                <a:ln>
                  <a:noFill/>
                </a:ln>
                <a:effectLst/>
                <a:uLnTx/>
                <a:uFillTx/>
                <a:latin typeface="OPEN SAN"/>
                <a:cs typeface="Times New Roman" panose="02020603050405020304" pitchFamily="18" charset="0"/>
                <a:sym typeface="+mn-ea"/>
              </a:rPr>
              <a:t>Possible spinal injury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en-US" sz="2400" kern="0" noProof="0" dirty="0">
                <a:ln>
                  <a:noFill/>
                </a:ln>
                <a:effectLst/>
                <a:uLnTx/>
                <a:uFillTx/>
                <a:latin typeface="OPEN SAN"/>
                <a:cs typeface="Times New Roman" panose="02020603050405020304" pitchFamily="18" charset="0"/>
                <a:sym typeface="+mn-ea"/>
              </a:rPr>
              <a:t>Genital region : priapism in male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en-US" sz="2400" kern="0" noProof="0" dirty="0">
                <a:ln>
                  <a:noFill/>
                </a:ln>
                <a:effectLst/>
                <a:uLnTx/>
                <a:uFillTx/>
                <a:latin typeface="OPEN SAN"/>
                <a:cs typeface="Times New Roman" panose="02020603050405020304" pitchFamily="18" charset="0"/>
                <a:sym typeface="+mn-ea"/>
              </a:rPr>
              <a:t>Possible penetrating injury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en-US" sz="2400" kern="0" noProof="0" dirty="0">
                <a:ln>
                  <a:noFill/>
                </a:ln>
                <a:effectLst/>
                <a:uLnTx/>
                <a:uFillTx/>
                <a:latin typeface="OPEN SAN"/>
                <a:cs typeface="Times New Roman" panose="02020603050405020304" pitchFamily="18" charset="0"/>
                <a:sym typeface="+mn-ea"/>
              </a:rPr>
              <a:t>Assess for tenderness</a:t>
            </a:r>
            <a:endParaRPr lang="en-US" altLang="en-US" sz="2400" dirty="0">
              <a:latin typeface="OPEN SAN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5791200" cy="2320290"/>
          </a:xfrm>
          <a:noFill/>
        </p:spPr>
        <p:txBody>
          <a:bodyPr>
            <a:noAutofit/>
          </a:bodyPr>
          <a:lstStyle/>
          <a:p>
            <a:r>
              <a:rPr lang="en-US" sz="40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"/>
                <a:ea typeface="+mn-ea"/>
                <a:cs typeface="Times New Roman" panose="02020603050405020304" pitchFamily="18" charset="0"/>
                <a:sym typeface="+mn-ea"/>
              </a:rPr>
              <a:t>EXAM OF PELVIS (LT &amp; RTILEUM, ISCHIUM &amp; PUBIC)</a:t>
            </a:r>
            <a:b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OPEN SAN"/>
                <a:ea typeface="+mn-ea"/>
                <a:cs typeface="Times New Roman" panose="02020603050405020304" pitchFamily="18" charset="0"/>
              </a:rPr>
            </a:br>
            <a:endParaRPr lang="en-US" altLang="en-US" sz="4000" b="1" u="sng" dirty="0">
              <a:solidFill>
                <a:srgbClr val="FF0000"/>
              </a:solidFill>
              <a:latin typeface="OPEN SAN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0B9DD8F-980E-6B19-0495-C9EA6AF11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592" y="2578230"/>
            <a:ext cx="5257800" cy="1143000"/>
          </a:xfrm>
        </p:spPr>
        <p:txBody>
          <a:bodyPr>
            <a:normAutofit/>
          </a:bodyPr>
          <a:lstStyle/>
          <a:p>
            <a:r>
              <a:rPr lang="en-US" altLang="en-IN" sz="4000" b="1" dirty="0">
                <a:solidFill>
                  <a:srgbClr val="FF0000"/>
                </a:solidFill>
                <a:latin typeface="OPEN SAN"/>
                <a:cs typeface="Times New Roman" panose="02020603050405020304" pitchFamily="18" charset="0"/>
                <a:sym typeface="+mn-ea"/>
              </a:rPr>
              <a:t>SCENE SIZE-UP</a:t>
            </a:r>
            <a:endParaRPr lang="en-US" altLang="en-IN" sz="4000" b="1" dirty="0">
              <a:solidFill>
                <a:srgbClr val="FF0000"/>
              </a:solidFill>
              <a:latin typeface="OPEN SAN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6164" y="1458249"/>
            <a:ext cx="5715000" cy="4525963"/>
          </a:xfrm>
        </p:spPr>
        <p:txBody>
          <a:bodyPr>
            <a:normAutofit/>
          </a:bodyPr>
          <a:lstStyle/>
          <a:p>
            <a:pPr algn="just"/>
            <a:r>
              <a:rPr lang="en-IN" altLang="en-US" sz="2400" dirty="0">
                <a:latin typeface="OPEN SAN"/>
                <a:cs typeface="Times New Roman" panose="02020603050405020304" pitchFamily="18" charset="0"/>
                <a:sym typeface="+mn-ea"/>
              </a:rPr>
              <a:t>The scene size-up ensures the safety of the people at the scene, identify the mechanism of injury or the nature of illness , and determines the need for additional resources .</a:t>
            </a:r>
            <a:endParaRPr lang="en-IN" altLang="en-US" sz="2400" dirty="0">
              <a:latin typeface="OPEN SAN"/>
              <a:cs typeface="Times New Roman" panose="02020603050405020304" pitchFamily="18" charset="0"/>
            </a:endParaRPr>
          </a:p>
          <a:p>
            <a:pPr algn="just"/>
            <a:r>
              <a:rPr lang="en-IN" altLang="en-US" sz="2400" dirty="0">
                <a:latin typeface="OPEN SAN"/>
                <a:cs typeface="Times New Roman" panose="02020603050405020304" pitchFamily="18" charset="0"/>
                <a:sym typeface="+mn-ea"/>
              </a:rPr>
              <a:t> Most likely you will have no patient contact during scene size-up but your observation , decision and action set the foundation for the entire call </a:t>
            </a:r>
            <a:endParaRPr lang="en-US" sz="2400" dirty="0">
              <a:latin typeface="OPEN SAN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5821157-D594-ABC5-F640-6F62C0E97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1023"/>
            <a:ext cx="1345949" cy="113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2400" y="144268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010400" y="1295400"/>
            <a:ext cx="4724400" cy="4572000"/>
          </a:xfrm>
          <a:noFill/>
        </p:spPr>
        <p:txBody>
          <a:bodyPr>
            <a:noAutofit/>
          </a:bodyPr>
          <a:lstStyle/>
          <a:p>
            <a:pPr eaLnBrk="1" hangingPunct="1"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en-US" sz="2400" kern="0" noProof="0" dirty="0">
                <a:ln>
                  <a:noFill/>
                </a:ln>
                <a:effectLst/>
                <a:uLnTx/>
                <a:uFillTx/>
                <a:latin typeface="OPEN SAN"/>
                <a:cs typeface="Times New Roman" panose="02020603050405020304" pitchFamily="18" charset="0"/>
                <a:sym typeface="+mn-ea"/>
              </a:rPr>
              <a:t>Check for BPDOC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en-US" sz="2400" kern="0" noProof="0" dirty="0">
                <a:ln>
                  <a:noFill/>
                </a:ln>
                <a:effectLst/>
                <a:uLnTx/>
                <a:uFillTx/>
                <a:latin typeface="OPEN SAN"/>
                <a:cs typeface="Times New Roman" panose="02020603050405020304" pitchFamily="18" charset="0"/>
                <a:sym typeface="+mn-ea"/>
              </a:rPr>
              <a:t>Check radial pulse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en-US" sz="2400" kern="0" noProof="0" dirty="0">
                <a:ln>
                  <a:noFill/>
                </a:ln>
                <a:effectLst/>
                <a:uLnTx/>
                <a:uFillTx/>
                <a:latin typeface="OPEN SAN"/>
                <a:cs typeface="Times New Roman" panose="02020603050405020304" pitchFamily="18" charset="0"/>
                <a:sym typeface="+mn-ea"/>
              </a:rPr>
              <a:t>Check for motion wiggle fingers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en-US" sz="2400" kern="0" noProof="0" dirty="0">
                <a:ln>
                  <a:noFill/>
                </a:ln>
                <a:effectLst/>
                <a:uLnTx/>
                <a:uFillTx/>
                <a:latin typeface="OPEN SAN"/>
                <a:cs typeface="Times New Roman" panose="02020603050405020304" pitchFamily="18" charset="0"/>
                <a:sym typeface="+mn-ea"/>
              </a:rPr>
              <a:t>Check for sensation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en-US" sz="2400" kern="0" noProof="0" dirty="0">
                <a:ln>
                  <a:noFill/>
                </a:ln>
                <a:effectLst/>
                <a:uLnTx/>
                <a:uFillTx/>
                <a:latin typeface="OPEN SAN"/>
                <a:cs typeface="Times New Roman" panose="02020603050405020304" pitchFamily="18" charset="0"/>
                <a:sym typeface="+mn-ea"/>
              </a:rPr>
              <a:t>Check for medic-alert bracelet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Font typeface="Wingdings" panose="05000000000000000000" pitchFamily="2" charset="2"/>
              <a:buNone/>
            </a:pP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1" y="2422904"/>
            <a:ext cx="7391400" cy="1421130"/>
          </a:xfrm>
          <a:noFill/>
        </p:spPr>
        <p:txBody>
          <a:bodyPr>
            <a:normAutofit/>
          </a:bodyPr>
          <a:lstStyle/>
          <a:p>
            <a:r>
              <a:rPr lang="en-US" sz="40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"/>
                <a:cs typeface="Times New Roman" panose="02020603050405020304" pitchFamily="18" charset="0"/>
                <a:sym typeface="+mn-ea"/>
              </a:rPr>
              <a:t>EXAM OF UPPER 	  	    	   </a:t>
            </a:r>
            <a:b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"/>
                <a:ea typeface="+mn-ea"/>
                <a:cs typeface="Times New Roman" panose="02020603050405020304" pitchFamily="18" charset="0"/>
              </a:rPr>
            </a:br>
            <a:r>
              <a:rPr lang="en-US" sz="40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"/>
                <a:cs typeface="Times New Roman" panose="02020603050405020304" pitchFamily="18" charset="0"/>
                <a:sym typeface="+mn-ea"/>
              </a:rPr>
              <a:t>       EXTREMITIES</a:t>
            </a:r>
            <a:endParaRPr lang="en-US" altLang="en-US" sz="4000" b="1" u="sng" kern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07E1FD6-B67F-0C63-BD6C-37AE574B2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47824"/>
            <a:ext cx="11277600" cy="4219575"/>
          </a:xfrm>
          <a:noFill/>
        </p:spPr>
        <p:txBody>
          <a:bodyPr>
            <a:noAutofit/>
          </a:bodyPr>
          <a:lstStyle/>
          <a:p>
            <a:pPr eaLnBrk="1" hangingPunct="1"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en-US" kern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Check for BPDOC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en-US" kern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Check for dorsalis pedis pulse or posterior tibial pulse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en-US" kern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Check for motion wiggle toes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en-US" kern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Check for sensation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09800" y="733424"/>
            <a:ext cx="8077200" cy="914402"/>
          </a:xfrm>
          <a:noFill/>
        </p:spPr>
        <p:txBody>
          <a:bodyPr>
            <a:noAutofit/>
          </a:bodyPr>
          <a:lstStyle/>
          <a:p>
            <a:r>
              <a:rPr lang="en-US" sz="40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EXAM OF LOWER </a:t>
            </a:r>
            <a:b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40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     EXTREMITIES</a:t>
            </a:r>
            <a:b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40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endParaRPr lang="en-US" altLang="en-US" sz="4000" b="1" u="sng" kern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FAFFAF0-07B2-D4A5-524E-5274E8853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229600" y="1295400"/>
            <a:ext cx="3505200" cy="4572000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US" altLang="en-US" sz="2400" dirty="0">
                <a:latin typeface="OPEN SAN"/>
                <a:cs typeface="Times New Roman" panose="02020603050405020304" pitchFamily="18" charset="0"/>
                <a:sym typeface="+mn-ea"/>
              </a:rPr>
              <a:t>Respiration</a:t>
            </a:r>
            <a:endParaRPr lang="en-US" altLang="en-US" sz="2400" dirty="0">
              <a:latin typeface="OPEN SAN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400" dirty="0">
                <a:latin typeface="OPEN SAN"/>
                <a:cs typeface="Times New Roman" panose="02020603050405020304" pitchFamily="18" charset="0"/>
                <a:sym typeface="+mn-ea"/>
              </a:rPr>
              <a:t>Pulse</a:t>
            </a:r>
            <a:endParaRPr lang="en-US" altLang="en-US" sz="2400" dirty="0">
              <a:latin typeface="OPEN SAN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400" dirty="0">
                <a:latin typeface="OPEN SAN"/>
                <a:cs typeface="Times New Roman" panose="02020603050405020304" pitchFamily="18" charset="0"/>
                <a:sym typeface="+mn-ea"/>
              </a:rPr>
              <a:t>Skin</a:t>
            </a:r>
            <a:endParaRPr lang="en-US" altLang="en-US" sz="2400" dirty="0">
              <a:latin typeface="OPEN SAN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400" dirty="0">
                <a:latin typeface="OPEN SAN"/>
                <a:cs typeface="Times New Roman" panose="02020603050405020304" pitchFamily="18" charset="0"/>
                <a:sym typeface="+mn-ea"/>
              </a:rPr>
              <a:t>Pupils</a:t>
            </a:r>
            <a:endParaRPr lang="en-US" altLang="en-US" sz="2400" dirty="0">
              <a:latin typeface="OPEN SAN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400" dirty="0">
                <a:latin typeface="OPEN SAN"/>
                <a:cs typeface="Times New Roman" panose="02020603050405020304" pitchFamily="18" charset="0"/>
                <a:sym typeface="+mn-ea"/>
              </a:rPr>
              <a:t>Blood Pressure</a:t>
            </a:r>
            <a:endParaRPr lang="en-US" altLang="en-US" sz="2400" dirty="0">
              <a:latin typeface="OPEN SAN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Font typeface="Wingdings" panose="05000000000000000000" pitchFamily="2" charset="2"/>
              <a:buNone/>
            </a:pPr>
            <a:endParaRPr lang="en-US" altLang="en-US" sz="2400" dirty="0">
              <a:latin typeface="OPEN SAN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44682" y="1524001"/>
            <a:ext cx="6858000" cy="1143000"/>
          </a:xfrm>
          <a:noFill/>
        </p:spPr>
        <p:txBody>
          <a:bodyPr>
            <a:noAutofit/>
          </a:bodyPr>
          <a:lstStyle/>
          <a:p>
            <a:r>
              <a:rPr lang="en-US" sz="40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"/>
                <a:cs typeface="Times New Roman" panose="02020603050405020304" pitchFamily="18" charset="0"/>
                <a:sym typeface="+mn-ea"/>
              </a:rPr>
              <a:t>MEASURING VITAL SIGNS</a:t>
            </a:r>
            <a:br>
              <a:rPr lang="en-US" sz="40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"/>
                <a:cs typeface="Times New Roman" panose="02020603050405020304" pitchFamily="18" charset="0"/>
                <a:sym typeface="+mn-ea"/>
              </a:rPr>
            </a:br>
            <a:r>
              <a:rPr lang="en-US" sz="4000" b="1" kern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OPEN SAN"/>
                <a:cs typeface="Times New Roman" panose="02020603050405020304" pitchFamily="18" charset="0"/>
                <a:sym typeface="+mn-ea"/>
              </a:rPr>
              <a:t>         </a:t>
            </a:r>
            <a:r>
              <a:rPr lang="en-US" sz="4000" b="1" kern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OPEN SAN"/>
                <a:cs typeface="Times New Roman" panose="02020603050405020304" pitchFamily="18" charset="0"/>
                <a:sym typeface="+mn-ea"/>
              </a:rPr>
              <a:t>(R, P, S, P, Bp)</a:t>
            </a:r>
            <a:endParaRPr lang="en-US" altLang="en-US" sz="4000" b="1" u="sng" dirty="0">
              <a:solidFill>
                <a:srgbClr val="FF0000"/>
              </a:solidFill>
              <a:latin typeface="OPEN SAN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1D06C5B-35EF-79E4-6814-7553FA007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638280"/>
            <a:ext cx="4343400" cy="1143000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I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"/>
                <a:cs typeface="Times New Roman" panose="02020603050405020304" pitchFamily="18" charset="0"/>
              </a:rPr>
              <a:t>Pulse Location</a:t>
            </a:r>
          </a:p>
        </p:txBody>
      </p:sp>
      <p:pic>
        <p:nvPicPr>
          <p:cNvPr id="49155" name="Picture 2" descr="C:\Users\Priji r\FIRE\pulse-points-nursing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700962" y="4267200"/>
            <a:ext cx="3733800" cy="2295236"/>
          </a:xfrm>
        </p:spPr>
      </p:pic>
      <p:pic>
        <p:nvPicPr>
          <p:cNvPr id="49156" name="Picture 3" descr="C:\Users\Priji r\FIRE\X2604-P-57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848600" y="1129434"/>
            <a:ext cx="3586162" cy="2943802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47E90E-70E5-D96F-39AF-8BE6D3CB7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051964" y="1524000"/>
            <a:ext cx="5029200" cy="4572000"/>
          </a:xfrm>
          <a:noFill/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en-US" sz="2400" dirty="0">
                <a:latin typeface="OPEN SAN"/>
                <a:cs typeface="Times New Roman" panose="02020603050405020304" pitchFamily="18" charset="0"/>
                <a:sym typeface="+mn-ea"/>
              </a:rPr>
              <a:t>Wrist watch ( to count seconds)</a:t>
            </a:r>
            <a:endParaRPr lang="en-US" altLang="en-US" sz="2400" dirty="0">
              <a:latin typeface="OPEN SAN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400" dirty="0">
                <a:latin typeface="OPEN SAN"/>
                <a:cs typeface="Times New Roman" panose="02020603050405020304" pitchFamily="18" charset="0"/>
                <a:sym typeface="+mn-ea"/>
              </a:rPr>
              <a:t>Pen light (pupils)</a:t>
            </a:r>
            <a:endParaRPr lang="en-US" altLang="en-US" sz="2400" dirty="0">
              <a:latin typeface="OPEN SAN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400" dirty="0">
                <a:latin typeface="OPEN SAN"/>
                <a:cs typeface="Times New Roman" panose="02020603050405020304" pitchFamily="18" charset="0"/>
                <a:sym typeface="+mn-ea"/>
              </a:rPr>
              <a:t>Stethoscope ( BP, heart beat )</a:t>
            </a:r>
            <a:endParaRPr lang="en-US" altLang="en-US" sz="2400" dirty="0">
              <a:latin typeface="OPEN SAN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400" dirty="0">
                <a:latin typeface="OPEN SAN"/>
                <a:cs typeface="Times New Roman" panose="02020603050405020304" pitchFamily="18" charset="0"/>
                <a:sym typeface="+mn-ea"/>
              </a:rPr>
              <a:t>BP cuff (sphygmomanometer)</a:t>
            </a:r>
            <a:endParaRPr lang="en-US" altLang="en-US" sz="2400" dirty="0">
              <a:latin typeface="OPEN SAN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400" dirty="0">
                <a:latin typeface="OPEN SAN"/>
                <a:cs typeface="Times New Roman" panose="02020603050405020304" pitchFamily="18" charset="0"/>
                <a:sym typeface="+mn-ea"/>
              </a:rPr>
              <a:t>Pen &amp; note-book</a:t>
            </a:r>
            <a:endParaRPr lang="en-US" altLang="en-US" sz="2400" dirty="0">
              <a:latin typeface="OPEN SAN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n-US" altLang="en-US" sz="2400" dirty="0">
              <a:latin typeface="OPEN SAN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228600" y="1905000"/>
            <a:ext cx="7239000" cy="1143000"/>
          </a:xfrm>
          <a:noFill/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rgbClr val="FF0000"/>
                </a:solidFill>
                <a:latin typeface="OPEN SAN"/>
                <a:cs typeface="Times New Roman" panose="02020603050405020304" pitchFamily="18" charset="0"/>
                <a:sym typeface="+mn-ea"/>
              </a:rPr>
              <a:t>EQUIPMENT TO MEASURE </a:t>
            </a:r>
            <a:br>
              <a:rPr lang="en-US" altLang="en-US" sz="4000" b="1" dirty="0">
                <a:solidFill>
                  <a:srgbClr val="FF0000"/>
                </a:solidFill>
                <a:latin typeface="OPEN SAN"/>
                <a:cs typeface="Times New Roman" panose="02020603050405020304" pitchFamily="18" charset="0"/>
                <a:sym typeface="+mn-ea"/>
              </a:rPr>
            </a:br>
            <a:r>
              <a:rPr lang="en-US" altLang="en-US" sz="4000" b="1" dirty="0">
                <a:solidFill>
                  <a:srgbClr val="FF0000"/>
                </a:solidFill>
                <a:latin typeface="OPEN SAN"/>
                <a:cs typeface="Times New Roman" panose="02020603050405020304" pitchFamily="18" charset="0"/>
                <a:sym typeface="+mn-ea"/>
              </a:rPr>
              <a:t>VITAL SIGNS</a:t>
            </a:r>
            <a:endParaRPr lang="en-US" altLang="en-US" sz="4000" b="1" u="sng" kern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6F33921-EDC5-5F36-B6ED-C9FF7D7BB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8200" y="1295400"/>
            <a:ext cx="11277600" cy="54864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934200" y="1295400"/>
            <a:ext cx="4800600" cy="4572000"/>
          </a:xfrm>
          <a:noFill/>
        </p:spPr>
        <p:txBody>
          <a:bodyPr>
            <a:noAutofit/>
          </a:bodyPr>
          <a:lstStyle/>
          <a:p>
            <a:pPr eaLnBrk="1" hangingPunct="1"/>
            <a:endParaRPr lang="en-US" altLang="en-US" sz="2400" dirty="0">
              <a:latin typeface="OPEN SAN"/>
              <a:cs typeface="Times New Roman" panose="02020603050405020304" pitchFamily="18" charset="0"/>
              <a:sym typeface="+mn-ea"/>
            </a:endParaRPr>
          </a:p>
          <a:p>
            <a:pPr eaLnBrk="1" hangingPunct="1"/>
            <a:r>
              <a:rPr lang="en-US" altLang="en-US" sz="2400" dirty="0">
                <a:latin typeface="OPEN SAN"/>
                <a:cs typeface="Times New Roman" panose="02020603050405020304" pitchFamily="18" charset="0"/>
                <a:sym typeface="+mn-ea"/>
              </a:rPr>
              <a:t>INFANT	:  UNDER 1 YEAR</a:t>
            </a:r>
            <a:endParaRPr lang="en-US" altLang="en-US" sz="2400" dirty="0">
              <a:latin typeface="OPEN SAN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dirty="0">
              <a:latin typeface="OPEN SAN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latin typeface="OPEN SAN"/>
                <a:cs typeface="Times New Roman" panose="02020603050405020304" pitchFamily="18" charset="0"/>
                <a:sym typeface="+mn-ea"/>
              </a:rPr>
              <a:t>CHILD	:  1 TO 9 YEARS</a:t>
            </a:r>
            <a:endParaRPr lang="en-US" altLang="en-US" sz="2400" dirty="0">
              <a:latin typeface="OPEN SAN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dirty="0">
              <a:latin typeface="OPEN SAN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latin typeface="OPEN SAN"/>
                <a:cs typeface="Times New Roman" panose="02020603050405020304" pitchFamily="18" charset="0"/>
                <a:sym typeface="+mn-ea"/>
              </a:rPr>
              <a:t>ADULT	:  ABOVE 9 YEARS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563255" y="2438400"/>
            <a:ext cx="4572000" cy="1143000"/>
          </a:xfrm>
          <a:noFill/>
        </p:spPr>
        <p:txBody>
          <a:bodyPr>
            <a:normAutofit/>
          </a:bodyPr>
          <a:lstStyle/>
          <a:p>
            <a:r>
              <a:rPr lang="en-US" altLang="en-US" sz="4000" b="1" dirty="0">
                <a:solidFill>
                  <a:srgbClr val="FF0000"/>
                </a:solidFill>
                <a:latin typeface="OPEN SAN"/>
                <a:cs typeface="Times New Roman" panose="02020603050405020304" pitchFamily="18" charset="0"/>
                <a:sym typeface="+mn-ea"/>
              </a:rPr>
              <a:t>AGE DEFINITION</a:t>
            </a:r>
            <a:endParaRPr lang="en-US" altLang="en-US" sz="4000" b="1" u="sng" kern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121AFD0-6589-BED7-C31A-6649A345E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715000" y="1295400"/>
            <a:ext cx="6019800" cy="4572000"/>
          </a:xfrm>
          <a:noFill/>
        </p:spPr>
        <p:txBody>
          <a:bodyPr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en-US" sz="2400" kern="0" noProof="0" dirty="0">
                <a:ln>
                  <a:noFill/>
                </a:ln>
                <a:effectLst/>
                <a:uLnTx/>
                <a:uFillTx/>
                <a:latin typeface="OPEN SAN"/>
                <a:cs typeface="Times New Roman" panose="02020603050405020304" pitchFamily="18" charset="0"/>
                <a:sym typeface="+mn-ea"/>
              </a:rPr>
              <a:t>INFANT			: 25 – 50 RPM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en-US" sz="2400" kern="0" noProof="0" dirty="0">
                <a:ln>
                  <a:noFill/>
                </a:ln>
                <a:effectLst/>
                <a:uLnTx/>
                <a:uFillTx/>
                <a:latin typeface="OPEN SAN"/>
                <a:cs typeface="Times New Roman" panose="02020603050405020304" pitchFamily="18" charset="0"/>
                <a:sym typeface="+mn-ea"/>
              </a:rPr>
              <a:t>CHILD			: 15 – 30 RPM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en-US" sz="2400" kern="0" noProof="0" dirty="0">
                <a:ln>
                  <a:noFill/>
                </a:ln>
                <a:effectLst/>
                <a:uLnTx/>
                <a:uFillTx/>
                <a:latin typeface="OPEN SAN"/>
                <a:cs typeface="Times New Roman" panose="02020603050405020304" pitchFamily="18" charset="0"/>
                <a:sym typeface="+mn-ea"/>
              </a:rPr>
              <a:t>ADULT		        : 12 - 20  RPM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400" b="1" kern="0" noProof="0" dirty="0">
                <a:ln>
                  <a:noFill/>
                </a:ln>
                <a:solidFill>
                  <a:schemeClr val="accent2">
                    <a:lumMod val="10000"/>
                  </a:schemeClr>
                </a:solidFill>
                <a:effectLst/>
                <a:uLnTx/>
                <a:uFillTx/>
                <a:latin typeface="OPEN SAN"/>
                <a:cs typeface="Times New Roman" panose="02020603050405020304" pitchFamily="18" charset="0"/>
                <a:sym typeface="+mn-ea"/>
              </a:rPr>
              <a:t>	</a:t>
            </a:r>
            <a:r>
              <a:rPr lang="en-US" sz="2400" b="1" kern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OPEN SAN"/>
                <a:cs typeface="Times New Roman" panose="02020603050405020304" pitchFamily="18" charset="0"/>
                <a:sym typeface="+mn-ea"/>
              </a:rPr>
              <a:t>	</a:t>
            </a:r>
            <a:r>
              <a:rPr lang="en-US" sz="24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"/>
                <a:cs typeface="Times New Roman" panose="02020603050405020304" pitchFamily="18" charset="0"/>
                <a:sym typeface="+mn-ea"/>
              </a:rPr>
              <a:t>PULSE  RATE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en-US" sz="2400" kern="0" noProof="0" dirty="0">
                <a:ln>
                  <a:noFill/>
                </a:ln>
                <a:effectLst/>
                <a:uLnTx/>
                <a:uFillTx/>
                <a:latin typeface="OPEN SAN"/>
                <a:cs typeface="Times New Roman" panose="02020603050405020304" pitchFamily="18" charset="0"/>
                <a:sym typeface="+mn-ea"/>
              </a:rPr>
              <a:t>INFANT			: 120-150 PPM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en-US" sz="2400" kern="0" noProof="0" dirty="0">
                <a:ln>
                  <a:noFill/>
                </a:ln>
                <a:effectLst/>
                <a:uLnTx/>
                <a:uFillTx/>
                <a:latin typeface="OPEN SAN"/>
                <a:cs typeface="Times New Roman" panose="02020603050405020304" pitchFamily="18" charset="0"/>
                <a:sym typeface="+mn-ea"/>
              </a:rPr>
              <a:t>CHILD			:   80-120 PPM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en-US" sz="2400" kern="0" noProof="0" dirty="0">
                <a:ln>
                  <a:noFill/>
                </a:ln>
                <a:effectLst/>
                <a:uLnTx/>
                <a:uFillTx/>
                <a:latin typeface="OPEN SAN"/>
                <a:cs typeface="Times New Roman" panose="02020603050405020304" pitchFamily="18" charset="0"/>
                <a:sym typeface="+mn-ea"/>
              </a:rPr>
              <a:t>ADULT		        :   60-80   PPM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endParaRPr lang="en-US" altLang="en-US" sz="2400" dirty="0">
              <a:latin typeface="OPEN SAN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2133600"/>
            <a:ext cx="3962400" cy="1752600"/>
          </a:xfrm>
          <a:noFill/>
        </p:spPr>
        <p:txBody>
          <a:bodyPr>
            <a:normAutofit fontScale="90000"/>
          </a:bodyPr>
          <a:lstStyle/>
          <a:p>
            <a:r>
              <a:rPr lang="en-US" sz="40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"/>
                <a:ea typeface="+mn-ea"/>
                <a:cs typeface="Times New Roman" panose="02020603050405020304" pitchFamily="18" charset="0"/>
                <a:sym typeface="+mn-ea"/>
              </a:rPr>
              <a:t>NORMAL RESPIRATORY RATE</a:t>
            </a:r>
            <a:endParaRPr lang="en-US" altLang="en-US" sz="4000" b="1" u="sng" kern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FD585F4-C42D-E938-16EF-12302CE66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172200" y="1524000"/>
            <a:ext cx="5562600" cy="4343400"/>
          </a:xfrm>
          <a:noFill/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latin typeface="OPEN SAN"/>
                <a:cs typeface="Times New Roman" panose="02020603050405020304" pitchFamily="18" charset="0"/>
                <a:sym typeface="+mn-ea"/>
              </a:rPr>
              <a:t>Relative skin temp by placing back of the hand against  skin</a:t>
            </a:r>
            <a:endParaRPr lang="en-US" altLang="en-US" sz="2400" dirty="0">
              <a:latin typeface="OPEN SAN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latin typeface="OPEN SAN"/>
                <a:cs typeface="Times New Roman" panose="02020603050405020304" pitchFamily="18" charset="0"/>
                <a:sym typeface="+mn-ea"/>
              </a:rPr>
              <a:t>COLOUR</a:t>
            </a:r>
            <a:endParaRPr lang="en-US" altLang="en-US" sz="2400" dirty="0">
              <a:latin typeface="OPEN SAN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latin typeface="OPEN SAN"/>
                <a:cs typeface="Times New Roman" panose="02020603050405020304" pitchFamily="18" charset="0"/>
                <a:sym typeface="+mn-ea"/>
              </a:rPr>
              <a:t>Paleness</a:t>
            </a:r>
            <a:endParaRPr lang="en-US" altLang="en-US" sz="2400" dirty="0">
              <a:latin typeface="OPEN SAN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latin typeface="OPEN SAN"/>
                <a:cs typeface="Times New Roman" panose="02020603050405020304" pitchFamily="18" charset="0"/>
                <a:sym typeface="+mn-ea"/>
              </a:rPr>
              <a:t>Redness</a:t>
            </a:r>
            <a:endParaRPr lang="en-US" altLang="en-US" sz="2400" dirty="0">
              <a:latin typeface="OPEN SAN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latin typeface="OPEN SAN"/>
                <a:cs typeface="Times New Roman" panose="02020603050405020304" pitchFamily="18" charset="0"/>
                <a:sym typeface="+mn-ea"/>
              </a:rPr>
              <a:t>Blueness</a:t>
            </a:r>
            <a:endParaRPr lang="en-US" altLang="en-US" sz="2400" dirty="0">
              <a:latin typeface="OPEN SAN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latin typeface="OPEN SAN"/>
                <a:cs typeface="Times New Roman" panose="02020603050405020304" pitchFamily="18" charset="0"/>
                <a:sym typeface="+mn-ea"/>
              </a:rPr>
              <a:t>Yellowness</a:t>
            </a:r>
            <a:endParaRPr lang="en-US" altLang="en-US" sz="2400" dirty="0">
              <a:latin typeface="OPEN SAN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latin typeface="OPEN SAN"/>
                <a:cs typeface="Times New Roman" panose="02020603050405020304" pitchFamily="18" charset="0"/>
                <a:sym typeface="+mn-ea"/>
              </a:rPr>
              <a:t>Black &amp; blue mottling</a:t>
            </a:r>
            <a:endParaRPr lang="en-US" altLang="en-US" sz="2400" dirty="0">
              <a:latin typeface="OPEN SAN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33400" y="2286000"/>
            <a:ext cx="5410200" cy="1143000"/>
          </a:xfrm>
          <a:noFill/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rgbClr val="FF0000"/>
                </a:solidFill>
                <a:latin typeface="OPEN SAN"/>
                <a:cs typeface="Times New Roman" panose="02020603050405020304" pitchFamily="18" charset="0"/>
                <a:sym typeface="+mn-ea"/>
              </a:rPr>
              <a:t>SKIN TEMPERATURE AND COLORATION</a:t>
            </a:r>
            <a:endParaRPr lang="en-US" altLang="en-US" sz="4000" b="1" u="sng" kern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FB68311-8AEA-4E1A-1B87-6D8C215C7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64564" y="1905000"/>
            <a:ext cx="5638800" cy="4572000"/>
          </a:xfrm>
          <a:noFill/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None/>
            </a:pPr>
            <a:r>
              <a:rPr lang="en-US" altLang="en-US" sz="2400" dirty="0">
                <a:latin typeface="OPEN SAN"/>
                <a:cs typeface="Times New Roman" panose="02020603050405020304" pitchFamily="18" charset="0"/>
                <a:sym typeface="+mn-ea"/>
              </a:rPr>
              <a:t>The amount of pressure blood exerts against artery walls</a:t>
            </a:r>
            <a:endParaRPr lang="en-US" altLang="en-US" sz="2400" dirty="0">
              <a:latin typeface="OPEN SAN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sz="2400" dirty="0">
                <a:latin typeface="OPEN SAN"/>
                <a:cs typeface="Times New Roman" panose="02020603050405020304" pitchFamily="18" charset="0"/>
                <a:sym typeface="+mn-ea"/>
              </a:rPr>
              <a:t>	</a:t>
            </a:r>
            <a:r>
              <a:rPr lang="en-US" altLang="en-US" sz="2400" b="1" dirty="0">
                <a:solidFill>
                  <a:srgbClr val="006600"/>
                </a:solidFill>
                <a:latin typeface="OPEN SAN"/>
                <a:cs typeface="Times New Roman" panose="02020603050405020304" pitchFamily="18" charset="0"/>
                <a:sym typeface="+mn-ea"/>
              </a:rPr>
              <a:t>NORMAL BP VALUES </a:t>
            </a:r>
            <a:r>
              <a:rPr lang="en-US" altLang="en-US" sz="2400" b="1" dirty="0">
                <a:latin typeface="OPEN SAN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b="1" dirty="0">
                <a:solidFill>
                  <a:srgbClr val="00CC66"/>
                </a:solidFill>
                <a:latin typeface="OPEN SAN"/>
                <a:cs typeface="Times New Roman" panose="02020603050405020304" pitchFamily="18" charset="0"/>
                <a:sym typeface="+mn-ea"/>
              </a:rPr>
              <a:t>(mmHg)</a:t>
            </a:r>
            <a:endParaRPr lang="en-US" altLang="en-US" sz="2400" b="1" dirty="0">
              <a:solidFill>
                <a:srgbClr val="00CC66"/>
              </a:solidFill>
              <a:latin typeface="OPEN SAN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OPEN SAN"/>
                <a:cs typeface="Times New Roman" panose="02020603050405020304" pitchFamily="18" charset="0"/>
                <a:sym typeface="+mn-ea"/>
              </a:rPr>
              <a:t>ADULT		CHILD</a:t>
            </a:r>
            <a:endParaRPr lang="en-US" altLang="en-US" sz="2400" dirty="0">
              <a:latin typeface="OPEN SAN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OPEN SAN"/>
                <a:cs typeface="Times New Roman" panose="02020603050405020304" pitchFamily="18" charset="0"/>
                <a:sym typeface="+mn-ea"/>
              </a:rPr>
              <a:t>100+Age		80+(2xAge)</a:t>
            </a:r>
            <a:endParaRPr lang="en-US" altLang="en-US" sz="2400" dirty="0">
              <a:latin typeface="OPEN SAN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buNone/>
            </a:pPr>
            <a:r>
              <a:rPr lang="en-US" altLang="en-US" sz="2400" dirty="0">
                <a:latin typeface="OPEN SAN"/>
                <a:cs typeface="Times New Roman" panose="02020603050405020304" pitchFamily="18" charset="0"/>
                <a:sym typeface="+mn-ea"/>
              </a:rPr>
              <a:t>  Upto150mmHg	</a:t>
            </a:r>
            <a:endParaRPr lang="en-US" altLang="en-US" sz="2400" dirty="0">
              <a:latin typeface="OPEN SAN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OPEN SAN"/>
                <a:cs typeface="Times New Roman" panose="02020603050405020304" pitchFamily="18" charset="0"/>
                <a:sym typeface="+mn-ea"/>
              </a:rPr>
              <a:t>65-90 mmHg	50-80 mmHg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2438400"/>
            <a:ext cx="6553200" cy="1143000"/>
          </a:xfrm>
          <a:noFill/>
        </p:spPr>
        <p:txBody>
          <a:bodyPr>
            <a:normAutofit/>
          </a:bodyPr>
          <a:lstStyle/>
          <a:p>
            <a:r>
              <a:rPr lang="en-US" altLang="en-US" sz="4000" b="1" dirty="0">
                <a:solidFill>
                  <a:srgbClr val="FF0000"/>
                </a:solidFill>
                <a:latin typeface="OPEN SAN"/>
                <a:cs typeface="Times New Roman" panose="02020603050405020304" pitchFamily="18" charset="0"/>
                <a:sym typeface="+mn-ea"/>
              </a:rPr>
              <a:t>BLOOD PRESSURE</a:t>
            </a:r>
            <a:endParaRPr lang="en-US" altLang="en-US" sz="4000" b="1" u="sng" kern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0D43476-633D-AE26-F524-274EB1CAE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486400" y="1295400"/>
            <a:ext cx="6248400" cy="4572000"/>
          </a:xfrm>
          <a:noFill/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altLang="en-US" sz="2400" dirty="0">
                <a:latin typeface="OPEN SAN"/>
                <a:cs typeface="Times New Roman" panose="02020603050405020304" pitchFamily="18" charset="0"/>
                <a:sym typeface="+mn-ea"/>
              </a:rPr>
              <a:t>Sign &amp; Symptoms</a:t>
            </a:r>
            <a:endParaRPr lang="en-US" altLang="en-US" sz="2400" dirty="0">
              <a:latin typeface="OPEN SAN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400" dirty="0">
                <a:latin typeface="OPEN SAN"/>
                <a:cs typeface="Times New Roman" panose="02020603050405020304" pitchFamily="18" charset="0"/>
                <a:sym typeface="+mn-ea"/>
              </a:rPr>
              <a:t>Allergies</a:t>
            </a:r>
            <a:endParaRPr lang="en-US" altLang="en-US" sz="2400" dirty="0">
              <a:latin typeface="OPEN SAN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400" dirty="0">
                <a:latin typeface="OPEN SAN"/>
                <a:cs typeface="Times New Roman" panose="02020603050405020304" pitchFamily="18" charset="0"/>
                <a:sym typeface="+mn-ea"/>
              </a:rPr>
              <a:t>Medication- Identify all medical conditions the patient is currently taking or has recently taken. These may identify medical condition.</a:t>
            </a:r>
            <a:endParaRPr lang="en-US" altLang="en-US" sz="2400" dirty="0">
              <a:latin typeface="OPEN SAN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en-US" altLang="en-US" sz="2400" dirty="0">
                <a:latin typeface="OPEN SAN"/>
                <a:cs typeface="Times New Roman" panose="02020603050405020304" pitchFamily="18" charset="0"/>
                <a:sym typeface="+mn-ea"/>
              </a:rPr>
              <a:t>	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1582" y="2087418"/>
            <a:ext cx="5486400" cy="1143000"/>
          </a:xfrm>
          <a:noFill/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rgbClr val="FF0000"/>
                </a:solidFill>
                <a:latin typeface="OPEN SAN"/>
                <a:cs typeface="Times New Roman" panose="02020603050405020304" pitchFamily="18" charset="0"/>
                <a:sym typeface="+mn-ea"/>
              </a:rPr>
              <a:t>PATIENT HISTORY</a:t>
            </a:r>
            <a:br>
              <a:rPr lang="en-US" altLang="en-US" sz="4000" b="1" dirty="0">
                <a:solidFill>
                  <a:srgbClr val="FF0000"/>
                </a:solidFill>
                <a:latin typeface="OPEN SAN"/>
                <a:cs typeface="Times New Roman" panose="02020603050405020304" pitchFamily="18" charset="0"/>
                <a:sym typeface="+mn-ea"/>
              </a:rPr>
            </a:br>
            <a:r>
              <a:rPr lang="en-US" altLang="en-US" sz="4000" b="1" dirty="0">
                <a:solidFill>
                  <a:srgbClr val="CC3300"/>
                </a:solidFill>
                <a:latin typeface="OPEN SAN"/>
                <a:cs typeface="Times New Roman" panose="02020603050405020304" pitchFamily="18" charset="0"/>
                <a:sym typeface="+mn-ea"/>
              </a:rPr>
              <a:t>(</a:t>
            </a:r>
            <a:r>
              <a:rPr lang="en-US" alt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OPEN SAN"/>
                <a:cs typeface="Times New Roman" panose="02020603050405020304" pitchFamily="18" charset="0"/>
                <a:sym typeface="+mn-ea"/>
              </a:rPr>
              <a:t>SAMPLE</a:t>
            </a:r>
            <a:r>
              <a:rPr lang="en-US" altLang="en-US" sz="4000" b="1" dirty="0">
                <a:solidFill>
                  <a:srgbClr val="CC3300"/>
                </a:solidFill>
                <a:latin typeface="OPEN SAN"/>
                <a:cs typeface="Times New Roman" panose="02020603050405020304" pitchFamily="18" charset="0"/>
                <a:sym typeface="+mn-ea"/>
              </a:rPr>
              <a:t>)</a:t>
            </a:r>
            <a:endParaRPr lang="en-US" altLang="en-US" sz="4000" b="1" u="sng" kern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B8EC985-C747-64BA-8CCA-5B5595D34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8538"/>
            <a:ext cx="1219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73" y="2747891"/>
            <a:ext cx="6096000" cy="1143000"/>
          </a:xfrm>
        </p:spPr>
        <p:txBody>
          <a:bodyPr>
            <a:normAutofit/>
          </a:bodyPr>
          <a:lstStyle/>
          <a:p>
            <a:r>
              <a:rPr lang="en-US" altLang="en-I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SCENE SIZE-UP</a:t>
            </a:r>
            <a:endParaRPr lang="en-US" altLang="en-I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1600201"/>
            <a:ext cx="5181600" cy="4525963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altLang="en-US" sz="2400" dirty="0">
                <a:latin typeface="OPEN SAN"/>
                <a:cs typeface="Times New Roman" panose="02020603050405020304" pitchFamily="18" charset="0"/>
                <a:sym typeface="+mn-ea"/>
              </a:rPr>
              <a:t>What is the current situation? </a:t>
            </a:r>
            <a:endParaRPr lang="en-US" altLang="en-US" sz="2400" dirty="0">
              <a:latin typeface="OPEN SAN"/>
              <a:cs typeface="Times New Roman" panose="02020603050405020304" pitchFamily="18" charset="0"/>
            </a:endParaRPr>
          </a:p>
          <a:p>
            <a:pPr algn="just" eaLnBrk="1" hangingPunct="1">
              <a:buNone/>
            </a:pPr>
            <a:r>
              <a:rPr lang="en-US" altLang="en-US" sz="2400" dirty="0">
                <a:latin typeface="OPEN SAN"/>
                <a:cs typeface="Times New Roman" panose="02020603050405020304" pitchFamily="18" charset="0"/>
                <a:sym typeface="+mn-ea"/>
              </a:rPr>
              <a:t>   Medical or mechanism of  injury, Observe for related hazards.</a:t>
            </a:r>
            <a:endParaRPr lang="en-US" altLang="en-US" sz="2400" dirty="0">
              <a:latin typeface="OPEN SAN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2400" dirty="0">
                <a:latin typeface="OPEN SAN"/>
                <a:cs typeface="Times New Roman" panose="02020603050405020304" pitchFamily="18" charset="0"/>
                <a:sym typeface="+mn-ea"/>
              </a:rPr>
              <a:t>Where  it is going ?</a:t>
            </a:r>
            <a:endParaRPr lang="en-US" altLang="en-US" sz="2400" dirty="0">
              <a:latin typeface="OPEN SAN"/>
              <a:cs typeface="Times New Roman" panose="02020603050405020304" pitchFamily="18" charset="0"/>
            </a:endParaRPr>
          </a:p>
          <a:p>
            <a:pPr algn="just" eaLnBrk="1" hangingPunct="1">
              <a:buNone/>
            </a:pPr>
            <a:r>
              <a:rPr lang="en-US" altLang="en-US" sz="2400" dirty="0">
                <a:latin typeface="OPEN SAN"/>
                <a:cs typeface="Times New Roman" panose="02020603050405020304" pitchFamily="18" charset="0"/>
                <a:sym typeface="+mn-ea"/>
              </a:rPr>
              <a:t>	what are the possibilities?</a:t>
            </a:r>
            <a:endParaRPr lang="en-US" altLang="en-US" sz="2400" dirty="0">
              <a:latin typeface="OPEN SAN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2400" dirty="0">
                <a:latin typeface="OPEN SAN"/>
                <a:cs typeface="Times New Roman" panose="02020603050405020304" pitchFamily="18" charset="0"/>
                <a:sym typeface="+mn-ea"/>
              </a:rPr>
              <a:t>How do I control it ?</a:t>
            </a:r>
            <a:endParaRPr lang="en-US" altLang="en-US" sz="2400" dirty="0">
              <a:latin typeface="OPEN SAN"/>
              <a:cs typeface="Times New Roman" panose="02020603050405020304" pitchFamily="18" charset="0"/>
            </a:endParaRPr>
          </a:p>
          <a:p>
            <a:pPr algn="just" eaLnBrk="1" hangingPunct="1">
              <a:buNone/>
            </a:pPr>
            <a:r>
              <a:rPr lang="en-US" altLang="en-US" sz="2400" dirty="0">
                <a:latin typeface="OPEN SAN"/>
                <a:cs typeface="Times New Roman" panose="02020603050405020304" pitchFamily="18" charset="0"/>
                <a:sym typeface="+mn-ea"/>
              </a:rPr>
              <a:t>	what resources  are needed? </a:t>
            </a:r>
            <a:endParaRPr lang="en-US" sz="2400" dirty="0">
              <a:latin typeface="OPEN SAN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3EF860A-8E69-5C34-B8BD-1C1D65F2B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1023"/>
            <a:ext cx="1345949" cy="113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315200" y="1295400"/>
            <a:ext cx="4419600" cy="4572000"/>
          </a:xfrm>
          <a:noFill/>
        </p:spPr>
        <p:txBody>
          <a:bodyPr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en-US" sz="2400" kern="0" noProof="0" dirty="0">
                <a:ln>
                  <a:noFill/>
                </a:ln>
                <a:effectLst/>
                <a:uLnTx/>
                <a:uFillTx/>
                <a:latin typeface="OPEN SAN"/>
                <a:cs typeface="Times New Roman" panose="02020603050405020304" pitchFamily="18" charset="0"/>
                <a:sym typeface="+mn-ea"/>
              </a:rPr>
              <a:t>Pertinent history- Pertinent to the emergency care you are providing.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en-US" sz="2400" kern="0" noProof="0" dirty="0">
                <a:ln>
                  <a:noFill/>
                </a:ln>
                <a:effectLst/>
                <a:uLnTx/>
                <a:uFillTx/>
                <a:latin typeface="OPEN SAN"/>
                <a:cs typeface="Times New Roman" panose="02020603050405020304" pitchFamily="18" charset="0"/>
                <a:sym typeface="+mn-ea"/>
              </a:rPr>
              <a:t>Last Oral Intake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en-US" sz="2400" kern="0" noProof="0" dirty="0">
                <a:ln>
                  <a:noFill/>
                </a:ln>
                <a:effectLst/>
                <a:uLnTx/>
                <a:uFillTx/>
                <a:latin typeface="OPEN SAN"/>
                <a:cs typeface="Times New Roman" panose="02020603050405020304" pitchFamily="18" charset="0"/>
                <a:sym typeface="+mn-ea"/>
              </a:rPr>
              <a:t>Events - Activities prior to the patient</a:t>
            </a:r>
            <a:endParaRPr kumimoji="0" lang="en-I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en-US" altLang="en-US" sz="2400" dirty="0">
                <a:latin typeface="OPEN SAN"/>
                <a:cs typeface="Times New Roman" panose="02020603050405020304" pitchFamily="18" charset="0"/>
                <a:sym typeface="+mn-ea"/>
              </a:rPr>
              <a:t>	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304800" y="2288309"/>
            <a:ext cx="7467600" cy="1143000"/>
          </a:xfrm>
          <a:noFill/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rgbClr val="FF0000"/>
                </a:solidFill>
                <a:latin typeface="OPEN SAN"/>
                <a:cs typeface="Times New Roman" panose="02020603050405020304" pitchFamily="18" charset="0"/>
                <a:sym typeface="+mn-ea"/>
              </a:rPr>
              <a:t>PATIENT HISTORY</a:t>
            </a:r>
            <a:br>
              <a:rPr lang="en-US" altLang="en-US" sz="4000" b="1" dirty="0">
                <a:solidFill>
                  <a:srgbClr val="FF0000"/>
                </a:solidFill>
                <a:latin typeface="OPEN SAN"/>
                <a:cs typeface="Times New Roman" panose="02020603050405020304" pitchFamily="18" charset="0"/>
                <a:sym typeface="+mn-ea"/>
              </a:rPr>
            </a:br>
            <a:r>
              <a:rPr lang="en-US" altLang="en-US" sz="4000" b="1" dirty="0">
                <a:solidFill>
                  <a:srgbClr val="006600"/>
                </a:solidFill>
                <a:latin typeface="OPEN SAN"/>
                <a:cs typeface="Times New Roman" panose="02020603050405020304" pitchFamily="18" charset="0"/>
                <a:sym typeface="+mn-ea"/>
              </a:rPr>
              <a:t>					</a:t>
            </a:r>
            <a:r>
              <a:rPr lang="en-US" altLang="en-US" sz="4000" b="1" dirty="0">
                <a:solidFill>
                  <a:srgbClr val="CC3300"/>
                </a:solidFill>
                <a:latin typeface="OPEN SAN"/>
                <a:cs typeface="Times New Roman" panose="02020603050405020304" pitchFamily="18" charset="0"/>
                <a:sym typeface="+mn-ea"/>
              </a:rPr>
              <a:t>(</a:t>
            </a:r>
            <a:r>
              <a:rPr lang="en-US" alt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OPEN SAN"/>
                <a:cs typeface="Times New Roman" panose="02020603050405020304" pitchFamily="18" charset="0"/>
                <a:sym typeface="+mn-ea"/>
              </a:rPr>
              <a:t>SAMPLE</a:t>
            </a:r>
            <a:r>
              <a:rPr lang="en-US" altLang="en-US" sz="4000" b="1" dirty="0">
                <a:solidFill>
                  <a:srgbClr val="CC3300"/>
                </a:solidFill>
                <a:latin typeface="OPEN SAN"/>
                <a:cs typeface="Times New Roman" panose="02020603050405020304" pitchFamily="18" charset="0"/>
                <a:sym typeface="+mn-ea"/>
              </a:rPr>
              <a:t>)</a:t>
            </a:r>
            <a:endParaRPr lang="en-US" altLang="en-US" sz="4000" b="1" u="sng" kern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09A17DD-3CFA-BD63-98A9-94E024CCF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48400" y="1295400"/>
            <a:ext cx="5486400" cy="4572000"/>
          </a:xfrm>
          <a:noFill/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OPEN SAN"/>
                <a:sym typeface="+mn-ea"/>
              </a:rPr>
              <a:t>Reassess loc (AVPU)</a:t>
            </a:r>
            <a:endParaRPr lang="en-US" altLang="en-US" sz="2800" dirty="0">
              <a:latin typeface="OPEN SAN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800" dirty="0">
              <a:latin typeface="OPEN SAN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OPEN SAN"/>
                <a:sym typeface="+mn-ea"/>
              </a:rPr>
              <a:t>Reassess &amp; correct any airway  problem</a:t>
            </a:r>
            <a:endParaRPr lang="en-US" altLang="en-US" sz="2800" dirty="0">
              <a:latin typeface="OPEN SAN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800" dirty="0">
              <a:latin typeface="OPEN SAN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OPEN SAN"/>
                <a:sym typeface="+mn-ea"/>
              </a:rPr>
              <a:t>Reassess breathing for rate and quality</a:t>
            </a:r>
            <a:endParaRPr lang="en-US" altLang="en-US" sz="2800" dirty="0">
              <a:latin typeface="OPEN SAN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800" dirty="0">
              <a:latin typeface="OPEN SAN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OPEN SAN"/>
                <a:sym typeface="+mn-ea"/>
              </a:rPr>
              <a:t>Reassess pulse rate and quality</a:t>
            </a:r>
            <a:endParaRPr lang="en-US" altLang="en-US" sz="2800" dirty="0">
              <a:latin typeface="OPEN SAN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" y="2438400"/>
            <a:ext cx="6400800" cy="1676400"/>
          </a:xfrm>
          <a:noFill/>
        </p:spPr>
        <p:txBody>
          <a:bodyPr>
            <a:normAutofit fontScale="90000"/>
          </a:bodyPr>
          <a:lstStyle/>
          <a:p>
            <a:r>
              <a:rPr lang="en-US" sz="40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"/>
                <a:sym typeface="+mn-ea"/>
              </a:rPr>
              <a:t>ONGOING ASSESSMENT</a:t>
            </a:r>
            <a:br>
              <a:rPr lang="en-US" sz="40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"/>
                <a:sym typeface="+mn-ea"/>
              </a:rPr>
            </a:br>
            <a:r>
              <a:rPr lang="en-US" sz="4000" b="1" kern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OPEN SAN"/>
                <a:sym typeface="+mn-ea"/>
              </a:rPr>
              <a:t>             </a:t>
            </a:r>
            <a:r>
              <a:rPr lang="en-US" sz="4000" b="1" kern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OPEN SAN"/>
                <a:sym typeface="+mn-ea"/>
              </a:rPr>
              <a:t>(</a:t>
            </a:r>
            <a:r>
              <a:rPr lang="en-US" sz="4000" b="1" kern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OPEN SAN"/>
                <a:sym typeface="+mn-ea"/>
              </a:rPr>
              <a:t>Upto</a:t>
            </a:r>
            <a:r>
              <a:rPr lang="en-US" sz="4000" b="1" kern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OPEN SAN"/>
                <a:sym typeface="+mn-ea"/>
              </a:rPr>
              <a:t> the better care)</a:t>
            </a:r>
            <a:endParaRPr lang="en-US" altLang="en-US" sz="4000" b="1" u="sng" kern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"/>
              <a:ea typeface="+mn-ea"/>
              <a:cs typeface="+mn-cs"/>
              <a:sym typeface="+mn-ea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80D1910-1E97-46A7-BFA6-A3F9A3FE6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705600" y="1425575"/>
            <a:ext cx="5029200" cy="4572000"/>
          </a:xfrm>
          <a:noFill/>
        </p:spPr>
        <p:txBody>
          <a:bodyPr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en-US" sz="2400" kern="0" noProof="0" dirty="0">
                <a:ln>
                  <a:noFill/>
                </a:ln>
                <a:effectLst/>
                <a:uLnTx/>
                <a:uFillTx/>
                <a:latin typeface="OPEN SAN"/>
                <a:cs typeface="Times New Roman" panose="02020603050405020304" pitchFamily="18" charset="0"/>
                <a:sym typeface="+mn-ea"/>
              </a:rPr>
              <a:t>Reassess  Skin temp, color &amp; condition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en-US" sz="2400" kern="0" noProof="0" dirty="0">
                <a:ln>
                  <a:noFill/>
                </a:ln>
                <a:effectLst/>
                <a:uLnTx/>
                <a:uFillTx/>
                <a:latin typeface="OPEN SAN"/>
                <a:cs typeface="Times New Roman" panose="02020603050405020304" pitchFamily="18" charset="0"/>
                <a:sym typeface="+mn-ea"/>
              </a:rPr>
              <a:t>Repeat any part of patient examination needed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en-US" sz="2400" kern="0" noProof="0" dirty="0">
                <a:ln>
                  <a:noFill/>
                </a:ln>
                <a:effectLst/>
                <a:uLnTx/>
                <a:uFillTx/>
                <a:latin typeface="OPEN SAN"/>
                <a:cs typeface="Times New Roman" panose="02020603050405020304" pitchFamily="18" charset="0"/>
                <a:sym typeface="+mn-ea"/>
              </a:rPr>
              <a:t>Reassess your treatment to check effectiveness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en-US" sz="2400" kern="0" noProof="0" dirty="0">
                <a:ln>
                  <a:noFill/>
                </a:ln>
                <a:effectLst/>
                <a:uLnTx/>
                <a:uFillTx/>
                <a:latin typeface="OPEN SAN"/>
                <a:cs typeface="Times New Roman" panose="02020603050405020304" pitchFamily="18" charset="0"/>
                <a:sym typeface="+mn-ea"/>
              </a:rPr>
              <a:t>Assurance to patient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67145" y="2438400"/>
            <a:ext cx="6324600" cy="1676400"/>
          </a:xfrm>
          <a:noFill/>
        </p:spPr>
        <p:txBody>
          <a:bodyPr>
            <a:noAutofit/>
          </a:bodyPr>
          <a:lstStyle/>
          <a:p>
            <a:r>
              <a:rPr lang="en-US" sz="40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"/>
                <a:cs typeface="Times New Roman" panose="02020603050405020304" pitchFamily="18" charset="0"/>
                <a:sym typeface="+mn-ea"/>
              </a:rPr>
              <a:t>ONGOING ASSESSMENT</a:t>
            </a:r>
            <a:br>
              <a:rPr lang="en-US" sz="40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"/>
                <a:cs typeface="Times New Roman" panose="02020603050405020304" pitchFamily="18" charset="0"/>
                <a:sym typeface="+mn-ea"/>
              </a:rPr>
            </a:br>
            <a:r>
              <a:rPr lang="en-US" sz="4000" b="1" kern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OPEN SAN"/>
                <a:cs typeface="Times New Roman" panose="02020603050405020304" pitchFamily="18" charset="0"/>
                <a:sym typeface="+mn-ea"/>
              </a:rPr>
              <a:t>             </a:t>
            </a:r>
            <a:r>
              <a:rPr lang="en-US" sz="4000" b="1" kern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OPEN SAN"/>
                <a:cs typeface="Times New Roman" panose="02020603050405020304" pitchFamily="18" charset="0"/>
                <a:sym typeface="+mn-ea"/>
              </a:rPr>
              <a:t>(</a:t>
            </a:r>
            <a:r>
              <a:rPr lang="en-US" sz="4000" b="1" kern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OPEN SAN"/>
                <a:cs typeface="Times New Roman" panose="02020603050405020304" pitchFamily="18" charset="0"/>
                <a:sym typeface="+mn-ea"/>
              </a:rPr>
              <a:t>Upto</a:t>
            </a:r>
            <a:r>
              <a:rPr lang="en-US" sz="4000" b="1" kern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OPEN SAN"/>
                <a:cs typeface="Times New Roman" panose="02020603050405020304" pitchFamily="18" charset="0"/>
                <a:sym typeface="+mn-ea"/>
              </a:rPr>
              <a:t> the better care)</a:t>
            </a:r>
            <a:endParaRPr lang="en-US" altLang="en-US" sz="4000" b="1" u="sng" kern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2723302-DF31-BB04-6B05-D715208A0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934200" y="1295400"/>
            <a:ext cx="4800600" cy="4572000"/>
          </a:xfrm>
          <a:noFill/>
        </p:spPr>
        <p:txBody>
          <a:bodyPr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en-IN" sz="2400" kern="0" noProof="0" dirty="0">
                <a:ln>
                  <a:noFill/>
                </a:ln>
                <a:effectLst/>
                <a:uLnTx/>
                <a:uFillTx/>
                <a:latin typeface="OPEN SAN"/>
                <a:cs typeface="Times New Roman" panose="02020603050405020304" pitchFamily="18" charset="0"/>
                <a:sym typeface="+mn-ea"/>
              </a:rPr>
              <a:t>Patient age and sex</a:t>
            </a:r>
            <a:endParaRPr kumimoji="0" lang="en-I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en-IN" sz="2400" kern="0" noProof="0" dirty="0">
                <a:ln>
                  <a:noFill/>
                </a:ln>
                <a:effectLst/>
                <a:uLnTx/>
                <a:uFillTx/>
                <a:latin typeface="OPEN SAN"/>
                <a:cs typeface="Times New Roman" panose="02020603050405020304" pitchFamily="18" charset="0"/>
                <a:sym typeface="+mn-ea"/>
              </a:rPr>
              <a:t>Chief complaints</a:t>
            </a:r>
            <a:endParaRPr kumimoji="0" lang="en-I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en-IN" sz="2400" kern="0" noProof="0" dirty="0">
                <a:ln>
                  <a:noFill/>
                </a:ln>
                <a:effectLst/>
                <a:uLnTx/>
                <a:uFillTx/>
                <a:latin typeface="OPEN SAN"/>
                <a:cs typeface="Times New Roman" panose="02020603050405020304" pitchFamily="18" charset="0"/>
                <a:sym typeface="+mn-ea"/>
              </a:rPr>
              <a:t>Level of consciousness</a:t>
            </a:r>
            <a:endParaRPr kumimoji="0" lang="en-I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en-IN" sz="2400" kern="0" noProof="0" dirty="0">
                <a:ln>
                  <a:noFill/>
                </a:ln>
                <a:effectLst/>
                <a:uLnTx/>
                <a:uFillTx/>
                <a:latin typeface="OPEN SAN"/>
                <a:cs typeface="Times New Roman" panose="02020603050405020304" pitchFamily="18" charset="0"/>
                <a:sym typeface="+mn-ea"/>
              </a:rPr>
              <a:t>Airway status</a:t>
            </a:r>
            <a:endParaRPr kumimoji="0" lang="en-I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en-IN" sz="2400" kern="0" noProof="0" dirty="0">
                <a:ln>
                  <a:noFill/>
                </a:ln>
                <a:effectLst/>
                <a:uLnTx/>
                <a:uFillTx/>
                <a:latin typeface="OPEN SAN"/>
                <a:cs typeface="Times New Roman" panose="02020603050405020304" pitchFamily="18" charset="0"/>
                <a:sym typeface="+mn-ea"/>
              </a:rPr>
              <a:t>Breathing status</a:t>
            </a:r>
            <a:endParaRPr kumimoji="0" lang="en-I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en-IN" sz="2400" kern="0" noProof="0" dirty="0">
                <a:ln>
                  <a:noFill/>
                </a:ln>
                <a:effectLst/>
                <a:uLnTx/>
                <a:uFillTx/>
                <a:latin typeface="OPEN SAN"/>
                <a:cs typeface="Times New Roman" panose="02020603050405020304" pitchFamily="18" charset="0"/>
                <a:sym typeface="+mn-ea"/>
              </a:rPr>
              <a:t>Circulation status</a:t>
            </a:r>
            <a:endParaRPr kumimoji="0" lang="en-I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en-IN" sz="2400" kern="0" noProof="0" dirty="0">
                <a:ln>
                  <a:noFill/>
                </a:ln>
                <a:effectLst/>
                <a:uLnTx/>
                <a:uFillTx/>
                <a:latin typeface="OPEN SAN"/>
                <a:cs typeface="Times New Roman" panose="02020603050405020304" pitchFamily="18" charset="0"/>
                <a:sym typeface="+mn-ea"/>
              </a:rPr>
              <a:t> Patient history</a:t>
            </a:r>
            <a:endParaRPr kumimoji="0" lang="en-I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en-IN" sz="2400" kern="0" noProof="0" dirty="0">
                <a:ln>
                  <a:noFill/>
                </a:ln>
                <a:effectLst/>
                <a:uLnTx/>
                <a:uFillTx/>
                <a:latin typeface="OPEN SAN"/>
                <a:cs typeface="Times New Roman" panose="02020603050405020304" pitchFamily="18" charset="0"/>
                <a:sym typeface="+mn-ea"/>
              </a:rPr>
              <a:t>Treatment given</a:t>
            </a:r>
            <a:endParaRPr kumimoji="0" lang="en-I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kumimoji="0" lang="en-IN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1" y="2440709"/>
            <a:ext cx="5791200" cy="1143000"/>
          </a:xfrm>
          <a:noFill/>
        </p:spPr>
        <p:txBody>
          <a:bodyPr>
            <a:normAutofit/>
          </a:bodyPr>
          <a:lstStyle/>
          <a:p>
            <a:r>
              <a:rPr lang="en-IN" altLang="en-US" sz="4000" b="1" dirty="0">
                <a:solidFill>
                  <a:srgbClr val="FF0000"/>
                </a:solidFill>
                <a:latin typeface="OPEN SAN"/>
                <a:cs typeface="Times New Roman" panose="02020603050405020304" pitchFamily="18" charset="0"/>
                <a:sym typeface="+mn-ea"/>
              </a:rPr>
              <a:t>HAND OFF REPORT</a:t>
            </a:r>
            <a:endParaRPr lang="en-IN" altLang="en-US" sz="4000" b="1" u="sng" kern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A291F51-1E83-0DB6-8A3E-773C1B9EB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477000" y="1295400"/>
            <a:ext cx="5257800" cy="4572000"/>
          </a:xfrm>
          <a:noFill/>
        </p:spPr>
        <p:txBody>
          <a:bodyPr>
            <a:noAutofit/>
          </a:bodyPr>
          <a:lstStyle/>
          <a:p>
            <a:pPr marL="514350" indent="-514350" eaLnBrk="1" hangingPunct="1">
              <a:buFontTx/>
              <a:buAutoNum type="arabicParenR"/>
            </a:pPr>
            <a:r>
              <a:rPr lang="en-US" altLang="en-US" sz="2400" dirty="0">
                <a:solidFill>
                  <a:schemeClr val="tx1"/>
                </a:solidFill>
                <a:latin typeface="OPEN SAN"/>
                <a:cs typeface="Times New Roman" panose="02020603050405020304" pitchFamily="18" charset="0"/>
                <a:sym typeface="+mn-ea"/>
              </a:rPr>
              <a:t>Six Phases of patient assessment  </a:t>
            </a:r>
            <a:endParaRPr lang="en-US" altLang="en-US" sz="2400" dirty="0">
              <a:solidFill>
                <a:schemeClr val="tx1"/>
              </a:solidFill>
              <a:latin typeface="OPEN SAN"/>
              <a:cs typeface="Times New Roman" panose="02020603050405020304" pitchFamily="18" charset="0"/>
            </a:endParaRPr>
          </a:p>
          <a:p>
            <a:pPr marL="514350" indent="-514350" eaLnBrk="1" hangingPunct="1">
              <a:buFontTx/>
              <a:buAutoNum type="arabicParenR"/>
            </a:pPr>
            <a:r>
              <a:rPr lang="en-US" altLang="en-US" sz="2400" dirty="0">
                <a:solidFill>
                  <a:schemeClr val="tx1"/>
                </a:solidFill>
                <a:latin typeface="OPEN SAN"/>
                <a:cs typeface="Times New Roman" panose="02020603050405020304" pitchFamily="18" charset="0"/>
                <a:sym typeface="+mn-ea"/>
              </a:rPr>
              <a:t>General procedure an MFR complete after arrival at scene.</a:t>
            </a:r>
            <a:endParaRPr lang="en-US" altLang="en-US" sz="2400" dirty="0">
              <a:solidFill>
                <a:schemeClr val="tx1"/>
              </a:solidFill>
              <a:latin typeface="OPEN SAN"/>
              <a:cs typeface="Times New Roman" panose="02020603050405020304" pitchFamily="18" charset="0"/>
            </a:endParaRPr>
          </a:p>
          <a:p>
            <a:pPr marL="514350" indent="-514350" eaLnBrk="1" hangingPunct="1">
              <a:buFontTx/>
              <a:buAutoNum type="arabicParenR"/>
            </a:pPr>
            <a:r>
              <a:rPr lang="en-US" altLang="en-US" sz="2400" dirty="0">
                <a:solidFill>
                  <a:schemeClr val="tx1"/>
                </a:solidFill>
                <a:latin typeface="OPEN SAN"/>
                <a:cs typeface="Times New Roman" panose="02020603050405020304" pitchFamily="18" charset="0"/>
                <a:sym typeface="+mn-ea"/>
              </a:rPr>
              <a:t>Six steps of initial assessment.</a:t>
            </a:r>
            <a:endParaRPr lang="en-US" altLang="en-US" sz="2400" dirty="0">
              <a:solidFill>
                <a:schemeClr val="tx1"/>
              </a:solidFill>
              <a:latin typeface="OPEN SAN"/>
              <a:cs typeface="Times New Roman" panose="02020603050405020304" pitchFamily="18" charset="0"/>
            </a:endParaRPr>
          </a:p>
          <a:p>
            <a:pPr marL="514350" indent="-514350" eaLnBrk="1" hangingPunct="1">
              <a:buFontTx/>
              <a:buAutoNum type="arabicParenR"/>
            </a:pPr>
            <a:r>
              <a:rPr lang="en-US" altLang="en-US" sz="2400" dirty="0">
                <a:solidFill>
                  <a:schemeClr val="tx1"/>
                </a:solidFill>
                <a:latin typeface="OPEN SAN"/>
                <a:cs typeface="Times New Roman" panose="02020603050405020304" pitchFamily="18" charset="0"/>
                <a:sym typeface="+mn-ea"/>
              </a:rPr>
              <a:t>Demonstrate a complete physical examination as learnt in this lesson.</a:t>
            </a:r>
            <a:endParaRPr lang="en-US" altLang="en-US" sz="2400" dirty="0">
              <a:solidFill>
                <a:schemeClr val="tx1"/>
              </a:solidFill>
              <a:latin typeface="OPEN SAN"/>
              <a:cs typeface="Times New Roman" panose="02020603050405020304" pitchFamily="18" charset="0"/>
            </a:endParaRPr>
          </a:p>
          <a:p>
            <a:pPr marL="0" indent="0" eaLnBrk="1" hangingPunct="1">
              <a:buFontTx/>
              <a:buNone/>
            </a:pPr>
            <a:endParaRPr kumimoji="0" lang="en-US" alt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447800" y="2438400"/>
            <a:ext cx="3886200" cy="1143000"/>
          </a:xfrm>
          <a:noFill/>
        </p:spPr>
        <p:txBody>
          <a:bodyPr>
            <a:noAutofit/>
          </a:bodyPr>
          <a:lstStyle/>
          <a:p>
            <a:r>
              <a:rPr lang="en-US" altLang="en-US" b="1" dirty="0">
                <a:solidFill>
                  <a:srgbClr val="FF0000"/>
                </a:solidFill>
                <a:latin typeface="OPEN SAN"/>
                <a:cs typeface="Times New Roman" panose="02020603050405020304" pitchFamily="18" charset="0"/>
                <a:sym typeface="+mn-ea"/>
              </a:rPr>
              <a:t>REVIEW</a:t>
            </a:r>
            <a:br>
              <a:rPr lang="en-US" altLang="en-US" sz="4000" b="1" dirty="0">
                <a:solidFill>
                  <a:srgbClr val="006600"/>
                </a:solidFill>
                <a:latin typeface="OPEN SAN"/>
                <a:cs typeface="Times New Roman" panose="02020603050405020304" pitchFamily="18" charset="0"/>
                <a:sym typeface="+mn-ea"/>
              </a:rPr>
            </a:br>
            <a:endParaRPr lang="en-IN" altLang="en-US" sz="4000" b="1" u="sng" kern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340A386-D0AF-FD1D-0889-856EADE0C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2287B2D-A068-DE3C-0CE7-7BC6B065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                 </a:t>
            </a:r>
            <a:r>
              <a:rPr lang="en-US" sz="6000" dirty="0">
                <a:solidFill>
                  <a:srgbClr val="FF0000"/>
                </a:solidFill>
              </a:rPr>
              <a:t>Any Questions?</a:t>
            </a:r>
            <a:endParaRPr lang="en-IN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WordArt 4">
            <a:extLst>
              <a:ext uri="{FF2B5EF4-FFF2-40B4-BE49-F238E27FC236}">
                <a16:creationId xmlns:a16="http://schemas.microsoft.com/office/drawing/2014/main" id="{89A9621C-D14F-4C4E-8657-1C65AA16645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62269" y="2517327"/>
            <a:ext cx="3576562" cy="12097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IN" sz="3313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13A158A-42A3-608D-B849-A6091EDB8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56" y="137032"/>
            <a:ext cx="1091405" cy="77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792" y="916607"/>
            <a:ext cx="7120223" cy="53082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0805" y="3086495"/>
            <a:ext cx="31649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Open sans"/>
              </a:rPr>
              <a:t>THANK YOU</a:t>
            </a:r>
            <a:endParaRPr lang="en-IN" sz="4000" dirty="0">
              <a:solidFill>
                <a:srgbClr val="FF0000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450359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20182"/>
            <a:ext cx="45720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800" y="1600201"/>
            <a:ext cx="5562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Open san"/>
                <a:cs typeface="Times New Roman" panose="02020603050405020304" pitchFamily="18" charset="0"/>
              </a:rPr>
              <a:t>Q1) What are the three methods to verify breathing?</a:t>
            </a:r>
          </a:p>
          <a:p>
            <a:pPr marL="0" indent="0">
              <a:buNone/>
            </a:pPr>
            <a:r>
              <a:rPr lang="en-US" sz="2800" dirty="0" err="1">
                <a:latin typeface="Open san"/>
                <a:cs typeface="Times New Roman" panose="02020603050405020304" pitchFamily="18" charset="0"/>
              </a:rPr>
              <a:t>Ans</a:t>
            </a:r>
            <a:r>
              <a:rPr lang="en-US" sz="2800" dirty="0">
                <a:latin typeface="Open san"/>
                <a:cs typeface="Times New Roman" panose="02020603050405020304" pitchFamily="18" charset="0"/>
              </a:rPr>
              <a:t>- Look, Listen, Feel</a:t>
            </a:r>
          </a:p>
          <a:p>
            <a:pPr marL="0" indent="0">
              <a:buNone/>
            </a:pPr>
            <a:r>
              <a:rPr lang="en-US" sz="2800" dirty="0">
                <a:latin typeface="Open san"/>
                <a:cs typeface="Times New Roman" panose="02020603050405020304" pitchFamily="18" charset="0"/>
              </a:rPr>
              <a:t>Q2) What are the Respiration Rate of Infant?</a:t>
            </a:r>
          </a:p>
          <a:p>
            <a:pPr marL="0" indent="0">
              <a:buNone/>
            </a:pPr>
            <a:r>
              <a:rPr lang="en-US" sz="2800" dirty="0" err="1">
                <a:latin typeface="Open san"/>
                <a:cs typeface="Times New Roman" panose="02020603050405020304" pitchFamily="18" charset="0"/>
              </a:rPr>
              <a:t>Ans</a:t>
            </a:r>
            <a:r>
              <a:rPr lang="en-US" sz="2800" dirty="0">
                <a:latin typeface="Open san"/>
                <a:cs typeface="Times New Roman" panose="02020603050405020304" pitchFamily="18" charset="0"/>
              </a:rPr>
              <a:t>- 25-50 / min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2A46998-BE1F-B3F6-3DFA-7046F4549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080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2400" y="97914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705600" y="1066800"/>
            <a:ext cx="5486400" cy="3886199"/>
          </a:xfrm>
          <a:noFill/>
        </p:spPr>
        <p:txBody>
          <a:bodyPr>
            <a:noAutofit/>
          </a:bodyPr>
          <a:lstStyle/>
          <a:p>
            <a:pPr algn="just" eaLnBrk="1" hangingPunct="1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just" eaLnBrk="1" hangingPunct="1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just" eaLnBrk="1" hangingPunct="1"/>
            <a:r>
              <a:rPr lang="en-US" altLang="en-US" sz="2800" dirty="0">
                <a:latin typeface="OPEN SAN"/>
                <a:cs typeface="Times New Roman" panose="02020603050405020304" pitchFamily="18" charset="0"/>
                <a:sym typeface="+mn-ea"/>
              </a:rPr>
              <a:t>Safety of the people at the scene of incident</a:t>
            </a:r>
            <a:endParaRPr lang="en-US" altLang="en-US" sz="2800" dirty="0">
              <a:latin typeface="OPEN SAN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2800" dirty="0">
                <a:latin typeface="OPEN SAN"/>
                <a:cs typeface="Times New Roman" panose="02020603050405020304" pitchFamily="18" charset="0"/>
                <a:sym typeface="+mn-ea"/>
              </a:rPr>
              <a:t>Identify the mechanism of injury or the nature of illness</a:t>
            </a:r>
            <a:endParaRPr lang="en-US" altLang="en-US" sz="2800" dirty="0">
              <a:latin typeface="OPEN SAN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2800" dirty="0">
                <a:latin typeface="OPEN SAN"/>
                <a:cs typeface="Times New Roman" panose="02020603050405020304" pitchFamily="18" charset="0"/>
                <a:sym typeface="+mn-ea"/>
              </a:rPr>
              <a:t>Determine the additional resources needed</a:t>
            </a:r>
            <a:endParaRPr lang="en-US" altLang="en-US" sz="2800" b="1" dirty="0">
              <a:solidFill>
                <a:schemeClr val="tx2"/>
              </a:solidFill>
              <a:latin typeface="OPEN SAN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Font typeface="Wingdings" panose="05000000000000000000" pitchFamily="2" charset="2"/>
              <a:buNone/>
            </a:pPr>
            <a:endParaRPr lang="en-IN" sz="2800" dirty="0">
              <a:latin typeface="OPEN SAN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33400" y="2705100"/>
            <a:ext cx="5943600" cy="1143000"/>
          </a:xfrm>
          <a:noFill/>
        </p:spPr>
        <p:txBody>
          <a:bodyPr>
            <a:normAutofit fontScale="90000"/>
          </a:bodyPr>
          <a:lstStyle/>
          <a:p>
            <a:r>
              <a:rPr lang="en-US" altLang="en-IN" sz="4000" b="1" dirty="0">
                <a:solidFill>
                  <a:srgbClr val="FF0000"/>
                </a:solidFill>
                <a:latin typeface="OPEN SAN"/>
                <a:cs typeface="Times New Roman" panose="02020603050405020304" pitchFamily="18" charset="0"/>
              </a:rPr>
              <a:t>AIM OF SCENE SIZE UP</a:t>
            </a:r>
            <a:endParaRPr lang="en-IN" sz="4000" b="1" dirty="0">
              <a:solidFill>
                <a:srgbClr val="FF0000"/>
              </a:solidFill>
              <a:latin typeface="OPEN SAN"/>
              <a:cs typeface="Times New Roman" panose="02020603050405020304" pitchFamily="18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82B5B97-6963-5955-9FF0-48D084665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1023"/>
            <a:ext cx="1345949" cy="113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400800" y="1295400"/>
            <a:ext cx="5334000" cy="4572000"/>
          </a:xfrm>
          <a:noFill/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endParaRPr lang="en-US" altLang="en-US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2400" dirty="0">
                <a:latin typeface="OPEN SAN"/>
                <a:cs typeface="Times New Roman" panose="02020603050405020304" pitchFamily="18" charset="0"/>
                <a:sym typeface="+mn-ea"/>
              </a:rPr>
              <a:t>Ensure your own personal safety.</a:t>
            </a:r>
            <a:endParaRPr lang="en-US" altLang="en-US" sz="2400" dirty="0">
              <a:latin typeface="OPEN SAN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2400" dirty="0">
                <a:latin typeface="OPEN SAN"/>
                <a:cs typeface="Times New Roman" panose="02020603050405020304" pitchFamily="18" charset="0"/>
                <a:sym typeface="+mn-ea"/>
              </a:rPr>
              <a:t>Ensure patient safety</a:t>
            </a:r>
            <a:endParaRPr lang="en-US" altLang="en-US" sz="2400" dirty="0">
              <a:latin typeface="OPEN SAN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2400" dirty="0">
                <a:latin typeface="OPEN SAN"/>
                <a:cs typeface="Times New Roman" panose="02020603050405020304" pitchFamily="18" charset="0"/>
                <a:sym typeface="+mn-ea"/>
              </a:rPr>
              <a:t>Establish a general impression of the scene and begin initial assessment of the patient.</a:t>
            </a:r>
            <a:endParaRPr lang="en-IN" sz="2400" dirty="0">
              <a:latin typeface="OPEN SAN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43000" y="2133600"/>
            <a:ext cx="4495800" cy="1600200"/>
          </a:xfrm>
          <a:noFill/>
        </p:spPr>
        <p:txBody>
          <a:bodyPr>
            <a:noAutofit/>
          </a:bodyPr>
          <a:lstStyle/>
          <a:p>
            <a:r>
              <a:rPr lang="en-US" altLang="en-I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ACION ON ARRIVAL AT THE SCENE BY A MFR</a:t>
            </a:r>
            <a:endParaRPr lang="en-I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4415D00-AE57-DE89-634B-7A1FF3E1B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1023"/>
            <a:ext cx="1345949" cy="113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324600" y="1295400"/>
            <a:ext cx="5410200" cy="4572000"/>
          </a:xfrm>
          <a:noFill/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endParaRPr lang="en-US" altLang="en-US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latin typeface="OPEN SAN"/>
                <a:cs typeface="Times New Roman" panose="02020603050405020304" pitchFamily="18" charset="0"/>
                <a:sym typeface="+mn-ea"/>
              </a:rPr>
              <a:t>Identify and treat life threatening injury.</a:t>
            </a:r>
            <a:endParaRPr lang="en-US" altLang="en-US" sz="2400" dirty="0">
              <a:latin typeface="OPEN SAN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n-US" altLang="en-US" sz="2400" dirty="0">
              <a:latin typeface="OPEN SAN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latin typeface="OPEN SAN"/>
                <a:cs typeface="Times New Roman" panose="02020603050405020304" pitchFamily="18" charset="0"/>
                <a:sym typeface="+mn-ea"/>
              </a:rPr>
              <a:t>Stabilize and continue to monitor the patient</a:t>
            </a:r>
            <a:endParaRPr lang="en-US" altLang="en-US" sz="2400" dirty="0">
              <a:latin typeface="OPEN SAN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en-US" altLang="en-US" sz="2400" dirty="0">
              <a:latin typeface="OPEN SAN"/>
              <a:cs typeface="Times New Roman" panose="02020603050405020304" pitchFamily="18" charset="0"/>
            </a:endParaRPr>
          </a:p>
          <a:p>
            <a:pPr algn="just" eaLnBrk="1" hangingPunct="1"/>
            <a:endParaRPr lang="en-IN" sz="2400" dirty="0">
              <a:latin typeface="OPEN SAN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90600" y="2133600"/>
            <a:ext cx="4724400" cy="1676400"/>
          </a:xfrm>
          <a:noFill/>
        </p:spPr>
        <p:txBody>
          <a:bodyPr>
            <a:noAutofit/>
          </a:bodyPr>
          <a:lstStyle/>
          <a:p>
            <a:r>
              <a:rPr lang="en-US" altLang="en-IN" sz="4000" b="1" dirty="0">
                <a:solidFill>
                  <a:srgbClr val="FF0000"/>
                </a:solidFill>
                <a:latin typeface="OPEN SAN"/>
                <a:cs typeface="Times New Roman" panose="02020603050405020304" pitchFamily="18" charset="0"/>
              </a:rPr>
              <a:t>ACTION ON ARRIVAL AT THE SCENE BY A MFR</a:t>
            </a:r>
            <a:endParaRPr lang="en-IN" sz="4000" b="1" dirty="0">
              <a:solidFill>
                <a:srgbClr val="FF0000"/>
              </a:solidFill>
              <a:latin typeface="OPEN SAN"/>
              <a:cs typeface="Times New Roman" panose="02020603050405020304" pitchFamily="18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FE29BCD-E979-43BA-FF83-3DC34A43E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1023"/>
            <a:ext cx="1345949" cy="113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391400" y="1295400"/>
            <a:ext cx="4343400" cy="4572000"/>
          </a:xfrm>
          <a:noFill/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latin typeface="OPEN SAN"/>
                <a:cs typeface="Times New Roman" panose="02020603050405020304" pitchFamily="18" charset="0"/>
                <a:sym typeface="+mn-ea"/>
              </a:rPr>
              <a:t>State your name and organization</a:t>
            </a:r>
            <a:endParaRPr lang="en-US" altLang="en-US" sz="2400" dirty="0">
              <a:latin typeface="OPEN SAN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n-US" altLang="en-US" sz="2400" dirty="0">
              <a:latin typeface="OPEN SAN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latin typeface="OPEN SAN"/>
                <a:cs typeface="Times New Roman" panose="02020603050405020304" pitchFamily="18" charset="0"/>
                <a:sym typeface="+mn-ea"/>
              </a:rPr>
              <a:t>Identify yourself as an MFR</a:t>
            </a:r>
            <a:endParaRPr lang="en-US" altLang="en-US" sz="2400" dirty="0">
              <a:latin typeface="OPEN SAN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n-US" altLang="en-US" sz="2400" dirty="0">
              <a:latin typeface="OPEN SAN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latin typeface="OPEN SAN"/>
                <a:cs typeface="Times New Roman" panose="02020603050405020304" pitchFamily="18" charset="0"/>
                <a:sym typeface="+mn-ea"/>
              </a:rPr>
              <a:t>Ask the consent of the patient</a:t>
            </a:r>
            <a:endParaRPr lang="en-US" altLang="en-US" sz="2400" dirty="0">
              <a:latin typeface="OPEN SAN"/>
              <a:cs typeface="Times New Roman" panose="02020603050405020304" pitchFamily="18" charset="0"/>
            </a:endParaRPr>
          </a:p>
          <a:p>
            <a:pPr marL="514350" indent="-514350" algn="just" eaLnBrk="1" hangingPunct="1">
              <a:buFontTx/>
              <a:buAutoNum type="arabicParenR"/>
            </a:pPr>
            <a:endParaRPr lang="en-US" altLang="en-US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Font typeface="Wingdings" panose="05000000000000000000" pitchFamily="2" charset="2"/>
              <a:buNone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461404" y="2362200"/>
            <a:ext cx="5029200" cy="1828800"/>
          </a:xfrm>
          <a:noFill/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rgbClr val="FF0000"/>
                </a:solidFill>
                <a:latin typeface="OPEN SAN"/>
                <a:cs typeface="Times New Roman" panose="02020603050405020304" pitchFamily="18" charset="0"/>
                <a:sym typeface="+mn-ea"/>
              </a:rPr>
              <a:t>HOW TO INTRODUCE YOURSELF</a:t>
            </a:r>
            <a:endParaRPr lang="en-US" altLang="en-US" sz="4000" b="1" u="sng" dirty="0">
              <a:solidFill>
                <a:srgbClr val="FF0000"/>
              </a:solidFill>
              <a:latin typeface="OPEN SAN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77316DE-EBD5-B0B6-44C4-C0A1D989E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1023"/>
            <a:ext cx="1345949" cy="113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781800" y="1295400"/>
            <a:ext cx="4953000" cy="4572000"/>
          </a:xfrm>
          <a:noFill/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endParaRPr lang="en-US" altLang="en-US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dirty="0">
                <a:latin typeface="OPEN SAN"/>
                <a:cs typeface="Times New Roman" panose="02020603050405020304" pitchFamily="18" charset="0"/>
                <a:sym typeface="+mn-ea"/>
              </a:rPr>
              <a:t>The scene itself will describe</a:t>
            </a:r>
            <a:endParaRPr lang="en-US" altLang="en-US" sz="2400" dirty="0">
              <a:latin typeface="OPEN SAN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None/>
            </a:pPr>
            <a:r>
              <a:rPr lang="en-US" altLang="en-US" sz="2400" dirty="0">
                <a:latin typeface="OPEN SAN"/>
                <a:cs typeface="Times New Roman" panose="02020603050405020304" pitchFamily="18" charset="0"/>
                <a:sym typeface="+mn-ea"/>
              </a:rPr>
              <a:t>    (Observe , Plan &amp; React)</a:t>
            </a:r>
            <a:endParaRPr lang="en-US" altLang="en-US" sz="2400" dirty="0">
              <a:latin typeface="OPEN SAN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dirty="0">
                <a:latin typeface="OPEN SAN"/>
                <a:cs typeface="Times New Roman" panose="02020603050405020304" pitchFamily="18" charset="0"/>
                <a:sym typeface="+mn-ea"/>
              </a:rPr>
              <a:t> Patient if responsive</a:t>
            </a:r>
            <a:endParaRPr lang="en-US" altLang="en-US" sz="2400" dirty="0">
              <a:latin typeface="OPEN SAN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dirty="0">
                <a:latin typeface="OPEN SAN"/>
                <a:cs typeface="Times New Roman" panose="02020603050405020304" pitchFamily="18" charset="0"/>
                <a:sym typeface="+mn-ea"/>
              </a:rPr>
              <a:t> Relatives/ bystanders (If unresponsive</a:t>
            </a:r>
            <a:endParaRPr lang="en-IN" sz="2400" dirty="0">
              <a:latin typeface="OPEN SAN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99655" y="2154382"/>
            <a:ext cx="5562600" cy="1143000"/>
          </a:xfrm>
          <a:noFill/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rgbClr val="FF0000"/>
                </a:solidFill>
                <a:latin typeface="OPEN SAN"/>
                <a:cs typeface="Times New Roman" panose="02020603050405020304" pitchFamily="18" charset="0"/>
                <a:sym typeface="+mn-ea"/>
              </a:rPr>
              <a:t>IMMEDIATE SOURCE OF INFORMATION</a:t>
            </a:r>
            <a:endParaRPr lang="en-US" altLang="en-US" sz="4000" b="1" u="sng" dirty="0">
              <a:solidFill>
                <a:srgbClr val="FF0000"/>
              </a:solidFill>
              <a:latin typeface="OPEN SAN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53AF33C-E864-8C22-71A6-710880731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1023"/>
            <a:ext cx="1345949" cy="113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1291</Words>
  <Application>Microsoft Office PowerPoint</Application>
  <PresentationFormat>Widescreen</PresentationFormat>
  <Paragraphs>240</Paragraphs>
  <Slides>47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9" baseType="lpstr">
      <vt:lpstr>Arial</vt:lpstr>
      <vt:lpstr>Arial Black</vt:lpstr>
      <vt:lpstr>Bookman Old Style</vt:lpstr>
      <vt:lpstr>Calibri</vt:lpstr>
      <vt:lpstr>Open san</vt:lpstr>
      <vt:lpstr>Open san</vt:lpstr>
      <vt:lpstr>Open sans</vt:lpstr>
      <vt:lpstr>Open sans</vt:lpstr>
      <vt:lpstr>Open Sans SemiBold</vt:lpstr>
      <vt:lpstr>Times New Roman</vt:lpstr>
      <vt:lpstr>Wingdings</vt:lpstr>
      <vt:lpstr>Office Theme</vt:lpstr>
      <vt:lpstr>PowerPoint Presentation</vt:lpstr>
      <vt:lpstr>OBJECTIVE</vt:lpstr>
      <vt:lpstr>SCENE SIZE-UP</vt:lpstr>
      <vt:lpstr>SCENE SIZE-UP</vt:lpstr>
      <vt:lpstr>AIM OF SCENE SIZE UP</vt:lpstr>
      <vt:lpstr>ACION ON ARRIVAL AT THE SCENE BY A MFR</vt:lpstr>
      <vt:lpstr>ACTION ON ARRIVAL AT THE SCENE BY A MFR</vt:lpstr>
      <vt:lpstr>HOW TO INTRODUCE YOURSELF</vt:lpstr>
      <vt:lpstr>IMMEDIATE SOURCE OF INFORMATION</vt:lpstr>
      <vt:lpstr>IMMEDIATE SOURCE OF INFORMATION</vt:lpstr>
      <vt:lpstr>INITIAL ASSESSMENT</vt:lpstr>
      <vt:lpstr>STEPS OF INITIAL ASSESSMENT</vt:lpstr>
      <vt:lpstr>CHECK CIRCULATION</vt:lpstr>
      <vt:lpstr>METHOD OF AIRWAY OPEN      (HEAD-TILT CHIN-LIFT METHOD)</vt:lpstr>
      <vt:lpstr>METHOD OF AIRWAY OPEN     (JAW THRUST METHOD)</vt:lpstr>
      <vt:lpstr>Verify breathing</vt:lpstr>
      <vt:lpstr>PATIENT STATUS UPDATE</vt:lpstr>
      <vt:lpstr>PHYSICAL EXAMINATION</vt:lpstr>
      <vt:lpstr>PRINCIPLES OF PHYSICAL ASSESSMENT</vt:lpstr>
      <vt:lpstr>PHYSICAL EXAM  (HEAD TO TOE)                                 (BPDOC)</vt:lpstr>
      <vt:lpstr>Skull bones - 22</vt:lpstr>
      <vt:lpstr>FACIAL BONES - 14</vt:lpstr>
      <vt:lpstr> EXAM OF NECK</vt:lpstr>
      <vt:lpstr> EXAM OF CHEST</vt:lpstr>
      <vt:lpstr>CHEST BONES</vt:lpstr>
      <vt:lpstr> EXAM OF ABDOMEN</vt:lpstr>
      <vt:lpstr>ABDOMEN QUADRANTS</vt:lpstr>
      <vt:lpstr> EXAM OF THE BACK</vt:lpstr>
      <vt:lpstr>EXAM OF PELVIS (LT &amp; RTILEUM, ISCHIUM &amp; PUBIC) </vt:lpstr>
      <vt:lpstr> EXAM OF UPPER                     EXTREMITIES</vt:lpstr>
      <vt:lpstr> EXAM OF LOWER        EXTREMITIES  </vt:lpstr>
      <vt:lpstr>MEASURING VITAL SIGNS          (R, P, S, P, Bp)</vt:lpstr>
      <vt:lpstr>Pulse Location</vt:lpstr>
      <vt:lpstr>EQUIPMENT TO MEASURE  VITAL SIGNS</vt:lpstr>
      <vt:lpstr>AGE DEFINITION</vt:lpstr>
      <vt:lpstr>NORMAL RESPIRATORY RATE</vt:lpstr>
      <vt:lpstr>SKIN TEMPERATURE AND COLORATION</vt:lpstr>
      <vt:lpstr>BLOOD PRESSURE</vt:lpstr>
      <vt:lpstr>PATIENT HISTORY (SAMPLE)</vt:lpstr>
      <vt:lpstr>PATIENT HISTORY      (SAMPLE)</vt:lpstr>
      <vt:lpstr>ONGOING ASSESSMENT              (Upto the better care)</vt:lpstr>
      <vt:lpstr>ONGOING ASSESSMENT              (Upto the better care)</vt:lpstr>
      <vt:lpstr>HAND OFF REPORT</vt:lpstr>
      <vt:lpstr>REVIEW </vt:lpstr>
      <vt:lpstr>PowerPoint Presentation</vt:lpstr>
      <vt:lpstr>PowerPoint Presentation</vt:lpstr>
      <vt:lpstr>EVALUATION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Priji r</dc:creator>
  <cp:lastModifiedBy>NDRF HQ</cp:lastModifiedBy>
  <cp:revision>299</cp:revision>
  <dcterms:created xsi:type="dcterms:W3CDTF">2006-08-16T00:00:00Z</dcterms:created>
  <dcterms:modified xsi:type="dcterms:W3CDTF">2026-04-15T10:23:40Z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C0DD3D1501734C42A16090F79B2BF542_12</vt:lpwstr>
  </property>
  <property fmtid="{D5CDD505-2E9C-101B-9397-08002B2CF9AE}" pid="3" name="KSOProductBuildVer">
    <vt:lpwstr>1033-12.2.0.17153</vt:lpwstr>
  </property>
</Properties>
</file>