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79" r:id="rId10"/>
    <p:sldId id="261" r:id="rId11"/>
    <p:sldId id="262" r:id="rId12"/>
    <p:sldId id="273" r:id="rId13"/>
    <p:sldId id="263" r:id="rId14"/>
    <p:sldId id="280" r:id="rId15"/>
    <p:sldId id="281" r:id="rId16"/>
    <p:sldId id="287" r:id="rId17"/>
    <p:sldId id="264" r:id="rId18"/>
    <p:sldId id="265" r:id="rId19"/>
    <p:sldId id="266" r:id="rId20"/>
    <p:sldId id="267" r:id="rId21"/>
    <p:sldId id="288" r:id="rId22"/>
    <p:sldId id="289" r:id="rId23"/>
    <p:sldId id="268" r:id="rId24"/>
    <p:sldId id="269" r:id="rId25"/>
    <p:sldId id="270" r:id="rId26"/>
    <p:sldId id="271" r:id="rId27"/>
    <p:sldId id="272" r:id="rId28"/>
    <p:sldId id="274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32A8-9E5B-4287-B475-71379263233E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189BB-BE86-4E99-9E0F-C06848DA8E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653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equipment and vocabulary of ECG recording.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 importance of clean signal acquisition.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vocabulary used in ECG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how direction affects ECG tracing.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Outline basic procedure for recording ECG.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technological advancements.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maintenance and troubleshooting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Wrap up and prepare for module on patient preparation and exam setup.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Provide a basic overview of ECG purpose and equipment.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students to parts of an ECG machine.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their uses in clinical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placement and function of electrodes.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Clarify lead arrangement.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its role in understanding lead 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Connect to spatial orientation of leads.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importance for accurate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E4D709-AA5D-302D-56C1-D03139114CD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45454" y="0"/>
            <a:ext cx="129854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ECG Machine &amp; Terminology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FDC8302-77FE-C0C1-EF35-6650C173F25C}"/>
              </a:ext>
            </a:extLst>
          </p:cNvPr>
          <p:cNvSpPr>
            <a:spLocks noGrp="1"/>
          </p:cNvSpPr>
          <p:nvPr/>
        </p:nvSpPr>
        <p:spPr>
          <a:xfrm>
            <a:off x="2049318" y="8382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LESSON 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3C05307E-C94C-F4D1-E549-6BEC44D3C122}"/>
              </a:ext>
            </a:extLst>
          </p:cNvPr>
          <p:cNvSpPr txBox="1"/>
          <p:nvPr/>
        </p:nvSpPr>
        <p:spPr>
          <a:xfrm>
            <a:off x="6237508" y="5222413"/>
            <a:ext cx="2478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rgbClr val="00B0F0"/>
                </a:solidFill>
              </a:rPr>
              <a:t>By </a:t>
            </a:r>
          </a:p>
          <a:p>
            <a:r>
              <a:rPr lang="en-IN" sz="2400" b="1" dirty="0" smtClean="0">
                <a:solidFill>
                  <a:srgbClr val="00B0F0"/>
                </a:solidFill>
              </a:rPr>
              <a:t>AMANDEEP KAUR</a:t>
            </a:r>
            <a:endParaRPr lang="en-IN" sz="2400" b="1" dirty="0">
              <a:solidFill>
                <a:srgbClr val="00B0F0"/>
              </a:solidFill>
            </a:endParaRPr>
          </a:p>
          <a:p>
            <a:r>
              <a:rPr lang="en-IN" sz="2400" b="1" dirty="0">
                <a:solidFill>
                  <a:srgbClr val="00B0F0"/>
                </a:solidFill>
              </a:rPr>
              <a:t>               </a:t>
            </a:r>
            <a:r>
              <a:rPr lang="en-IN" sz="2400" b="1" dirty="0" smtClean="0">
                <a:solidFill>
                  <a:srgbClr val="00B0F0"/>
                </a:solidFill>
              </a:rPr>
              <a:t>ASI/ANM</a:t>
            </a:r>
            <a:endParaRPr lang="en-IN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Electrodes and Lead Wires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Electrodes detect electrical signals from the skin</a:t>
            </a:r>
          </a:p>
          <a:p>
            <a:r>
              <a:t>• Conductive gel improves signal quality</a:t>
            </a:r>
          </a:p>
          <a:p>
            <a:r>
              <a:t>• Leads connect electrodes to machine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Leads and Lead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Standard 12-lead ECG: 3 limb leads, 3 augmented leads, 6 precordial leads</a:t>
            </a:r>
          </a:p>
          <a:p>
            <a:r>
              <a:rPr dirty="0"/>
              <a:t>• Lead I, II, III form Einthoven’s triangle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5449D9-EF47-3780-09E1-5E6F6E9C2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255"/>
            <a:ext cx="8229600" cy="36437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BD0DDE-05C4-EBB9-078B-2D1A2EE4F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1189435"/>
            <a:ext cx="6660573" cy="44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7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Einthoven’s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6" y="1239981"/>
            <a:ext cx="8229600" cy="4525963"/>
          </a:xfrm>
        </p:spPr>
        <p:txBody>
          <a:bodyPr/>
          <a:lstStyle/>
          <a:p>
            <a:r>
              <a:rPr dirty="0"/>
              <a:t>• Formed by leads I, II, III</a:t>
            </a:r>
          </a:p>
          <a:p>
            <a:r>
              <a:rPr dirty="0"/>
              <a:t>• Demonstrates the relationship of limb leads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BCBEDA-7A63-A841-9BD2-9AA3D874D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9" y="2724727"/>
            <a:ext cx="8850085" cy="40547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4A7C04-E978-EEE2-6760-F0B92F37A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3" y="1075130"/>
            <a:ext cx="7065818" cy="48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0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DB5C5E-9A13-2A91-1E0F-DD809F7024D7}"/>
              </a:ext>
            </a:extLst>
          </p:cNvPr>
          <p:cNvSpPr txBox="1"/>
          <p:nvPr/>
        </p:nvSpPr>
        <p:spPr>
          <a:xfrm>
            <a:off x="581297" y="1045322"/>
            <a:ext cx="8084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Patient Positioning for 12-Lead ECG Placement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368E5D-49FB-3477-DFBD-CDC43C814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7" y="1335855"/>
            <a:ext cx="8001594" cy="43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4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BB065C-6401-0157-C386-326FD3A235F8}"/>
              </a:ext>
            </a:extLst>
          </p:cNvPr>
          <p:cNvSpPr txBox="1"/>
          <p:nvPr/>
        </p:nvSpPr>
        <p:spPr>
          <a:xfrm>
            <a:off x="101600" y="121924"/>
            <a:ext cx="7619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COLOR CODING STANDARDS FOR THE 12-LEAD ECG</a:t>
            </a:r>
          </a:p>
          <a:p>
            <a:r>
              <a:rPr lang="en-US" sz="2000" dirty="0"/>
              <a:t>Currently, there are two color coding standards for 12-lead ECG:</a:t>
            </a:r>
          </a:p>
          <a:p>
            <a:endParaRPr lang="en-US" sz="2000" dirty="0"/>
          </a:p>
          <a:p>
            <a:r>
              <a:rPr lang="en-US" sz="2000" dirty="0"/>
              <a:t>IEC (International Electrotechnical Commission) system</a:t>
            </a:r>
          </a:p>
          <a:p>
            <a:r>
              <a:rPr lang="en-US" sz="2000" dirty="0"/>
              <a:t>AHA (American Heart Association)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989EE5-685F-F610-9EC9-A33A6540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5" y="1911926"/>
            <a:ext cx="8229469" cy="47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4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7093"/>
            <a:ext cx="8229600" cy="1143000"/>
          </a:xfrm>
        </p:spPr>
        <p:txBody>
          <a:bodyPr/>
          <a:lstStyle/>
          <a:p>
            <a:r>
              <a:rPr dirty="0"/>
              <a:t>Augmented and Precordial Leads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18" y="2440709"/>
            <a:ext cx="8229600" cy="4525963"/>
          </a:xfrm>
        </p:spPr>
        <p:txBody>
          <a:bodyPr/>
          <a:lstStyle/>
          <a:p>
            <a:r>
              <a:rPr dirty="0"/>
              <a:t>• Augmented: </a:t>
            </a:r>
            <a:r>
              <a:rPr dirty="0" err="1"/>
              <a:t>aVR</a:t>
            </a:r>
            <a:r>
              <a:rPr dirty="0"/>
              <a:t>, </a:t>
            </a:r>
            <a:r>
              <a:rPr dirty="0" err="1"/>
              <a:t>aVL</a:t>
            </a:r>
            <a:r>
              <a:rPr dirty="0"/>
              <a:t>, </a:t>
            </a:r>
            <a:r>
              <a:rPr dirty="0" err="1"/>
              <a:t>aVF</a:t>
            </a:r>
            <a:endParaRPr dirty="0"/>
          </a:p>
          <a:p>
            <a:r>
              <a:rPr dirty="0"/>
              <a:t>• Precordial: V1–V6</a:t>
            </a:r>
          </a:p>
          <a:p>
            <a:r>
              <a:rPr dirty="0"/>
              <a:t>• Together provide full cardiac electrical view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Paper Speed and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Standard paper speed: 25 mm/sec</a:t>
            </a:r>
          </a:p>
          <a:p>
            <a:pPr marL="0" indent="0">
              <a:buNone/>
            </a:pPr>
            <a:r>
              <a:rPr dirty="0"/>
              <a:t>• Voltage calibration: 1 mV = 10 mm</a:t>
            </a:r>
            <a:endParaRPr lang="en-IN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233CB0-F550-77CB-B678-B55B5A4C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3" y="2817091"/>
            <a:ext cx="6858000" cy="33737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Filters and Artifacts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Filters remove muscle or electrical noise</a:t>
            </a:r>
          </a:p>
          <a:p>
            <a:r>
              <a:t>• Artifacts may result from movement or poor contact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By the end of this module, you will be able to:</a:t>
            </a:r>
          </a:p>
          <a:p>
            <a:r>
              <a:t>• Identify the main parts of an ECG machine</a:t>
            </a:r>
          </a:p>
          <a:p>
            <a:r>
              <a:t>• Understand different types of ECG machines</a:t>
            </a:r>
          </a:p>
          <a:p>
            <a:r>
              <a:t>• Define basic ECG terminology</a:t>
            </a:r>
          </a:p>
          <a:p>
            <a:r>
              <a:t>• Recognize standard lead configurations and paper settings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Common ECG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Depolarization: electrical activation</a:t>
            </a:r>
          </a:p>
          <a:p>
            <a:r>
              <a:t>• Repolarization: electrical recovery</a:t>
            </a:r>
          </a:p>
          <a:p>
            <a:r>
              <a:t>• Baseline: isoelectric line</a:t>
            </a:r>
          </a:p>
          <a:p>
            <a:r>
              <a:t>• Complex, interval, and segment definitions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BCB65-668E-A780-FF19-0452FBB59980}"/>
              </a:ext>
            </a:extLst>
          </p:cNvPr>
          <p:cNvSpPr txBox="1"/>
          <p:nvPr/>
        </p:nvSpPr>
        <p:spPr>
          <a:xfrm>
            <a:off x="1441450" y="1880581"/>
            <a:ext cx="6502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AA: Antiarrhythmic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AF: Atrial fibrillation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ATP: Ant tachycardia pacing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AVID: Antiarrhythmics Versus Implantable Defibrillators study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CABG: Coronary artery bypass graft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CAD: Coronary artery disease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CASH: Cardiac Arrest Study Hamburg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CHD: Coronary heart disease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IN" sz="2400" dirty="0">
              <a:solidFill>
                <a:srgbClr val="25252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71A97E-88FB-0A9B-71E4-F6E6D9902DAC}"/>
              </a:ext>
            </a:extLst>
          </p:cNvPr>
          <p:cNvSpPr txBox="1"/>
          <p:nvPr/>
        </p:nvSpPr>
        <p:spPr>
          <a:xfrm>
            <a:off x="1250950" y="114065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COMMON ABBREVIATIONS</a:t>
            </a:r>
          </a:p>
        </p:txBody>
      </p:sp>
    </p:spTree>
    <p:extLst>
      <p:ext uri="{BB962C8B-B14F-4D97-AF65-F5344CB8AC3E}">
        <p14:creationId xmlns:p14="http://schemas.microsoft.com/office/powerpoint/2010/main" val="304146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BCB65-668E-A780-FF19-0452FBB59980}"/>
              </a:ext>
            </a:extLst>
          </p:cNvPr>
          <p:cNvSpPr txBox="1"/>
          <p:nvPr/>
        </p:nvSpPr>
        <p:spPr>
          <a:xfrm>
            <a:off x="1441450" y="1880581"/>
            <a:ext cx="6502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CHF: Congestive heart failure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DFT: Defibrillation threshold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EF: Ejection fraction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EPS: Electrophysiologic Study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HCM: Hypertrophic cardiomyopathy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ICD: Implantable cardioverter defibrillator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LOS: Length of stay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52525"/>
                </a:solidFill>
                <a:latin typeface="Calibri" pitchFamily="34" charset="0"/>
                <a:cs typeface="Calibri" pitchFamily="34" charset="0"/>
              </a:rPr>
              <a:t>LQTS: Long Q-T syndrome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71A97E-88FB-0A9B-71E4-F6E6D9902DAC}"/>
              </a:ext>
            </a:extLst>
          </p:cNvPr>
          <p:cNvSpPr txBox="1"/>
          <p:nvPr/>
        </p:nvSpPr>
        <p:spPr>
          <a:xfrm>
            <a:off x="1250950" y="114065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COMMON ABBREVIATIONS</a:t>
            </a:r>
          </a:p>
        </p:txBody>
      </p:sp>
    </p:spTree>
    <p:extLst>
      <p:ext uri="{BB962C8B-B14F-4D97-AF65-F5344CB8AC3E}">
        <p14:creationId xmlns:p14="http://schemas.microsoft.com/office/powerpoint/2010/main" val="1366516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Lead Axis and Polarity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Positive and negative electrodes create lead axis</a:t>
            </a:r>
          </a:p>
          <a:p>
            <a:r>
              <a:t>• Wave deflection direction depends on impulse travel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Recording a Standard ECG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Ensure calibration and paper speed are correct</a:t>
            </a:r>
          </a:p>
          <a:p>
            <a:r>
              <a:rPr dirty="0"/>
              <a:t>Attach leads properly</a:t>
            </a:r>
          </a:p>
          <a:p>
            <a:r>
              <a:rPr dirty="0"/>
              <a:t>Instruct patient to remain still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6C1312-FE31-E5AC-D3E9-38A5D126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055" y="3916218"/>
            <a:ext cx="5791200" cy="25607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Digital ECG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Modern ECGs store data electronically</a:t>
            </a:r>
          </a:p>
          <a:p>
            <a:pPr marL="0" indent="0">
              <a:buNone/>
            </a:pPr>
            <a:r>
              <a:rPr dirty="0"/>
              <a:t>• Software assists in rhythm analysis</a:t>
            </a:r>
          </a:p>
          <a:p>
            <a:pPr marL="0" indent="0">
              <a:buNone/>
            </a:pPr>
            <a:r>
              <a:rPr dirty="0"/>
              <a:t>• Enables easy sharing via EHR systems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Troubleshooting ECG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Check electrode placement and contact</a:t>
            </a:r>
          </a:p>
          <a:p>
            <a:pPr marL="0" indent="0">
              <a:buNone/>
            </a:pPr>
            <a:r>
              <a:rPr dirty="0"/>
              <a:t>• Ensure proper grounding</a:t>
            </a:r>
          </a:p>
          <a:p>
            <a:pPr marL="0" indent="0">
              <a:buNone/>
            </a:pPr>
            <a:r>
              <a:rPr dirty="0"/>
              <a:t>• Verify paper and ink supply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ECG machines detect and record heart's electrical signals</a:t>
            </a:r>
          </a:p>
          <a:p>
            <a:r>
              <a:t>• Understanding machine parts, lead systems, and terminology ensures accurate results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ANY QUESTION </a:t>
            </a:r>
          </a:p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0671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en-IN" sz="8000" b="1" dirty="0">
                <a:solidFill>
                  <a:srgbClr val="00B05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 ECG machine records the electrical activity of the heart using electrodes placed on the body.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Basic Components of ECG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745"/>
            <a:ext cx="8229600" cy="4525963"/>
          </a:xfrm>
        </p:spPr>
        <p:txBody>
          <a:bodyPr/>
          <a:lstStyle/>
          <a:p>
            <a:r>
              <a:rPr dirty="0"/>
              <a:t>• Power supply and control panel</a:t>
            </a:r>
          </a:p>
          <a:p>
            <a:r>
              <a:rPr dirty="0"/>
              <a:t>• Electrodes and lead wires</a:t>
            </a:r>
          </a:p>
          <a:p>
            <a:r>
              <a:rPr dirty="0"/>
              <a:t>• Amplifier and filter system</a:t>
            </a:r>
          </a:p>
          <a:p>
            <a:r>
              <a:rPr dirty="0"/>
              <a:t>• Display screen or printout system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F7C883-50FD-A0D7-CC21-0865915F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78" y="3500583"/>
            <a:ext cx="6369722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ECG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Single-channel ECG</a:t>
            </a:r>
          </a:p>
          <a:p>
            <a:pPr marL="0" indent="0">
              <a:buNone/>
            </a:pPr>
            <a:r>
              <a:rPr dirty="0"/>
              <a:t>• Multi-channel ECG</a:t>
            </a:r>
          </a:p>
          <a:p>
            <a:pPr marL="0" indent="0">
              <a:buNone/>
            </a:pPr>
            <a:r>
              <a:rPr dirty="0"/>
              <a:t>• Portable or Holter monitors</a:t>
            </a:r>
          </a:p>
          <a:p>
            <a:pPr marL="0" indent="0">
              <a:buNone/>
            </a:pPr>
            <a:r>
              <a:rPr dirty="0"/>
              <a:t>• Stress test ECG systems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7EB47-A627-1DF7-6157-F444AB16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Single-channel ECG Machine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EB2DFD-6ED9-4F04-3ED4-C4ED9275E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1303771"/>
            <a:ext cx="8663709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956E5E-65AD-6D25-D758-7E67B0FB5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AD144-5C16-1EC4-AC5D-BA784293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Multi-channel ECG Machine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FA0F96-FADD-F34E-AF97-619E8C47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99126"/>
            <a:ext cx="6858000" cy="57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1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E85EDC-7A0A-30B3-5C36-DE1CA6EF2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43CD7-B2FC-53A0-E9C4-80CE65C5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Portable or Holter monitors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16AEB1-6C8E-16D4-2C34-B775BAB2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625600"/>
            <a:ext cx="6019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2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014354-D459-1619-CA97-F9EE7998D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FFB34-CB48-BDF7-8362-12B075C0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Stress test ECG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673118-E629-791A-B070-5266EFB2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8"/>
            <a:ext cx="6858000" cy="51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3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567</Words>
  <Application>Microsoft Office PowerPoint</Application>
  <PresentationFormat>On-screen Show (4:3)</PresentationFormat>
  <Paragraphs>117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ECG Machine &amp; Terminology</vt:lpstr>
      <vt:lpstr>Learning Objectives</vt:lpstr>
      <vt:lpstr>Introduction</vt:lpstr>
      <vt:lpstr>Basic Components of ECG Machine</vt:lpstr>
      <vt:lpstr>Types of ECG Machines</vt:lpstr>
      <vt:lpstr>Single-channel ECG Machine</vt:lpstr>
      <vt:lpstr>Multi-channel ECG Machine</vt:lpstr>
      <vt:lpstr>Portable or Holter monitors</vt:lpstr>
      <vt:lpstr>Stress test ECG systems</vt:lpstr>
      <vt:lpstr>Electrodes and Lead Wires</vt:lpstr>
      <vt:lpstr>Leads and Lead Systems</vt:lpstr>
      <vt:lpstr>PowerPoint Presentation</vt:lpstr>
      <vt:lpstr>Einthoven’s Triangle</vt:lpstr>
      <vt:lpstr>PowerPoint Presentation</vt:lpstr>
      <vt:lpstr>PowerPoint Presentation</vt:lpstr>
      <vt:lpstr>PowerPoint Presentation</vt:lpstr>
      <vt:lpstr>Augmented and Precordial Leads</vt:lpstr>
      <vt:lpstr>Paper Speed and Calibration</vt:lpstr>
      <vt:lpstr>Filters and Artifacts</vt:lpstr>
      <vt:lpstr>Common ECG Terminology</vt:lpstr>
      <vt:lpstr>PowerPoint Presentation</vt:lpstr>
      <vt:lpstr>PowerPoint Presentation</vt:lpstr>
      <vt:lpstr>Lead Axis and Polarity</vt:lpstr>
      <vt:lpstr>Recording a Standard ECG</vt:lpstr>
      <vt:lpstr>Digital ECG Systems</vt:lpstr>
      <vt:lpstr>Troubleshooting ECG Machine</vt:lpstr>
      <vt:lpstr>Summary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Machine &amp; Terminology</dc:title>
  <dc:subject/>
  <dc:creator/>
  <cp:keywords/>
  <dc:description>generated using python-pptx</dc:description>
  <cp:lastModifiedBy>NDRF MEDICAL</cp:lastModifiedBy>
  <cp:revision>9</cp:revision>
  <dcterms:created xsi:type="dcterms:W3CDTF">2013-01-27T09:14:16Z</dcterms:created>
  <dcterms:modified xsi:type="dcterms:W3CDTF">2025-12-20T05:53:15Z</dcterms:modified>
  <cp:category/>
</cp:coreProperties>
</file>