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61" r:id="rId11"/>
    <p:sldId id="262" r:id="rId12"/>
    <p:sldId id="273" r:id="rId13"/>
    <p:sldId id="263" r:id="rId14"/>
    <p:sldId id="280" r:id="rId15"/>
    <p:sldId id="281" r:id="rId16"/>
    <p:sldId id="287" r:id="rId17"/>
    <p:sldId id="264" r:id="rId18"/>
    <p:sldId id="265" r:id="rId19"/>
    <p:sldId id="266" r:id="rId20"/>
    <p:sldId id="267" r:id="rId21"/>
    <p:sldId id="288" r:id="rId22"/>
    <p:sldId id="289" r:id="rId23"/>
    <p:sldId id="268" r:id="rId24"/>
    <p:sldId id="269" r:id="rId25"/>
    <p:sldId id="270" r:id="rId26"/>
    <p:sldId id="271" r:id="rId27"/>
    <p:sldId id="272" r:id="rId28"/>
    <p:sldId id="274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32A8-9E5B-4287-B475-71379263233E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189BB-BE86-4E99-9E0F-C06848DA8E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53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equipment and vocabulary of ECG recording.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 importance of clean signal acquisition.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vocabulary used in ECG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how direction affects ECG tracing.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Outline basic procedure for recording ECG.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technological advancements.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maintenance and troubleshooting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Wrap up and prepare for module on patient preparation and exam setup.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Provide a basic overview of ECG purpose and equipment.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students to parts of an ECG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their uses in clinical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placement and function of electrodes.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Clarify lead arrangement.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its role in understanding lead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Connect to spatial orientation of leads.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importance for accurate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E4D709-AA5D-302D-56C1-D03139114C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dirty="0"/>
              <a:t>ईसीजी मशीन और शब्दावली</a:t>
            </a:r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FDC8302-77FE-C0C1-EF35-6650C173F25C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पाठ -5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60775" y="5513295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इलेक्ट्रोड और लीड तार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इलेक्ट्रोड त्वचा से विद्युत संकेतों का पता लगाते हैं
• प्रवाहकीय जेल सिग्नल की गुणवत्ता में सुधार करता है
• लीड इलेक्ट्रोड को मशीन से जोड़ते हैं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लीड और लीड सिस्टम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मानक 12-लीड ईसीजी: 3 अंग लीड, 3 संवर्धित लीड, 6 प्रीकॉर्डियल लीड
• लीड </a:t>
            </a:r>
            <a:r>
              <a:rPr lang="en-IN" dirty="0"/>
              <a:t>I, II, III </a:t>
            </a:r>
            <a:r>
              <a:rPr lang="hi-IN" dirty="0"/>
              <a:t>आइंथोवेन का त्रिकोण बनाते हैं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5449D9-EF47-3780-09E1-5E6F6E9C2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8229600" cy="3643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BD0DDE-05C4-EBB9-078B-2D1A2EE4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1189435"/>
            <a:ext cx="6660573" cy="4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आइंथोवेन का त्रिभुज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12399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लीड </a:t>
            </a:r>
            <a:r>
              <a:rPr lang="en-IN" dirty="0"/>
              <a:t>I, II, III </a:t>
            </a:r>
            <a:r>
              <a:rPr lang="hi-IN" dirty="0"/>
              <a:t>द्वारा निर्मित
• अंग लीड के संबंध को प्रदर्शित करता है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BCBEDA-7A63-A841-9BD2-9AA3D874D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9" y="2724727"/>
            <a:ext cx="8850085" cy="40547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4A7C04-E978-EEE2-6760-F0B92F37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3" y="1075130"/>
            <a:ext cx="7065818" cy="48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DB5C5E-9A13-2A91-1E0F-DD809F7024D7}"/>
              </a:ext>
            </a:extLst>
          </p:cNvPr>
          <p:cNvSpPr txBox="1"/>
          <p:nvPr/>
        </p:nvSpPr>
        <p:spPr>
          <a:xfrm>
            <a:off x="581297" y="1045322"/>
            <a:ext cx="8084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Patient Positioning for 12-Lead ECG 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368E5D-49FB-3477-DFBD-CDC43C81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" y="1335855"/>
            <a:ext cx="8001594" cy="43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4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BB065C-6401-0157-C386-326FD3A235F8}"/>
              </a:ext>
            </a:extLst>
          </p:cNvPr>
          <p:cNvSpPr txBox="1"/>
          <p:nvPr/>
        </p:nvSpPr>
        <p:spPr>
          <a:xfrm>
            <a:off x="101600" y="121924"/>
            <a:ext cx="7619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000" dirty="0"/>
              <a:t>12-लीड ईसीजी के लिए रंग कोडिंग मानक
वर्तमान में, 12-लीड ईसीजी के लिए दो रंग कोडिंग मानक हैं:
आईईसी (अंतर्राष्ट्रीय इलेक्ट्रोटेक्निकल कमीशन) प्रणाली
एएचए (अमेरिकन हार्ट एसोसिएशन) प्रणाली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989EE5-685F-F610-9EC9-A33A6540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5" y="1911926"/>
            <a:ext cx="8229469" cy="47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4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093"/>
            <a:ext cx="8229600" cy="1143000"/>
          </a:xfrm>
        </p:spPr>
        <p:txBody>
          <a:bodyPr/>
          <a:lstStyle/>
          <a:p>
            <a:r>
              <a:rPr lang="hi-IN" dirty="0"/>
              <a:t>संवर्धित और पूर्ववर्ती लीड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18" y="24407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संवर्धित</a:t>
            </a:r>
            <a:r>
              <a:rPr dirty="0"/>
              <a:t>: </a:t>
            </a:r>
            <a:r>
              <a:rPr dirty="0" err="1"/>
              <a:t>aVR</a:t>
            </a:r>
            <a:r>
              <a:rPr dirty="0"/>
              <a:t>, </a:t>
            </a:r>
            <a:r>
              <a:rPr dirty="0" err="1"/>
              <a:t>aVL</a:t>
            </a:r>
            <a:r>
              <a:rPr dirty="0"/>
              <a:t>, </a:t>
            </a:r>
            <a:r>
              <a:rPr dirty="0" err="1"/>
              <a:t>aVF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पूर्व-अभिलेखीय</a:t>
            </a:r>
            <a:r>
              <a:rPr dirty="0"/>
              <a:t>: V1–V6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साथ में पूर्ण हृदय विद्युत दृश्य प्रदान करें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कागज की गति और अंशांकन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मानक कागज की गति: 25 मिमी/सेकंड
• वोल्टेज अंशांकन: 1 एमवी = 10 मिमी</a:t>
            </a:r>
            <a:endParaRPr lang="en-IN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233CB0-F550-77CB-B678-B55B5A4C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28" y="2752436"/>
            <a:ext cx="6858000" cy="33737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फ़िल्टर और कलाकृतियाँ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फिल्टर मांसपेशियों या बिजली के शोर को दूर करते हैं
• कलाकृतियाँ आंदोलन या खराब संपर्क के परिणामस्वरूप हो सकती हैं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सीखने के उद्देश्य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इस मॉड्यूल के अंत तक, आप निम्न में सक्षम होंगे:</a:t>
            </a:r>
            <a:endParaRPr lang="en-IN" dirty="0"/>
          </a:p>
          <a:p>
            <a:pPr marL="0" indent="0">
              <a:buNone/>
            </a:pPr>
            <a:r>
              <a:rPr lang="hi-IN" dirty="0"/>
              <a:t>• ईसीजी मशीन के मुख्य भागों की पहचान करें</a:t>
            </a:r>
            <a:endParaRPr lang="en-IN" dirty="0"/>
          </a:p>
          <a:p>
            <a:pPr marL="0" indent="0">
              <a:buNone/>
            </a:pPr>
            <a:r>
              <a:rPr lang="hi-IN" dirty="0"/>
              <a:t>• विभिन्न प्रकार की ईसीजी मशीनों को समझें
• बुनियादी ईसीजी शब्दावली को परिभाषित करें
• मानक लीड कॉन्फ़िगरेशन और पेपर सेटिंग्स को पहचानें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सामान्य ईसीजी शब्दावली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विध्रुवण: विद्युत सक्रियण
• पुनर्ध्रुवीकरण: विद्युत पुनर्प्राप्ति
• बेसलाइन: आइसोइलेक्ट्रिक लाइन
• जटिल, अंतराल और खंड परिभाषाएँ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BCB65-668E-A780-FF19-0452FBB59980}"/>
              </a:ext>
            </a:extLst>
          </p:cNvPr>
          <p:cNvSpPr txBox="1"/>
          <p:nvPr/>
        </p:nvSpPr>
        <p:spPr>
          <a:xfrm>
            <a:off x="1441450" y="1880581"/>
            <a:ext cx="6502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AA: Antiarrhythmic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AF: Atrial fibrillation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ATP: Ant tachycardia pacing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AVID: Antiarrhythmics Versus Implantable Defibrillators study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CABG: Coronary artery bypass graft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CAD: Coronary artery disease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CASH: Cardiac Arrest Study Hamburg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CHD: Coronary heart disease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25252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71A97E-88FB-0A9B-71E4-F6E6D9902DAC}"/>
              </a:ext>
            </a:extLst>
          </p:cNvPr>
          <p:cNvSpPr txBox="1"/>
          <p:nvPr/>
        </p:nvSpPr>
        <p:spPr>
          <a:xfrm>
            <a:off x="1250950" y="114065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COMMON ABBREVIATIONS</a:t>
            </a:r>
          </a:p>
        </p:txBody>
      </p:sp>
    </p:spTree>
    <p:extLst>
      <p:ext uri="{BB962C8B-B14F-4D97-AF65-F5344CB8AC3E}">
        <p14:creationId xmlns:p14="http://schemas.microsoft.com/office/powerpoint/2010/main" val="304146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BCB65-668E-A780-FF19-0452FBB59980}"/>
              </a:ext>
            </a:extLst>
          </p:cNvPr>
          <p:cNvSpPr txBox="1"/>
          <p:nvPr/>
        </p:nvSpPr>
        <p:spPr>
          <a:xfrm>
            <a:off x="1441450" y="1880581"/>
            <a:ext cx="650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CHF: Congestive heart failure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DFT: Defibrillation threshold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EF: Ejection fraction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EPS: Electrophysiologic Study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HCM: Hypertrophic cardiomyopathy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ICD: Implantable cardioverter defibrillator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LOS: Length of stay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LQTS: Long Q-T syndrome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71A97E-88FB-0A9B-71E4-F6E6D9902DAC}"/>
              </a:ext>
            </a:extLst>
          </p:cNvPr>
          <p:cNvSpPr txBox="1"/>
          <p:nvPr/>
        </p:nvSpPr>
        <p:spPr>
          <a:xfrm>
            <a:off x="1250950" y="114065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COMMON ABBREVIATIONS</a:t>
            </a:r>
          </a:p>
        </p:txBody>
      </p:sp>
    </p:spTree>
    <p:extLst>
      <p:ext uri="{BB962C8B-B14F-4D97-AF65-F5344CB8AC3E}">
        <p14:creationId xmlns:p14="http://schemas.microsoft.com/office/powerpoint/2010/main" val="67323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लीड अक्ष और ध्रुवीयता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सकारात्मक और नकारात्मक इलेक्ट्रोड सीसा अक्ष बनाते हैं
• तरंग विक्षेपण दिशा आवेग यात्रा पर निर्भर करती है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0582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एक मानक ईसीजी रिकॉर्ड करना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सुनिश्चित करें कि अंशांकन और कागज की गति सही है
लीड ठीक से संलग्न करें
रोगी को स्थिर रहने का निर्देश दें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6C1312-FE31-E5AC-D3E9-38A5D126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55" y="3916218"/>
            <a:ext cx="5791200" cy="25607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डिजिटल ईसीजी सिस्टम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आधुनिक ईसीजी इलेक्ट्रॉनिक रूप से डेटा संग्रहीत करते हैं
• सॉफ्टवेयर लय विश्लेषण में सहायता करता है
• ईएचआर सिस्टम के माध्यम से आसान साझाकरण सक्षम करता है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47527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ईसीजी मशीन का समस्या निवारण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इलेक्ट्रोड प्लेसमेंट और संपर्क की जाँच करें
• उचित ग्राउंडिंग सुनिश्चित करें
• कागज और स्याही की आपूर्ति सत्यापित करें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सारांश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ईसीजी मशीनें दिल के विद्युत संकेतों का पता लगाती हैं और रिकॉर्ड करती हैं
• मशीन के पुर्जों, लीड सिस्टम और शब्दावली को समझना सटीक परिणाम सुनिश्चित करता है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8000" b="1" dirty="0">
                <a:solidFill>
                  <a:srgbClr val="FF0000"/>
                </a:solidFill>
              </a:rPr>
              <a:t>कोई भी प्रश्न</a:t>
            </a: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0671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hi-IN" sz="8000" b="1" dirty="0">
                <a:solidFill>
                  <a:srgbClr val="00B050"/>
                </a:solidFill>
              </a:rPr>
              <a:t>धन्यवाद</a:t>
            </a:r>
            <a:endParaRPr lang="en-IN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परिचय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एक ईसीजी मशीन शरीर पर रखे इलेक्ट्रोड का उपयोग करके हृदय की विद्युत गतिविधि को रिकॉर्ड करती है।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08982" cy="1143000"/>
          </a:xfrm>
        </p:spPr>
        <p:txBody>
          <a:bodyPr>
            <a:normAutofit/>
          </a:bodyPr>
          <a:lstStyle/>
          <a:p>
            <a:r>
              <a:rPr lang="hi-IN" dirty="0"/>
              <a:t>ईसीजी मशीन के बुनियादी घटक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7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बिजली की आपूर्ति और नियंत्रण कक्ष
• इलेक्ट्रोड और लीड तार
• एम्पलीफायर और फिल्टर सिस्टम
• डिस्प्ले स्क्रीन या प्रिंटआउट सिस्टम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F7C883-50FD-A0D7-CC21-0865915F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78" y="3500583"/>
            <a:ext cx="6369722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ईसीजी मशीनों के प्रकार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सिंगल-चैनल ईसीजी
• मल्टी-चैनल ईसीजी
• पोर्टेबल या होल्टर मॉनिटर
• तनाव परीक्षण ईसीजी सिस्टम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7EB47-A627-1DF7-6157-F444AB16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सिंगल-चैनल ईसीजी मशीन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EB2DFD-6ED9-4F04-3ED4-C4ED9275E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303771"/>
            <a:ext cx="8663709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956E5E-65AD-6D25-D758-7E67B0FB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AD144-5C16-1EC4-AC5D-BA784293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मल्टी-चैनल ईसीजी मशीन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FA0F96-FADD-F34E-AF97-619E8C47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99126"/>
            <a:ext cx="6858000" cy="57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E85EDC-7A0A-30B3-5C36-DE1CA6EF2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43CD7-B2FC-53A0-E9C4-80CE65C5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पोर्टेबल या होल्टर मॉनिटर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16AEB1-6C8E-16D4-2C34-B775BAB2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625600"/>
            <a:ext cx="6019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2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014354-D459-1619-CA97-F9EE7998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FFB34-CB48-BDF7-8362-12B075C0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तनाव परीक्षण ईसीजी सिस्टम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673118-E629-791A-B070-5266EFB2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858000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419</Words>
  <Application>Microsoft Office PowerPoint</Application>
  <PresentationFormat>On-screen Show (4:3)</PresentationFormat>
  <Paragraphs>87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ईसीजी मशीन और शब्दावली</vt:lpstr>
      <vt:lpstr>सीखने के उद्देश्य</vt:lpstr>
      <vt:lpstr>परिचय</vt:lpstr>
      <vt:lpstr>ईसीजी मशीन के बुनियादी घटक</vt:lpstr>
      <vt:lpstr>ईसीजी मशीनों के प्रकार</vt:lpstr>
      <vt:lpstr>सिंगल-चैनल ईसीजी मशीन</vt:lpstr>
      <vt:lpstr>मल्टी-चैनल ईसीजी मशीन</vt:lpstr>
      <vt:lpstr>पोर्टेबल या होल्टर मॉनिटर</vt:lpstr>
      <vt:lpstr>तनाव परीक्षण ईसीजी सिस्टम</vt:lpstr>
      <vt:lpstr>इलेक्ट्रोड और लीड तार</vt:lpstr>
      <vt:lpstr>लीड और लीड सिस्टम</vt:lpstr>
      <vt:lpstr>PowerPoint Presentation</vt:lpstr>
      <vt:lpstr>आइंथोवेन का त्रिभुज</vt:lpstr>
      <vt:lpstr>PowerPoint Presentation</vt:lpstr>
      <vt:lpstr>PowerPoint Presentation</vt:lpstr>
      <vt:lpstr>PowerPoint Presentation</vt:lpstr>
      <vt:lpstr>संवर्धित और पूर्ववर्ती लीड</vt:lpstr>
      <vt:lpstr>कागज की गति और अंशांकन</vt:lpstr>
      <vt:lpstr>फ़िल्टर और कलाकृतियाँ</vt:lpstr>
      <vt:lpstr>सामान्य ईसीजी शब्दावली</vt:lpstr>
      <vt:lpstr>PowerPoint Presentation</vt:lpstr>
      <vt:lpstr>PowerPoint Presentation</vt:lpstr>
      <vt:lpstr>लीड अक्ष और ध्रुवीयता</vt:lpstr>
      <vt:lpstr>एक मानक ईसीजी रिकॉर्ड करना</vt:lpstr>
      <vt:lpstr>डिजिटल ईसीजी सिस्टम</vt:lpstr>
      <vt:lpstr>ईसीजी मशीन का समस्या निवारण</vt:lpstr>
      <vt:lpstr>सारांश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ईसीजी मशीन और शब्दावली</dc:title>
  <dc:subject/>
  <dc:creator/>
  <cp:keywords/>
  <dc:description>generated using python-pptx</dc:description>
  <cp:lastModifiedBy>NDRF MEDICAL</cp:lastModifiedBy>
  <cp:revision>10</cp:revision>
  <dcterms:created xsi:type="dcterms:W3CDTF">2013-01-27T09:14:16Z</dcterms:created>
  <dcterms:modified xsi:type="dcterms:W3CDTF">2025-12-20T06:10:45Z</dcterms:modified>
  <cp:category/>
</cp:coreProperties>
</file>