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75" r:id="rId2"/>
    <p:sldId id="259" r:id="rId3"/>
    <p:sldId id="256" r:id="rId4"/>
    <p:sldId id="257"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02" r:id="rId22"/>
    <p:sldId id="277" r:id="rId23"/>
    <p:sldId id="278" r:id="rId24"/>
    <p:sldId id="279" r:id="rId25"/>
    <p:sldId id="280" r:id="rId26"/>
    <p:sldId id="304"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63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70938-76C2-4AB4-ADA0-8935C45F3993}" type="datetimeFigureOut">
              <a:rPr lang="en-IN" smtClean="0"/>
              <a:t>19-12-2025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4F45C-FA43-4605-A838-7A3308E3D3C1}" type="slidenum">
              <a:rPr lang="en-IN" smtClean="0"/>
              <a:t>‹#›</a:t>
            </a:fld>
            <a:endParaRPr lang="en-IN"/>
          </a:p>
        </p:txBody>
      </p:sp>
    </p:spTree>
    <p:extLst>
      <p:ext uri="{BB962C8B-B14F-4D97-AF65-F5344CB8AC3E}">
        <p14:creationId xmlns:p14="http://schemas.microsoft.com/office/powerpoint/2010/main" val="3463720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324F45C-FA43-4605-A838-7A3308E3D3C1}" type="slidenum">
              <a:rPr lang="en-IN" smtClean="0"/>
              <a:t>27</a:t>
            </a:fld>
            <a:endParaRPr lang="en-IN"/>
          </a:p>
        </p:txBody>
      </p:sp>
    </p:spTree>
    <p:extLst>
      <p:ext uri="{BB962C8B-B14F-4D97-AF65-F5344CB8AC3E}">
        <p14:creationId xmlns:p14="http://schemas.microsoft.com/office/powerpoint/2010/main" val="1258229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330096-EBCE-B036-7939-4DEDD3F927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F0238F4C-E87A-7E61-ED37-666065A28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9EE49EA-B222-3126-99A5-E0CDD8198C27}"/>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5" name="Footer Placeholder 4">
            <a:extLst>
              <a:ext uri="{FF2B5EF4-FFF2-40B4-BE49-F238E27FC236}">
                <a16:creationId xmlns:a16="http://schemas.microsoft.com/office/drawing/2014/main" xmlns="" id="{17FDB1AB-A058-0932-1533-5AAD8375466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FDE57205-1C95-0EB1-5285-B79A17D54C7E}"/>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298108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A88FD5-512B-C155-2301-F52DE774532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C3944A10-64F2-BD60-43FB-4CE555A074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810B5C84-63F4-8B54-70C3-9FB2B39B1CB5}"/>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5" name="Footer Placeholder 4">
            <a:extLst>
              <a:ext uri="{FF2B5EF4-FFF2-40B4-BE49-F238E27FC236}">
                <a16:creationId xmlns:a16="http://schemas.microsoft.com/office/drawing/2014/main" xmlns="" id="{6BB72C61-7E00-0E91-19AD-945E30AC3A5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6D10CB6E-7782-751F-97CB-07C580101A6D}"/>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321400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AC0B7-BA0E-CBF3-8FA6-34DCE34A24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2F84F16-0A64-C68A-A722-3BE09A460E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E99D88E-E52F-74B9-08DC-653977CAD2AB}"/>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5" name="Footer Placeholder 4">
            <a:extLst>
              <a:ext uri="{FF2B5EF4-FFF2-40B4-BE49-F238E27FC236}">
                <a16:creationId xmlns:a16="http://schemas.microsoft.com/office/drawing/2014/main" xmlns="" id="{EDC1310F-DCF0-F76C-767F-019A98BDE9B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2A06622C-BC95-8CAD-DE78-866456FEA621}"/>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88761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AD53CF-6332-BFA7-75E2-D4257140373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7CA0F468-E9C0-99F4-3A95-05DF1DA5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D51D6657-EA47-E1E1-2E58-7EBE3967A863}"/>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5" name="Footer Placeholder 4">
            <a:extLst>
              <a:ext uri="{FF2B5EF4-FFF2-40B4-BE49-F238E27FC236}">
                <a16:creationId xmlns:a16="http://schemas.microsoft.com/office/drawing/2014/main" xmlns="" id="{ECE67E5B-1BFE-8C2B-3A4B-5B3F715F226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E7721B6C-C80E-CE6F-7600-C86D57255A40}"/>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89870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5D2173-8E84-224A-51B5-FBD55E47C8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89FADC4F-2B9A-7A0C-E8D2-B1CF14D10F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7D2454-2DE1-42F6-2972-18B223048E76}"/>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5" name="Footer Placeholder 4">
            <a:extLst>
              <a:ext uri="{FF2B5EF4-FFF2-40B4-BE49-F238E27FC236}">
                <a16:creationId xmlns:a16="http://schemas.microsoft.com/office/drawing/2014/main" xmlns="" id="{BDFD9958-54BF-EA69-21F7-ED1F8F8E8BF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B6E315D1-8E0F-84AA-2619-23CC282D3552}"/>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135532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178FF-150F-C1E3-7944-C5EC0770540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B279D975-367C-B955-9594-AE59A99E0B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F6C557B-81C0-6440-1B08-9016318A4C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05B36EA8-864C-1211-B19B-765E64FEC0B7}"/>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6" name="Footer Placeholder 5">
            <a:extLst>
              <a:ext uri="{FF2B5EF4-FFF2-40B4-BE49-F238E27FC236}">
                <a16:creationId xmlns:a16="http://schemas.microsoft.com/office/drawing/2014/main" xmlns="" id="{5C9E21B6-A4C1-B53C-5C76-EF8FCD08D6D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838E2F13-1E10-B722-2BCD-149E942DBF58}"/>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204261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6658B-E0CB-D3E7-B815-576B4911D62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CB3E336-CEE9-3A83-C083-4572C9A0D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E364986-91F0-DB57-96FB-0CF8E14DE6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0EE5B486-0BC3-998B-5DCF-B3C4E2DB8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84C505-778A-B8F8-E3D2-22DD848231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D14654E1-D56A-9A61-D043-620EC8B7FB5F}"/>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8" name="Footer Placeholder 7">
            <a:extLst>
              <a:ext uri="{FF2B5EF4-FFF2-40B4-BE49-F238E27FC236}">
                <a16:creationId xmlns:a16="http://schemas.microsoft.com/office/drawing/2014/main" xmlns="" id="{E35F2F14-C57E-EB70-64AA-9078224F78D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79747FE0-75CA-D4BD-ADD1-2FA73BA2909C}"/>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352911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689F5-6852-B236-AC9A-B91FEAAECB1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4465A09-FA2B-2FAD-3BDA-027FAF79C3CA}"/>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4" name="Footer Placeholder 3">
            <a:extLst>
              <a:ext uri="{FF2B5EF4-FFF2-40B4-BE49-F238E27FC236}">
                <a16:creationId xmlns:a16="http://schemas.microsoft.com/office/drawing/2014/main" xmlns="" id="{9C4F0C52-3B9D-B72E-83FB-44CA09CD1DB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2ED95786-0F72-FCCD-FE26-7557C7B7439C}"/>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151736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F10AF6-D12D-5652-CA6E-979BB361FEA1}"/>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3" name="Footer Placeholder 2">
            <a:extLst>
              <a:ext uri="{FF2B5EF4-FFF2-40B4-BE49-F238E27FC236}">
                <a16:creationId xmlns:a16="http://schemas.microsoft.com/office/drawing/2014/main" xmlns="" id="{7F9C4A31-C157-D6F2-B506-12D8B887106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119C0A25-1461-7583-7403-C145477A4E71}"/>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49635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85F46-D430-2C6E-43AE-3020955DD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2383B0DA-924C-A73C-F0C2-CE1D1349DE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7EC519FD-D4F3-4C76-5591-4E5646183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00D836-5F9B-5E30-F494-78D1429A7A6A}"/>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6" name="Footer Placeholder 5">
            <a:extLst>
              <a:ext uri="{FF2B5EF4-FFF2-40B4-BE49-F238E27FC236}">
                <a16:creationId xmlns:a16="http://schemas.microsoft.com/office/drawing/2014/main" xmlns="" id="{41833F91-60B4-FF3F-D918-FD247AC1447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88DE14F8-F70D-A4EE-DB28-3490F59F4C9C}"/>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190497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01A142-D2F1-2D82-28C8-191F52A6A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B580369-6E10-9B70-348A-84ADE2EE1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C6500D91-48AB-4C44-32DF-620DB9CDB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46BE23-9D50-04EA-C05E-03E6F7626A0B}"/>
              </a:ext>
            </a:extLst>
          </p:cNvPr>
          <p:cNvSpPr>
            <a:spLocks noGrp="1"/>
          </p:cNvSpPr>
          <p:nvPr>
            <p:ph type="dt" sz="half" idx="10"/>
          </p:nvPr>
        </p:nvSpPr>
        <p:spPr/>
        <p:txBody>
          <a:bodyPr/>
          <a:lstStyle/>
          <a:p>
            <a:fld id="{63F5293F-A300-4DFC-B1B3-9E1998F12646}" type="datetimeFigureOut">
              <a:rPr lang="en-IN" smtClean="0"/>
              <a:t>19-12-2025</a:t>
            </a:fld>
            <a:endParaRPr lang="en-IN"/>
          </a:p>
        </p:txBody>
      </p:sp>
      <p:sp>
        <p:nvSpPr>
          <p:cNvPr id="6" name="Footer Placeholder 5">
            <a:extLst>
              <a:ext uri="{FF2B5EF4-FFF2-40B4-BE49-F238E27FC236}">
                <a16:creationId xmlns:a16="http://schemas.microsoft.com/office/drawing/2014/main" xmlns="" id="{37339863-B1AE-0ECD-088C-5FA131A9F45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E2D0CFFA-7B29-2DD9-C053-A965433C1CD8}"/>
              </a:ext>
            </a:extLst>
          </p:cNvPr>
          <p:cNvSpPr>
            <a:spLocks noGrp="1"/>
          </p:cNvSpPr>
          <p:nvPr>
            <p:ph type="sldNum" sz="quarter" idx="12"/>
          </p:nvPr>
        </p:nvSpPr>
        <p:spPr/>
        <p:txBody>
          <a:bodyPr/>
          <a:lstStyle/>
          <a:p>
            <a:fld id="{C46BF3A6-89E9-464B-96BF-2D0C41D0B4EC}" type="slidenum">
              <a:rPr lang="en-IN" smtClean="0"/>
              <a:t>‹#›</a:t>
            </a:fld>
            <a:endParaRPr lang="en-IN"/>
          </a:p>
        </p:txBody>
      </p:sp>
    </p:spTree>
    <p:extLst>
      <p:ext uri="{BB962C8B-B14F-4D97-AF65-F5344CB8AC3E}">
        <p14:creationId xmlns:p14="http://schemas.microsoft.com/office/powerpoint/2010/main" val="2880763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CED2541-15AE-7AE7-C2F4-A20377CE5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AD91A36-70D7-7C53-A39D-CF5AB9CBAF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E704E62-E810-C125-51FF-FDA8EF83C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5293F-A300-4DFC-B1B3-9E1998F12646}" type="datetimeFigureOut">
              <a:rPr lang="en-IN" smtClean="0"/>
              <a:t>19-12-2025</a:t>
            </a:fld>
            <a:endParaRPr lang="en-IN"/>
          </a:p>
        </p:txBody>
      </p:sp>
      <p:sp>
        <p:nvSpPr>
          <p:cNvPr id="5" name="Footer Placeholder 4">
            <a:extLst>
              <a:ext uri="{FF2B5EF4-FFF2-40B4-BE49-F238E27FC236}">
                <a16:creationId xmlns:a16="http://schemas.microsoft.com/office/drawing/2014/main" xmlns="" id="{AEAEEC8C-9A16-208D-B6C0-0627B603C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58B3D36D-163D-59A6-7981-AF2FBBC55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BF3A6-89E9-464B-96BF-2D0C41D0B4EC}" type="slidenum">
              <a:rPr lang="en-IN" smtClean="0"/>
              <a:t>‹#›</a:t>
            </a:fld>
            <a:endParaRPr lang="en-IN"/>
          </a:p>
        </p:txBody>
      </p:sp>
      <p:pic>
        <p:nvPicPr>
          <p:cNvPr id="8" name="Picture 7">
            <a:extLst>
              <a:ext uri="{FF2B5EF4-FFF2-40B4-BE49-F238E27FC236}">
                <a16:creationId xmlns:a16="http://schemas.microsoft.com/office/drawing/2014/main" xmlns="" id="{5D1962DB-C7F2-D5A0-571D-330E6516D78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907007" y="269"/>
            <a:ext cx="1167482" cy="1138417"/>
          </a:xfrm>
          <a:prstGeom prst="rect">
            <a:avLst/>
          </a:prstGeom>
        </p:spPr>
      </p:pic>
    </p:spTree>
    <p:extLst>
      <p:ext uri="{BB962C8B-B14F-4D97-AF65-F5344CB8AC3E}">
        <p14:creationId xmlns:p14="http://schemas.microsoft.com/office/powerpoint/2010/main" val="1497606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5853C65-51B2-B1A0-760B-8F0B12EC4D32}"/>
              </a:ext>
            </a:extLst>
          </p:cNvPr>
          <p:cNvSpPr txBox="1"/>
          <p:nvPr/>
        </p:nvSpPr>
        <p:spPr>
          <a:xfrm>
            <a:off x="203200" y="1096433"/>
            <a:ext cx="11332633" cy="707886"/>
          </a:xfrm>
          <a:prstGeom prst="rect">
            <a:avLst/>
          </a:prstGeom>
          <a:noFill/>
        </p:spPr>
        <p:txBody>
          <a:bodyPr wrap="square">
            <a:spAutoFit/>
          </a:bodyPr>
          <a:lstStyle/>
          <a:p>
            <a:pPr algn="ctr"/>
            <a:r>
              <a:rPr lang="hi-IN" sz="4000" b="1" dirty="0">
                <a:solidFill>
                  <a:srgbClr val="C00000"/>
                </a:solidFill>
              </a:rPr>
              <a:t>मरीजों को ले जाना और उठाना</a:t>
            </a:r>
            <a:endParaRPr lang="en-IN" sz="4000" b="1" dirty="0">
              <a:solidFill>
                <a:srgbClr val="C00000"/>
              </a:solidFill>
            </a:endParaRPr>
          </a:p>
        </p:txBody>
      </p:sp>
      <p:pic>
        <p:nvPicPr>
          <p:cNvPr id="1026" name="Picture 2" descr="Ambulance car vector illustration. Emergency medical service vehicle ...">
            <a:extLst>
              <a:ext uri="{FF2B5EF4-FFF2-40B4-BE49-F238E27FC236}">
                <a16:creationId xmlns:a16="http://schemas.microsoft.com/office/drawing/2014/main" xmlns="" id="{169E0766-61A6-D69E-2635-5088B653F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76400"/>
            <a:ext cx="11806767" cy="45899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xmlns="" id="{ED201AFF-ED86-A27E-72ED-B3D1269F8020}"/>
              </a:ext>
            </a:extLst>
          </p:cNvPr>
          <p:cNvSpPr txBox="1"/>
          <p:nvPr/>
        </p:nvSpPr>
        <p:spPr>
          <a:xfrm>
            <a:off x="5186433" y="319789"/>
            <a:ext cx="1561646"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3600" b="1" dirty="0">
                <a:solidFill>
                  <a:srgbClr val="00B050"/>
                </a:solidFill>
              </a:rPr>
              <a:t>पाठ-05</a:t>
            </a:r>
            <a:endParaRPr lang="en-IN" sz="3600" b="1" dirty="0">
              <a:solidFill>
                <a:srgbClr val="00B050"/>
              </a:solidFill>
            </a:endParaRPr>
          </a:p>
        </p:txBody>
      </p:sp>
      <p:sp>
        <p:nvSpPr>
          <p:cNvPr id="6" name="Title 1"/>
          <p:cNvSpPr txBox="1">
            <a:spLocks/>
          </p:cNvSpPr>
          <p:nvPr/>
        </p:nvSpPr>
        <p:spPr>
          <a:xfrm>
            <a:off x="10201835" y="5885329"/>
            <a:ext cx="1618131" cy="762000"/>
          </a:xfrm>
          <a:prstGeom prst="rect">
            <a:avLst/>
          </a:prstGeom>
        </p:spPr>
        <p:txBody>
          <a:bodyPr vert="horz" lIns="91440" tIns="45720" rIns="91440" bIns="45720" rtlCol="0" anchor="ctr">
            <a:normAutofit fontScale="4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4000" b="1" dirty="0" smtClean="0">
                <a:solidFill>
                  <a:srgbClr val="002060"/>
                </a:solidFill>
                <a:latin typeface="Kruti Dev 011" pitchFamily="2" charset="0"/>
                <a:cs typeface="Arial" pitchFamily="34" charset="0"/>
              </a:rPr>
              <a:t>)</a:t>
            </a:r>
            <a:r>
              <a:rPr lang="en-IN" sz="4000" b="1" dirty="0" err="1" smtClean="0">
                <a:solidFill>
                  <a:srgbClr val="002060"/>
                </a:solidFill>
                <a:latin typeface="Kruti Dev 011" pitchFamily="2" charset="0"/>
                <a:cs typeface="Arial" pitchFamily="34" charset="0"/>
              </a:rPr>
              <a:t>kjk</a:t>
            </a:r>
            <a:endParaRPr lang="en-IN" sz="4000" b="1" dirty="0" smtClean="0">
              <a:solidFill>
                <a:srgbClr val="002060"/>
              </a:solidFill>
              <a:latin typeface="Kruti Dev 011" pitchFamily="2" charset="0"/>
              <a:cs typeface="Arial" pitchFamily="34" charset="0"/>
            </a:endParaRPr>
          </a:p>
          <a:p>
            <a:r>
              <a:rPr lang="en-IN" sz="4000" b="1" dirty="0" smtClean="0">
                <a:solidFill>
                  <a:srgbClr val="002060"/>
                </a:solidFill>
                <a:latin typeface="Kruti Dev 011" pitchFamily="2" charset="0"/>
                <a:cs typeface="Arial" pitchFamily="34" charset="0"/>
              </a:rPr>
              <a:t>fu0@QkekZ0</a:t>
            </a:r>
          </a:p>
          <a:p>
            <a:r>
              <a:rPr lang="en-US" sz="4000" b="1" dirty="0" err="1" smtClean="0">
                <a:solidFill>
                  <a:srgbClr val="002060"/>
                </a:solidFill>
                <a:latin typeface="Kruti Dev 011" pitchFamily="2" charset="0"/>
                <a:cs typeface="Arial" pitchFamily="34" charset="0"/>
              </a:rPr>
              <a:t>ftrsanz</a:t>
            </a:r>
            <a:r>
              <a:rPr lang="en-US" sz="4000" b="1" dirty="0" smtClean="0">
                <a:solidFill>
                  <a:srgbClr val="002060"/>
                </a:solidFill>
                <a:latin typeface="Kruti Dev 011" pitchFamily="2" charset="0"/>
                <a:cs typeface="Arial" pitchFamily="34" charset="0"/>
              </a:rPr>
              <a:t> flag ;</a:t>
            </a:r>
            <a:r>
              <a:rPr lang="en-US" sz="4000" b="1" dirty="0" err="1" smtClean="0">
                <a:solidFill>
                  <a:srgbClr val="002060"/>
                </a:solidFill>
                <a:latin typeface="Kruti Dev 011" pitchFamily="2" charset="0"/>
                <a:cs typeface="Arial" pitchFamily="34" charset="0"/>
              </a:rPr>
              <a:t>kno</a:t>
            </a:r>
            <a:endParaRPr lang="en-US" sz="4000" b="1" dirty="0">
              <a:solidFill>
                <a:srgbClr val="002060"/>
              </a:solidFill>
              <a:latin typeface="Kruti Dev 011" pitchFamily="2" charset="0"/>
              <a:cs typeface="Arial" pitchFamily="34" charset="0"/>
            </a:endParaRPr>
          </a:p>
        </p:txBody>
      </p:sp>
    </p:spTree>
    <p:extLst>
      <p:ext uri="{BB962C8B-B14F-4D97-AF65-F5344CB8AC3E}">
        <p14:creationId xmlns:p14="http://schemas.microsoft.com/office/powerpoint/2010/main" val="3928305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F942E59-613E-7254-B54E-A95AA8D5C24C}"/>
              </a:ext>
            </a:extLst>
          </p:cNvPr>
          <p:cNvSpPr txBox="1"/>
          <p:nvPr/>
        </p:nvSpPr>
        <p:spPr>
          <a:xfrm>
            <a:off x="3462866" y="304800"/>
            <a:ext cx="5681133" cy="584775"/>
          </a:xfrm>
          <a:prstGeom prst="rect">
            <a:avLst/>
          </a:prstGeom>
          <a:noFill/>
        </p:spPr>
        <p:txBody>
          <a:bodyPr wrap="square">
            <a:spAutoFit/>
          </a:bodyPr>
          <a:lstStyle/>
          <a:p>
            <a:r>
              <a:rPr lang="en-IN" sz="3200" dirty="0"/>
              <a:t>8.</a:t>
            </a:r>
            <a:r>
              <a:rPr lang="hi-IN" sz="3200" dirty="0"/>
              <a:t> लचीला खिंचाव</a:t>
            </a:r>
            <a:endParaRPr lang="en-IN" sz="3200" dirty="0"/>
          </a:p>
        </p:txBody>
      </p:sp>
      <p:pic>
        <p:nvPicPr>
          <p:cNvPr id="5" name="Picture 4">
            <a:extLst>
              <a:ext uri="{FF2B5EF4-FFF2-40B4-BE49-F238E27FC236}">
                <a16:creationId xmlns:a16="http://schemas.microsoft.com/office/drawing/2014/main" xmlns="" id="{F9F19F28-04B4-E7B8-1B3A-B4835EF8810D}"/>
              </a:ext>
            </a:extLst>
          </p:cNvPr>
          <p:cNvPicPr>
            <a:picLocks noChangeAspect="1"/>
          </p:cNvPicPr>
          <p:nvPr/>
        </p:nvPicPr>
        <p:blipFill>
          <a:blip r:embed="rId2"/>
          <a:stretch>
            <a:fillRect/>
          </a:stretch>
        </p:blipFill>
        <p:spPr>
          <a:xfrm>
            <a:off x="2990850" y="1362075"/>
            <a:ext cx="6210300" cy="4133850"/>
          </a:xfrm>
          <a:prstGeom prst="rect">
            <a:avLst/>
          </a:prstGeom>
        </p:spPr>
      </p:pic>
    </p:spTree>
    <p:extLst>
      <p:ext uri="{BB962C8B-B14F-4D97-AF65-F5344CB8AC3E}">
        <p14:creationId xmlns:p14="http://schemas.microsoft.com/office/powerpoint/2010/main" val="1537883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DCC3A4-46BF-EA3E-A372-F08972DCAB0A}"/>
              </a:ext>
            </a:extLst>
          </p:cNvPr>
          <p:cNvSpPr txBox="1"/>
          <p:nvPr/>
        </p:nvSpPr>
        <p:spPr>
          <a:xfrm>
            <a:off x="342900" y="448733"/>
            <a:ext cx="10922000" cy="6001643"/>
          </a:xfrm>
          <a:prstGeom prst="rect">
            <a:avLst/>
          </a:prstGeom>
          <a:noFill/>
        </p:spPr>
        <p:txBody>
          <a:bodyPr wrap="square">
            <a:spAutoFit/>
          </a:bodyPr>
          <a:lstStyle/>
          <a:p>
            <a:r>
              <a:rPr lang="hi-IN" sz="3200" dirty="0"/>
              <a:t>संकेत</a:t>
            </a:r>
            <a:r>
              <a:rPr lang="en-IN" sz="3200" dirty="0"/>
              <a:t>: </a:t>
            </a:r>
          </a:p>
          <a:p>
            <a:r>
              <a:rPr lang="hi-IN" sz="3200" dirty="0"/>
              <a:t>रीढ़ की हड्डी की गति प्रतिबंध उपकरणों के साथ</a:t>
            </a:r>
            <a:r>
              <a:rPr lang="en-IN" sz="3200" dirty="0"/>
              <a:t>.</a:t>
            </a:r>
          </a:p>
          <a:p>
            <a:r>
              <a:rPr lang="en-IN" sz="3200" dirty="0"/>
              <a:t>✔</a:t>
            </a:r>
            <a:r>
              <a:rPr lang="hi-IN" sz="3200" dirty="0"/>
              <a:t>मोटर वाहन टक्कर 
✔बुजुर्ग लोग फिसलते हैं और गिरते हैं 
✔खेल की चोटें 
✔गोताखोरी की चोटें 
✔धावा 
✔&gt;10 से 20 फीट गिरना 
✔मोटर साइकिल दुर्घटना 
✔रोल ओवर 
✔फांसी 
✔नशीली दवाओं या शराब का नशा</a:t>
            </a:r>
            <a:endParaRPr lang="en-IN" sz="3200" dirty="0"/>
          </a:p>
        </p:txBody>
      </p:sp>
    </p:spTree>
    <p:extLst>
      <p:ext uri="{BB962C8B-B14F-4D97-AF65-F5344CB8AC3E}">
        <p14:creationId xmlns:p14="http://schemas.microsoft.com/office/powerpoint/2010/main" val="386152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BD61E28-A6C3-F061-4C67-FA5429D77F7C}"/>
              </a:ext>
            </a:extLst>
          </p:cNvPr>
          <p:cNvSpPr txBox="1"/>
          <p:nvPr/>
        </p:nvSpPr>
        <p:spPr>
          <a:xfrm>
            <a:off x="279400" y="588818"/>
            <a:ext cx="11633200" cy="3539430"/>
          </a:xfrm>
          <a:prstGeom prst="rect">
            <a:avLst/>
          </a:prstGeom>
          <a:noFill/>
        </p:spPr>
        <p:txBody>
          <a:bodyPr wrap="square">
            <a:spAutoFit/>
          </a:bodyPr>
          <a:lstStyle/>
          <a:p>
            <a:r>
              <a:rPr lang="hi-IN" sz="3200" dirty="0">
                <a:solidFill>
                  <a:srgbClr val="FF0000"/>
                </a:solidFill>
              </a:rPr>
              <a:t>रोगियों को स्थानांतरित करने और उठाने में सामान्य निर्देश</a:t>
            </a:r>
            <a:r>
              <a:rPr lang="en-US" sz="3200" dirty="0">
                <a:solidFill>
                  <a:srgbClr val="FF0000"/>
                </a:solidFill>
              </a:rPr>
              <a:t>:</a:t>
            </a:r>
          </a:p>
          <a:p>
            <a:r>
              <a:rPr lang="en-US" sz="3200" dirty="0"/>
              <a:t> 1. </a:t>
            </a:r>
            <a:r>
              <a:rPr lang="hi-IN" sz="3200" dirty="0"/>
              <a:t>समय से पहले रोगी की आवाजाही की योजना बनाएं और सुनिश्चित करें कि रास्ता साफ है। 
2. उस दिशा का सामना करें जिसमें घुमाव से बचने के लिए आंदोलन किया जाएगा। 
3. समर्थन किए जाने वाले क्षेत्र सिर, कंधे और छाती, कूल्हे, जांघें और टखने हैं।</a:t>
            </a:r>
            <a:endParaRPr lang="en-US" sz="3200" dirty="0"/>
          </a:p>
        </p:txBody>
      </p:sp>
    </p:spTree>
    <p:extLst>
      <p:ext uri="{BB962C8B-B14F-4D97-AF65-F5344CB8AC3E}">
        <p14:creationId xmlns:p14="http://schemas.microsoft.com/office/powerpoint/2010/main" val="926992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F1045E8-8612-40F2-8EB3-C49B4A93FCBE}"/>
              </a:ext>
            </a:extLst>
          </p:cNvPr>
          <p:cNvSpPr txBox="1"/>
          <p:nvPr/>
        </p:nvSpPr>
        <p:spPr>
          <a:xfrm>
            <a:off x="338666" y="454121"/>
            <a:ext cx="11514668" cy="5016758"/>
          </a:xfrm>
          <a:prstGeom prst="rect">
            <a:avLst/>
          </a:prstGeom>
          <a:noFill/>
        </p:spPr>
        <p:txBody>
          <a:bodyPr wrap="square">
            <a:spAutoFit/>
          </a:bodyPr>
          <a:lstStyle/>
          <a:p>
            <a:r>
              <a:rPr lang="en-US" sz="3200" dirty="0"/>
              <a:t>4. </a:t>
            </a:r>
            <a:r>
              <a:rPr lang="hi-IN" sz="3200" dirty="0"/>
              <a:t>कार्यकर्ता की मदद लें और गतिविधियों का समन्वय करें।</a:t>
            </a:r>
          </a:p>
          <a:p>
            <a:endParaRPr lang="hi-IN" sz="3200" dirty="0"/>
          </a:p>
          <a:p>
            <a:r>
              <a:rPr lang="hi-IN" sz="3200" dirty="0"/>
              <a:t>5. जब तक विपरीत न हो, रोगी को यथासंभव अपनी क्षमताओं का उपयोग करने के लिए प्रोत्साहित करें।</a:t>
            </a:r>
          </a:p>
          <a:p>
            <a:endParaRPr lang="hi-IN" sz="3200" dirty="0"/>
          </a:p>
          <a:p>
            <a:r>
              <a:rPr lang="hi-IN" sz="3200" dirty="0"/>
              <a:t>6. पावर ग्रिप का प्रयोग करें।</a:t>
            </a:r>
          </a:p>
          <a:p>
            <a:endParaRPr lang="hi-IN" sz="3200" dirty="0"/>
          </a:p>
          <a:p>
            <a:r>
              <a:rPr lang="hi-IN" sz="3200" dirty="0"/>
              <a:t>7. कुर्सी और स्ट्रेचर के पहियों को हमेशा लॉक रखें।</a:t>
            </a:r>
          </a:p>
          <a:p>
            <a:r>
              <a:rPr lang="hi-IN" sz="3200" dirty="0"/>
              <a:t>8. लिफ्ट के दौरान झटके और घुमाव से बचें।</a:t>
            </a:r>
            <a:endParaRPr lang="en-US" sz="3200" dirty="0"/>
          </a:p>
          <a:p>
            <a:r>
              <a:rPr lang="en-US" sz="3200" dirty="0"/>
              <a:t> </a:t>
            </a:r>
            <a:endParaRPr lang="en-IN" sz="3200" dirty="0">
              <a:solidFill>
                <a:srgbClr val="0070C0"/>
              </a:solidFill>
            </a:endParaRPr>
          </a:p>
        </p:txBody>
      </p:sp>
    </p:spTree>
    <p:extLst>
      <p:ext uri="{BB962C8B-B14F-4D97-AF65-F5344CB8AC3E}">
        <p14:creationId xmlns:p14="http://schemas.microsoft.com/office/powerpoint/2010/main" val="3586563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DDD9389-0996-BB55-5E35-F7915667A642}"/>
              </a:ext>
            </a:extLst>
          </p:cNvPr>
          <p:cNvSpPr txBox="1"/>
          <p:nvPr/>
        </p:nvSpPr>
        <p:spPr>
          <a:xfrm>
            <a:off x="270933" y="1321954"/>
            <a:ext cx="11650133" cy="2554545"/>
          </a:xfrm>
          <a:prstGeom prst="rect">
            <a:avLst/>
          </a:prstGeom>
          <a:noFill/>
        </p:spPr>
        <p:txBody>
          <a:bodyPr wrap="square">
            <a:spAutoFit/>
          </a:bodyPr>
          <a:lstStyle/>
          <a:p>
            <a:r>
              <a:rPr lang="en-US" sz="3200" dirty="0"/>
              <a:t>9.</a:t>
            </a:r>
            <a:r>
              <a:rPr lang="hi-IN" sz="3200" dirty="0"/>
              <a:t> पता करें कि मरीज़ का वज़न कितना है। जानें कि आप सुरक्षित रूप से कितना वज़न उठा सकते हैं।</a:t>
            </a:r>
          </a:p>
          <a:p>
            <a:endParaRPr lang="hi-IN" sz="3200" dirty="0"/>
          </a:p>
          <a:p>
            <a:r>
              <a:rPr lang="hi-IN" sz="3200" dirty="0"/>
              <a:t>10. 250 पाउंड से ज़्यादा वज़न वाले मरीज़ को चार से कम बचावकर्मियों के साथ उठाने की कोशिश न करें।</a:t>
            </a:r>
            <a:r>
              <a:rPr lang="en-US" sz="1800" dirty="0"/>
              <a:t> </a:t>
            </a:r>
            <a:endParaRPr lang="en-IN" sz="1800" dirty="0">
              <a:solidFill>
                <a:srgbClr val="0070C0"/>
              </a:solidFill>
            </a:endParaRPr>
          </a:p>
        </p:txBody>
      </p:sp>
    </p:spTree>
    <p:extLst>
      <p:ext uri="{BB962C8B-B14F-4D97-AF65-F5344CB8AC3E}">
        <p14:creationId xmlns:p14="http://schemas.microsoft.com/office/powerpoint/2010/main" val="314773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F1D781B-B8B5-B6B6-3A21-1625D809237F}"/>
              </a:ext>
            </a:extLst>
          </p:cNvPr>
          <p:cNvSpPr txBox="1"/>
          <p:nvPr/>
        </p:nvSpPr>
        <p:spPr>
          <a:xfrm>
            <a:off x="563034" y="499533"/>
            <a:ext cx="6002866" cy="5016758"/>
          </a:xfrm>
          <a:prstGeom prst="rect">
            <a:avLst/>
          </a:prstGeom>
          <a:noFill/>
        </p:spPr>
        <p:txBody>
          <a:bodyPr wrap="square">
            <a:spAutoFit/>
          </a:bodyPr>
          <a:lstStyle/>
          <a:p>
            <a:r>
              <a:rPr lang="hi-IN" sz="3200" dirty="0"/>
              <a:t>शारीरिक यांत्रिकी</a:t>
            </a:r>
            <a:r>
              <a:rPr lang="en-IN" sz="3200" dirty="0"/>
              <a:t>:</a:t>
            </a:r>
          </a:p>
          <a:p>
            <a:r>
              <a:rPr lang="en-US" sz="3200" dirty="0"/>
              <a:t>• </a:t>
            </a:r>
            <a:r>
              <a:rPr lang="hi-IN" sz="3200" dirty="0"/>
              <a:t>कंधे की कमर को श्रोणि के ऊपर संरेखित किया जाना चाहिए 
• पैर कंधे-चौड़ाई से अलग 
• पीठ को सीधा रखें 
• पैरों से उठाएं 
• वजन शरीर के करीब रखें 
• मोड़ें नहीं 
• हथेलियों को ऊपर करके पकड़ बनानी चाहिए</a:t>
            </a:r>
            <a:endParaRPr lang="en-IN" sz="3200" dirty="0"/>
          </a:p>
        </p:txBody>
      </p:sp>
      <p:pic>
        <p:nvPicPr>
          <p:cNvPr id="5" name="Picture 4">
            <a:extLst>
              <a:ext uri="{FF2B5EF4-FFF2-40B4-BE49-F238E27FC236}">
                <a16:creationId xmlns:a16="http://schemas.microsoft.com/office/drawing/2014/main" xmlns="" id="{8C8227FF-C8E0-6BB5-DB72-1DD4796D5084}"/>
              </a:ext>
            </a:extLst>
          </p:cNvPr>
          <p:cNvPicPr>
            <a:picLocks noChangeAspect="1"/>
          </p:cNvPicPr>
          <p:nvPr/>
        </p:nvPicPr>
        <p:blipFill>
          <a:blip r:embed="rId2"/>
          <a:stretch>
            <a:fillRect/>
          </a:stretch>
        </p:blipFill>
        <p:spPr>
          <a:xfrm>
            <a:off x="6565900" y="1382376"/>
            <a:ext cx="4885266" cy="4351866"/>
          </a:xfrm>
          <a:prstGeom prst="rect">
            <a:avLst/>
          </a:prstGeom>
        </p:spPr>
      </p:pic>
    </p:spTree>
    <p:extLst>
      <p:ext uri="{BB962C8B-B14F-4D97-AF65-F5344CB8AC3E}">
        <p14:creationId xmlns:p14="http://schemas.microsoft.com/office/powerpoint/2010/main" val="3800168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8060AA3-66BA-5DA8-DF63-F54F841E9145}"/>
              </a:ext>
            </a:extLst>
          </p:cNvPr>
          <p:cNvSpPr txBox="1"/>
          <p:nvPr/>
        </p:nvSpPr>
        <p:spPr>
          <a:xfrm>
            <a:off x="774700" y="677334"/>
            <a:ext cx="6697133" cy="4524315"/>
          </a:xfrm>
          <a:prstGeom prst="rect">
            <a:avLst/>
          </a:prstGeom>
          <a:noFill/>
        </p:spPr>
        <p:txBody>
          <a:bodyPr wrap="square">
            <a:spAutoFit/>
          </a:bodyPr>
          <a:lstStyle/>
          <a:p>
            <a:r>
              <a:rPr lang="hi-IN" sz="3200" dirty="0">
                <a:solidFill>
                  <a:srgbClr val="FF0000"/>
                </a:solidFill>
              </a:rPr>
              <a:t>पावर ग्रिप</a:t>
            </a:r>
            <a:r>
              <a:rPr lang="en-IN" sz="3200" dirty="0">
                <a:solidFill>
                  <a:srgbClr val="FF0000"/>
                </a:solidFill>
              </a:rPr>
              <a:t> </a:t>
            </a:r>
          </a:p>
          <a:p>
            <a:endParaRPr lang="en-IN" sz="3200" dirty="0"/>
          </a:p>
          <a:p>
            <a:r>
              <a:rPr lang="en-US" sz="3200" dirty="0"/>
              <a:t>• </a:t>
            </a:r>
            <a:r>
              <a:rPr lang="hi-IN" sz="3200" dirty="0"/>
              <a:t>एक पावर ग्रिप आपके हाथों से आपके हाथों से अधिकतम बल प्राप्त करती है 
• हाथ और हाथ हथेली ऊपर की ओर 
• हाथ कम से कम 10" अलग होने चाहिए।
 • उंगलियों और अंगूठे को हैंडल के शीर्ष पर कसकर कर्ल करें</a:t>
            </a:r>
            <a:endParaRPr lang="en-IN" sz="3200" dirty="0"/>
          </a:p>
        </p:txBody>
      </p:sp>
      <p:pic>
        <p:nvPicPr>
          <p:cNvPr id="5" name="Picture 4">
            <a:extLst>
              <a:ext uri="{FF2B5EF4-FFF2-40B4-BE49-F238E27FC236}">
                <a16:creationId xmlns:a16="http://schemas.microsoft.com/office/drawing/2014/main" xmlns="" id="{1E421573-8B7D-FE52-285B-49C6043AFCB8}"/>
              </a:ext>
            </a:extLst>
          </p:cNvPr>
          <p:cNvPicPr>
            <a:picLocks noChangeAspect="1"/>
          </p:cNvPicPr>
          <p:nvPr/>
        </p:nvPicPr>
        <p:blipFill>
          <a:blip r:embed="rId2"/>
          <a:stretch>
            <a:fillRect/>
          </a:stretch>
        </p:blipFill>
        <p:spPr>
          <a:xfrm>
            <a:off x="7670800" y="1509376"/>
            <a:ext cx="4063999" cy="4542895"/>
          </a:xfrm>
          <a:prstGeom prst="rect">
            <a:avLst/>
          </a:prstGeom>
        </p:spPr>
      </p:pic>
    </p:spTree>
    <p:extLst>
      <p:ext uri="{BB962C8B-B14F-4D97-AF65-F5344CB8AC3E}">
        <p14:creationId xmlns:p14="http://schemas.microsoft.com/office/powerpoint/2010/main" val="2016896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92DF58C-4327-28AE-5877-CEBD6DCF6BC2}"/>
              </a:ext>
            </a:extLst>
          </p:cNvPr>
          <p:cNvSpPr txBox="1"/>
          <p:nvPr/>
        </p:nvSpPr>
        <p:spPr>
          <a:xfrm>
            <a:off x="254000" y="1003300"/>
            <a:ext cx="5092700" cy="3539430"/>
          </a:xfrm>
          <a:prstGeom prst="rect">
            <a:avLst/>
          </a:prstGeom>
          <a:noFill/>
        </p:spPr>
        <p:txBody>
          <a:bodyPr wrap="square">
            <a:spAutoFit/>
          </a:bodyPr>
          <a:lstStyle/>
          <a:p>
            <a:r>
              <a:rPr lang="en-US" sz="3200" dirty="0"/>
              <a:t>• </a:t>
            </a:r>
            <a:r>
              <a:rPr lang="hi-IN" sz="3200" dirty="0"/>
              <a:t>अपनी पीठ को सामान्य सीधी स्थिति में कस लें 
• अपने पैरों को अलग फैलाएं 
• शरीर के नीचे की ओर फैली हुई भुजाओं को पकड़ें • पैरों की स्थिति बदलें 
• पैरों को सीधा करके उठाएं</a:t>
            </a:r>
            <a:endParaRPr lang="en-IN" sz="3200" dirty="0"/>
          </a:p>
        </p:txBody>
      </p:sp>
      <p:pic>
        <p:nvPicPr>
          <p:cNvPr id="5" name="Picture 4">
            <a:extLst>
              <a:ext uri="{FF2B5EF4-FFF2-40B4-BE49-F238E27FC236}">
                <a16:creationId xmlns:a16="http://schemas.microsoft.com/office/drawing/2014/main" xmlns="" id="{D7A7DA31-7BE4-F1DB-C0F3-B1B13A847032}"/>
              </a:ext>
            </a:extLst>
          </p:cNvPr>
          <p:cNvPicPr>
            <a:picLocks noChangeAspect="1"/>
          </p:cNvPicPr>
          <p:nvPr/>
        </p:nvPicPr>
        <p:blipFill>
          <a:blip r:embed="rId2"/>
          <a:stretch>
            <a:fillRect/>
          </a:stretch>
        </p:blipFill>
        <p:spPr>
          <a:xfrm>
            <a:off x="6233005" y="412943"/>
            <a:ext cx="4402667" cy="5761566"/>
          </a:xfrm>
          <a:prstGeom prst="rect">
            <a:avLst/>
          </a:prstGeom>
        </p:spPr>
      </p:pic>
    </p:spTree>
    <p:extLst>
      <p:ext uri="{BB962C8B-B14F-4D97-AF65-F5344CB8AC3E}">
        <p14:creationId xmlns:p14="http://schemas.microsoft.com/office/powerpoint/2010/main" val="94142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0BC322C-7894-4898-E21E-119087ED07B9}"/>
              </a:ext>
            </a:extLst>
          </p:cNvPr>
          <p:cNvSpPr txBox="1"/>
          <p:nvPr/>
        </p:nvSpPr>
        <p:spPr>
          <a:xfrm>
            <a:off x="842433" y="338667"/>
            <a:ext cx="8318500" cy="584775"/>
          </a:xfrm>
          <a:prstGeom prst="rect">
            <a:avLst/>
          </a:prstGeom>
          <a:noFill/>
        </p:spPr>
        <p:txBody>
          <a:bodyPr wrap="square">
            <a:spAutoFit/>
          </a:bodyPr>
          <a:lstStyle/>
          <a:p>
            <a:r>
              <a:rPr lang="hi-IN" sz="3200" dirty="0">
                <a:solidFill>
                  <a:srgbClr val="FF0000"/>
                </a:solidFill>
              </a:rPr>
              <a:t>आपातकालीन ड्रैग</a:t>
            </a:r>
            <a:endParaRPr lang="en-IN" sz="3200" dirty="0">
              <a:solidFill>
                <a:srgbClr val="FF0000"/>
              </a:solidFill>
            </a:endParaRPr>
          </a:p>
        </p:txBody>
      </p:sp>
      <p:sp>
        <p:nvSpPr>
          <p:cNvPr id="5" name="TextBox 4">
            <a:extLst>
              <a:ext uri="{FF2B5EF4-FFF2-40B4-BE49-F238E27FC236}">
                <a16:creationId xmlns:a16="http://schemas.microsoft.com/office/drawing/2014/main" xmlns="" id="{4C9C350D-648C-4C9B-C7A0-D1229EB68243}"/>
              </a:ext>
            </a:extLst>
          </p:cNvPr>
          <p:cNvSpPr txBox="1"/>
          <p:nvPr/>
        </p:nvSpPr>
        <p:spPr>
          <a:xfrm>
            <a:off x="253999" y="1442009"/>
            <a:ext cx="6172201" cy="3693319"/>
          </a:xfrm>
          <a:prstGeom prst="rect">
            <a:avLst/>
          </a:prstGeom>
          <a:noFill/>
        </p:spPr>
        <p:txBody>
          <a:bodyPr wrap="square">
            <a:spAutoFit/>
          </a:bodyPr>
          <a:lstStyle/>
          <a:p>
            <a:pPr marL="342900" indent="-342900">
              <a:buAutoNum type="arabicPeriod"/>
            </a:pPr>
            <a:r>
              <a:rPr lang="hi-IN" dirty="0"/>
              <a:t>कपड़े खींचें</a:t>
            </a:r>
            <a:endParaRPr lang="en-IN" dirty="0"/>
          </a:p>
          <a:p>
            <a:pPr marL="342900" indent="-342900">
              <a:buAutoNum type="arabicPeriod"/>
            </a:pPr>
            <a:endParaRPr lang="en-IN" dirty="0"/>
          </a:p>
          <a:p>
            <a:pPr marL="342900" indent="-342900">
              <a:buAutoNum type="arabicPeriod"/>
            </a:pPr>
            <a:endParaRPr lang="en-IN" dirty="0"/>
          </a:p>
          <a:p>
            <a:pPr marL="342900" indent="-342900">
              <a:buAutoNum type="arabicPeriod"/>
            </a:pPr>
            <a:endParaRPr lang="en-IN" dirty="0"/>
          </a:p>
          <a:p>
            <a:pPr marL="342900" indent="-342900">
              <a:buAutoNum type="arabicPeriod"/>
            </a:pPr>
            <a:endParaRPr lang="en-IN" dirty="0"/>
          </a:p>
          <a:p>
            <a:pPr marL="342900" indent="-342900">
              <a:buAutoNum type="arabicPeriod"/>
            </a:pPr>
            <a:r>
              <a:rPr lang="hi-IN" dirty="0"/>
              <a:t>कंबल खींचें</a:t>
            </a:r>
            <a:endParaRPr lang="en-IN" dirty="0"/>
          </a:p>
          <a:p>
            <a:pPr marL="342900" indent="-342900">
              <a:buAutoNum type="arabicPeriod"/>
            </a:pPr>
            <a:endParaRPr lang="en-IN" dirty="0"/>
          </a:p>
          <a:p>
            <a:pPr marL="342900" indent="-342900">
              <a:buAutoNum type="arabicPeriod"/>
            </a:pPr>
            <a:endParaRPr lang="en-IN" dirty="0"/>
          </a:p>
          <a:p>
            <a:pPr marL="342900" indent="-342900">
              <a:buAutoNum type="arabicPeriod"/>
            </a:pPr>
            <a:r>
              <a:rPr lang="hi-IN" dirty="0"/>
              <a:t>आर्म-टू-आर्म ड्रैग</a:t>
            </a:r>
            <a:endParaRPr lang="en-IN" dirty="0"/>
          </a:p>
          <a:p>
            <a:pPr marL="342900" indent="-342900">
              <a:buAutoNum type="arabicPeriod"/>
            </a:pPr>
            <a:endParaRPr lang="en-IN" dirty="0"/>
          </a:p>
          <a:p>
            <a:pPr marL="342900" indent="-342900">
              <a:buAutoNum type="arabicPeriod"/>
            </a:pPr>
            <a:endParaRPr lang="en-IN" dirty="0"/>
          </a:p>
          <a:p>
            <a:pPr marL="342900" indent="-342900">
              <a:buAutoNum type="arabicPeriod"/>
            </a:pPr>
            <a:endParaRPr lang="en-IN" dirty="0"/>
          </a:p>
          <a:p>
            <a:pPr marL="342900" indent="-342900">
              <a:buAutoNum type="arabicPeriod"/>
            </a:pPr>
            <a:r>
              <a:rPr lang="hi-IN" dirty="0"/>
              <a:t>एक-व्यक्ति रैपिड एक्सट्रीकेशन</a:t>
            </a:r>
            <a:endParaRPr lang="en-IN" dirty="0"/>
          </a:p>
        </p:txBody>
      </p:sp>
      <p:pic>
        <p:nvPicPr>
          <p:cNvPr id="7" name="Picture 6">
            <a:extLst>
              <a:ext uri="{FF2B5EF4-FFF2-40B4-BE49-F238E27FC236}">
                <a16:creationId xmlns:a16="http://schemas.microsoft.com/office/drawing/2014/main" xmlns="" id="{E7196EC2-AC44-5448-ABDC-605F27447398}"/>
              </a:ext>
            </a:extLst>
          </p:cNvPr>
          <p:cNvPicPr>
            <a:picLocks noChangeAspect="1"/>
          </p:cNvPicPr>
          <p:nvPr/>
        </p:nvPicPr>
        <p:blipFill>
          <a:blip r:embed="rId2"/>
          <a:stretch>
            <a:fillRect/>
          </a:stretch>
        </p:blipFill>
        <p:spPr>
          <a:xfrm>
            <a:off x="4940264" y="708000"/>
            <a:ext cx="3678803" cy="1332467"/>
          </a:xfrm>
          <a:prstGeom prst="rect">
            <a:avLst/>
          </a:prstGeom>
        </p:spPr>
      </p:pic>
      <p:pic>
        <p:nvPicPr>
          <p:cNvPr id="9" name="Picture 8">
            <a:extLst>
              <a:ext uri="{FF2B5EF4-FFF2-40B4-BE49-F238E27FC236}">
                <a16:creationId xmlns:a16="http://schemas.microsoft.com/office/drawing/2014/main" xmlns="" id="{202C4DBE-2E1C-3CDC-A6CB-3AD61194A98D}"/>
              </a:ext>
            </a:extLst>
          </p:cNvPr>
          <p:cNvPicPr>
            <a:picLocks noChangeAspect="1"/>
          </p:cNvPicPr>
          <p:nvPr/>
        </p:nvPicPr>
        <p:blipFill>
          <a:blip r:embed="rId3"/>
          <a:stretch>
            <a:fillRect/>
          </a:stretch>
        </p:blipFill>
        <p:spPr>
          <a:xfrm>
            <a:off x="5029199" y="2171700"/>
            <a:ext cx="3056467" cy="1332467"/>
          </a:xfrm>
          <a:prstGeom prst="rect">
            <a:avLst/>
          </a:prstGeom>
        </p:spPr>
      </p:pic>
      <p:pic>
        <p:nvPicPr>
          <p:cNvPr id="11" name="Picture 10">
            <a:extLst>
              <a:ext uri="{FF2B5EF4-FFF2-40B4-BE49-F238E27FC236}">
                <a16:creationId xmlns:a16="http://schemas.microsoft.com/office/drawing/2014/main" xmlns="" id="{FDDBFEB5-93EE-3C1B-0ADD-5FA5100E6800}"/>
              </a:ext>
            </a:extLst>
          </p:cNvPr>
          <p:cNvPicPr>
            <a:picLocks noChangeAspect="1"/>
          </p:cNvPicPr>
          <p:nvPr/>
        </p:nvPicPr>
        <p:blipFill>
          <a:blip r:embed="rId4"/>
          <a:stretch>
            <a:fillRect/>
          </a:stretch>
        </p:blipFill>
        <p:spPr>
          <a:xfrm>
            <a:off x="4940264" y="3504167"/>
            <a:ext cx="3280869" cy="1393800"/>
          </a:xfrm>
          <a:prstGeom prst="rect">
            <a:avLst/>
          </a:prstGeom>
        </p:spPr>
      </p:pic>
      <p:pic>
        <p:nvPicPr>
          <p:cNvPr id="13" name="Picture 12">
            <a:extLst>
              <a:ext uri="{FF2B5EF4-FFF2-40B4-BE49-F238E27FC236}">
                <a16:creationId xmlns:a16="http://schemas.microsoft.com/office/drawing/2014/main" xmlns="" id="{4326D676-5991-1FF9-C708-91D054FEF131}"/>
              </a:ext>
            </a:extLst>
          </p:cNvPr>
          <p:cNvPicPr>
            <a:picLocks noChangeAspect="1"/>
          </p:cNvPicPr>
          <p:nvPr/>
        </p:nvPicPr>
        <p:blipFill>
          <a:blip r:embed="rId5"/>
          <a:stretch>
            <a:fillRect/>
          </a:stretch>
        </p:blipFill>
        <p:spPr>
          <a:xfrm>
            <a:off x="4950618" y="4897967"/>
            <a:ext cx="4610630" cy="1593800"/>
          </a:xfrm>
          <a:prstGeom prst="rect">
            <a:avLst/>
          </a:prstGeom>
        </p:spPr>
      </p:pic>
    </p:spTree>
    <p:extLst>
      <p:ext uri="{BB962C8B-B14F-4D97-AF65-F5344CB8AC3E}">
        <p14:creationId xmlns:p14="http://schemas.microsoft.com/office/powerpoint/2010/main" val="2461294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18F4CC2-F505-C014-B901-EDC50FC51FE9}"/>
              </a:ext>
            </a:extLst>
          </p:cNvPr>
          <p:cNvSpPr txBox="1"/>
          <p:nvPr/>
        </p:nvSpPr>
        <p:spPr>
          <a:xfrm>
            <a:off x="236296" y="63501"/>
            <a:ext cx="10764212" cy="1569660"/>
          </a:xfrm>
          <a:prstGeom prst="rect">
            <a:avLst/>
          </a:prstGeom>
          <a:noFill/>
        </p:spPr>
        <p:txBody>
          <a:bodyPr wrap="square">
            <a:spAutoFit/>
          </a:bodyPr>
          <a:lstStyle/>
          <a:p>
            <a:r>
              <a:rPr lang="en-US" sz="3200" dirty="0"/>
              <a:t>5.</a:t>
            </a:r>
            <a:r>
              <a:rPr lang="hi-IN" sz="3200" dirty="0"/>
              <a:t> वन-रेस्क्यूअर ड्रैग, कैरी और लिफ्ट करता है - फ्रंट क्रैडल, अग्निशामक ड्रैग, वन-पर्सन वॉकिंग असिस्ट, फायरफाइटर कैरी और पैक स्ट्रैप</a:t>
            </a:r>
            <a:endParaRPr lang="en-IN" sz="3200" dirty="0"/>
          </a:p>
        </p:txBody>
      </p:sp>
      <p:pic>
        <p:nvPicPr>
          <p:cNvPr id="5" name="Picture 4">
            <a:extLst>
              <a:ext uri="{FF2B5EF4-FFF2-40B4-BE49-F238E27FC236}">
                <a16:creationId xmlns:a16="http://schemas.microsoft.com/office/drawing/2014/main" xmlns="" id="{B357430E-9CD2-69A0-4683-BA8517C46799}"/>
              </a:ext>
            </a:extLst>
          </p:cNvPr>
          <p:cNvPicPr>
            <a:picLocks noChangeAspect="1"/>
          </p:cNvPicPr>
          <p:nvPr/>
        </p:nvPicPr>
        <p:blipFill>
          <a:blip r:embed="rId2"/>
          <a:stretch>
            <a:fillRect/>
          </a:stretch>
        </p:blipFill>
        <p:spPr>
          <a:xfrm>
            <a:off x="42333" y="1320800"/>
            <a:ext cx="12192000" cy="5473699"/>
          </a:xfrm>
          <a:prstGeom prst="rect">
            <a:avLst/>
          </a:prstGeom>
        </p:spPr>
      </p:pic>
    </p:spTree>
    <p:extLst>
      <p:ext uri="{BB962C8B-B14F-4D97-AF65-F5344CB8AC3E}">
        <p14:creationId xmlns:p14="http://schemas.microsoft.com/office/powerpoint/2010/main" val="974436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094851A-D473-0499-CDC3-FFED1B3E4CF9}"/>
              </a:ext>
            </a:extLst>
          </p:cNvPr>
          <p:cNvSpPr txBox="1"/>
          <p:nvPr/>
        </p:nvSpPr>
        <p:spPr>
          <a:xfrm>
            <a:off x="1036398" y="232832"/>
            <a:ext cx="9908694" cy="2677656"/>
          </a:xfrm>
          <a:prstGeom prst="rect">
            <a:avLst/>
          </a:prstGeom>
          <a:noFill/>
        </p:spPr>
        <p:txBody>
          <a:bodyPr wrap="square">
            <a:spAutoFit/>
          </a:bodyPr>
          <a:lstStyle/>
          <a:p>
            <a:r>
              <a:rPr lang="hi-IN" sz="2800" dirty="0"/>
              <a:t>रोगी को उठाना और परिवहन: • रोगी को ले जाने और उठाने का अर्थ है रोगी को एक स्थान से दूसरे स्थान पर स्थानांतरित करना या स्थानांतरित करना, जब रोगी विभिन्न प्रकार के उपकरणों, विशेष रूप से रीढ़ की हड्डी की गति प्रतिबंध उपकरणों का उपयोग करके खुद को हिलाने या उठाने में सक्षम नहीं होता है। • उदाहरण के लिए- व्हीलचेयर, स्ट्रेचर</a:t>
            </a:r>
            <a:endParaRPr lang="en-IN" sz="2800" dirty="0"/>
          </a:p>
        </p:txBody>
      </p:sp>
      <p:pic>
        <p:nvPicPr>
          <p:cNvPr id="7" name="Picture 6">
            <a:extLst>
              <a:ext uri="{FF2B5EF4-FFF2-40B4-BE49-F238E27FC236}">
                <a16:creationId xmlns:a16="http://schemas.microsoft.com/office/drawing/2014/main" xmlns="" id="{C66949CE-6E3E-B768-DD3C-C0B607A5E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68" y="3361267"/>
            <a:ext cx="3733800" cy="3369733"/>
          </a:xfrm>
          <a:prstGeom prst="rect">
            <a:avLst/>
          </a:prstGeom>
        </p:spPr>
      </p:pic>
      <p:pic>
        <p:nvPicPr>
          <p:cNvPr id="9" name="Picture 8">
            <a:extLst>
              <a:ext uri="{FF2B5EF4-FFF2-40B4-BE49-F238E27FC236}">
                <a16:creationId xmlns:a16="http://schemas.microsoft.com/office/drawing/2014/main" xmlns="" id="{6260F201-F730-A106-0D3E-674036E30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967" y="3395134"/>
            <a:ext cx="3179233" cy="3230034"/>
          </a:xfrm>
          <a:prstGeom prst="rect">
            <a:avLst/>
          </a:prstGeom>
        </p:spPr>
      </p:pic>
      <p:pic>
        <p:nvPicPr>
          <p:cNvPr id="11" name="Picture 10">
            <a:extLst>
              <a:ext uri="{FF2B5EF4-FFF2-40B4-BE49-F238E27FC236}">
                <a16:creationId xmlns:a16="http://schemas.microsoft.com/office/drawing/2014/main" xmlns="" id="{7F6BE4C2-0513-9390-A9B6-7E8A0B25AC81}"/>
              </a:ext>
            </a:extLst>
          </p:cNvPr>
          <p:cNvPicPr>
            <a:picLocks noChangeAspect="1"/>
          </p:cNvPicPr>
          <p:nvPr/>
        </p:nvPicPr>
        <p:blipFill>
          <a:blip r:embed="rId4"/>
          <a:stretch>
            <a:fillRect/>
          </a:stretch>
        </p:blipFill>
        <p:spPr>
          <a:xfrm>
            <a:off x="7412567" y="3196168"/>
            <a:ext cx="4610100" cy="3429000"/>
          </a:xfrm>
          <a:prstGeom prst="rect">
            <a:avLst/>
          </a:prstGeom>
        </p:spPr>
      </p:pic>
    </p:spTree>
    <p:extLst>
      <p:ext uri="{BB962C8B-B14F-4D97-AF65-F5344CB8AC3E}">
        <p14:creationId xmlns:p14="http://schemas.microsoft.com/office/powerpoint/2010/main" val="3855621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809E5D9-0566-6F08-EAE5-509C09E7EE2C}"/>
              </a:ext>
            </a:extLst>
          </p:cNvPr>
          <p:cNvSpPr txBox="1"/>
          <p:nvPr/>
        </p:nvSpPr>
        <p:spPr>
          <a:xfrm>
            <a:off x="143934" y="194733"/>
            <a:ext cx="8567447" cy="6124754"/>
          </a:xfrm>
          <a:prstGeom prst="rect">
            <a:avLst/>
          </a:prstGeom>
          <a:noFill/>
        </p:spPr>
        <p:txBody>
          <a:bodyPr wrap="square">
            <a:spAutoFit/>
          </a:bodyPr>
          <a:lstStyle/>
          <a:p>
            <a:pPr algn="just"/>
            <a:r>
              <a:rPr lang="hi-IN" sz="2800" dirty="0">
                <a:solidFill>
                  <a:srgbClr val="FF0000"/>
                </a:solidFill>
              </a:rPr>
              <a:t>तत्काल कदम</a:t>
            </a:r>
            <a:r>
              <a:rPr lang="en-US" sz="2800" dirty="0">
                <a:solidFill>
                  <a:srgbClr val="FF0000"/>
                </a:solidFill>
              </a:rPr>
              <a:t>: </a:t>
            </a:r>
          </a:p>
          <a:p>
            <a:pPr algn="just"/>
            <a:r>
              <a:rPr lang="hi-IN" sz="2800" dirty="0"/>
              <a:t>एक ऐसे रोगी को स्थानांतरित करने के लिए उपयोग किया जाता है जिसे संभावित रूप से अस्थिर चोटें होती हैं 
वाहन में बैठे मरीजों को स्थानांतरित करने के लिए रैपिड एक्सट्रीकेशन तकनीक का उपयोग करें</a:t>
            </a:r>
            <a:endParaRPr lang="en-US" sz="2800" dirty="0"/>
          </a:p>
          <a:p>
            <a:pPr algn="just"/>
            <a:r>
              <a:rPr lang="hi-IN" sz="2800" dirty="0">
                <a:solidFill>
                  <a:srgbClr val="00B050"/>
                </a:solidFill>
              </a:rPr>
              <a:t>रैपिड एक्सट्रिकेशन तकनीक एक्सट्रिकेशन तकनीक का उपयोग कहां किया जाता है?</a:t>
            </a:r>
            <a:endParaRPr lang="en-US" sz="2800" dirty="0">
              <a:highlight>
                <a:srgbClr val="00FF00"/>
              </a:highlight>
            </a:endParaRPr>
          </a:p>
          <a:p>
            <a:pPr algn="just"/>
            <a:r>
              <a:rPr lang="en-US" sz="2800" dirty="0"/>
              <a:t>• </a:t>
            </a:r>
            <a:r>
              <a:rPr lang="hi-IN" sz="2800" dirty="0"/>
              <a:t>वाहन या दृश्य असुरक्षित है
 • रोगी का ठीक से मूल्यांकन नहीं किया जा सकता है। 
• रोगी को तत्काल देखभाल की आवश्यकता होती है।
 • रोगी की स्थिति के लिए तत्काल परिवहन की आवश्यकता होती है 
• रोगी एक अन्य गंभीर रूप से घायल रोगी तक पहुंच को अवरुद्ध कर रहा है</a:t>
            </a:r>
            <a:endParaRPr lang="en-IN" sz="2800" dirty="0"/>
          </a:p>
        </p:txBody>
      </p:sp>
      <p:pic>
        <p:nvPicPr>
          <p:cNvPr id="4" name="Picture 3">
            <a:extLst>
              <a:ext uri="{FF2B5EF4-FFF2-40B4-BE49-F238E27FC236}">
                <a16:creationId xmlns:a16="http://schemas.microsoft.com/office/drawing/2014/main" xmlns="" id="{BA15C8BD-E218-D35B-923A-FD42FCD4B0F0}"/>
              </a:ext>
            </a:extLst>
          </p:cNvPr>
          <p:cNvPicPr>
            <a:picLocks noChangeAspect="1"/>
          </p:cNvPicPr>
          <p:nvPr/>
        </p:nvPicPr>
        <p:blipFill>
          <a:blip r:embed="rId2"/>
          <a:stretch>
            <a:fillRect/>
          </a:stretch>
        </p:blipFill>
        <p:spPr>
          <a:xfrm>
            <a:off x="8711381" y="1247294"/>
            <a:ext cx="3336685" cy="4965700"/>
          </a:xfrm>
          <a:prstGeom prst="rect">
            <a:avLst/>
          </a:prstGeom>
        </p:spPr>
      </p:pic>
    </p:spTree>
    <p:extLst>
      <p:ext uri="{BB962C8B-B14F-4D97-AF65-F5344CB8AC3E}">
        <p14:creationId xmlns:p14="http://schemas.microsoft.com/office/powerpoint/2010/main" val="4271590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D27171-D81F-C25F-2830-0F0E68CA1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9" y="1595950"/>
            <a:ext cx="10844981" cy="4963957"/>
          </a:xfrm>
          <a:prstGeom prst="rect">
            <a:avLst/>
          </a:prstGeom>
        </p:spPr>
      </p:pic>
      <p:sp>
        <p:nvSpPr>
          <p:cNvPr id="5" name="TextBox 2">
            <a:extLst>
              <a:ext uri="{FF2B5EF4-FFF2-40B4-BE49-F238E27FC236}">
                <a16:creationId xmlns:a16="http://schemas.microsoft.com/office/drawing/2014/main" xmlns="" id="{2BD84711-6E13-826D-6D4C-3B9BC791F4F9}"/>
              </a:ext>
            </a:extLst>
          </p:cNvPr>
          <p:cNvSpPr txBox="1"/>
          <p:nvPr/>
        </p:nvSpPr>
        <p:spPr>
          <a:xfrm>
            <a:off x="-301175" y="298093"/>
            <a:ext cx="5689252" cy="746760"/>
          </a:xfrm>
          <a:prstGeom prst="rect">
            <a:avLst/>
          </a:prstGeom>
          <a:noFill/>
        </p:spPr>
        <p:txBody>
          <a:bodyPr wrap="square" rtlCol="0">
            <a:noAutofit/>
          </a:bodyPr>
          <a:lstStyle/>
          <a:p>
            <a:pPr algn="ctr">
              <a:lnSpc>
                <a:spcPct val="107000"/>
              </a:lnSpc>
              <a:spcAft>
                <a:spcPts val="800"/>
              </a:spcAft>
              <a:buNone/>
            </a:pPr>
            <a:r>
              <a:rPr lang="hi-IN" sz="3600" b="1" dirty="0">
                <a:solidFill>
                  <a:srgbClr val="FF0000"/>
                </a:solidFill>
                <a:latin typeface="Calibri" panose="020F0502020204030204" pitchFamily="34" charset="0"/>
                <a:ea typeface="Calibri" panose="020F0502020204030204" pitchFamily="34" charset="0"/>
              </a:rPr>
              <a:t>गैर-जरूरी कदम</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2">
            <a:extLst>
              <a:ext uri="{FF2B5EF4-FFF2-40B4-BE49-F238E27FC236}">
                <a16:creationId xmlns:a16="http://schemas.microsoft.com/office/drawing/2014/main" xmlns="" id="{8565DF2A-1CB7-1AB1-D4E9-FC2C4C8856C2}"/>
              </a:ext>
            </a:extLst>
          </p:cNvPr>
          <p:cNvSpPr txBox="1"/>
          <p:nvPr/>
        </p:nvSpPr>
        <p:spPr>
          <a:xfrm>
            <a:off x="1488296" y="964281"/>
            <a:ext cx="4460219" cy="746760"/>
          </a:xfrm>
          <a:prstGeom prst="rect">
            <a:avLst/>
          </a:prstGeom>
          <a:noFill/>
        </p:spPr>
        <p:txBody>
          <a:bodyPr wrap="square" rtlCol="0">
            <a:noAutofit/>
          </a:bodyPr>
          <a:lstStyle/>
          <a:p>
            <a:pPr algn="ctr">
              <a:lnSpc>
                <a:spcPct val="107000"/>
              </a:lnSpc>
              <a:spcAft>
                <a:spcPts val="800"/>
              </a:spcAft>
              <a:buNone/>
            </a:pPr>
            <a:r>
              <a:rPr lang="hi-IN" sz="2800" b="1" dirty="0">
                <a:solidFill>
                  <a:srgbClr val="00B050"/>
                </a:solidFill>
                <a:latin typeface="Calibri" panose="020F0502020204030204" pitchFamily="34" charset="0"/>
                <a:ea typeface="Calibri" panose="020F0502020204030204" pitchFamily="34" charset="0"/>
              </a:rPr>
              <a:t>डायरेक्ट ग्राउंग लिफ्ट</a:t>
            </a:r>
            <a:endParaRPr lang="en-IN" sz="10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2">
            <a:extLst>
              <a:ext uri="{FF2B5EF4-FFF2-40B4-BE49-F238E27FC236}">
                <a16:creationId xmlns:a16="http://schemas.microsoft.com/office/drawing/2014/main" xmlns="" id="{8FF7DBF5-7F65-8F52-A582-6524D424EAA0}"/>
              </a:ext>
            </a:extLst>
          </p:cNvPr>
          <p:cNvSpPr txBox="1"/>
          <p:nvPr/>
        </p:nvSpPr>
        <p:spPr>
          <a:xfrm>
            <a:off x="6522411" y="964281"/>
            <a:ext cx="4017769" cy="746760"/>
          </a:xfrm>
          <a:prstGeom prst="rect">
            <a:avLst/>
          </a:prstGeom>
          <a:noFill/>
        </p:spPr>
        <p:txBody>
          <a:bodyPr wrap="square" rtlCol="0">
            <a:noAutofit/>
          </a:bodyPr>
          <a:lstStyle/>
          <a:p>
            <a:pPr algn="ctr">
              <a:lnSpc>
                <a:spcPct val="107000"/>
              </a:lnSpc>
              <a:spcAft>
                <a:spcPts val="800"/>
              </a:spcAft>
              <a:buNone/>
            </a:pPr>
            <a:r>
              <a:rPr lang="hi-IN" sz="2800" b="1" dirty="0">
                <a:solidFill>
                  <a:srgbClr val="00B050"/>
                </a:solidFill>
                <a:latin typeface="Calibri" panose="020F0502020204030204" pitchFamily="34" charset="0"/>
                <a:ea typeface="Calibri" panose="020F0502020204030204" pitchFamily="34" charset="0"/>
              </a:rPr>
              <a:t>एक्सट्रीमिटी लिफ्ट</a:t>
            </a:r>
            <a:endParaRPr lang="en-IN" sz="10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6855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C05FDD-3C90-123F-B142-BB4DA7EB1D8F}"/>
              </a:ext>
            </a:extLst>
          </p:cNvPr>
          <p:cNvPicPr>
            <a:picLocks noChangeAspect="1"/>
          </p:cNvPicPr>
          <p:nvPr/>
        </p:nvPicPr>
        <p:blipFill>
          <a:blip r:embed="rId2"/>
          <a:stretch>
            <a:fillRect/>
          </a:stretch>
        </p:blipFill>
        <p:spPr>
          <a:xfrm>
            <a:off x="-594783" y="69088"/>
            <a:ext cx="11465984" cy="6916769"/>
          </a:xfrm>
          <a:prstGeom prst="rect">
            <a:avLst/>
          </a:prstGeom>
        </p:spPr>
      </p:pic>
    </p:spTree>
    <p:extLst>
      <p:ext uri="{BB962C8B-B14F-4D97-AF65-F5344CB8AC3E}">
        <p14:creationId xmlns:p14="http://schemas.microsoft.com/office/powerpoint/2010/main" val="3457730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71BA639-27DB-5FA0-D4A2-1559299529A2}"/>
              </a:ext>
            </a:extLst>
          </p:cNvPr>
          <p:cNvSpPr txBox="1"/>
          <p:nvPr/>
        </p:nvSpPr>
        <p:spPr>
          <a:xfrm>
            <a:off x="222069" y="448491"/>
            <a:ext cx="11939452" cy="6494085"/>
          </a:xfrm>
          <a:prstGeom prst="rect">
            <a:avLst/>
          </a:prstGeom>
          <a:noFill/>
        </p:spPr>
        <p:txBody>
          <a:bodyPr wrap="square">
            <a:spAutoFit/>
          </a:bodyPr>
          <a:lstStyle/>
          <a:p>
            <a:r>
              <a:rPr lang="hi-IN" sz="3200" dirty="0">
                <a:solidFill>
                  <a:srgbClr val="00B050"/>
                </a:solidFill>
              </a:rPr>
              <a:t>विशेष चिंताएं</a:t>
            </a:r>
            <a:r>
              <a:rPr lang="en-US" sz="3200" dirty="0">
                <a:solidFill>
                  <a:srgbClr val="00B050"/>
                </a:solidFill>
              </a:rPr>
              <a:t> </a:t>
            </a:r>
            <a:r>
              <a:rPr lang="en-US" sz="3200" dirty="0"/>
              <a:t>: </a:t>
            </a:r>
          </a:p>
          <a:p>
            <a:r>
              <a:rPr lang="en-US" dirty="0"/>
              <a:t>• </a:t>
            </a:r>
            <a:r>
              <a:rPr lang="hi-IN" sz="3200" dirty="0"/>
              <a:t>जराचिकित्सा</a:t>
            </a:r>
            <a:r>
              <a:rPr lang="en-US" sz="3200" dirty="0">
                <a:highlight>
                  <a:srgbClr val="FFFF00"/>
                </a:highlight>
              </a:rPr>
              <a:t> </a:t>
            </a:r>
          </a:p>
          <a:p>
            <a:r>
              <a:rPr lang="en-US" sz="3200" dirty="0"/>
              <a:t>• </a:t>
            </a:r>
            <a:r>
              <a:rPr lang="hi-IN" sz="3200" dirty="0"/>
              <a:t>भावनात्मक चिंताएँ - भय</a:t>
            </a:r>
          </a:p>
          <a:p>
            <a:r>
              <a:rPr lang="hi-IN" sz="3200" dirty="0"/>
              <a:t>• कंकाल संबंधी चिंताएँ - ऑस्टियोपोरोसिस, कठोरता, काइफोसिस, स्पोंडिलोसिस</a:t>
            </a:r>
          </a:p>
          <a:p>
            <a:r>
              <a:rPr lang="hi-IN" sz="3200" dirty="0"/>
              <a:t>• दबाव घाव</a:t>
            </a:r>
          </a:p>
          <a:p>
            <a:r>
              <a:rPr lang="hi-IN" sz="3200" dirty="0"/>
              <a:t>• विशेष स्थिरीकरण तकनीकों का प्रयोग</a:t>
            </a:r>
          </a:p>
          <a:p>
            <a:r>
              <a:rPr lang="hi-IN" sz="3200" dirty="0"/>
              <a:t>• दयालु बनें</a:t>
            </a:r>
          </a:p>
          <a:p>
            <a:r>
              <a:rPr lang="hi-IN" sz="3200" dirty="0"/>
              <a:t>• </a:t>
            </a:r>
            <a:r>
              <a:rPr lang="hi-IN" sz="3200" dirty="0">
                <a:solidFill>
                  <a:srgbClr val="00B050"/>
                </a:solidFill>
              </a:rPr>
              <a:t>बैरिएट्रिक्स</a:t>
            </a:r>
          </a:p>
          <a:p>
            <a:r>
              <a:rPr lang="hi-IN" sz="3200" dirty="0"/>
              <a:t>• "मोटे लोगों की देखभाल"</a:t>
            </a:r>
          </a:p>
          <a:p>
            <a:r>
              <a:rPr lang="hi-IN" sz="3200" dirty="0"/>
              <a:t>• ईएमटी में पीठ की चोटों में वृद्धि</a:t>
            </a:r>
          </a:p>
          <a:p>
            <a:r>
              <a:rPr lang="hi-IN" sz="3200" dirty="0"/>
              <a:t>• उच्च क्षमता वाले उपकरणों का निर्माण</a:t>
            </a:r>
          </a:p>
          <a:p>
            <a:r>
              <a:rPr lang="hi-IN" sz="3200" dirty="0"/>
              <a:t>• उचित उठाने की तकनीक का प्रयोग</a:t>
            </a:r>
            <a:endParaRPr lang="en-IN" sz="3200" dirty="0"/>
          </a:p>
        </p:txBody>
      </p:sp>
    </p:spTree>
    <p:extLst>
      <p:ext uri="{BB962C8B-B14F-4D97-AF65-F5344CB8AC3E}">
        <p14:creationId xmlns:p14="http://schemas.microsoft.com/office/powerpoint/2010/main" val="1742119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D076A7C-3328-AF03-201F-A2FDECF40191}"/>
              </a:ext>
            </a:extLst>
          </p:cNvPr>
          <p:cNvSpPr txBox="1"/>
          <p:nvPr/>
        </p:nvSpPr>
        <p:spPr>
          <a:xfrm>
            <a:off x="2743199" y="1973514"/>
            <a:ext cx="8200103" cy="1754326"/>
          </a:xfrm>
          <a:prstGeom prst="rect">
            <a:avLst/>
          </a:prstGeom>
          <a:noFill/>
        </p:spPr>
        <p:txBody>
          <a:bodyPr wrap="square">
            <a:spAutoFit/>
          </a:bodyPr>
          <a:lstStyle/>
          <a:p>
            <a:r>
              <a:rPr lang="hi-IN" sz="5400" dirty="0">
                <a:solidFill>
                  <a:srgbClr val="00B050"/>
                </a:solidFill>
              </a:rPr>
              <a:t>रीढ़ की हड्डी की गति प्रतिबंधक उपकरण</a:t>
            </a:r>
            <a:endParaRPr lang="en-IN" sz="5400" dirty="0">
              <a:solidFill>
                <a:srgbClr val="00B050"/>
              </a:solidFill>
            </a:endParaRPr>
          </a:p>
        </p:txBody>
      </p:sp>
    </p:spTree>
    <p:extLst>
      <p:ext uri="{BB962C8B-B14F-4D97-AF65-F5344CB8AC3E}">
        <p14:creationId xmlns:p14="http://schemas.microsoft.com/office/powerpoint/2010/main" val="2708287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3A372DB-C0F7-F39C-55F6-AA84BE03E200}"/>
              </a:ext>
            </a:extLst>
          </p:cNvPr>
          <p:cNvSpPr txBox="1"/>
          <p:nvPr/>
        </p:nvSpPr>
        <p:spPr>
          <a:xfrm>
            <a:off x="231469" y="385233"/>
            <a:ext cx="11480800" cy="3231654"/>
          </a:xfrm>
          <a:prstGeom prst="rect">
            <a:avLst/>
          </a:prstGeom>
          <a:noFill/>
        </p:spPr>
        <p:txBody>
          <a:bodyPr wrap="square">
            <a:spAutoFit/>
          </a:bodyPr>
          <a:lstStyle/>
          <a:p>
            <a:r>
              <a:rPr lang="hi-IN" sz="3200" dirty="0"/>
              <a:t>रीढ़ की हड्डी की गति प्रतिबंध उपकरण</a:t>
            </a:r>
            <a:r>
              <a:rPr lang="en-US" sz="3200" dirty="0"/>
              <a:t>: </a:t>
            </a:r>
          </a:p>
          <a:p>
            <a:r>
              <a:rPr lang="en-US" sz="3200" dirty="0"/>
              <a:t>• </a:t>
            </a:r>
            <a:r>
              <a:rPr lang="hi-IN" sz="2800" dirty="0"/>
              <a:t>एसएमआर को बैकबोर्ड, स्कूप स्ट्रेचर, वैक्यूम स्प्लिंट, एम्बुलेंस खाट, या अन्य समान उपकरण के साथ प्राप्त किया जा सकता है, जिससे रोगी सुरक्षित रूप से सुरक्षित है। 
• इन उपकरणों का उपयोग आघात के बाद द्वितीयक चोटों को रोकने के लिए सर्वाइकल स्पाइन और पूरे रीढ़ की हड्डी के स्तंभ को स्थिर करने के लिए किया जाता है।</a:t>
            </a:r>
            <a:endParaRPr lang="en-IN" sz="3200" dirty="0"/>
          </a:p>
        </p:txBody>
      </p:sp>
      <p:pic>
        <p:nvPicPr>
          <p:cNvPr id="5" name="Picture 4">
            <a:extLst>
              <a:ext uri="{FF2B5EF4-FFF2-40B4-BE49-F238E27FC236}">
                <a16:creationId xmlns:a16="http://schemas.microsoft.com/office/drawing/2014/main" xmlns="" id="{9567207A-5616-25B7-439B-05CD553BC3FF}"/>
              </a:ext>
            </a:extLst>
          </p:cNvPr>
          <p:cNvPicPr>
            <a:picLocks noChangeAspect="1"/>
          </p:cNvPicPr>
          <p:nvPr/>
        </p:nvPicPr>
        <p:blipFill>
          <a:blip r:embed="rId2"/>
          <a:stretch>
            <a:fillRect/>
          </a:stretch>
        </p:blipFill>
        <p:spPr>
          <a:xfrm>
            <a:off x="0" y="3581401"/>
            <a:ext cx="12192000" cy="2891366"/>
          </a:xfrm>
          <a:prstGeom prst="rect">
            <a:avLst/>
          </a:prstGeom>
        </p:spPr>
      </p:pic>
    </p:spTree>
    <p:extLst>
      <p:ext uri="{BB962C8B-B14F-4D97-AF65-F5344CB8AC3E}">
        <p14:creationId xmlns:p14="http://schemas.microsoft.com/office/powerpoint/2010/main" val="3488344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6A709-6FF7-E8D7-5F3A-0F862BCDFCD8}"/>
              </a:ext>
            </a:extLst>
          </p:cNvPr>
          <p:cNvSpPr>
            <a:spLocks noGrp="1"/>
          </p:cNvSpPr>
          <p:nvPr>
            <p:ph type="title"/>
          </p:nvPr>
        </p:nvSpPr>
        <p:spPr>
          <a:xfrm>
            <a:off x="838200" y="365125"/>
            <a:ext cx="9967452" cy="863907"/>
          </a:xfrm>
        </p:spPr>
        <p:txBody>
          <a:bodyPr/>
          <a:lstStyle/>
          <a:p>
            <a:r>
              <a:rPr lang="hi-IN" dirty="0">
                <a:solidFill>
                  <a:srgbClr val="00B050"/>
                </a:solidFill>
              </a:rPr>
              <a:t>कुंद आघात के बाद एसएमआर के संकेत:</a:t>
            </a:r>
            <a:endParaRPr lang="en-IN" dirty="0">
              <a:solidFill>
                <a:srgbClr val="00B050"/>
              </a:solidFill>
            </a:endParaRPr>
          </a:p>
        </p:txBody>
      </p:sp>
      <p:sp>
        <p:nvSpPr>
          <p:cNvPr id="3" name="Content Placeholder 2">
            <a:extLst>
              <a:ext uri="{FF2B5EF4-FFF2-40B4-BE49-F238E27FC236}">
                <a16:creationId xmlns:a16="http://schemas.microsoft.com/office/drawing/2014/main" xmlns="" id="{EA3F49C4-6435-FF82-BB1E-D630F6D51450}"/>
              </a:ext>
            </a:extLst>
          </p:cNvPr>
          <p:cNvSpPr>
            <a:spLocks noGrp="1"/>
          </p:cNvSpPr>
          <p:nvPr>
            <p:ph idx="1"/>
          </p:nvPr>
        </p:nvSpPr>
        <p:spPr>
          <a:xfrm>
            <a:off x="838200" y="1229032"/>
            <a:ext cx="10515600" cy="4947931"/>
          </a:xfrm>
        </p:spPr>
        <p:txBody>
          <a:bodyPr>
            <a:normAutofit fontScale="92500" lnSpcReduction="20000"/>
          </a:bodyPr>
          <a:lstStyle/>
          <a:p>
            <a:r>
              <a:rPr lang="hi-IN" dirty="0"/>
              <a:t>चेतना का स्तर तीव्र रूप से परिवर्तित (उदाहरण के लिए, </a:t>
            </a:r>
            <a:r>
              <a:rPr lang="en-IN" dirty="0"/>
              <a:t>GCS &lt;15, </a:t>
            </a:r>
            <a:r>
              <a:rPr lang="hi-IN" dirty="0"/>
              <a:t>नशे का प्रमाण)</a:t>
            </a:r>
            <a:endParaRPr lang="en-IN" dirty="0"/>
          </a:p>
          <a:p>
            <a:r>
              <a:rPr lang="hi-IN" dirty="0"/>
              <a:t>मध्य रेखा गर्दन या पीठ दर्द और/या कोमलता</a:t>
            </a:r>
            <a:endParaRPr lang="en-IN" dirty="0"/>
          </a:p>
          <a:p>
            <a:r>
              <a:rPr lang="hi-IN" dirty="0"/>
              <a:t>फोकल न्यूरोलॉजिक संकेत और/या लक्षण (जैसे, सुन्नता या मोटर कमजोरी)</a:t>
            </a:r>
            <a:endParaRPr lang="en-IN" dirty="0"/>
          </a:p>
          <a:p>
            <a:r>
              <a:rPr lang="hi-IN" dirty="0"/>
              <a:t>रीढ़ की शारीरिक विकृति</a:t>
            </a:r>
            <a:endParaRPr lang="en-IN" dirty="0"/>
          </a:p>
          <a:p>
            <a:r>
              <a:rPr lang="hi-IN" dirty="0"/>
              <a:t>ध्यान भटकाने वाली परिस्थितियाँ या चोट (जैसे, लंबी हड्डी का फ्रैक्चर, डिग्लोविंग या कुचलने से होने वाली चोटें, गंभीर जलन, भावनात्मक परेशानी, संचार बाधा, आदि) या कोई भी ऐसी चोट जो विश्वसनीय जांच में योगदान देने की रोगी की क्षमता को बाधित करती है</a:t>
            </a:r>
            <a:endParaRPr lang="en-IN" dirty="0"/>
          </a:p>
          <a:p>
            <a:r>
              <a:rPr lang="hi-IN" dirty="0"/>
              <a:t>एसएमआर पूरी रीढ़ की हड्डी पर लागू होना चाहिए। इसके लिए उचित आकार के सर्वाइकल कॉलर का उपयोग आवश्यक है।</a:t>
            </a:r>
            <a:endParaRPr lang="en-IN" dirty="0"/>
          </a:p>
          <a:p>
            <a:r>
              <a:rPr lang="hi-IN" dirty="0"/>
              <a:t>अस्पताल पहुंचने के बाद मरीजों को जितनी जल्दी हो सके, लंबे बैकबोर्ड, स्कूप स्ट्रेचर या वैक्यूम गद्दे से हटा दिया जाना चाहिए।</a:t>
            </a:r>
            <a:endParaRPr lang="en-IN" dirty="0"/>
          </a:p>
        </p:txBody>
      </p:sp>
    </p:spTree>
    <p:extLst>
      <p:ext uri="{BB962C8B-B14F-4D97-AF65-F5344CB8AC3E}">
        <p14:creationId xmlns:p14="http://schemas.microsoft.com/office/powerpoint/2010/main" val="1421325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79FCB7A-5EAD-0D47-F6DC-CF1E478A0CC1}"/>
              </a:ext>
            </a:extLst>
          </p:cNvPr>
          <p:cNvSpPr txBox="1"/>
          <p:nvPr/>
        </p:nvSpPr>
        <p:spPr>
          <a:xfrm>
            <a:off x="254000" y="647700"/>
            <a:ext cx="11548533" cy="2862322"/>
          </a:xfrm>
          <a:prstGeom prst="rect">
            <a:avLst/>
          </a:prstGeom>
          <a:noFill/>
        </p:spPr>
        <p:txBody>
          <a:bodyPr wrap="square">
            <a:spAutoFit/>
          </a:bodyPr>
          <a:lstStyle/>
          <a:p>
            <a:r>
              <a:rPr lang="hi-IN" sz="3600" dirty="0"/>
              <a:t>रीढ़ की हड्डी की गति प्रतिबंध उपकरण और तकनीक</a:t>
            </a:r>
            <a:r>
              <a:rPr lang="en-IN" sz="3600" dirty="0"/>
              <a:t>:-</a:t>
            </a:r>
          </a:p>
          <a:p>
            <a:r>
              <a:rPr lang="en-IN" sz="3600" dirty="0"/>
              <a:t>⮚ </a:t>
            </a:r>
            <a:r>
              <a:rPr lang="hi-IN" sz="3600" dirty="0"/>
              <a:t>स्पाइन बोर्ड 
</a:t>
            </a:r>
            <a:r>
              <a:rPr lang="en-IN" sz="3600" dirty="0"/>
              <a:t>⮚ </a:t>
            </a:r>
            <a:r>
              <a:rPr lang="hi-IN" sz="3600" dirty="0"/>
              <a:t>सरवाइकल कॉलर
 </a:t>
            </a:r>
            <a:r>
              <a:rPr lang="en-IN" sz="3600" dirty="0"/>
              <a:t>⮚ </a:t>
            </a:r>
            <a:r>
              <a:rPr lang="hi-IN" sz="3600" dirty="0"/>
              <a:t>स्कूप स्ट्रेचर
 </a:t>
            </a:r>
            <a:r>
              <a:rPr lang="en-IN" sz="3600" dirty="0"/>
              <a:t>⮚ </a:t>
            </a:r>
            <a:r>
              <a:rPr lang="hi-IN" sz="3600" dirty="0"/>
              <a:t>लॉग रोल</a:t>
            </a:r>
            <a:endParaRPr lang="en-IN" sz="3600" dirty="0"/>
          </a:p>
        </p:txBody>
      </p:sp>
    </p:spTree>
    <p:extLst>
      <p:ext uri="{BB962C8B-B14F-4D97-AF65-F5344CB8AC3E}">
        <p14:creationId xmlns:p14="http://schemas.microsoft.com/office/powerpoint/2010/main" val="424840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3BBF2A4-4125-F8AC-7467-51D5702D3C7D}"/>
              </a:ext>
            </a:extLst>
          </p:cNvPr>
          <p:cNvSpPr txBox="1"/>
          <p:nvPr/>
        </p:nvSpPr>
        <p:spPr>
          <a:xfrm>
            <a:off x="249767" y="474133"/>
            <a:ext cx="11777133" cy="5016758"/>
          </a:xfrm>
          <a:prstGeom prst="rect">
            <a:avLst/>
          </a:prstGeom>
          <a:noFill/>
        </p:spPr>
        <p:txBody>
          <a:bodyPr wrap="square">
            <a:spAutoFit/>
          </a:bodyPr>
          <a:lstStyle/>
          <a:p>
            <a:pPr algn="just"/>
            <a:r>
              <a:rPr lang="hi-IN" sz="3200" dirty="0"/>
              <a:t>एसएमआर के संकेत</a:t>
            </a:r>
            <a:r>
              <a:rPr lang="en-US" sz="3200" dirty="0">
                <a:highlight>
                  <a:srgbClr val="00FFFF"/>
                </a:highlight>
              </a:rPr>
              <a:t>:</a:t>
            </a:r>
          </a:p>
          <a:p>
            <a:pPr algn="just"/>
            <a:endParaRPr lang="en-US" sz="3200" dirty="0"/>
          </a:p>
          <a:p>
            <a:pPr algn="just"/>
            <a:r>
              <a:rPr lang="en-US" sz="3200" dirty="0"/>
              <a:t> • </a:t>
            </a:r>
            <a:r>
              <a:rPr lang="hi-IN" sz="3200" dirty="0"/>
              <a:t>एसएमआर उन रोगियों के लिए विचार किया जाना चाहिए जो निम्नलिखित मानदंडों को पूरा करते हैं</a:t>
            </a:r>
            <a:r>
              <a:rPr lang="en-US" sz="3200" dirty="0"/>
              <a:t>: </a:t>
            </a:r>
          </a:p>
          <a:p>
            <a:pPr algn="just"/>
            <a:r>
              <a:rPr lang="en-US" sz="3200" dirty="0"/>
              <a:t>• </a:t>
            </a:r>
            <a:r>
              <a:rPr lang="hi-IN" sz="3200" dirty="0"/>
              <a:t>रीढ़ की हड्डी की विकृति 
• रीढ़ की हड्डी में दर्द 
• रीढ़ की हड्डी की कोमलता 
• कुंद आघात और चेतना का परिवर्तित स्तर 
• नशीली दवाओं या शराब के नशे के साथ चोट का उच्च ऊर्जा तंत्र 
• फोकल न्यूरोलॉजिक शिकायत</a:t>
            </a:r>
            <a:endParaRPr lang="en-IN" sz="3200" dirty="0"/>
          </a:p>
        </p:txBody>
      </p:sp>
    </p:spTree>
    <p:extLst>
      <p:ext uri="{BB962C8B-B14F-4D97-AF65-F5344CB8AC3E}">
        <p14:creationId xmlns:p14="http://schemas.microsoft.com/office/powerpoint/2010/main" val="4288962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13DD5F-FB08-7373-2D43-276DB6BA6D38}"/>
              </a:ext>
            </a:extLst>
          </p:cNvPr>
          <p:cNvSpPr txBox="1"/>
          <p:nvPr/>
        </p:nvSpPr>
        <p:spPr>
          <a:xfrm>
            <a:off x="0" y="402167"/>
            <a:ext cx="5366327" cy="6494085"/>
          </a:xfrm>
          <a:prstGeom prst="rect">
            <a:avLst/>
          </a:prstGeom>
          <a:noFill/>
        </p:spPr>
        <p:txBody>
          <a:bodyPr wrap="square">
            <a:spAutoFit/>
          </a:bodyPr>
          <a:lstStyle/>
          <a:p>
            <a:pPr algn="just"/>
            <a:r>
              <a:rPr lang="hi-IN" sz="3200" dirty="0"/>
              <a:t>लॉग रोल</a:t>
            </a:r>
            <a:r>
              <a:rPr lang="en-US" sz="3200" dirty="0"/>
              <a:t>: </a:t>
            </a:r>
          </a:p>
          <a:p>
            <a:pPr algn="just"/>
            <a:r>
              <a:rPr lang="en-US" sz="3200" dirty="0"/>
              <a:t>• </a:t>
            </a:r>
            <a:r>
              <a:rPr lang="hi-IN" sz="3200" dirty="0"/>
              <a:t>टीम का एक सदस्य मैन्युअल रूप से सर्वाइकल स्पाइन को बनाए रखता है, जबकि एक कंधों पर, एक कूल्हों पर और एक अंतिम पैर लॉग रोगी को 90 डिग्री तक रोल करता है। 
• एक बार जब रोगी अपनी तरफ हो जाता है, तो बैकबोर्ड को रोगी की तरफ खिसका दिया जाता है। • फिर रोगी को वापस लापरवाह स्थिति में लॉग किया जाता है।</a:t>
            </a:r>
            <a:endParaRPr lang="en-IN" sz="3200" dirty="0"/>
          </a:p>
        </p:txBody>
      </p:sp>
      <p:pic>
        <p:nvPicPr>
          <p:cNvPr id="5" name="Picture 4">
            <a:extLst>
              <a:ext uri="{FF2B5EF4-FFF2-40B4-BE49-F238E27FC236}">
                <a16:creationId xmlns:a16="http://schemas.microsoft.com/office/drawing/2014/main" xmlns="" id="{2DAEF830-26AD-3786-13D8-A9A47CAA2423}"/>
              </a:ext>
            </a:extLst>
          </p:cNvPr>
          <p:cNvPicPr>
            <a:picLocks noChangeAspect="1"/>
          </p:cNvPicPr>
          <p:nvPr/>
        </p:nvPicPr>
        <p:blipFill>
          <a:blip r:embed="rId2"/>
          <a:stretch>
            <a:fillRect/>
          </a:stretch>
        </p:blipFill>
        <p:spPr>
          <a:xfrm>
            <a:off x="5366328" y="80433"/>
            <a:ext cx="5477164" cy="6777567"/>
          </a:xfrm>
          <a:prstGeom prst="rect">
            <a:avLst/>
          </a:prstGeom>
        </p:spPr>
      </p:pic>
    </p:spTree>
    <p:extLst>
      <p:ext uri="{BB962C8B-B14F-4D97-AF65-F5344CB8AC3E}">
        <p14:creationId xmlns:p14="http://schemas.microsoft.com/office/powerpoint/2010/main" val="1651670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ED3F8-4BCC-BAC8-AE3A-86DC513E2A90}"/>
              </a:ext>
            </a:extLst>
          </p:cNvPr>
          <p:cNvSpPr>
            <a:spLocks noGrp="1"/>
          </p:cNvSpPr>
          <p:nvPr>
            <p:ph type="ctrTitle" idx="4294967295"/>
          </p:nvPr>
        </p:nvSpPr>
        <p:spPr>
          <a:xfrm>
            <a:off x="186268" y="232832"/>
            <a:ext cx="11717866" cy="6510867"/>
          </a:xfrm>
        </p:spPr>
        <p:txBody>
          <a:bodyPr>
            <a:normAutofit/>
          </a:bodyPr>
          <a:lstStyle/>
          <a:p>
            <a:r>
              <a:rPr lang="hi-IN" dirty="0"/>
              <a:t>उपयोग किए गए उपकरण</a:t>
            </a:r>
            <a:r>
              <a:rPr lang="en-US" dirty="0"/>
              <a:t>: </a:t>
            </a:r>
            <a:br>
              <a:rPr lang="en-US" dirty="0"/>
            </a:br>
            <a:r>
              <a:rPr lang="en-US" dirty="0"/>
              <a:t>1. </a:t>
            </a:r>
            <a:r>
              <a:rPr lang="hi-IN" dirty="0"/>
              <a:t>व्हील चेयर या आर्म चेयर </a:t>
            </a:r>
            <a:r>
              <a:rPr lang="en-IN" dirty="0"/>
              <a:t/>
            </a:r>
            <a:br>
              <a:rPr lang="en-IN" dirty="0"/>
            </a:br>
            <a:r>
              <a:rPr lang="hi-IN" dirty="0"/>
              <a:t>2. पहिएदार एम्बुलेंस स्ट्रेचर </a:t>
            </a:r>
            <a:r>
              <a:rPr lang="en-IN" dirty="0"/>
              <a:t/>
            </a:r>
            <a:br>
              <a:rPr lang="en-IN" dirty="0"/>
            </a:br>
            <a:r>
              <a:rPr lang="hi-IN" dirty="0"/>
              <a:t>3. पोर्टेबल एम्बुलेंस स्ट्रेचर </a:t>
            </a:r>
            <a:r>
              <a:rPr lang="en-IN" dirty="0"/>
              <a:t/>
            </a:r>
            <a:br>
              <a:rPr lang="en-IN" dirty="0"/>
            </a:br>
            <a:r>
              <a:rPr lang="hi-IN" dirty="0"/>
              <a:t>4. सीढ़ी की कुर्सी </a:t>
            </a:r>
            <a:r>
              <a:rPr lang="en-IN" dirty="0"/>
              <a:t/>
            </a:r>
            <a:br>
              <a:rPr lang="en-IN" dirty="0"/>
            </a:br>
            <a:r>
              <a:rPr lang="hi-IN" dirty="0"/>
              <a:t>5. स्कूप स्ट्रेचर </a:t>
            </a:r>
            <a:r>
              <a:rPr lang="en-IN" dirty="0"/>
              <a:t/>
            </a:r>
            <a:br>
              <a:rPr lang="en-IN" dirty="0"/>
            </a:br>
            <a:r>
              <a:rPr lang="hi-IN" dirty="0"/>
              <a:t>6. लंबी रीढ़ की हड्डी वाला बोर्ड</a:t>
            </a:r>
            <a:br>
              <a:rPr lang="hi-IN" dirty="0"/>
            </a:br>
            <a:r>
              <a:rPr lang="hi-IN" dirty="0"/>
              <a:t>7. बास्केट स्ट्रेचर </a:t>
            </a:r>
            <a:r>
              <a:rPr lang="en-IN" dirty="0"/>
              <a:t/>
            </a:r>
            <a:br>
              <a:rPr lang="en-IN" dirty="0"/>
            </a:br>
            <a:r>
              <a:rPr lang="hi-IN" dirty="0"/>
              <a:t>8. लचीला स्ट्रेचर</a:t>
            </a:r>
            <a:endParaRPr lang="en-IN" dirty="0"/>
          </a:p>
        </p:txBody>
      </p:sp>
    </p:spTree>
    <p:extLst>
      <p:ext uri="{BB962C8B-B14F-4D97-AF65-F5344CB8AC3E}">
        <p14:creationId xmlns:p14="http://schemas.microsoft.com/office/powerpoint/2010/main" val="2949590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D26741-3C93-E7C4-7718-6DF1009BAF5E}"/>
              </a:ext>
            </a:extLst>
          </p:cNvPr>
          <p:cNvPicPr>
            <a:picLocks noChangeAspect="1"/>
          </p:cNvPicPr>
          <p:nvPr/>
        </p:nvPicPr>
        <p:blipFill>
          <a:blip r:embed="rId2"/>
          <a:stretch>
            <a:fillRect/>
          </a:stretch>
        </p:blipFill>
        <p:spPr>
          <a:xfrm>
            <a:off x="0" y="0"/>
            <a:ext cx="10843491" cy="6858000"/>
          </a:xfrm>
          <a:prstGeom prst="rect">
            <a:avLst/>
          </a:prstGeom>
        </p:spPr>
      </p:pic>
    </p:spTree>
    <p:extLst>
      <p:ext uri="{BB962C8B-B14F-4D97-AF65-F5344CB8AC3E}">
        <p14:creationId xmlns:p14="http://schemas.microsoft.com/office/powerpoint/2010/main" val="1695669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9454DC8-066A-0A1D-73B1-4E2765996A5F}"/>
              </a:ext>
            </a:extLst>
          </p:cNvPr>
          <p:cNvSpPr txBox="1"/>
          <p:nvPr/>
        </p:nvSpPr>
        <p:spPr>
          <a:xfrm>
            <a:off x="0" y="1"/>
            <a:ext cx="5975542" cy="6494085"/>
          </a:xfrm>
          <a:prstGeom prst="rect">
            <a:avLst/>
          </a:prstGeom>
          <a:noFill/>
        </p:spPr>
        <p:txBody>
          <a:bodyPr wrap="square">
            <a:spAutoFit/>
          </a:bodyPr>
          <a:lstStyle/>
          <a:p>
            <a:pPr algn="just"/>
            <a:r>
              <a:rPr lang="hi-IN" sz="3200" dirty="0"/>
              <a:t>लिफ्ट और स्लाइड तकनीक</a:t>
            </a:r>
            <a:r>
              <a:rPr lang="en-US" sz="3200" dirty="0"/>
              <a:t>: </a:t>
            </a:r>
          </a:p>
          <a:p>
            <a:pPr algn="just"/>
            <a:r>
              <a:rPr lang="en-US" sz="3200" dirty="0"/>
              <a:t>• </a:t>
            </a:r>
            <a:r>
              <a:rPr lang="hi-IN" sz="3200" dirty="0"/>
              <a:t>टीम का एक सदस्य मैन्युअल रूप से सर्वाइकल स्पाइन को बनाए रखता है, जबकि टीम के अतिरिक्त सदस्य कंधों, कूल्हों और पैरों पर लंबे बैकबोर्ड के दोनों किनारों पर संरेखित होते हैं और रोगी को चार इंच ऊपर उठाते हैं। जबकि रोगी को उठाया जाता है, टीम का एक अन्य सदस्य रोगी के पैर के सिरे से बैकबोर्ड को बाहर निकालता है। 
• फिर रोगी को धीरे-धीरे लापरवाह स्थिति में उतारा जाता है</a:t>
            </a:r>
            <a:endParaRPr lang="en-IN" sz="3200" dirty="0"/>
          </a:p>
        </p:txBody>
      </p:sp>
      <p:pic>
        <p:nvPicPr>
          <p:cNvPr id="5" name="Picture 4">
            <a:extLst>
              <a:ext uri="{FF2B5EF4-FFF2-40B4-BE49-F238E27FC236}">
                <a16:creationId xmlns:a16="http://schemas.microsoft.com/office/drawing/2014/main" xmlns="" id="{5B6C61E9-135E-73D9-F725-6F35388DE6B1}"/>
              </a:ext>
            </a:extLst>
          </p:cNvPr>
          <p:cNvPicPr>
            <a:picLocks noChangeAspect="1"/>
          </p:cNvPicPr>
          <p:nvPr/>
        </p:nvPicPr>
        <p:blipFill>
          <a:blip r:embed="rId2"/>
          <a:stretch>
            <a:fillRect/>
          </a:stretch>
        </p:blipFill>
        <p:spPr>
          <a:xfrm>
            <a:off x="5975542" y="-1"/>
            <a:ext cx="4847166" cy="6577781"/>
          </a:xfrm>
          <a:prstGeom prst="rect">
            <a:avLst/>
          </a:prstGeom>
        </p:spPr>
      </p:pic>
    </p:spTree>
    <p:extLst>
      <p:ext uri="{BB962C8B-B14F-4D97-AF65-F5344CB8AC3E}">
        <p14:creationId xmlns:p14="http://schemas.microsoft.com/office/powerpoint/2010/main" val="271437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0BF90D1-C430-3F24-5659-AE151DC5D075}"/>
              </a:ext>
            </a:extLst>
          </p:cNvPr>
          <p:cNvSpPr txBox="1"/>
          <p:nvPr/>
        </p:nvSpPr>
        <p:spPr>
          <a:xfrm>
            <a:off x="376767" y="630767"/>
            <a:ext cx="6191181" cy="6124754"/>
          </a:xfrm>
          <a:prstGeom prst="rect">
            <a:avLst/>
          </a:prstGeom>
          <a:noFill/>
        </p:spPr>
        <p:txBody>
          <a:bodyPr wrap="square">
            <a:spAutoFit/>
          </a:bodyPr>
          <a:lstStyle/>
          <a:p>
            <a:r>
              <a:rPr lang="hi-IN" sz="2800" dirty="0">
                <a:solidFill>
                  <a:srgbClr val="00B050"/>
                </a:solidFill>
              </a:rPr>
              <a:t>सर्वाइकल कॉलर</a:t>
            </a:r>
            <a:r>
              <a:rPr lang="en-US" sz="2800" dirty="0">
                <a:solidFill>
                  <a:srgbClr val="00B050"/>
                </a:solidFill>
              </a:rPr>
              <a:t> : </a:t>
            </a:r>
          </a:p>
          <a:p>
            <a:r>
              <a:rPr lang="en-US" sz="2800" dirty="0"/>
              <a:t>• </a:t>
            </a:r>
            <a:r>
              <a:rPr lang="hi-IN" sz="2800" dirty="0"/>
              <a:t>फिलाडेल्फिया कॉलर एक गर्दन ब्रेस है जिसका उपयोग रीढ़ की हड्डी की चोट के बाद सिर और गर्दन की गति को रोकने के लिए किया जाता है। यह आपकी गर्दन की मांसपेशियों का समर्थन करता है और आपकी रीढ़ की हड्डी और स्नायुबंधन को ठीक होने का समय देता है। कॉलर कठोर प्लास्टिक से बना है, इसे बंद रखने के लिए वेल्क्रो पट्टियों के साथ. 
 • इनका उपयोग ग्रीवा रीढ़ की गर्दन के लचीलेपन (आगे की गति), विस्तार (पीछे की ओर गति) या रोटेशन (बग़ल की ओर गति) को रोकने के लिए किया जाता है।</a:t>
            </a:r>
            <a:endParaRPr lang="en-IN" sz="2800" dirty="0"/>
          </a:p>
        </p:txBody>
      </p:sp>
      <p:pic>
        <p:nvPicPr>
          <p:cNvPr id="5" name="Picture 4">
            <a:extLst>
              <a:ext uri="{FF2B5EF4-FFF2-40B4-BE49-F238E27FC236}">
                <a16:creationId xmlns:a16="http://schemas.microsoft.com/office/drawing/2014/main" xmlns="" id="{8D5B15AE-1D99-0294-C6D9-085612E4FD68}"/>
              </a:ext>
            </a:extLst>
          </p:cNvPr>
          <p:cNvPicPr>
            <a:picLocks noChangeAspect="1"/>
          </p:cNvPicPr>
          <p:nvPr/>
        </p:nvPicPr>
        <p:blipFill>
          <a:blip r:embed="rId2"/>
          <a:stretch>
            <a:fillRect/>
          </a:stretch>
        </p:blipFill>
        <p:spPr>
          <a:xfrm>
            <a:off x="6790267" y="867832"/>
            <a:ext cx="3914678" cy="5444068"/>
          </a:xfrm>
          <a:prstGeom prst="rect">
            <a:avLst/>
          </a:prstGeom>
        </p:spPr>
      </p:pic>
    </p:spTree>
    <p:extLst>
      <p:ext uri="{BB962C8B-B14F-4D97-AF65-F5344CB8AC3E}">
        <p14:creationId xmlns:p14="http://schemas.microsoft.com/office/powerpoint/2010/main" val="1309145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13C01AD-D900-200E-EBED-F4ADBD3F4822}"/>
              </a:ext>
            </a:extLst>
          </p:cNvPr>
          <p:cNvSpPr txBox="1"/>
          <p:nvPr/>
        </p:nvSpPr>
        <p:spPr>
          <a:xfrm>
            <a:off x="6096000" y="1602271"/>
            <a:ext cx="4817806" cy="4057329"/>
          </a:xfrm>
          <a:prstGeom prst="rect">
            <a:avLst/>
          </a:prstGeom>
          <a:noFill/>
        </p:spPr>
        <p:txBody>
          <a:bodyPr wrap="square">
            <a:spAutoFit/>
          </a:bodyPr>
          <a:lstStyle/>
          <a:p>
            <a:pPr>
              <a:lnSpc>
                <a:spcPct val="107000"/>
              </a:lnSpc>
              <a:spcAft>
                <a:spcPts val="800"/>
              </a:spcAft>
              <a:buNone/>
            </a:pPr>
            <a:r>
              <a:rPr lang="hi-IN" kern="100" dirty="0">
                <a:latin typeface="Calibri" panose="020F0502020204030204" pitchFamily="34" charset="0"/>
                <a:ea typeface="Calibri" panose="020F0502020204030204" pitchFamily="34" charset="0"/>
                <a:cs typeface="Times New Roman" panose="02020603050405020304" pitchFamily="18" charset="0"/>
              </a:rPr>
              <a:t>पार्ट्स</a:t>
            </a:r>
            <a:endParaRPr lang="en-IN"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hi-IN" kern="100" dirty="0">
                <a:latin typeface="Calibri" panose="020F0502020204030204" pitchFamily="34" charset="0"/>
                <a:ea typeface="Calibri" panose="020F0502020204030204" pitchFamily="34" charset="0"/>
                <a:cs typeface="Times New Roman" panose="02020603050405020304" pitchFamily="18" charset="0"/>
              </a:rPr>
              <a:t>आगे और पीछे के स्ट्रट्स, ढले हुए जबड़े और पश्चकपालीय सहारे के साथ। आगे और पीछे ऊपरी वक्षीय क्षेत्र तक फैला हुआ।</a:t>
            </a:r>
            <a:endParaRPr lang="en-IN"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hi-IN" kern="100" dirty="0">
                <a:latin typeface="Calibri" panose="020F0502020204030204" pitchFamily="34" charset="0"/>
                <a:ea typeface="Calibri" panose="020F0502020204030204" pitchFamily="34" charset="0"/>
                <a:cs typeface="Times New Roman" panose="02020603050405020304" pitchFamily="18" charset="0"/>
              </a:rPr>
              <a:t>लाभ</a:t>
            </a:r>
            <a:endParaRPr lang="en-IN"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hi-IN" kern="100" dirty="0">
                <a:latin typeface="Calibri" panose="020F0502020204030204" pitchFamily="34" charset="0"/>
                <a:ea typeface="Calibri" panose="020F0502020204030204" pitchFamily="34" charset="0"/>
                <a:cs typeface="Times New Roman" panose="02020603050405020304" pitchFamily="18" charset="0"/>
              </a:rPr>
              <a:t>ठोड़ी और पश्चकपाल समर्थन और वक्षीय विस्तार के कारण फिक्स/एक्सट को प्रतिबंधित करता है</a:t>
            </a:r>
            <a:endParaRPr lang="en-IN"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hi-IN" kern="100" dirty="0">
                <a:latin typeface="Calibri" panose="020F0502020204030204" pitchFamily="34" charset="0"/>
                <a:ea typeface="Calibri" panose="020F0502020204030204" pitchFamily="34" charset="0"/>
                <a:cs typeface="Times New Roman" panose="02020603050405020304" pitchFamily="18" charset="0"/>
              </a:rPr>
              <a:t>नुकसान</a:t>
            </a:r>
            <a:endParaRPr lang="en-IN"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hi-IN" kern="100" dirty="0">
                <a:latin typeface="Calibri" panose="020F0502020204030204" pitchFamily="34" charset="0"/>
                <a:ea typeface="Calibri" panose="020F0502020204030204" pitchFamily="34" charset="0"/>
                <a:cs typeface="Times New Roman" panose="02020603050405020304" pitchFamily="18" charset="0"/>
              </a:rPr>
              <a:t>रोटेशन और पार्श्व झुकने को नियंत्रित करने में अप्रभावी</a:t>
            </a:r>
            <a:endParaRPr lang="en-IN"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hi-IN" kern="100" dirty="0">
                <a:latin typeface="Calibri" panose="020F0502020204030204" pitchFamily="34" charset="0"/>
                <a:ea typeface="Calibri" panose="020F0502020204030204" pitchFamily="34" charset="0"/>
                <a:cs typeface="Times New Roman" panose="02020603050405020304" pitchFamily="18" charset="0"/>
              </a:rPr>
              <a:t>हंसली पर दबाव</a:t>
            </a:r>
            <a:endParaRPr lang="en-IN"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73C61CBB-C693-9915-9D7A-7B26A4452FDB}"/>
              </a:ext>
            </a:extLst>
          </p:cNvPr>
          <p:cNvSpPr txBox="1"/>
          <p:nvPr/>
        </p:nvSpPr>
        <p:spPr>
          <a:xfrm>
            <a:off x="5957119" y="552069"/>
            <a:ext cx="4445410" cy="646331"/>
          </a:xfrm>
          <a:prstGeom prst="rect">
            <a:avLst/>
          </a:prstGeom>
          <a:noFill/>
        </p:spPr>
        <p:txBody>
          <a:bodyPr wrap="square">
            <a:spAutoFit/>
          </a:bodyPr>
          <a:lstStyle/>
          <a:p>
            <a:r>
              <a:rPr lang="hi-IN" sz="3600" b="1"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फिलाडेल्फिया कॉलर</a:t>
            </a:r>
            <a:endParaRPr lang="en-IN" sz="3600" b="1" dirty="0">
              <a:solidFill>
                <a:srgbClr val="00B050"/>
              </a:solidFill>
            </a:endParaRPr>
          </a:p>
        </p:txBody>
      </p:sp>
      <p:pic>
        <p:nvPicPr>
          <p:cNvPr id="7" name="Picture 6">
            <a:extLst>
              <a:ext uri="{FF2B5EF4-FFF2-40B4-BE49-F238E27FC236}">
                <a16:creationId xmlns:a16="http://schemas.microsoft.com/office/drawing/2014/main" xmlns="" id="{165CEA43-F181-AB78-82B8-11F63499AC6F}"/>
              </a:ext>
            </a:extLst>
          </p:cNvPr>
          <p:cNvPicPr>
            <a:picLocks noChangeAspect="1"/>
          </p:cNvPicPr>
          <p:nvPr/>
        </p:nvPicPr>
        <p:blipFill>
          <a:blip r:embed="rId2"/>
          <a:stretch>
            <a:fillRect/>
          </a:stretch>
        </p:blipFill>
        <p:spPr>
          <a:xfrm>
            <a:off x="934066" y="1198400"/>
            <a:ext cx="4817806" cy="4917265"/>
          </a:xfrm>
          <a:prstGeom prst="rect">
            <a:avLst/>
          </a:prstGeom>
        </p:spPr>
      </p:pic>
    </p:spTree>
    <p:extLst>
      <p:ext uri="{BB962C8B-B14F-4D97-AF65-F5344CB8AC3E}">
        <p14:creationId xmlns:p14="http://schemas.microsoft.com/office/powerpoint/2010/main" val="1125415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289D37D-799E-DA08-61F1-44683414CCF8}"/>
              </a:ext>
            </a:extLst>
          </p:cNvPr>
          <p:cNvSpPr txBox="1"/>
          <p:nvPr/>
        </p:nvSpPr>
        <p:spPr>
          <a:xfrm>
            <a:off x="1663700" y="882595"/>
            <a:ext cx="7480301" cy="584775"/>
          </a:xfrm>
          <a:prstGeom prst="rect">
            <a:avLst/>
          </a:prstGeom>
          <a:noFill/>
        </p:spPr>
        <p:txBody>
          <a:bodyPr wrap="square">
            <a:spAutoFit/>
          </a:bodyPr>
          <a:lstStyle/>
          <a:p>
            <a:pPr algn="ctr"/>
            <a:r>
              <a:rPr lang="hi-IN" sz="3200" dirty="0">
                <a:solidFill>
                  <a:srgbClr val="FF0000"/>
                </a:solidFill>
              </a:rPr>
              <a:t>सरवाइकल कॉलर/फिलाडेल्फिया कॉलर</a:t>
            </a:r>
            <a:endParaRPr lang="en-IN" sz="3200" dirty="0">
              <a:solidFill>
                <a:srgbClr val="FF0000"/>
              </a:solidFill>
            </a:endParaRPr>
          </a:p>
        </p:txBody>
      </p:sp>
      <p:pic>
        <p:nvPicPr>
          <p:cNvPr id="5" name="Picture 4">
            <a:extLst>
              <a:ext uri="{FF2B5EF4-FFF2-40B4-BE49-F238E27FC236}">
                <a16:creationId xmlns:a16="http://schemas.microsoft.com/office/drawing/2014/main" xmlns="" id="{D923FA18-6484-5C05-97AF-8D067A28BCB5}"/>
              </a:ext>
            </a:extLst>
          </p:cNvPr>
          <p:cNvPicPr>
            <a:picLocks noChangeAspect="1"/>
          </p:cNvPicPr>
          <p:nvPr/>
        </p:nvPicPr>
        <p:blipFill>
          <a:blip r:embed="rId2"/>
          <a:stretch>
            <a:fillRect/>
          </a:stretch>
        </p:blipFill>
        <p:spPr>
          <a:xfrm>
            <a:off x="80433" y="2002367"/>
            <a:ext cx="11840634" cy="4569678"/>
          </a:xfrm>
          <a:prstGeom prst="rect">
            <a:avLst/>
          </a:prstGeom>
        </p:spPr>
      </p:pic>
    </p:spTree>
    <p:extLst>
      <p:ext uri="{BB962C8B-B14F-4D97-AF65-F5344CB8AC3E}">
        <p14:creationId xmlns:p14="http://schemas.microsoft.com/office/powerpoint/2010/main" val="3100023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183B74-0AB1-5AB9-0CAF-1E3631671181}"/>
              </a:ext>
            </a:extLst>
          </p:cNvPr>
          <p:cNvSpPr txBox="1"/>
          <p:nvPr/>
        </p:nvSpPr>
        <p:spPr>
          <a:xfrm>
            <a:off x="376767" y="330200"/>
            <a:ext cx="11472333" cy="4524315"/>
          </a:xfrm>
          <a:prstGeom prst="rect">
            <a:avLst/>
          </a:prstGeom>
          <a:noFill/>
        </p:spPr>
        <p:txBody>
          <a:bodyPr wrap="square">
            <a:spAutoFit/>
          </a:bodyPr>
          <a:lstStyle/>
          <a:p>
            <a:r>
              <a:rPr lang="hi-IN" sz="3200" dirty="0"/>
              <a:t>सर्वाइकल कॉलर प्लेसमेंट</a:t>
            </a:r>
            <a:r>
              <a:rPr lang="en-US" sz="3200" dirty="0"/>
              <a:t>: -</a:t>
            </a:r>
          </a:p>
          <a:p>
            <a:endParaRPr lang="en-US" sz="3200" dirty="0"/>
          </a:p>
          <a:p>
            <a:r>
              <a:rPr lang="en-US" sz="3200" dirty="0"/>
              <a:t>• </a:t>
            </a:r>
            <a:r>
              <a:rPr lang="hi-IN" sz="3200" dirty="0"/>
              <a:t>आपातकालीन देखभाल प्रदाता के दोनों हाथों के बीच सिर को पकड़कर मैनुअल स्थिरीकरण स्थापित करें 1. 
• अर्ध-कठोर ग्रीवा कॉलर का अनुप्रयोग सबसे अच्छा तब पूरा होता है जब रोगी लापरवाह स्थिति में होता है
 • यदि आवश्यक हो, तो आपातकालीन देखभाल प्रदाता 1 सिर को बदलने का प्रयास कर सकता है यदि रोगी अनुत्तरदायी है और मध्य रेखा तटस्थ स्थिति में नहीं है।</a:t>
            </a:r>
            <a:endParaRPr lang="en-IN" sz="3200" dirty="0"/>
          </a:p>
        </p:txBody>
      </p:sp>
    </p:spTree>
    <p:extLst>
      <p:ext uri="{BB962C8B-B14F-4D97-AF65-F5344CB8AC3E}">
        <p14:creationId xmlns:p14="http://schemas.microsoft.com/office/powerpoint/2010/main" val="3694200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77DB0A5-65A8-1B47-309C-44EC2D99E418}"/>
              </a:ext>
            </a:extLst>
          </p:cNvPr>
          <p:cNvSpPr txBox="1"/>
          <p:nvPr/>
        </p:nvSpPr>
        <p:spPr>
          <a:xfrm>
            <a:off x="385234" y="1336964"/>
            <a:ext cx="10402840" cy="3539430"/>
          </a:xfrm>
          <a:prstGeom prst="rect">
            <a:avLst/>
          </a:prstGeom>
          <a:noFill/>
        </p:spPr>
        <p:txBody>
          <a:bodyPr wrap="square">
            <a:spAutoFit/>
          </a:bodyPr>
          <a:lstStyle/>
          <a:p>
            <a:pPr algn="just"/>
            <a:r>
              <a:rPr lang="en-US" sz="3200" dirty="0"/>
              <a:t>• </a:t>
            </a:r>
            <a:r>
              <a:rPr lang="hi-IN" sz="3200" dirty="0"/>
              <a:t>आपातकालीन देखभाल प्रदाता 2 रोगी को उचित आकार के अर्ध-कठोर कॉलर की पहचान करने के लिए मापता है यद्यपि आवश्यक कॉलर के आकार को मापने के लिए अनिवार्य और ट्रेपेज़ियस का कोण सबसे आम शारीरिक बिंदु हैं, प्रदाता को आवेदन के लिए व्यक्तिगत निर्माता निर्देशों का उल्लेख करना चाहिए आपातकालीन देखभाल प्रदाता 2 ग्रीवा कॉलर लागू करता है और जगह में सुरक्षित करता है</a:t>
            </a:r>
            <a:endParaRPr lang="en-IN" sz="3200" dirty="0"/>
          </a:p>
        </p:txBody>
      </p:sp>
    </p:spTree>
    <p:extLst>
      <p:ext uri="{BB962C8B-B14F-4D97-AF65-F5344CB8AC3E}">
        <p14:creationId xmlns:p14="http://schemas.microsoft.com/office/powerpoint/2010/main" val="2839958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BF82ECD-B075-3706-7020-C60C99CCAAD7}"/>
              </a:ext>
            </a:extLst>
          </p:cNvPr>
          <p:cNvSpPr txBox="1"/>
          <p:nvPr/>
        </p:nvSpPr>
        <p:spPr>
          <a:xfrm>
            <a:off x="2556933" y="381000"/>
            <a:ext cx="6587067" cy="584775"/>
          </a:xfrm>
          <a:prstGeom prst="rect">
            <a:avLst/>
          </a:prstGeom>
          <a:noFill/>
        </p:spPr>
        <p:txBody>
          <a:bodyPr wrap="square">
            <a:spAutoFit/>
          </a:bodyPr>
          <a:lstStyle/>
          <a:p>
            <a:pPr algn="ctr"/>
            <a:r>
              <a:rPr lang="hi-IN" sz="3200" dirty="0"/>
              <a:t>स्पाइन बोर्ड/लॉन्ग बैक बोर्ड</a:t>
            </a:r>
            <a:endParaRPr lang="en-IN" sz="3200" dirty="0"/>
          </a:p>
        </p:txBody>
      </p:sp>
      <p:pic>
        <p:nvPicPr>
          <p:cNvPr id="5" name="Picture 4">
            <a:extLst>
              <a:ext uri="{FF2B5EF4-FFF2-40B4-BE49-F238E27FC236}">
                <a16:creationId xmlns:a16="http://schemas.microsoft.com/office/drawing/2014/main" xmlns="" id="{313EDD25-D426-2C88-D648-81563E9F8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433" y="2342998"/>
            <a:ext cx="3746500" cy="2172003"/>
          </a:xfrm>
          <a:prstGeom prst="rect">
            <a:avLst/>
          </a:prstGeom>
        </p:spPr>
      </p:pic>
      <p:sp>
        <p:nvSpPr>
          <p:cNvPr id="7" name="TextBox 6">
            <a:extLst>
              <a:ext uri="{FF2B5EF4-FFF2-40B4-BE49-F238E27FC236}">
                <a16:creationId xmlns:a16="http://schemas.microsoft.com/office/drawing/2014/main" xmlns="" id="{E6F3A1EC-7654-C368-EC89-024708D9EE19}"/>
              </a:ext>
            </a:extLst>
          </p:cNvPr>
          <p:cNvSpPr txBox="1"/>
          <p:nvPr/>
        </p:nvSpPr>
        <p:spPr>
          <a:xfrm>
            <a:off x="292100" y="1210733"/>
            <a:ext cx="6714068" cy="5509200"/>
          </a:xfrm>
          <a:prstGeom prst="rect">
            <a:avLst/>
          </a:prstGeom>
          <a:noFill/>
        </p:spPr>
        <p:txBody>
          <a:bodyPr wrap="square">
            <a:spAutoFit/>
          </a:bodyPr>
          <a:lstStyle/>
          <a:p>
            <a:pPr algn="just"/>
            <a:r>
              <a:rPr lang="en-US" sz="3200" dirty="0"/>
              <a:t>• </a:t>
            </a:r>
            <a:r>
              <a:rPr lang="hi-IN" sz="3200" dirty="0"/>
              <a:t>स्पाइनल बोर्ड, एक रोगी हैंडलिंग उपकरण है जिसका उपयोग मुख्य रूप से अस्पताल से पहले की ट्रॉमा केयर में किया जाता है। 
• यह संदिग्ध रीढ़ या अंग की चोटों वाले व्यक्ति के आंदोलन के दौरान कठोर समर्थन प्रदान करने के लिए डिज़ाइन किया गया है। 
• वे आमतौर पर एम्बुलेंस कर्मचारियों, साथ ही लाइफगार्ड और स्की गश्ती दल द्वारा उपयोग किए जाते हैं</a:t>
            </a:r>
            <a:endParaRPr lang="en-IN" sz="3200" dirty="0"/>
          </a:p>
        </p:txBody>
      </p:sp>
    </p:spTree>
    <p:extLst>
      <p:ext uri="{BB962C8B-B14F-4D97-AF65-F5344CB8AC3E}">
        <p14:creationId xmlns:p14="http://schemas.microsoft.com/office/powerpoint/2010/main" val="3186572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BACFA0B-16E2-1429-A247-AB14DCA11E1C}"/>
              </a:ext>
            </a:extLst>
          </p:cNvPr>
          <p:cNvSpPr txBox="1"/>
          <p:nvPr/>
        </p:nvSpPr>
        <p:spPr>
          <a:xfrm>
            <a:off x="1905819" y="297290"/>
            <a:ext cx="6705599" cy="584775"/>
          </a:xfrm>
          <a:prstGeom prst="rect">
            <a:avLst/>
          </a:prstGeom>
          <a:noFill/>
        </p:spPr>
        <p:txBody>
          <a:bodyPr wrap="square">
            <a:spAutoFit/>
          </a:bodyPr>
          <a:lstStyle/>
          <a:p>
            <a:pPr algn="ctr"/>
            <a:r>
              <a:rPr lang="hi-IN" sz="3200" dirty="0"/>
              <a:t>स्पाइन बोर्ड</a:t>
            </a:r>
            <a:endParaRPr lang="en-IN" sz="3200" dirty="0"/>
          </a:p>
        </p:txBody>
      </p:sp>
      <p:pic>
        <p:nvPicPr>
          <p:cNvPr id="5" name="Picture 4">
            <a:extLst>
              <a:ext uri="{FF2B5EF4-FFF2-40B4-BE49-F238E27FC236}">
                <a16:creationId xmlns:a16="http://schemas.microsoft.com/office/drawing/2014/main" xmlns="" id="{B5691368-7B93-8410-96CC-071F3738C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9391"/>
            <a:ext cx="11942233" cy="5548609"/>
          </a:xfrm>
          <a:prstGeom prst="rect">
            <a:avLst/>
          </a:prstGeom>
        </p:spPr>
      </p:pic>
    </p:spTree>
    <p:extLst>
      <p:ext uri="{BB962C8B-B14F-4D97-AF65-F5344CB8AC3E}">
        <p14:creationId xmlns:p14="http://schemas.microsoft.com/office/powerpoint/2010/main" val="3314166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A29A9D-81DD-728F-9023-C5B311EAE73E}"/>
              </a:ext>
            </a:extLst>
          </p:cNvPr>
          <p:cNvSpPr txBox="1"/>
          <p:nvPr/>
        </p:nvSpPr>
        <p:spPr>
          <a:xfrm>
            <a:off x="3907366" y="131233"/>
            <a:ext cx="5236633" cy="584775"/>
          </a:xfrm>
          <a:prstGeom prst="rect">
            <a:avLst/>
          </a:prstGeom>
          <a:noFill/>
        </p:spPr>
        <p:txBody>
          <a:bodyPr wrap="square">
            <a:spAutoFit/>
          </a:bodyPr>
          <a:lstStyle/>
          <a:p>
            <a:pPr algn="ctr"/>
            <a:r>
              <a:rPr lang="hi-IN" sz="3200" dirty="0"/>
              <a:t>स्पाइन बोर्ड का अनुप्रयोग</a:t>
            </a:r>
            <a:endParaRPr lang="en-IN" sz="3200" dirty="0"/>
          </a:p>
        </p:txBody>
      </p:sp>
      <p:sp>
        <p:nvSpPr>
          <p:cNvPr id="5" name="TextBox 4">
            <a:extLst>
              <a:ext uri="{FF2B5EF4-FFF2-40B4-BE49-F238E27FC236}">
                <a16:creationId xmlns:a16="http://schemas.microsoft.com/office/drawing/2014/main" xmlns="" id="{1CC1730B-00EB-6FC8-9A04-B6E1882CD158}"/>
              </a:ext>
            </a:extLst>
          </p:cNvPr>
          <p:cNvSpPr txBox="1"/>
          <p:nvPr/>
        </p:nvSpPr>
        <p:spPr>
          <a:xfrm>
            <a:off x="197042" y="1166842"/>
            <a:ext cx="11624735" cy="5509200"/>
          </a:xfrm>
          <a:prstGeom prst="rect">
            <a:avLst/>
          </a:prstGeom>
          <a:noFill/>
        </p:spPr>
        <p:txBody>
          <a:bodyPr wrap="square">
            <a:spAutoFit/>
          </a:bodyPr>
          <a:lstStyle/>
          <a:p>
            <a:pPr algn="just"/>
            <a:r>
              <a:rPr lang="en-US" sz="3200" dirty="0"/>
              <a:t>• </a:t>
            </a:r>
            <a:r>
              <a:rPr lang="hi-IN" sz="3200" dirty="0"/>
              <a:t>एक लंबे बैकबोर्ड पर लापरवाह रोगी को लॉग रोलिंग करें • अर्ध कठोर ग्रीवा कॉलर लागू करते समय इन-लाइन मैनुअल स्थिरीकरण स्थापित करें और बनाए रखें 
• रोगी के बगल में स्थित लंबे बैकबोर्ड के साथ, आपातकालीन देखभाल प्रदाता 2,3 और 4 बोर्ड के विपरीत रोगियों की तरफ अपनी स्थिति ग्रहण करते हैं, जिससे रोगी को उनकी ओर रोल करने के लिए जगह बचती है 
• आपातकालीन देखभाल प्रदाता 1या आपातकालीन देखभाल प्रदाता 2 टीम के अन्य सदस्यों को रोगी को आपातकालीन देखभाल प्रदाताओं की ओर एक इकाई के रूप में रोल करने का निर्देश दे सकता है</a:t>
            </a:r>
            <a:endParaRPr lang="en-IN" sz="3200" dirty="0"/>
          </a:p>
        </p:txBody>
      </p:sp>
    </p:spTree>
    <p:extLst>
      <p:ext uri="{BB962C8B-B14F-4D97-AF65-F5344CB8AC3E}">
        <p14:creationId xmlns:p14="http://schemas.microsoft.com/office/powerpoint/2010/main" val="3127086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2CF9A3-0309-435A-9D01-E3ABF5F0FBB5}"/>
              </a:ext>
            </a:extLst>
          </p:cNvPr>
          <p:cNvSpPr txBox="1"/>
          <p:nvPr/>
        </p:nvSpPr>
        <p:spPr>
          <a:xfrm>
            <a:off x="1799167" y="342900"/>
            <a:ext cx="7344833" cy="584775"/>
          </a:xfrm>
          <a:prstGeom prst="rect">
            <a:avLst/>
          </a:prstGeom>
          <a:noFill/>
        </p:spPr>
        <p:txBody>
          <a:bodyPr wrap="square">
            <a:spAutoFit/>
          </a:bodyPr>
          <a:lstStyle/>
          <a:p>
            <a:pPr algn="ctr"/>
            <a:r>
              <a:rPr lang="en-US" sz="3200" dirty="0"/>
              <a:t>1.</a:t>
            </a:r>
            <a:r>
              <a:rPr lang="hi-IN" sz="3200" dirty="0"/>
              <a:t> व्हील चेयर/आर्म चेयर</a:t>
            </a:r>
            <a:endParaRPr lang="en-IN" sz="3200" dirty="0"/>
          </a:p>
        </p:txBody>
      </p:sp>
      <p:pic>
        <p:nvPicPr>
          <p:cNvPr id="7" name="Content Placeholder 6">
            <a:extLst>
              <a:ext uri="{FF2B5EF4-FFF2-40B4-BE49-F238E27FC236}">
                <a16:creationId xmlns:a16="http://schemas.microsoft.com/office/drawing/2014/main" xmlns="" id="{1A1C1573-C464-7631-A3F7-A5014261EB72}"/>
              </a:ext>
            </a:extLst>
          </p:cNvPr>
          <p:cNvPicPr>
            <a:picLocks noGrp="1" noChangeAspect="1"/>
          </p:cNvPicPr>
          <p:nvPr>
            <p:ph idx="4294967295"/>
          </p:nvPr>
        </p:nvPicPr>
        <p:blipFill>
          <a:blip r:embed="rId2"/>
          <a:stretch>
            <a:fillRect/>
          </a:stretch>
        </p:blipFill>
        <p:spPr>
          <a:xfrm>
            <a:off x="1731432" y="927674"/>
            <a:ext cx="7598835" cy="5354593"/>
          </a:xfrm>
        </p:spPr>
      </p:pic>
    </p:spTree>
    <p:extLst>
      <p:ext uri="{BB962C8B-B14F-4D97-AF65-F5344CB8AC3E}">
        <p14:creationId xmlns:p14="http://schemas.microsoft.com/office/powerpoint/2010/main" val="3421286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C48121-26E8-9A28-3965-F5581494C1C6}"/>
              </a:ext>
            </a:extLst>
          </p:cNvPr>
          <p:cNvSpPr txBox="1"/>
          <p:nvPr/>
        </p:nvSpPr>
        <p:spPr>
          <a:xfrm>
            <a:off x="330199" y="1166842"/>
            <a:ext cx="11531601" cy="4524315"/>
          </a:xfrm>
          <a:prstGeom prst="rect">
            <a:avLst/>
          </a:prstGeom>
          <a:noFill/>
        </p:spPr>
        <p:txBody>
          <a:bodyPr wrap="square">
            <a:spAutoFit/>
          </a:bodyPr>
          <a:lstStyle/>
          <a:p>
            <a:pPr algn="just"/>
            <a:r>
              <a:rPr lang="en-US" sz="3200" dirty="0"/>
              <a:t>• </a:t>
            </a:r>
            <a:r>
              <a:rPr lang="hi-IN" sz="3200" dirty="0"/>
              <a:t>पश्चकपाल से ऊँची एड़ी के जूते तक रोगियों की पीछे की सतह का आकलन करने के बाद, कमर पर आपातकालीन देखभाल प्रदाता ऊपर पहुंचता है, बैकबोर्ड को पकड़ता है और इसे रोगी के खिलाफ स्थिति में खींचता है और बैकबोर्ड पर लुढ़कता है 
• रोगी को बैकबोर्ड पर मध्य रेखा पर रखें और पट्टियों से सुरक्षित करें • शरीर और छोरों को सुरक्षित करने के बाद रोगियों के सिर को बैकबोर्ड पर सुरक्षित करने के लिए हेड ब्लॉक का उपयोग करें 
• रोगी और बैकबोर्ड को एक इकाई के रूप में स्ट्रेचर में स्थानांतरित करें और रोगी को एम्बुलेंस में लोड करने के लिए आगे बढ़ें</a:t>
            </a:r>
            <a:endParaRPr lang="en-IN" sz="3200" dirty="0"/>
          </a:p>
        </p:txBody>
      </p:sp>
    </p:spTree>
    <p:extLst>
      <p:ext uri="{BB962C8B-B14F-4D97-AF65-F5344CB8AC3E}">
        <p14:creationId xmlns:p14="http://schemas.microsoft.com/office/powerpoint/2010/main" val="3081120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F24331B-7E2B-EE84-13AF-6112FC9D7D35}"/>
              </a:ext>
            </a:extLst>
          </p:cNvPr>
          <p:cNvSpPr txBox="1"/>
          <p:nvPr/>
        </p:nvSpPr>
        <p:spPr>
          <a:xfrm>
            <a:off x="205658" y="181957"/>
            <a:ext cx="7653867" cy="6678751"/>
          </a:xfrm>
          <a:prstGeom prst="rect">
            <a:avLst/>
          </a:prstGeom>
          <a:noFill/>
        </p:spPr>
        <p:txBody>
          <a:bodyPr wrap="square">
            <a:spAutoFit/>
          </a:bodyPr>
          <a:lstStyle/>
          <a:p>
            <a:pPr algn="just"/>
            <a:r>
              <a:rPr lang="hi-IN" sz="3200" dirty="0">
                <a:solidFill>
                  <a:srgbClr val="00B050"/>
                </a:solidFill>
              </a:rPr>
              <a:t>स्कूप स्ट्रेचर</a:t>
            </a:r>
            <a:r>
              <a:rPr lang="en-US" sz="3200" dirty="0">
                <a:solidFill>
                  <a:srgbClr val="00B050"/>
                </a:solidFill>
              </a:rPr>
              <a:t>: </a:t>
            </a:r>
            <a:r>
              <a:rPr lang="hi-IN" sz="2800" dirty="0"/>
              <a:t>स्कूप स्ट्रेचर (या क्लैमशेल, रॉबर्सन आर्थोपेडिक स्ट्रेचर, या सिर्फ स्कूप) एक उपकरण है जिसका उपयोग विशेष रूप से घायल लोगों को स्थानांतरित करने के लिए किया जाता है। यह रीढ़ की हड्डी में संभावित चोटों के साथ हताहतों को ले जाने के लिए आदर्श है</a:t>
            </a:r>
            <a:r>
              <a:rPr lang="en-US" sz="2800" dirty="0"/>
              <a:t>.</a:t>
            </a:r>
          </a:p>
          <a:p>
            <a:pPr algn="just"/>
            <a:r>
              <a:rPr lang="en-US" sz="3200" dirty="0">
                <a:solidFill>
                  <a:srgbClr val="FF0000"/>
                </a:solidFill>
              </a:rPr>
              <a:t> </a:t>
            </a:r>
            <a:r>
              <a:rPr lang="hi-IN" sz="3200" dirty="0">
                <a:solidFill>
                  <a:srgbClr val="FF0000"/>
                </a:solidFill>
              </a:rPr>
              <a:t>संकेत</a:t>
            </a:r>
            <a:r>
              <a:rPr lang="en-US" sz="3200" dirty="0">
                <a:solidFill>
                  <a:srgbClr val="FF0000"/>
                </a:solidFill>
              </a:rPr>
              <a:t>: </a:t>
            </a:r>
          </a:p>
          <a:p>
            <a:pPr algn="just"/>
            <a:r>
              <a:rPr lang="hi-IN" sz="3200" dirty="0"/>
              <a:t>पेल्विक फ्रैक्चर 
द्विपक्षीय फीमर फ्रैक्चर 
संभावित रीढ़ की हड्डी में चोट
 विपरीत संकेत:
 बेहोश रोगी जिसे रीढ़ की हड्डी में चोट लगने की संभावना नहीं है और जो सांस ले रहा है</a:t>
            </a:r>
            <a:endParaRPr lang="en-IN" sz="3200" dirty="0"/>
          </a:p>
        </p:txBody>
      </p:sp>
      <p:pic>
        <p:nvPicPr>
          <p:cNvPr id="5" name="Picture 4">
            <a:extLst>
              <a:ext uri="{FF2B5EF4-FFF2-40B4-BE49-F238E27FC236}">
                <a16:creationId xmlns:a16="http://schemas.microsoft.com/office/drawing/2014/main" xmlns="" id="{F3453A05-B4D1-9AA0-0A10-9F9126C35C7B}"/>
              </a:ext>
            </a:extLst>
          </p:cNvPr>
          <p:cNvPicPr>
            <a:picLocks noChangeAspect="1"/>
          </p:cNvPicPr>
          <p:nvPr/>
        </p:nvPicPr>
        <p:blipFill>
          <a:blip r:embed="rId2"/>
          <a:stretch>
            <a:fillRect/>
          </a:stretch>
        </p:blipFill>
        <p:spPr>
          <a:xfrm>
            <a:off x="7933267" y="1337734"/>
            <a:ext cx="4131733" cy="3437466"/>
          </a:xfrm>
          <a:prstGeom prst="rect">
            <a:avLst/>
          </a:prstGeom>
        </p:spPr>
      </p:pic>
    </p:spTree>
    <p:extLst>
      <p:ext uri="{BB962C8B-B14F-4D97-AF65-F5344CB8AC3E}">
        <p14:creationId xmlns:p14="http://schemas.microsoft.com/office/powerpoint/2010/main" val="993137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0DC0A71-280C-34D8-6D65-DE613A189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6" y="1101212"/>
            <a:ext cx="10893522" cy="5756787"/>
          </a:xfrm>
          <a:prstGeom prst="rect">
            <a:avLst/>
          </a:prstGeom>
        </p:spPr>
      </p:pic>
      <p:sp>
        <p:nvSpPr>
          <p:cNvPr id="4" name="TextBox 3">
            <a:extLst>
              <a:ext uri="{FF2B5EF4-FFF2-40B4-BE49-F238E27FC236}">
                <a16:creationId xmlns:a16="http://schemas.microsoft.com/office/drawing/2014/main" xmlns="" id="{03D16A6F-D607-7E1F-E9FB-D0905DEF96D3}"/>
              </a:ext>
            </a:extLst>
          </p:cNvPr>
          <p:cNvSpPr txBox="1"/>
          <p:nvPr/>
        </p:nvSpPr>
        <p:spPr>
          <a:xfrm>
            <a:off x="3355259" y="247953"/>
            <a:ext cx="3084870" cy="769441"/>
          </a:xfrm>
          <a:prstGeom prst="rect">
            <a:avLst/>
          </a:prstGeom>
          <a:noFill/>
        </p:spPr>
        <p:txBody>
          <a:bodyPr wrap="square">
            <a:spAutoFit/>
          </a:bodyPr>
          <a:lstStyle/>
          <a:p>
            <a:r>
              <a:rPr lang="hi-IN" sz="4400" dirty="0">
                <a:solidFill>
                  <a:srgbClr val="00B050"/>
                </a:solidFill>
              </a:rPr>
              <a:t>स्कूप स्ट्रेचर</a:t>
            </a:r>
            <a:endParaRPr lang="en-IN" sz="4400" dirty="0"/>
          </a:p>
        </p:txBody>
      </p:sp>
    </p:spTree>
    <p:extLst>
      <p:ext uri="{BB962C8B-B14F-4D97-AF65-F5344CB8AC3E}">
        <p14:creationId xmlns:p14="http://schemas.microsoft.com/office/powerpoint/2010/main" val="2201576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F45DDC0-DFE1-69BC-41C1-F5C16B261396}"/>
              </a:ext>
            </a:extLst>
          </p:cNvPr>
          <p:cNvSpPr txBox="1"/>
          <p:nvPr/>
        </p:nvSpPr>
        <p:spPr>
          <a:xfrm>
            <a:off x="338667" y="434109"/>
            <a:ext cx="11514666" cy="5016758"/>
          </a:xfrm>
          <a:prstGeom prst="rect">
            <a:avLst/>
          </a:prstGeom>
          <a:noFill/>
        </p:spPr>
        <p:txBody>
          <a:bodyPr wrap="square">
            <a:spAutoFit/>
          </a:bodyPr>
          <a:lstStyle/>
          <a:p>
            <a:r>
              <a:rPr lang="hi-IN" sz="3200" dirty="0">
                <a:solidFill>
                  <a:srgbClr val="00B050"/>
                </a:solidFill>
              </a:rPr>
              <a:t>अनुप्रयोग स्कूप स्ट्रेचर</a:t>
            </a:r>
            <a:endParaRPr lang="en-IN" sz="3200" dirty="0">
              <a:solidFill>
                <a:srgbClr val="00B050"/>
              </a:solidFill>
            </a:endParaRPr>
          </a:p>
          <a:p>
            <a:r>
              <a:rPr lang="en-US" sz="3200" dirty="0"/>
              <a:t>• </a:t>
            </a:r>
            <a:r>
              <a:rPr lang="hi-IN" sz="3200" dirty="0"/>
              <a:t>स्कूप स्ट्रेचर को दो हिस्सों में बाँटें</a:t>
            </a:r>
          </a:p>
          <a:p>
            <a:r>
              <a:rPr lang="hi-IN" sz="3200" dirty="0"/>
              <a:t>• मरीज के दोनों ओर रखें, ध्यान रहे कि स्कूप स्ट्रेचर सीधे मरीज के ऊपर से न गुज़रे</a:t>
            </a:r>
          </a:p>
          <a:p>
            <a:r>
              <a:rPr lang="hi-IN" sz="3200" dirty="0"/>
              <a:t>• दोनों हिस्सों की ऊँचाई को एक-दूसरे से मिलाएँ, यह सुनिश्चित करते हुए कि सिर और एड़ियाँ स्कूप क्षेत्र में हों</a:t>
            </a:r>
          </a:p>
          <a:p>
            <a:r>
              <a:rPr lang="hi-IN" sz="3200" dirty="0"/>
              <a:t>• पहले स्कूप स्ट्रेचर के सिर वाले सिरे को फिर से लगाएँ, इसके लिए मरीज के कंधे को दूसरी जगह लगाना पड़ सकता है</a:t>
            </a:r>
          </a:p>
          <a:p>
            <a:r>
              <a:rPr lang="hi-IN" sz="3200" dirty="0"/>
              <a:t>• स्कूप स्ट्रेचर के पैरों के सिरे को सावधानी से बंद करें ताकि मरीज के पिछले हिस्से के ऊतकों पर दबाव न पड़े, और फिर से लगाएँ</a:t>
            </a:r>
            <a:endParaRPr lang="en-IN" sz="3200" dirty="0"/>
          </a:p>
        </p:txBody>
      </p:sp>
    </p:spTree>
    <p:extLst>
      <p:ext uri="{BB962C8B-B14F-4D97-AF65-F5344CB8AC3E}">
        <p14:creationId xmlns:p14="http://schemas.microsoft.com/office/powerpoint/2010/main" val="3344003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CEE88EB-62B5-2093-D9AB-4AD3F1444DD4}"/>
              </a:ext>
            </a:extLst>
          </p:cNvPr>
          <p:cNvSpPr txBox="1"/>
          <p:nvPr/>
        </p:nvSpPr>
        <p:spPr>
          <a:xfrm>
            <a:off x="287867" y="1256530"/>
            <a:ext cx="11616265" cy="4031873"/>
          </a:xfrm>
          <a:prstGeom prst="rect">
            <a:avLst/>
          </a:prstGeom>
          <a:noFill/>
        </p:spPr>
        <p:txBody>
          <a:bodyPr wrap="square">
            <a:spAutoFit/>
          </a:bodyPr>
          <a:lstStyle/>
          <a:p>
            <a:pPr algn="just"/>
            <a:r>
              <a:rPr lang="en-US" sz="3200" dirty="0"/>
              <a:t>• </a:t>
            </a:r>
            <a:r>
              <a:rPr lang="hi-IN" sz="3200" dirty="0"/>
              <a:t>चलते समय रोगी की सुरक्षा सुनिश्चित करने के लिए उचित संख्या में पट्टियों का उपयोग करके स्ट्रेचर स्कूप करने के लिए रोगी को सुरक्षित करें 
• सिर और पैर के सिरों को एक साथ बंद करने की पुष्टि करने के बाद रोगी को स्थानांतरित किया जाना चाहिए
 • स्कूप स्ट्रेचर को हटाने का काम आवेदन के चरणों को उलटकर पूरा किया जाता है • एक बार हटा दिए जाने के बाद रोगी को एम्बुलेंस स्ट्रेचर से सुरक्षित किया जा सकता है</a:t>
            </a:r>
            <a:endParaRPr lang="en-IN" sz="3200" dirty="0"/>
          </a:p>
        </p:txBody>
      </p:sp>
    </p:spTree>
    <p:extLst>
      <p:ext uri="{BB962C8B-B14F-4D97-AF65-F5344CB8AC3E}">
        <p14:creationId xmlns:p14="http://schemas.microsoft.com/office/powerpoint/2010/main" val="3127774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343AD66-8480-E733-6FE1-ED6E8E5B6408}"/>
              </a:ext>
            </a:extLst>
          </p:cNvPr>
          <p:cNvSpPr txBox="1"/>
          <p:nvPr/>
        </p:nvSpPr>
        <p:spPr>
          <a:xfrm>
            <a:off x="419100" y="575733"/>
            <a:ext cx="8724900" cy="584775"/>
          </a:xfrm>
          <a:prstGeom prst="rect">
            <a:avLst/>
          </a:prstGeom>
          <a:noFill/>
        </p:spPr>
        <p:txBody>
          <a:bodyPr wrap="square">
            <a:spAutoFit/>
          </a:bodyPr>
          <a:lstStyle/>
          <a:p>
            <a:r>
              <a:rPr lang="hi-IN" sz="3200" dirty="0">
                <a:highlight>
                  <a:srgbClr val="008000"/>
                </a:highlight>
              </a:rPr>
              <a:t>स्कूप स्ट्रेचर में समय सीमा</a:t>
            </a:r>
            <a:r>
              <a:rPr lang="en-US" sz="3200" dirty="0">
                <a:highlight>
                  <a:srgbClr val="00FF00"/>
                </a:highlight>
              </a:rPr>
              <a:t>:</a:t>
            </a:r>
            <a:endParaRPr lang="en-IN" sz="3200" dirty="0">
              <a:highlight>
                <a:srgbClr val="00FF00"/>
              </a:highlight>
            </a:endParaRPr>
          </a:p>
        </p:txBody>
      </p:sp>
      <p:sp>
        <p:nvSpPr>
          <p:cNvPr id="5" name="TextBox 4">
            <a:extLst>
              <a:ext uri="{FF2B5EF4-FFF2-40B4-BE49-F238E27FC236}">
                <a16:creationId xmlns:a16="http://schemas.microsoft.com/office/drawing/2014/main" xmlns="" id="{6FF7F2C3-3492-447D-F361-377BBF0AC098}"/>
              </a:ext>
            </a:extLst>
          </p:cNvPr>
          <p:cNvSpPr txBox="1"/>
          <p:nvPr/>
        </p:nvSpPr>
        <p:spPr>
          <a:xfrm>
            <a:off x="245533" y="1629833"/>
            <a:ext cx="11565467" cy="2062103"/>
          </a:xfrm>
          <a:prstGeom prst="rect">
            <a:avLst/>
          </a:prstGeom>
          <a:noFill/>
        </p:spPr>
        <p:txBody>
          <a:bodyPr wrap="square">
            <a:spAutoFit/>
          </a:bodyPr>
          <a:lstStyle/>
          <a:p>
            <a:pPr algn="just"/>
            <a:r>
              <a:rPr lang="en-US" sz="3200" dirty="0"/>
              <a:t>• </a:t>
            </a:r>
            <a:r>
              <a:rPr lang="hi-IN" sz="3200" dirty="0"/>
              <a:t>यह सिफारिश कि स्कूप स्ट्रेचर पर खर्च की गई कुल अवधि 45 मिनट से अधिक नहीं होनी चाहिए, किसी भी मजबूत सबूत पर आधारित नहीं है; दरअसल, कुछ कमजोर रोगियों में बहुत कम समय सीमा के बाद ऊतक दबाव की चोट हो सकती है</a:t>
            </a:r>
            <a:endParaRPr lang="en-IN" sz="3200" dirty="0"/>
          </a:p>
        </p:txBody>
      </p:sp>
      <p:sp>
        <p:nvSpPr>
          <p:cNvPr id="7" name="TextBox 6">
            <a:extLst>
              <a:ext uri="{FF2B5EF4-FFF2-40B4-BE49-F238E27FC236}">
                <a16:creationId xmlns:a16="http://schemas.microsoft.com/office/drawing/2014/main" xmlns="" id="{24D5ED52-F5C2-1C33-953A-6215853407E6}"/>
              </a:ext>
            </a:extLst>
          </p:cNvPr>
          <p:cNvSpPr txBox="1"/>
          <p:nvPr/>
        </p:nvSpPr>
        <p:spPr>
          <a:xfrm>
            <a:off x="203200" y="3973165"/>
            <a:ext cx="8940800" cy="584775"/>
          </a:xfrm>
          <a:prstGeom prst="rect">
            <a:avLst/>
          </a:prstGeom>
          <a:noFill/>
        </p:spPr>
        <p:txBody>
          <a:bodyPr wrap="square">
            <a:spAutoFit/>
          </a:bodyPr>
          <a:lstStyle/>
          <a:p>
            <a:r>
              <a:rPr lang="hi-IN" sz="3200" dirty="0"/>
              <a:t>संदर्भ</a:t>
            </a:r>
            <a:endParaRPr lang="en-IN" sz="3200" dirty="0">
              <a:highlight>
                <a:srgbClr val="FFFF00"/>
              </a:highlight>
            </a:endParaRPr>
          </a:p>
        </p:txBody>
      </p:sp>
      <p:sp>
        <p:nvSpPr>
          <p:cNvPr id="9" name="TextBox 8">
            <a:extLst>
              <a:ext uri="{FF2B5EF4-FFF2-40B4-BE49-F238E27FC236}">
                <a16:creationId xmlns:a16="http://schemas.microsoft.com/office/drawing/2014/main" xmlns="" id="{6860E2B7-7955-6669-9FB8-ED475657C71A}"/>
              </a:ext>
            </a:extLst>
          </p:cNvPr>
          <p:cNvSpPr txBox="1"/>
          <p:nvPr/>
        </p:nvSpPr>
        <p:spPr>
          <a:xfrm>
            <a:off x="245533" y="4627032"/>
            <a:ext cx="11421534" cy="1569660"/>
          </a:xfrm>
          <a:prstGeom prst="rect">
            <a:avLst/>
          </a:prstGeom>
          <a:noFill/>
        </p:spPr>
        <p:txBody>
          <a:bodyPr wrap="square">
            <a:spAutoFit/>
          </a:bodyPr>
          <a:lstStyle/>
          <a:p>
            <a:r>
              <a:rPr lang="en-US" sz="3200" dirty="0"/>
              <a:t>• </a:t>
            </a:r>
            <a:r>
              <a:rPr lang="hi-IN" sz="3200" dirty="0"/>
              <a:t>आपातकालीन देखभाल प्रदाताओं के लिए अंतर्राष्ट्रीय आघात जीवन समर्थन की पुस्तक से 8 वें संस्करण 
• लेखक: जॉन ई. कैंपबेल और रॉय एल. अलसन</a:t>
            </a:r>
            <a:endParaRPr lang="en-IN" sz="3200" dirty="0"/>
          </a:p>
        </p:txBody>
      </p:sp>
    </p:spTree>
    <p:extLst>
      <p:ext uri="{BB962C8B-B14F-4D97-AF65-F5344CB8AC3E}">
        <p14:creationId xmlns:p14="http://schemas.microsoft.com/office/powerpoint/2010/main" val="4007889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E49DCC-A4AC-DA22-6FC7-5D8F0177EF23}"/>
              </a:ext>
            </a:extLst>
          </p:cNvPr>
          <p:cNvSpPr txBox="1"/>
          <p:nvPr/>
        </p:nvSpPr>
        <p:spPr>
          <a:xfrm>
            <a:off x="5630196" y="1374194"/>
            <a:ext cx="3238499" cy="2739211"/>
          </a:xfrm>
          <a:prstGeom prst="rect">
            <a:avLst/>
          </a:prstGeom>
          <a:noFill/>
        </p:spPr>
        <p:txBody>
          <a:bodyPr wrap="square">
            <a:spAutoFit/>
          </a:bodyPr>
          <a:lstStyle/>
          <a:p>
            <a:pPr algn="ctr"/>
            <a:r>
              <a:rPr lang="en-IN" sz="3200" dirty="0"/>
              <a:t>                 </a:t>
            </a:r>
          </a:p>
          <a:p>
            <a:pPr algn="ctr"/>
            <a:endParaRPr lang="en-IN" sz="3200" dirty="0">
              <a:highlight>
                <a:srgbClr val="00FF00"/>
              </a:highlight>
            </a:endParaRPr>
          </a:p>
          <a:p>
            <a:pPr algn="ctr"/>
            <a:endParaRPr lang="en-IN" sz="3200" dirty="0">
              <a:highlight>
                <a:srgbClr val="00FF00"/>
              </a:highlight>
            </a:endParaRPr>
          </a:p>
          <a:p>
            <a:pPr algn="ctr"/>
            <a:endParaRPr lang="en-IN" sz="3200" dirty="0"/>
          </a:p>
          <a:p>
            <a:pPr algn="ctr"/>
            <a:r>
              <a:rPr lang="en-IN" sz="3200" dirty="0"/>
              <a:t> </a:t>
            </a:r>
            <a:r>
              <a:rPr lang="hi-IN" sz="4400" dirty="0"/>
              <a:t>धन्यवाद</a:t>
            </a:r>
            <a:r>
              <a:rPr lang="en-IN" sz="4400" dirty="0"/>
              <a:t>!!!</a:t>
            </a:r>
          </a:p>
        </p:txBody>
      </p:sp>
      <p:sp>
        <p:nvSpPr>
          <p:cNvPr id="4" name="Title 3">
            <a:extLst>
              <a:ext uri="{FF2B5EF4-FFF2-40B4-BE49-F238E27FC236}">
                <a16:creationId xmlns:a16="http://schemas.microsoft.com/office/drawing/2014/main" xmlns="" id="{92A4AFDE-5033-695D-6781-7E02BF62558F}"/>
              </a:ext>
            </a:extLst>
          </p:cNvPr>
          <p:cNvSpPr>
            <a:spLocks noGrp="1"/>
          </p:cNvSpPr>
          <p:nvPr>
            <p:ph type="ctrTitle"/>
          </p:nvPr>
        </p:nvSpPr>
        <p:spPr>
          <a:xfrm>
            <a:off x="1371600" y="296333"/>
            <a:ext cx="9296400" cy="2353734"/>
          </a:xfrm>
        </p:spPr>
        <p:txBody>
          <a:bodyPr>
            <a:normAutofit fontScale="90000"/>
          </a:bodyPr>
          <a:lstStyle/>
          <a:p>
            <a:pPr algn="l"/>
            <a:r>
              <a:rPr lang="en-IN" sz="6000" dirty="0"/>
              <a:t/>
            </a:r>
            <a:br>
              <a:rPr lang="en-IN" sz="6000" dirty="0"/>
            </a:br>
            <a:r>
              <a:rPr lang="en-IN" sz="6000" dirty="0"/>
              <a:t/>
            </a:r>
            <a:br>
              <a:rPr lang="en-IN" sz="6000" dirty="0"/>
            </a:br>
            <a:r>
              <a:rPr lang="en-IN" sz="6000" dirty="0"/>
              <a:t/>
            </a:r>
            <a:br>
              <a:rPr lang="en-IN" sz="6000" dirty="0"/>
            </a:br>
            <a:r>
              <a:rPr lang="en-IN" sz="6000" dirty="0"/>
              <a:t/>
            </a:r>
            <a:br>
              <a:rPr lang="en-IN" sz="6000" dirty="0"/>
            </a:br>
            <a:r>
              <a:rPr lang="en-IN" sz="6000" dirty="0"/>
              <a:t/>
            </a:r>
            <a:br>
              <a:rPr lang="en-IN" sz="6000" dirty="0"/>
            </a:br>
            <a:r>
              <a:rPr lang="hi-IN" dirty="0">
                <a:solidFill>
                  <a:srgbClr val="FF0000"/>
                </a:solidFill>
              </a:rPr>
              <a:t>कोई भी प्रश्न</a:t>
            </a:r>
            <a:r>
              <a:rPr lang="en-IN" sz="6000" dirty="0"/>
              <a:t/>
            </a:r>
            <a:br>
              <a:rPr lang="en-IN" sz="6000" dirty="0"/>
            </a:br>
            <a:endParaRPr lang="en-IN" dirty="0"/>
          </a:p>
        </p:txBody>
      </p:sp>
    </p:spTree>
    <p:extLst>
      <p:ext uri="{BB962C8B-B14F-4D97-AF65-F5344CB8AC3E}">
        <p14:creationId xmlns:p14="http://schemas.microsoft.com/office/powerpoint/2010/main" val="379641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1A84217-B224-0B1A-1727-0D6413297E24}"/>
              </a:ext>
            </a:extLst>
          </p:cNvPr>
          <p:cNvSpPr txBox="1"/>
          <p:nvPr/>
        </p:nvSpPr>
        <p:spPr>
          <a:xfrm>
            <a:off x="872067" y="341868"/>
            <a:ext cx="11569700" cy="461665"/>
          </a:xfrm>
          <a:prstGeom prst="rect">
            <a:avLst/>
          </a:prstGeom>
          <a:noFill/>
        </p:spPr>
        <p:txBody>
          <a:bodyPr wrap="square">
            <a:spAutoFit/>
          </a:bodyPr>
          <a:lstStyle/>
          <a:p>
            <a:r>
              <a:rPr lang="en-IN" sz="2400" dirty="0"/>
              <a:t>2.</a:t>
            </a:r>
            <a:r>
              <a:rPr lang="hi-IN" sz="2400" dirty="0"/>
              <a:t> पहिएदार एम्बुलेंस स्ट्रेचर</a:t>
            </a:r>
            <a:r>
              <a:rPr lang="en-IN" sz="2400" dirty="0"/>
              <a:t>                   3.</a:t>
            </a:r>
            <a:r>
              <a:rPr lang="hi-IN" sz="2400" dirty="0"/>
              <a:t> पोर्टेबल एम्बुलेंस स्ट्रेचर</a:t>
            </a:r>
            <a:endParaRPr lang="en-IN" sz="2400" dirty="0"/>
          </a:p>
        </p:txBody>
      </p:sp>
      <p:pic>
        <p:nvPicPr>
          <p:cNvPr id="5" name="Picture 4">
            <a:extLst>
              <a:ext uri="{FF2B5EF4-FFF2-40B4-BE49-F238E27FC236}">
                <a16:creationId xmlns:a16="http://schemas.microsoft.com/office/drawing/2014/main" xmlns="" id="{CF1DF1C9-67F5-AE41-B0B3-8A41020BCAA0}"/>
              </a:ext>
            </a:extLst>
          </p:cNvPr>
          <p:cNvPicPr>
            <a:picLocks noChangeAspect="1"/>
          </p:cNvPicPr>
          <p:nvPr/>
        </p:nvPicPr>
        <p:blipFill>
          <a:blip r:embed="rId2"/>
          <a:stretch>
            <a:fillRect/>
          </a:stretch>
        </p:blipFill>
        <p:spPr>
          <a:xfrm>
            <a:off x="300568" y="1471612"/>
            <a:ext cx="5139266" cy="4675188"/>
          </a:xfrm>
          <a:prstGeom prst="rect">
            <a:avLst/>
          </a:prstGeom>
        </p:spPr>
      </p:pic>
      <p:pic>
        <p:nvPicPr>
          <p:cNvPr id="7" name="Picture 6">
            <a:extLst>
              <a:ext uri="{FF2B5EF4-FFF2-40B4-BE49-F238E27FC236}">
                <a16:creationId xmlns:a16="http://schemas.microsoft.com/office/drawing/2014/main" xmlns="" id="{DC5CF1DD-6578-314A-8321-87FFF7F59855}"/>
              </a:ext>
            </a:extLst>
          </p:cNvPr>
          <p:cNvPicPr>
            <a:picLocks noChangeAspect="1"/>
          </p:cNvPicPr>
          <p:nvPr/>
        </p:nvPicPr>
        <p:blipFill>
          <a:blip r:embed="rId3"/>
          <a:stretch>
            <a:fillRect/>
          </a:stretch>
        </p:blipFill>
        <p:spPr>
          <a:xfrm>
            <a:off x="5537200" y="1471612"/>
            <a:ext cx="6565900" cy="4675188"/>
          </a:xfrm>
          <a:prstGeom prst="rect">
            <a:avLst/>
          </a:prstGeom>
        </p:spPr>
      </p:pic>
    </p:spTree>
    <p:extLst>
      <p:ext uri="{BB962C8B-B14F-4D97-AF65-F5344CB8AC3E}">
        <p14:creationId xmlns:p14="http://schemas.microsoft.com/office/powerpoint/2010/main" val="131111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9D83738-3812-1918-047F-CEB207301BC7}"/>
              </a:ext>
            </a:extLst>
          </p:cNvPr>
          <p:cNvSpPr txBox="1"/>
          <p:nvPr/>
        </p:nvSpPr>
        <p:spPr>
          <a:xfrm>
            <a:off x="2573867" y="355601"/>
            <a:ext cx="5278967" cy="646331"/>
          </a:xfrm>
          <a:prstGeom prst="rect">
            <a:avLst/>
          </a:prstGeom>
          <a:noFill/>
        </p:spPr>
        <p:txBody>
          <a:bodyPr wrap="square">
            <a:spAutoFit/>
          </a:bodyPr>
          <a:lstStyle/>
          <a:p>
            <a:pPr algn="ctr"/>
            <a:r>
              <a:rPr lang="en-IN" sz="3600" dirty="0"/>
              <a:t>4.</a:t>
            </a:r>
            <a:r>
              <a:rPr lang="hi-IN" sz="3600" dirty="0"/>
              <a:t> सीढ़ी की कुर्सी</a:t>
            </a:r>
            <a:endParaRPr lang="en-IN" sz="3600" dirty="0"/>
          </a:p>
        </p:txBody>
      </p:sp>
      <p:pic>
        <p:nvPicPr>
          <p:cNvPr id="7" name="Picture 6">
            <a:extLst>
              <a:ext uri="{FF2B5EF4-FFF2-40B4-BE49-F238E27FC236}">
                <a16:creationId xmlns:a16="http://schemas.microsoft.com/office/drawing/2014/main" xmlns="" id="{FFD2DD08-0205-1354-FEA8-0AE9062ADF81}"/>
              </a:ext>
            </a:extLst>
          </p:cNvPr>
          <p:cNvPicPr>
            <a:picLocks noChangeAspect="1"/>
          </p:cNvPicPr>
          <p:nvPr/>
        </p:nvPicPr>
        <p:blipFill>
          <a:blip r:embed="rId2"/>
          <a:stretch>
            <a:fillRect/>
          </a:stretch>
        </p:blipFill>
        <p:spPr>
          <a:xfrm>
            <a:off x="512234" y="1657350"/>
            <a:ext cx="3886200" cy="3824817"/>
          </a:xfrm>
          <a:prstGeom prst="rect">
            <a:avLst/>
          </a:prstGeom>
        </p:spPr>
      </p:pic>
      <p:pic>
        <p:nvPicPr>
          <p:cNvPr id="9" name="Picture 8">
            <a:extLst>
              <a:ext uri="{FF2B5EF4-FFF2-40B4-BE49-F238E27FC236}">
                <a16:creationId xmlns:a16="http://schemas.microsoft.com/office/drawing/2014/main" xmlns="" id="{85D3F950-B10C-AE1D-24E4-AD7339EABF31}"/>
              </a:ext>
            </a:extLst>
          </p:cNvPr>
          <p:cNvPicPr>
            <a:picLocks noChangeAspect="1"/>
          </p:cNvPicPr>
          <p:nvPr/>
        </p:nvPicPr>
        <p:blipFill>
          <a:blip r:embed="rId3"/>
          <a:stretch>
            <a:fillRect/>
          </a:stretch>
        </p:blipFill>
        <p:spPr>
          <a:xfrm>
            <a:off x="5537200" y="1638299"/>
            <a:ext cx="4521200" cy="4144433"/>
          </a:xfrm>
          <a:prstGeom prst="rect">
            <a:avLst/>
          </a:prstGeom>
        </p:spPr>
      </p:pic>
    </p:spTree>
    <p:extLst>
      <p:ext uri="{BB962C8B-B14F-4D97-AF65-F5344CB8AC3E}">
        <p14:creationId xmlns:p14="http://schemas.microsoft.com/office/powerpoint/2010/main" val="1789290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A7AA789-B7CD-D3C9-0CBE-3832379E7E17}"/>
              </a:ext>
            </a:extLst>
          </p:cNvPr>
          <p:cNvSpPr txBox="1"/>
          <p:nvPr/>
        </p:nvSpPr>
        <p:spPr>
          <a:xfrm>
            <a:off x="1917700" y="825500"/>
            <a:ext cx="7226300" cy="584775"/>
          </a:xfrm>
          <a:prstGeom prst="rect">
            <a:avLst/>
          </a:prstGeom>
          <a:noFill/>
        </p:spPr>
        <p:txBody>
          <a:bodyPr wrap="square">
            <a:spAutoFit/>
          </a:bodyPr>
          <a:lstStyle/>
          <a:p>
            <a:r>
              <a:rPr lang="en-IN" sz="3200" dirty="0"/>
              <a:t>                         5.</a:t>
            </a:r>
            <a:r>
              <a:rPr lang="hi-IN" sz="3200" dirty="0"/>
              <a:t> स्कूप स्ट्रेचर</a:t>
            </a:r>
            <a:endParaRPr lang="en-IN" sz="3200" dirty="0"/>
          </a:p>
        </p:txBody>
      </p:sp>
      <p:pic>
        <p:nvPicPr>
          <p:cNvPr id="5" name="Picture 4">
            <a:extLst>
              <a:ext uri="{FF2B5EF4-FFF2-40B4-BE49-F238E27FC236}">
                <a16:creationId xmlns:a16="http://schemas.microsoft.com/office/drawing/2014/main" xmlns="" id="{319F2C1B-A2CD-2E69-02F4-72A40225ED1B}"/>
              </a:ext>
            </a:extLst>
          </p:cNvPr>
          <p:cNvPicPr>
            <a:picLocks noChangeAspect="1"/>
          </p:cNvPicPr>
          <p:nvPr/>
        </p:nvPicPr>
        <p:blipFill>
          <a:blip r:embed="rId2"/>
          <a:stretch>
            <a:fillRect/>
          </a:stretch>
        </p:blipFill>
        <p:spPr>
          <a:xfrm>
            <a:off x="2986087" y="1905000"/>
            <a:ext cx="6219825" cy="3048000"/>
          </a:xfrm>
          <a:prstGeom prst="rect">
            <a:avLst/>
          </a:prstGeom>
        </p:spPr>
      </p:pic>
    </p:spTree>
    <p:extLst>
      <p:ext uri="{BB962C8B-B14F-4D97-AF65-F5344CB8AC3E}">
        <p14:creationId xmlns:p14="http://schemas.microsoft.com/office/powerpoint/2010/main" val="286191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01B3BC5-72C7-F9C5-D53D-695D732A9C68}"/>
              </a:ext>
            </a:extLst>
          </p:cNvPr>
          <p:cNvSpPr txBox="1"/>
          <p:nvPr/>
        </p:nvSpPr>
        <p:spPr>
          <a:xfrm>
            <a:off x="2167467" y="533400"/>
            <a:ext cx="6976533" cy="369332"/>
          </a:xfrm>
          <a:prstGeom prst="rect">
            <a:avLst/>
          </a:prstGeom>
          <a:noFill/>
        </p:spPr>
        <p:txBody>
          <a:bodyPr wrap="square">
            <a:spAutoFit/>
          </a:bodyPr>
          <a:lstStyle/>
          <a:p>
            <a:r>
              <a:rPr lang="en-IN" dirty="0"/>
              <a:t>6. </a:t>
            </a:r>
            <a:r>
              <a:rPr lang="hi-IN" dirty="0"/>
              <a:t>लंबी स्पाइन बोर्ड</a:t>
            </a:r>
            <a:r>
              <a:rPr lang="en-IN" dirty="0"/>
              <a:t>:</a:t>
            </a:r>
          </a:p>
        </p:txBody>
      </p:sp>
      <p:pic>
        <p:nvPicPr>
          <p:cNvPr id="5" name="Picture 4">
            <a:extLst>
              <a:ext uri="{FF2B5EF4-FFF2-40B4-BE49-F238E27FC236}">
                <a16:creationId xmlns:a16="http://schemas.microsoft.com/office/drawing/2014/main" xmlns="" id="{D6F71D7F-1467-4020-FBC4-3EE3C572E3B7}"/>
              </a:ext>
            </a:extLst>
          </p:cNvPr>
          <p:cNvPicPr>
            <a:picLocks noChangeAspect="1"/>
          </p:cNvPicPr>
          <p:nvPr/>
        </p:nvPicPr>
        <p:blipFill>
          <a:blip r:embed="rId2"/>
          <a:stretch>
            <a:fillRect/>
          </a:stretch>
        </p:blipFill>
        <p:spPr>
          <a:xfrm>
            <a:off x="2038350" y="1228725"/>
            <a:ext cx="8115300" cy="4400550"/>
          </a:xfrm>
          <a:prstGeom prst="rect">
            <a:avLst/>
          </a:prstGeom>
        </p:spPr>
      </p:pic>
    </p:spTree>
    <p:extLst>
      <p:ext uri="{BB962C8B-B14F-4D97-AF65-F5344CB8AC3E}">
        <p14:creationId xmlns:p14="http://schemas.microsoft.com/office/powerpoint/2010/main" val="5332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86167E-523C-B2C8-8FA1-7A26AA10CEFC}"/>
              </a:ext>
            </a:extLst>
          </p:cNvPr>
          <p:cNvSpPr txBox="1"/>
          <p:nvPr/>
        </p:nvSpPr>
        <p:spPr>
          <a:xfrm>
            <a:off x="3458633" y="372533"/>
            <a:ext cx="5198535" cy="584775"/>
          </a:xfrm>
          <a:prstGeom prst="rect">
            <a:avLst/>
          </a:prstGeom>
          <a:noFill/>
        </p:spPr>
        <p:txBody>
          <a:bodyPr wrap="square">
            <a:spAutoFit/>
          </a:bodyPr>
          <a:lstStyle/>
          <a:p>
            <a:r>
              <a:rPr lang="en-IN" sz="3200" dirty="0"/>
              <a:t>7.</a:t>
            </a:r>
            <a:r>
              <a:rPr lang="hi-IN" sz="3200" dirty="0"/>
              <a:t> बास्केट स्ट्रेचर</a:t>
            </a:r>
            <a:endParaRPr lang="en-IN" sz="3200" dirty="0"/>
          </a:p>
        </p:txBody>
      </p:sp>
      <p:pic>
        <p:nvPicPr>
          <p:cNvPr id="7" name="Picture 6">
            <a:extLst>
              <a:ext uri="{FF2B5EF4-FFF2-40B4-BE49-F238E27FC236}">
                <a16:creationId xmlns:a16="http://schemas.microsoft.com/office/drawing/2014/main" xmlns="" id="{71966E9E-2754-0388-E36C-37B426CC1098}"/>
              </a:ext>
            </a:extLst>
          </p:cNvPr>
          <p:cNvPicPr>
            <a:picLocks noChangeAspect="1"/>
          </p:cNvPicPr>
          <p:nvPr/>
        </p:nvPicPr>
        <p:blipFill>
          <a:blip r:embed="rId2"/>
          <a:stretch>
            <a:fillRect/>
          </a:stretch>
        </p:blipFill>
        <p:spPr>
          <a:xfrm>
            <a:off x="6256867" y="1960033"/>
            <a:ext cx="4969932" cy="4525434"/>
          </a:xfrm>
          <a:prstGeom prst="rect">
            <a:avLst/>
          </a:prstGeom>
        </p:spPr>
      </p:pic>
      <p:pic>
        <p:nvPicPr>
          <p:cNvPr id="9" name="Picture 8">
            <a:extLst>
              <a:ext uri="{FF2B5EF4-FFF2-40B4-BE49-F238E27FC236}">
                <a16:creationId xmlns:a16="http://schemas.microsoft.com/office/drawing/2014/main" xmlns="" id="{6221DFDC-3171-C572-72FA-FEBE4324E30D}"/>
              </a:ext>
            </a:extLst>
          </p:cNvPr>
          <p:cNvPicPr>
            <a:picLocks noChangeAspect="1"/>
          </p:cNvPicPr>
          <p:nvPr/>
        </p:nvPicPr>
        <p:blipFill>
          <a:blip r:embed="rId3"/>
          <a:stretch>
            <a:fillRect/>
          </a:stretch>
        </p:blipFill>
        <p:spPr>
          <a:xfrm>
            <a:off x="198967" y="1172633"/>
            <a:ext cx="5528733" cy="5482167"/>
          </a:xfrm>
          <a:prstGeom prst="rect">
            <a:avLst/>
          </a:prstGeom>
        </p:spPr>
      </p:pic>
    </p:spTree>
    <p:extLst>
      <p:ext uri="{BB962C8B-B14F-4D97-AF65-F5344CB8AC3E}">
        <p14:creationId xmlns:p14="http://schemas.microsoft.com/office/powerpoint/2010/main" val="1724438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1409</Words>
  <Application>Microsoft Office PowerPoint</Application>
  <PresentationFormat>Custom</PresentationFormat>
  <Paragraphs>135</Paragraphs>
  <Slides>46</Slides>
  <Notes>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उपयोग किए गए उपकरण:  1. व्हील चेयर या आर्म चेयर  2. पहिएदार एम्बुलेंस स्ट्रेचर  3. पोर्टेबल एम्बुलेंस स्ट्रेचर  4. सीढ़ी की कुर्सी  5. स्कूप स्ट्रेचर  6. लंबी रीढ़ की हड्डी वाला बोर्ड 7. बास्केट स्ट्रेचर  8. लचीला स्ट्रेचर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कुंद आघात के बाद एसएमआर के संकेत:</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कोई भी प्रश्न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MTI MTI</dc:creator>
  <cp:lastModifiedBy>NDRF MEDICAL</cp:lastModifiedBy>
  <cp:revision>37</cp:revision>
  <dcterms:created xsi:type="dcterms:W3CDTF">2024-11-15T11:14:46Z</dcterms:created>
  <dcterms:modified xsi:type="dcterms:W3CDTF">2025-12-19T11:03:50Z</dcterms:modified>
</cp:coreProperties>
</file>